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emf" ContentType="image/x-emf"/>
  <Default Extension="bin" ContentType="application/vnd.openxmlformats-officedocument.oleObject"/>
  <Default Extension="vml" ContentType="application/vnd.openxmlformats-officedocument.vmlDrawin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8.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49.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60.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67.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78.xml" ContentType="application/vnd.openxmlformats-officedocument.presentationml.slideLayout+xml"/>
  <Override PartName="/ppt/slideMasters/slideMaster9.xml" ContentType="application/vnd.openxmlformats-officedocument.presentationml.slideMaster+xml"/>
  <Override PartName="/ppt/slideMasters/theme/theme10.xml" ContentType="application/vnd.openxmlformats-officedocument.theme+xml"/>
  <Override PartName="/ppt/slideLayouts/slideLayout93.xml" ContentType="application/vnd.openxmlformats-officedocument.presentationml.slideLayout+xml"/>
  <Override PartName="/ppt/slideMasters/slideMaster10.xml" ContentType="application/vnd.openxmlformats-officedocument.presentationml.slideMaster+xml"/>
  <Override PartName="/ppt/slideMasters/theme/theme11.xml" ContentType="application/vnd.openxmlformats-officedocument.theme+xml"/>
  <Override PartName="/ppt/slideLayouts/slideLayout100.xml" ContentType="application/vnd.openxmlformats-officedocument.presentationml.slideLayout+xml"/>
  <Override PartName="/ppt/slideMasters/slideMaster11.xml" ContentType="application/vnd.openxmlformats-officedocument.presentationml.slideMaster+xml"/>
  <Override PartName="/ppt/slideMasters/theme/theme12.xml" ContentType="application/vnd.openxmlformats-officedocument.theme+xml"/>
  <Override PartName="/ppt/slideLayouts/slideLayout1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ableStyles.xml" ContentType="application/vnd.openxmlformats-officedocument.presentationml.tableStyles+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notesSlides/notesSlide2.xml" ContentType="application/vnd.openxmlformats-officedocument.presentationml.notesSlide+xml"/>
  <Override PartName="/ppt/slides/slide9.xml" ContentType="application/vnd.openxmlformats-officedocument.presentationml.slide+xml"/>
  <Override PartName="/ppt/notesSlides/notesSlide3.xml" ContentType="application/vnd.openxmlformats-officedocument.presentationml.notesSlide+xml"/>
  <Override PartName="/ppt/slides/slide10.xml" ContentType="application/vnd.openxmlformats-officedocument.presentationml.slide+xml"/>
  <Override PartName="/ppt/notesSlides/notesSlide4.xml" ContentType="application/vnd.openxmlformats-officedocument.presentationml.notesSlide+xml"/>
  <Override PartName="/ppt/slides/slide11.xml" ContentType="application/vnd.openxmlformats-officedocument.presentationml.slide+xml"/>
  <Override PartName="/ppt/notesSlides/notesSlide5.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a3786fda2b984333" /><Relationship Type="http://schemas.openxmlformats.org/package/2006/relationships/metadata/core-properties" Target="/docProps/core.xml" Id="R3ec1639c2d124b54" /><Relationship Type="http://schemas.openxmlformats.org/officeDocument/2006/relationships/extended-properties" Target="/docProps/app.xml" Id="Rd71eb31f2ec44410"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62463cab448a4039"/>
    <p:sldMasterId id="2147483660" r:id="Rc70f0fcc151740df"/>
    <p:sldMasterId id="2147483672" r:id="R4eb9b5f4809d4d63"/>
    <p:sldMasterId id="2147483684" r:id="Rc2a32efafd104432"/>
    <p:sldMasterId id="2147483696" r:id="R3fd1a0df89134882"/>
    <p:sldMasterId id="2147483708" r:id="Re60b909ad3dc4451"/>
    <p:sldMasterId id="2147483720" r:id="R14c25a024dfb41b0"/>
    <p:sldMasterId id="2147483732" r:id="Rb2238da98d834c7e"/>
    <p:sldMasterId id="2147483744" r:id="R8afad76f7de54eba"/>
    <p:sldMasterId id="2147483756" r:id="R37aa5d9488164dc5"/>
    <p:sldMasterId id="2147483766" r:id="R627816f3660e4a33"/>
  </p:sldMasterIdLst>
  <p:notesMasterIdLst>
    <p:notesMasterId r:id="Rfb40b765148747e7"/>
  </p:notesMasterIdLst>
  <p:sldIdLst>
    <p:sldId id="256" r:id="Rf8a0585f04064388"/>
    <p:sldId id="257" r:id="R6c60dbe3cf284ae1"/>
    <p:sldId id="258" r:id="R3912dd0cfcd1470f"/>
    <p:sldId id="259" r:id="R14a84e5e264148ad"/>
    <p:sldId id="260" r:id="Rcf72408d0efe41ae"/>
    <p:sldId id="261" r:id="R097f2261d0c7492d"/>
    <p:sldId id="262" r:id="Rab2c34839d064cfd"/>
    <p:sldId id="263" r:id="Rb167f4e6535146e6"/>
    <p:sldId id="264" r:id="R1e653c226d764865"/>
    <p:sldId id="265" r:id="R39442092a6914037"/>
    <p:sldId id="266" r:id="R8d5ad8442b564967"/>
    <p:sldId id="267" r:id="Raf7432de1073405d"/>
    <p:sldId id="268" r:id="R5df02de5223a485b"/>
    <p:sldId id="269" r:id="R79741a7fa10c4e61"/>
    <p:sldId id="270" r:id="R1dd26e0d4e8a446d"/>
    <p:sldId id="271" r:id="R12e082f3e2e94375"/>
    <p:sldId id="272" r:id="Re7e2ec35ee4e4506"/>
    <p:sldId id="273" r:id="R8a6ad8d0c5aa4fdd"/>
    <p:sldId id="274" r:id="Rcda7dfc7b7834af9"/>
    <p:sldId id="275" r:id="Recaaf906a86a4cf8"/>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30" d="100"/>
          <a:sy n="30" d="100"/>
        </p:scale>
        <p:origin x="496" y="-552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fb40b765148747e7" /><Relationship Type="http://schemas.openxmlformats.org/officeDocument/2006/relationships/presProps" Target="/ppt/presProps.xml" Id="Re433ce92164d495c" /><Relationship Type="http://schemas.openxmlformats.org/officeDocument/2006/relationships/viewProps" Target="/ppt/viewProps.xml" Id="R1542a3b55d1a479a" /><Relationship Type="http://schemas.openxmlformats.org/officeDocument/2006/relationships/slideMaster" Target="/ppt/slideMasters/slideMaster1.xml" Id="R62463cab448a4039" /><Relationship Type="http://schemas.openxmlformats.org/officeDocument/2006/relationships/theme" Target="/ppt/slideMasters/theme/theme2.xml" Id="Rf2489b5f2e9f4ea9" /><Relationship Type="http://schemas.openxmlformats.org/officeDocument/2006/relationships/slideMaster" Target="/ppt/slideMasters/slideMaster2.xml" Id="Rc70f0fcc151740df" /><Relationship Type="http://schemas.openxmlformats.org/officeDocument/2006/relationships/slideMaster" Target="/ppt/slideMasters/slideMaster3.xml" Id="R4eb9b5f4809d4d63" /><Relationship Type="http://schemas.openxmlformats.org/officeDocument/2006/relationships/slideMaster" Target="/ppt/slideMasters/slideMaster4.xml" Id="Rc2a32efafd104432" /><Relationship Type="http://schemas.openxmlformats.org/officeDocument/2006/relationships/slideMaster" Target="/ppt/slideMasters/slideMaster5.xml" Id="R3fd1a0df89134882" /><Relationship Type="http://schemas.openxmlformats.org/officeDocument/2006/relationships/slideMaster" Target="/ppt/slideMasters/slideMaster6.xml" Id="Re60b909ad3dc4451" /><Relationship Type="http://schemas.openxmlformats.org/officeDocument/2006/relationships/slideMaster" Target="/ppt/slideMasters/slideMaster7.xml" Id="R14c25a024dfb41b0" /><Relationship Type="http://schemas.openxmlformats.org/officeDocument/2006/relationships/slideMaster" Target="/ppt/slideMasters/slideMaster8.xml" Id="Rb2238da98d834c7e" /><Relationship Type="http://schemas.openxmlformats.org/officeDocument/2006/relationships/slideMaster" Target="/ppt/slideMasters/slideMaster9.xml" Id="R8afad76f7de54eba" /><Relationship Type="http://schemas.openxmlformats.org/officeDocument/2006/relationships/slideMaster" Target="/ppt/slideMasters/slideMaster10.xml" Id="R37aa5d9488164dc5" /><Relationship Type="http://schemas.openxmlformats.org/officeDocument/2006/relationships/slideMaster" Target="/ppt/slideMasters/slideMaster11.xml" Id="R627816f3660e4a33" /><Relationship Type="http://schemas.openxmlformats.org/officeDocument/2006/relationships/slide" Target="/ppt/slides/slide1.xml" Id="Rf8a0585f04064388" /><Relationship Type="http://schemas.openxmlformats.org/officeDocument/2006/relationships/slide" Target="/ppt/slides/slide2.xml" Id="R6c60dbe3cf284ae1" /><Relationship Type="http://schemas.openxmlformats.org/officeDocument/2006/relationships/tableStyles" Target="/ppt/tableStyles.xml" Id="R7b318911d367464c" /><Relationship Type="http://schemas.openxmlformats.org/officeDocument/2006/relationships/slide" Target="/ppt/slides/slide3.xml" Id="R3912dd0cfcd1470f" /><Relationship Type="http://schemas.openxmlformats.org/officeDocument/2006/relationships/slide" Target="/ppt/slides/slide4.xml" Id="R14a84e5e264148ad" /><Relationship Type="http://schemas.openxmlformats.org/officeDocument/2006/relationships/slide" Target="/ppt/slides/slide5.xml" Id="Rcf72408d0efe41ae" /><Relationship Type="http://schemas.openxmlformats.org/officeDocument/2006/relationships/slide" Target="/ppt/slides/slide6.xml" Id="R097f2261d0c7492d" /><Relationship Type="http://schemas.openxmlformats.org/officeDocument/2006/relationships/slide" Target="/ppt/slides/slide7.xml" Id="Rab2c34839d064cfd" /><Relationship Type="http://schemas.openxmlformats.org/officeDocument/2006/relationships/slide" Target="/ppt/slides/slide8.xml" Id="Rb167f4e6535146e6" /><Relationship Type="http://schemas.openxmlformats.org/officeDocument/2006/relationships/slide" Target="/ppt/slides/slide9.xml" Id="R1e653c226d764865" /><Relationship Type="http://schemas.openxmlformats.org/officeDocument/2006/relationships/slide" Target="/ppt/slides/slide10.xml" Id="R39442092a6914037" /><Relationship Type="http://schemas.openxmlformats.org/officeDocument/2006/relationships/slide" Target="/ppt/slides/slide11.xml" Id="R8d5ad8442b564967" /><Relationship Type="http://schemas.openxmlformats.org/officeDocument/2006/relationships/slide" Target="/ppt/slides/slide12.xml" Id="Raf7432de1073405d" /><Relationship Type="http://schemas.openxmlformats.org/officeDocument/2006/relationships/slide" Target="/ppt/slides/slide13.xml" Id="R5df02de5223a485b" /><Relationship Type="http://schemas.openxmlformats.org/officeDocument/2006/relationships/slide" Target="/ppt/slides/slide14.xml" Id="R79741a7fa10c4e61" /><Relationship Type="http://schemas.openxmlformats.org/officeDocument/2006/relationships/slide" Target="/ppt/slides/slide15.xml" Id="R1dd26e0d4e8a446d" /><Relationship Type="http://schemas.openxmlformats.org/officeDocument/2006/relationships/slide" Target="/ppt/slides/slide16.xml" Id="R12e082f3e2e94375" /><Relationship Type="http://schemas.openxmlformats.org/officeDocument/2006/relationships/slide" Target="/ppt/slides/slide17.xml" Id="Re7e2ec35ee4e4506" /><Relationship Type="http://schemas.openxmlformats.org/officeDocument/2006/relationships/slide" Target="/ppt/slides/slide18.xml" Id="R8a6ad8d0c5aa4fdd" /><Relationship Type="http://schemas.openxmlformats.org/officeDocument/2006/relationships/slide" Target="/ppt/slides/slide19.xml" Id="Rcda7dfc7b7834af9" /><Relationship Type="http://schemas.openxmlformats.org/officeDocument/2006/relationships/slide" Target="/ppt/slides/slide20.xml" Id="Recaaf906a86a4cf8" /></Relationships>
</file>

<file path=ppt/drawings/_rels/vmldrawing.vml.rels>&#65279;<?xml version="1.0" encoding="utf-8"?><Relationships xmlns="http://schemas.openxmlformats.org/package/2006/relationships"><Relationship Type="http://schemas.openxmlformats.org/officeDocument/2006/relationships/image" Target="/ppt/media/image.emf" Id="R973e995c296c4423"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855f434dc6124930"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8F7E9-9033-4FE0-9B6C-7AC0E7BF5FD3}" type="datetimeFigureOut">
              <a:rPr lang="pt-BR"/>
              <a:t>13/05/2025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224B3-CD87-4E34-99FC-63515D9DD535}" type="slidenum">
              <a:rPr lang="pt-BR"/>
              <a:t>‹nº›</a:t>
            </a:fld>
            <a:endParaRPr lang="pt-BR"/>
          </a:p>
        </p:txBody>
      </p:sp>
    </p:spTree>
    <p:extLst>
      <p:ext uri="{BB962C8B-B14F-4D97-AF65-F5344CB8AC3E}">
        <p14:creationId xmlns:p14="http://schemas.microsoft.com/office/powerpoint/2010/main" val="114738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6.xml" Id="R18f3fac76e6b4b92" /><Relationship Type="http://schemas.openxmlformats.org/officeDocument/2006/relationships/notesMaster" Target="/ppt/notesMasters/notesMaster1.xml" Id="R7419ab3bc54842bb" /></Relationships>
</file>

<file path=ppt/notesSlides/_rels/notesSlide2.xml.rels>&#65279;<?xml version="1.0" encoding="utf-8"?><Relationships xmlns="http://schemas.openxmlformats.org/package/2006/relationships"><Relationship Type="http://schemas.openxmlformats.org/officeDocument/2006/relationships/slide" Target="/ppt/slides/slide8.xml" Id="R3f4aee100e7c4a7a" /><Relationship Type="http://schemas.openxmlformats.org/officeDocument/2006/relationships/notesMaster" Target="/ppt/notesMasters/notesMaster1.xml" Id="R2961c2ccca1547ff" /></Relationships>
</file>

<file path=ppt/notesSlides/_rels/notesSlide3.xml.rels>&#65279;<?xml version="1.0" encoding="utf-8"?><Relationships xmlns="http://schemas.openxmlformats.org/package/2006/relationships"><Relationship Type="http://schemas.openxmlformats.org/officeDocument/2006/relationships/slide" Target="/ppt/slides/slide9.xml" Id="R10f979c631874e8e" /><Relationship Type="http://schemas.openxmlformats.org/officeDocument/2006/relationships/notesMaster" Target="/ppt/notesMasters/notesMaster1.xml" Id="R59493ac8a8a348c9" /></Relationships>
</file>

<file path=ppt/notesSlides/_rels/notesSlide4.xml.rels>&#65279;<?xml version="1.0" encoding="utf-8"?><Relationships xmlns="http://schemas.openxmlformats.org/package/2006/relationships"><Relationship Type="http://schemas.openxmlformats.org/officeDocument/2006/relationships/slide" Target="/ppt/slides/slide10.xml" Id="R84f1b81c44744f1a" /><Relationship Type="http://schemas.openxmlformats.org/officeDocument/2006/relationships/notesMaster" Target="/ppt/notesMasters/notesMaster1.xml" Id="R6a712a8aa69147e6" /></Relationships>
</file>

<file path=ppt/notesSlides/_rels/notesSlide5.xml.rels>&#65279;<?xml version="1.0" encoding="utf-8"?><Relationships xmlns="http://schemas.openxmlformats.org/package/2006/relationships"><Relationship Type="http://schemas.openxmlformats.org/officeDocument/2006/relationships/slide" Target="/ppt/slides/slide11.xml" Id="Reb71e25a90434a31" /><Relationship Type="http://schemas.openxmlformats.org/officeDocument/2006/relationships/notesMaster" Target="/ppt/notesMasters/notesMaster1.xml" Id="Rb6b2c314a1ee435f" /></Relationships>
</file>

<file path=ppt/notesSlides/_rels/notesSlide6.xml.rels>&#65279;<?xml version="1.0" encoding="utf-8"?><Relationships xmlns="http://schemas.openxmlformats.org/package/2006/relationships"><Relationship Type="http://schemas.openxmlformats.org/officeDocument/2006/relationships/slide" Target="/ppt/slides/slide12.xml" Id="R5a13e638bd7c4db7" /><Relationship Type="http://schemas.openxmlformats.org/officeDocument/2006/relationships/notesMaster" Target="/ppt/notesMasters/notesMaster1.xml" Id="R0ea779df5b6842eb"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FD224B3-CD87-4E34-99FC-63515D9DD535}" type="slidenum">
              <a:rPr lang="pt-BR"/>
              <a:t>1</a:t>
            </a:fld>
            <a:endParaRPr lang="pt-BR"/>
          </a:p>
        </p:txBody>
      </p:sp>
    </p:spTree>
    <p:extLst>
      <p:ext uri="{BB962C8B-B14F-4D97-AF65-F5344CB8AC3E}">
        <p14:creationId xmlns:p14="http://schemas.microsoft.com/office/powerpoint/2010/main" val="62632651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552ad2b09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552ad2b09c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23"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23"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23"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86323" y="685800"/>
            <a:ext cx="228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00.xml.rels>&#65279;<?xml version="1.0" encoding="utf-8"?><Relationships xmlns="http://schemas.openxmlformats.org/package/2006/relationships"><Relationship Type="http://schemas.openxmlformats.org/officeDocument/2006/relationships/slideMaster" Target="/ppt/slideMasters/slideMaster10.xml" Id="R0db821ccb532496d" /></Relationships>
</file>

<file path=ppt/slideLayouts/_rels/slideLayout117.xml.rels>&#65279;<?xml version="1.0" encoding="utf-8"?><Relationships xmlns="http://schemas.openxmlformats.org/package/2006/relationships"><Relationship Type="http://schemas.openxmlformats.org/officeDocument/2006/relationships/slideMaster" Target="/ppt/slideMasters/slideMaster11.xml" Id="Rae074a4028734a4c"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51124a8cc9c64a59"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33f3fc81f97945f7"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eb69449c7b6c4550"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68d8380f9c5047e0"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71095acc3b944ce3"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6.xml" Id="R9ec6cfc40d4d4996"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7.xml" Id="Re4923f0c2c0d4a39" /></Relationships>
</file>

<file path=ppt/slideLayouts/_rels/slideLayout78.xml.rels>&#65279;<?xml version="1.0" encoding="utf-8"?><Relationships xmlns="http://schemas.openxmlformats.org/package/2006/relationships"><Relationship Type="http://schemas.openxmlformats.org/officeDocument/2006/relationships/slideMaster" Target="/ppt/slideMasters/slideMaster8.xml" Id="Ra6b4dd4b1a4b4e87" /></Relationships>
</file>

<file path=ppt/slideLayouts/_rels/slideLayout93.xml.rels>&#65279;<?xml version="1.0" encoding="utf-8"?><Relationships xmlns="http://schemas.openxmlformats.org/package/2006/relationships"><Relationship Type="http://schemas.openxmlformats.org/officeDocument/2006/relationships/slideMaster" Target="/ppt/slideMasters/slideMaster9.xml" Id="R1003afc76fac407a" /></Relationships>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Slide de Título">
    <p:spTree>
      <p:nvGrpSpPr>
        <p:cNvPr id="1" name=""/>
        <p:cNvGrpSpPr/>
        <p:nvPr/>
      </p:nvGrpSpPr>
      <p:grpSpPr>
        <a:xfrm>
          <a:off x="0" y="0"/>
          <a:ext cx="0" cy="0"/>
          <a:chOff x="0" y="0"/>
          <a:chExt cx="0" cy="0"/>
        </a:xfrm>
      </p:grpSpPr>
      <p:sp>
        <p:nvSpPr>
          <p:cNvPr id="11" name="Texto do Título"/>
          <p:cNvSpPr txBox="1"/>
          <p:nvPr>
            <p:ph type="title"/>
          </p:nvPr>
        </p:nvSpPr>
        <p:spPr>
          <a:xfrm>
            <a:off x="2160427" y="7071406"/>
            <a:ext cx="24484862" cy="15042987"/>
          </a:xfrm>
          <a:prstGeom prst="rect">
            <a:avLst/>
          </a:prstGeom>
        </p:spPr>
        <p:txBody>
          <a:bodyPr anchor="b"/>
          <a:lstStyle>
            <a:lvl1pPr algn="ctr">
              <a:defRPr sz="18803"/>
            </a:lvl1pPr>
          </a:lstStyle>
          <a:p>
            <a:pPr/>
            <a:r>
              <a:t>Texto do Título</a:t>
            </a:r>
          </a:p>
        </p:txBody>
      </p:sp>
      <p:sp>
        <p:nvSpPr>
          <p:cNvPr id="12" name="Nível de Corpo Um…"/>
          <p:cNvSpPr txBox="1"/>
          <p:nvPr>
            <p:ph type="body" sz="quarter" idx="1"/>
          </p:nvPr>
        </p:nvSpPr>
        <p:spPr>
          <a:xfrm>
            <a:off x="3600714" y="22694507"/>
            <a:ext cx="21604288" cy="10432068"/>
          </a:xfrm>
          <a:prstGeom prst="rect">
            <a:avLst/>
          </a:prstGeom>
        </p:spPr>
        <p:txBody>
          <a:bodyPr/>
          <a:lstStyle>
            <a:lvl1pPr marL="0" indent="0" algn="ctr">
              <a:buSzTx/>
              <a:buFontTx/>
              <a:buNone/>
              <a:defRPr sz="7501"/>
            </a:lvl1pPr>
            <a:lvl2pPr marL="0" indent="1440043" algn="ctr">
              <a:buSzTx/>
              <a:buFontTx/>
              <a:buNone/>
              <a:defRPr sz="7501"/>
            </a:lvl2pPr>
            <a:lvl3pPr marL="0" indent="2880086" algn="ctr">
              <a:buSzTx/>
              <a:buFontTx/>
              <a:buNone/>
              <a:defRPr sz="7501"/>
            </a:lvl3pPr>
            <a:lvl4pPr marL="0" indent="4320128" algn="ctr">
              <a:buSzTx/>
              <a:buFontTx/>
              <a:buNone/>
              <a:defRPr sz="7501"/>
            </a:lvl4pPr>
            <a:lvl5pPr marL="0" indent="5760170" algn="ctr">
              <a:buSzTx/>
              <a:buFontTx/>
              <a:buNone/>
              <a:defRPr sz="7501"/>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14/05/2025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10/05/2025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13/05/2025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11/05/2025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981773" y="6253740"/>
            <a:ext cx="26836896" cy="17240054"/>
          </a:xfrm>
          <a:prstGeom prst="rect">
            <a:avLst/>
          </a:prstGeom>
        </p:spPr>
        <p:txBody>
          <a:bodyPr anchorCtr="0" anchor="b" bIns="447925" lIns="447925" spcFirstLastPara="1" rIns="447925" wrap="square" tIns="447925">
            <a:normAutofit/>
          </a:bodyPr>
          <a:lstStyle>
            <a:lvl1pPr lvl="0" algn="ctr">
              <a:spcBef>
                <a:spcPts val="0"/>
              </a:spcBef>
              <a:spcAft>
                <a:spcPts val="0"/>
              </a:spcAft>
              <a:buSzPts val="25500"/>
              <a:buNone/>
              <a:defRPr sz="25500"/>
            </a:lvl1pPr>
            <a:lvl2pPr lvl="1" algn="ctr">
              <a:spcBef>
                <a:spcPts val="0"/>
              </a:spcBef>
              <a:spcAft>
                <a:spcPts val="0"/>
              </a:spcAft>
              <a:buSzPts val="25500"/>
              <a:buNone/>
              <a:defRPr sz="25500"/>
            </a:lvl2pPr>
            <a:lvl3pPr lvl="2" algn="ctr">
              <a:spcBef>
                <a:spcPts val="0"/>
              </a:spcBef>
              <a:spcAft>
                <a:spcPts val="0"/>
              </a:spcAft>
              <a:buSzPts val="25500"/>
              <a:buNone/>
              <a:defRPr sz="25500"/>
            </a:lvl3pPr>
            <a:lvl4pPr lvl="3" algn="ctr">
              <a:spcBef>
                <a:spcPts val="0"/>
              </a:spcBef>
              <a:spcAft>
                <a:spcPts val="0"/>
              </a:spcAft>
              <a:buSzPts val="25500"/>
              <a:buNone/>
              <a:defRPr sz="25500"/>
            </a:lvl4pPr>
            <a:lvl5pPr lvl="4" algn="ctr">
              <a:spcBef>
                <a:spcPts val="0"/>
              </a:spcBef>
              <a:spcAft>
                <a:spcPts val="0"/>
              </a:spcAft>
              <a:buSzPts val="25500"/>
              <a:buNone/>
              <a:defRPr sz="25500"/>
            </a:lvl5pPr>
            <a:lvl6pPr lvl="5" algn="ctr">
              <a:spcBef>
                <a:spcPts val="0"/>
              </a:spcBef>
              <a:spcAft>
                <a:spcPts val="0"/>
              </a:spcAft>
              <a:buSzPts val="25500"/>
              <a:buNone/>
              <a:defRPr sz="25500"/>
            </a:lvl6pPr>
            <a:lvl7pPr lvl="6" algn="ctr">
              <a:spcBef>
                <a:spcPts val="0"/>
              </a:spcBef>
              <a:spcAft>
                <a:spcPts val="0"/>
              </a:spcAft>
              <a:buSzPts val="25500"/>
              <a:buNone/>
              <a:defRPr sz="25500"/>
            </a:lvl7pPr>
            <a:lvl8pPr lvl="7" algn="ctr">
              <a:spcBef>
                <a:spcPts val="0"/>
              </a:spcBef>
              <a:spcAft>
                <a:spcPts val="0"/>
              </a:spcAft>
              <a:buSzPts val="25500"/>
              <a:buNone/>
              <a:defRPr sz="25500"/>
            </a:lvl8pPr>
            <a:lvl9pPr lvl="8" algn="ctr">
              <a:spcBef>
                <a:spcPts val="0"/>
              </a:spcBef>
              <a:spcAft>
                <a:spcPts val="0"/>
              </a:spcAft>
              <a:buSzPts val="25500"/>
              <a:buNone/>
              <a:defRPr sz="25500"/>
            </a:lvl9pPr>
          </a:lstStyle>
          <a:p/>
        </p:txBody>
      </p:sp>
      <p:sp>
        <p:nvSpPr>
          <p:cNvPr id="11" name="Google Shape;11;p2"/>
          <p:cNvSpPr txBox="1"/>
          <p:nvPr>
            <p:ph idx="1" type="subTitle"/>
          </p:nvPr>
        </p:nvSpPr>
        <p:spPr>
          <a:xfrm>
            <a:off x="981746" y="23804026"/>
            <a:ext cx="26836896" cy="6657098"/>
          </a:xfrm>
          <a:prstGeom prst="rect">
            <a:avLst/>
          </a:prstGeom>
        </p:spPr>
        <p:txBody>
          <a:bodyPr anchorCtr="0" anchor="t" bIns="447925" lIns="447925" spcFirstLastPara="1" rIns="447925" wrap="square" tIns="447925">
            <a:normAutofit/>
          </a:bodyPr>
          <a:lstStyle>
            <a:lvl1pPr lvl="0" algn="ctr">
              <a:lnSpc>
                <a:spcPct val="100000"/>
              </a:lnSpc>
              <a:spcBef>
                <a:spcPts val="0"/>
              </a:spcBef>
              <a:spcAft>
                <a:spcPts val="0"/>
              </a:spcAft>
              <a:buSzPts val="13700"/>
              <a:buNone/>
              <a:defRPr sz="13700"/>
            </a:lvl1pPr>
            <a:lvl2pPr lvl="1" algn="ctr">
              <a:lnSpc>
                <a:spcPct val="100000"/>
              </a:lnSpc>
              <a:spcBef>
                <a:spcPts val="0"/>
              </a:spcBef>
              <a:spcAft>
                <a:spcPts val="0"/>
              </a:spcAft>
              <a:buSzPts val="13700"/>
              <a:buNone/>
              <a:defRPr sz="13700"/>
            </a:lvl2pPr>
            <a:lvl3pPr lvl="2" algn="ctr">
              <a:lnSpc>
                <a:spcPct val="100000"/>
              </a:lnSpc>
              <a:spcBef>
                <a:spcPts val="0"/>
              </a:spcBef>
              <a:spcAft>
                <a:spcPts val="0"/>
              </a:spcAft>
              <a:buSzPts val="13700"/>
              <a:buNone/>
              <a:defRPr sz="13700"/>
            </a:lvl3pPr>
            <a:lvl4pPr lvl="3" algn="ctr">
              <a:lnSpc>
                <a:spcPct val="100000"/>
              </a:lnSpc>
              <a:spcBef>
                <a:spcPts val="0"/>
              </a:spcBef>
              <a:spcAft>
                <a:spcPts val="0"/>
              </a:spcAft>
              <a:buSzPts val="13700"/>
              <a:buNone/>
              <a:defRPr sz="13700"/>
            </a:lvl4pPr>
            <a:lvl5pPr lvl="4" algn="ctr">
              <a:lnSpc>
                <a:spcPct val="100000"/>
              </a:lnSpc>
              <a:spcBef>
                <a:spcPts val="0"/>
              </a:spcBef>
              <a:spcAft>
                <a:spcPts val="0"/>
              </a:spcAft>
              <a:buSzPts val="13700"/>
              <a:buNone/>
              <a:defRPr sz="13700"/>
            </a:lvl5pPr>
            <a:lvl6pPr lvl="5" algn="ctr">
              <a:lnSpc>
                <a:spcPct val="100000"/>
              </a:lnSpc>
              <a:spcBef>
                <a:spcPts val="0"/>
              </a:spcBef>
              <a:spcAft>
                <a:spcPts val="0"/>
              </a:spcAft>
              <a:buSzPts val="13700"/>
              <a:buNone/>
              <a:defRPr sz="13700"/>
            </a:lvl6pPr>
            <a:lvl7pPr lvl="6" algn="ctr">
              <a:lnSpc>
                <a:spcPct val="100000"/>
              </a:lnSpc>
              <a:spcBef>
                <a:spcPts val="0"/>
              </a:spcBef>
              <a:spcAft>
                <a:spcPts val="0"/>
              </a:spcAft>
              <a:buSzPts val="13700"/>
              <a:buNone/>
              <a:defRPr sz="13700"/>
            </a:lvl7pPr>
            <a:lvl8pPr lvl="7" algn="ctr">
              <a:lnSpc>
                <a:spcPct val="100000"/>
              </a:lnSpc>
              <a:spcBef>
                <a:spcPts val="0"/>
              </a:spcBef>
              <a:spcAft>
                <a:spcPts val="0"/>
              </a:spcAft>
              <a:buSzPts val="13700"/>
              <a:buNone/>
              <a:defRPr sz="13700"/>
            </a:lvl8pPr>
            <a:lvl9pPr lvl="8" algn="ctr">
              <a:lnSpc>
                <a:spcPct val="100000"/>
              </a:lnSpc>
              <a:spcBef>
                <a:spcPts val="0"/>
              </a:spcBef>
              <a:spcAft>
                <a:spcPts val="0"/>
              </a:spcAft>
              <a:buSzPts val="13700"/>
              <a:buNone/>
              <a:defRPr sz="13700"/>
            </a:lvl9pPr>
          </a:lstStyle>
          <a:p/>
        </p:txBody>
      </p:sp>
      <p:sp>
        <p:nvSpPr>
          <p:cNvPr id="12" name="Google Shape;12;p2"/>
          <p:cNvSpPr txBox="1"/>
          <p:nvPr>
            <p:ph idx="12" type="sldNum"/>
          </p:nvPr>
        </p:nvSpPr>
        <p:spPr>
          <a:xfrm>
            <a:off x="26685299" y="39166702"/>
            <a:ext cx="1728325" cy="3305748"/>
          </a:xfrm>
          <a:prstGeom prst="rect">
            <a:avLst/>
          </a:prstGeom>
        </p:spPr>
        <p:txBody>
          <a:bodyPr anchorCtr="0" anchor="ctr" bIns="447925" lIns="447925" spcFirstLastPara="1" rIns="447925" wrap="square" tIns="4479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0981ed0a010d4227" /><Relationship Type="http://schemas.openxmlformats.org/officeDocument/2006/relationships/slideLayout" Target="/ppt/slideLayouts/slideLayout5.xml" Id="R1a710a20a09349c9" /></Relationships>
</file>

<file path=ppt/slideMasters/_rels/slideMaster10.xml.rels>&#65279;<?xml version="1.0" encoding="utf-8"?><Relationships xmlns="http://schemas.openxmlformats.org/package/2006/relationships"><Relationship Type="http://schemas.openxmlformats.org/officeDocument/2006/relationships/theme" Target="/ppt/slideMasters/theme/theme11.xml" Id="R0d74e8c1500b464a" /><Relationship Type="http://schemas.openxmlformats.org/officeDocument/2006/relationships/slideLayout" Target="/ppt/slideLayouts/slideLayout100.xml" Id="R8a04ba9158194a42" /></Relationships>
</file>

<file path=ppt/slideMasters/_rels/slideMaster11.xml.rels>&#65279;<?xml version="1.0" encoding="utf-8"?><Relationships xmlns="http://schemas.openxmlformats.org/package/2006/relationships"><Relationship Type="http://schemas.openxmlformats.org/officeDocument/2006/relationships/theme" Target="/ppt/slideMasters/theme/theme12.xml" Id="Ra11334078e20485a" /><Relationship Type="http://schemas.openxmlformats.org/officeDocument/2006/relationships/slideLayout" Target="/ppt/slideLayouts/slideLayout117.xml" Id="R38129eb4c6224472"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7c4101f5a36b434e" /><Relationship Type="http://schemas.openxmlformats.org/officeDocument/2006/relationships/slideLayout" Target="/ppt/slideLayouts/slideLayout16.xml" Id="Ref6a32413eeb4bdf"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f3e9fda87ae8400d" /><Relationship Type="http://schemas.openxmlformats.org/officeDocument/2006/relationships/slideLayout" Target="/ppt/slideLayouts/slideLayout27.xml" Id="R7b94ddfb7d174832"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9a0b537675e6468c" /><Relationship Type="http://schemas.openxmlformats.org/officeDocument/2006/relationships/slideLayout" Target="/ppt/slideLayouts/slideLayout38.xml" Id="Rd4db2cb868a041db"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7ff4afeb230f4370" /><Relationship Type="http://schemas.openxmlformats.org/officeDocument/2006/relationships/slideLayout" Target="/ppt/slideLayouts/slideLayout49.xml" Id="R312990ba266d4f05"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6b628fb6406a409e" /><Relationship Type="http://schemas.openxmlformats.org/officeDocument/2006/relationships/slideLayout" Target="/ppt/slideLayouts/slideLayout60.xml" Id="Re6528d8a573f4c82"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58c54db44c7e443d" /><Relationship Type="http://schemas.openxmlformats.org/officeDocument/2006/relationships/slideLayout" Target="/ppt/slideLayouts/slideLayout67.xml" Id="Rc042bb6846b64825"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9feae9df572f4cdb" /><Relationship Type="http://schemas.openxmlformats.org/officeDocument/2006/relationships/slideLayout" Target="/ppt/slideLayouts/slideLayout78.xml" Id="R347c8212fab142cd" /></Relationships>
</file>

<file path=ppt/slideMasters/_rels/slideMaster9.xml.rels>&#65279;<?xml version="1.0" encoding="utf-8"?><Relationships xmlns="http://schemas.openxmlformats.org/package/2006/relationships"><Relationship Type="http://schemas.openxmlformats.org/officeDocument/2006/relationships/theme" Target="/ppt/slideMasters/theme/theme10.xml" Id="R9bb561f66fd04f61" /><Relationship Type="http://schemas.openxmlformats.org/officeDocument/2006/relationships/slideLayout" Target="/ppt/slideLayouts/slideLayout93.xml" Id="R8e965c84f9f84168"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11/05/2025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1a710a20a09349c9"/>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10.xml><?xml version="1.0" encoding="utf-8"?>
<p:sldMaster xmlns:ma14="http://schemas.microsoft.com/office/mac/drawingml/2011/main" xmlns:p14="http://schemas.microsoft.com/office/powerpoint/2010/mai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980391" y="2300465"/>
            <a:ext cx="24844934" cy="83516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do Título</a:t>
            </a:r>
          </a:p>
        </p:txBody>
      </p:sp>
      <p:sp>
        <p:nvSpPr>
          <p:cNvPr id="3" name="Nível de Corpo Um…"/>
          <p:cNvSpPr txBox="1"/>
          <p:nvPr>
            <p:ph type="body" idx="1"/>
          </p:nvPr>
        </p:nvSpPr>
        <p:spPr>
          <a:xfrm>
            <a:off x="1980391" y="11502283"/>
            <a:ext cx="24844934" cy="2741544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26198398" y="40873007"/>
            <a:ext cx="626928" cy="650360"/>
          </a:xfrm>
          <a:prstGeom prst="rect">
            <a:avLst/>
          </a:prstGeom>
          <a:ln w="12700">
            <a:miter lim="400000"/>
          </a:ln>
        </p:spPr>
        <p:txBody>
          <a:bodyPr wrap="none" lIns="45719" rIns="45719" anchor="ctr">
            <a:spAutoFit/>
          </a:bodyPr>
          <a:lstStyle>
            <a:lvl1pPr algn="r">
              <a:defRPr sz="37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757" r:id="R8a04ba9158194a42"/>
  </p:sldLayoutIdLst>
  <p:transition xmlns:p14="http://schemas.microsoft.com/office/powerpoint/2010/main" spd="med" advClick="1"/>
  <p:txStyles>
    <p:titleStyle>
      <a:lvl1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1pPr>
      <a:lvl2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2pPr>
      <a:lvl3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3pPr>
      <a:lvl4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4pPr>
      <a:lvl5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5pPr>
      <a:lvl6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6pPr>
      <a:lvl7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7pPr>
      <a:lvl8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8pPr>
      <a:lvl9pPr marL="0" marR="0" indent="0" algn="l" defTabSz="2880086" rtl="0" latinLnBrk="0">
        <a:lnSpc>
          <a:spcPct val="90000"/>
        </a:lnSpc>
        <a:spcBef>
          <a:spcPts val="0"/>
        </a:spcBef>
        <a:spcAft>
          <a:spcPts val="0"/>
        </a:spcAft>
        <a:buClrTx/>
        <a:buSzTx/>
        <a:buFontTx/>
        <a:buNone/>
        <a:tabLst/>
        <a:defRPr sz="13802" b="0" i="0" u="none" strike="noStrike" cap="none" spc="0" baseline="0">
          <a:solidFill>
            <a:srgbClr val="000000"/>
          </a:solidFill>
          <a:uFillTx/>
          <a:latin typeface="Aptos Display"/>
          <a:ea typeface="Aptos Display"/>
          <a:cs typeface="Aptos Display"/>
          <a:sym typeface="Aptos Display"/>
        </a:defRPr>
      </a:lvl9pPr>
    </p:titleStyle>
    <p:bodyStyle>
      <a:lvl1pPr marL="720021" marR="0" indent="-72002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1pPr>
      <a:lvl2pPr marL="2284867" marR="0" indent="-844824"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2pPr>
      <a:lvl3pPr marL="3902051" marR="0" indent="-1021965"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3pPr>
      <a:lvl4pPr marL="5451590"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4pPr>
      <a:lvl5pPr marL="6891633"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5pPr>
      <a:lvl6pPr marL="8331676"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6pPr>
      <a:lvl7pPr marL="9771719"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7pPr>
      <a:lvl8pPr marL="11211762"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8pPr>
      <a:lvl9pPr marL="12651804" marR="0" indent="-1131461" algn="l" defTabSz="2880086" rtl="0" latinLnBrk="0">
        <a:lnSpc>
          <a:spcPct val="90000"/>
        </a:lnSpc>
        <a:spcBef>
          <a:spcPts val="3100"/>
        </a:spcBef>
        <a:spcAft>
          <a:spcPts val="0"/>
        </a:spcAft>
        <a:buClrTx/>
        <a:buSzPct val="100000"/>
        <a:buFont typeface="Arial"/>
        <a:buChar char="•"/>
        <a:tabLst/>
        <a:defRPr sz="8801" b="0" i="0" u="none" strike="noStrike" cap="none" spc="0" baseline="0">
          <a:solidFill>
            <a:srgbClr val="000000"/>
          </a:solidFill>
          <a:uFillTx/>
          <a:latin typeface="+mj-lt"/>
          <a:ea typeface="+mj-ea"/>
          <a:cs typeface="+mj-cs"/>
          <a:sym typeface="Aptos"/>
        </a:defRPr>
      </a:lvl9pPr>
    </p:bodyStyle>
    <p:otherStyle>
      <a:lvl1pPr marL="0" marR="0" indent="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1pPr>
      <a:lvl2pPr marL="0" marR="0" indent="4572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2pPr>
      <a:lvl3pPr marL="0" marR="0" indent="9144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3pPr>
      <a:lvl4pPr marL="0" marR="0" indent="13716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4pPr>
      <a:lvl5pPr marL="0" marR="0" indent="18288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5pPr>
      <a:lvl6pPr marL="0" marR="0" indent="22860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6pPr>
      <a:lvl7pPr marL="0" marR="0" indent="27432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7pPr>
      <a:lvl8pPr marL="0" marR="0" indent="32004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8pPr>
      <a:lvl9pPr marL="0" marR="0" indent="3657600" algn="r" defTabSz="457200" rtl="0" latinLnBrk="0">
        <a:lnSpc>
          <a:spcPct val="100000"/>
        </a:lnSpc>
        <a:spcBef>
          <a:spcPts val="0"/>
        </a:spcBef>
        <a:spcAft>
          <a:spcPts val="0"/>
        </a:spcAft>
        <a:buClrTx/>
        <a:buSzTx/>
        <a:buFontTx/>
        <a:buNone/>
        <a:tabLst/>
        <a:defRPr sz="3700" b="0" i="0" u="none" strike="noStrike" cap="none" spc="0" baseline="0">
          <a:solidFill>
            <a:schemeClr val="tx1"/>
          </a:solidFill>
          <a:uFillTx/>
          <a:latin typeface="+mn-lt"/>
          <a:ea typeface="+mn-ea"/>
          <a:cs typeface="+mn-cs"/>
          <a:sym typeface="Apto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49" y="274607"/>
            <a:ext cx="8228692" cy="1142874"/>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149" y="1600023"/>
            <a:ext cx="8228692" cy="45254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457149" y="6355649"/>
            <a:ext cx="2133364" cy="365084"/>
          </a:xfrm>
          <a:prstGeom prst="rect">
            <a:avLst/>
          </a:prstGeom>
        </p:spPr>
        <p:txBody>
          <a:bodyPr vert="horz" lIns="91440" tIns="45720" rIns="91440" bIns="45720" rtlCol="0" anchor="ctr"/>
          <a:lstStyle>
            <a:lvl1pPr algn="l">
              <a:defRPr sz="1199">
                <a:solidFill>
                  <a:schemeClr val="tx1">
                    <a:tint val="75000"/>
                  </a:schemeClr>
                </a:solidFill>
              </a:defRPr>
            </a:lvl1pPr>
          </a:lstStyle>
          <a:p>
            <a:fld id="{1D8BD707-D9CF-40AE-B4C6-C98DA3205C09}" type="datetimeFigureOut">
              <a:rPr lang="en-US"/>
              <a:pPr/>
              <a:t>8/1/2011</a:t>
            </a:fld>
            <a:endParaRPr lang="en-US"/>
          </a:p>
        </p:txBody>
      </p:sp>
      <p:sp>
        <p:nvSpPr>
          <p:cNvPr id="5" name="Footer Placeholder 4"/>
          <p:cNvSpPr>
            <a:spLocks noGrp="1"/>
          </p:cNvSpPr>
          <p:nvPr>
            <p:ph type="ftr" sz="quarter" idx="3"/>
          </p:nvPr>
        </p:nvSpPr>
        <p:spPr>
          <a:xfrm>
            <a:off x="3123855" y="6355649"/>
            <a:ext cx="2895280" cy="365084"/>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2477" y="6355649"/>
            <a:ext cx="2133364" cy="365084"/>
          </a:xfrm>
          <a:prstGeom prst="rect">
            <a:avLst/>
          </a:prstGeom>
        </p:spPr>
        <p:txBody>
          <a:bodyPr vert="horz" lIns="91440" tIns="45720" rIns="91440" bIns="45720" rtlCol="0" anchor="ctr"/>
          <a:lstStyle>
            <a:lvl1pPr algn="r">
              <a:defRPr sz="1199">
                <a:solidFill>
                  <a:schemeClr val="tx1">
                    <a:tint val="75000"/>
                  </a:schemeClr>
                </a:solidFill>
              </a:defRPr>
            </a:lvl1pPr>
          </a:lstStyle>
          <a:p>
            <a:fld id="{B6F15528-21DE-4FAA-801E-634DDDAF4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38129eb4c6224472"/>
  </p:sldLayoutIdLst>
  <p:txStyles>
    <p:titleStyle>
      <a:lvl1pPr algn="ctr" defTabSz="914400"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400" rtl="0" eaLnBrk="1" latinLnBrk="0" hangingPunct="1">
        <a:defRPr sz="1799" kern="1200">
          <a:solidFill>
            <a:schemeClr val="tx1"/>
          </a:solidFill>
          <a:latin typeface="+mn-lt"/>
          <a:ea typeface="+mn-ea"/>
          <a:cs typeface="+mn-cs"/>
        </a:defRPr>
      </a:lvl1pPr>
      <a:lvl2pPr marL="457200" algn="l" defTabSz="914400" rtl="0" eaLnBrk="1" latinLnBrk="0" hangingPunct="1">
        <a:defRPr sz="1799" kern="1200">
          <a:solidFill>
            <a:schemeClr val="tx1"/>
          </a:solidFill>
          <a:latin typeface="+mn-lt"/>
          <a:ea typeface="+mn-ea"/>
          <a:cs typeface="+mn-cs"/>
        </a:defRPr>
      </a:lvl2pPr>
      <a:lvl3pPr marL="914400" algn="l" defTabSz="914400" rtl="0" eaLnBrk="1" latinLnBrk="0" hangingPunct="1">
        <a:defRPr sz="1799" kern="1200">
          <a:solidFill>
            <a:schemeClr val="tx1"/>
          </a:solidFill>
          <a:latin typeface="+mn-lt"/>
          <a:ea typeface="+mn-ea"/>
          <a:cs typeface="+mn-cs"/>
        </a:defRPr>
      </a:lvl3pPr>
      <a:lvl4pPr marL="1371600" algn="l" defTabSz="914400" rtl="0" eaLnBrk="1" latinLnBrk="0" hangingPunct="1">
        <a:defRPr sz="1799" kern="1200">
          <a:solidFill>
            <a:schemeClr val="tx1"/>
          </a:solidFill>
          <a:latin typeface="+mn-lt"/>
          <a:ea typeface="+mn-ea"/>
          <a:cs typeface="+mn-cs"/>
        </a:defRPr>
      </a:lvl4pPr>
      <a:lvl5pPr marL="1828800" algn="l" defTabSz="914400" rtl="0" eaLnBrk="1" latinLnBrk="0" hangingPunct="1">
        <a:defRPr sz="1799" kern="1200">
          <a:solidFill>
            <a:schemeClr val="tx1"/>
          </a:solidFill>
          <a:latin typeface="+mn-lt"/>
          <a:ea typeface="+mn-ea"/>
          <a:cs typeface="+mn-cs"/>
        </a:defRPr>
      </a:lvl5pPr>
      <a:lvl6pPr marL="2286000" algn="l" defTabSz="914400" rtl="0" eaLnBrk="1" latinLnBrk="0" hangingPunct="1">
        <a:defRPr sz="1799" kern="1200">
          <a:solidFill>
            <a:schemeClr val="tx1"/>
          </a:solidFill>
          <a:latin typeface="+mn-lt"/>
          <a:ea typeface="+mn-ea"/>
          <a:cs typeface="+mn-cs"/>
        </a:defRPr>
      </a:lvl6pPr>
      <a:lvl7pPr marL="2743200" algn="l" defTabSz="914400" rtl="0" eaLnBrk="1" latinLnBrk="0" hangingPunct="1">
        <a:defRPr sz="1799" kern="1200">
          <a:solidFill>
            <a:schemeClr val="tx1"/>
          </a:solidFill>
          <a:latin typeface="+mn-lt"/>
          <a:ea typeface="+mn-ea"/>
          <a:cs typeface="+mn-cs"/>
        </a:defRPr>
      </a:lvl7pPr>
      <a:lvl8pPr marL="3200400" algn="l" defTabSz="914400" rtl="0" eaLnBrk="1" latinLnBrk="0" hangingPunct="1">
        <a:defRPr sz="1799" kern="1200">
          <a:solidFill>
            <a:schemeClr val="tx1"/>
          </a:solidFill>
          <a:latin typeface="+mn-lt"/>
          <a:ea typeface="+mn-ea"/>
          <a:cs typeface="+mn-cs"/>
        </a:defRPr>
      </a:lvl8pPr>
      <a:lvl9pPr marL="3657600" algn="l" defTabSz="914400"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14/05/2025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ef6a32413eeb4bdf"/>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10/05/2025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77" r:id="R7b94ddfb7d174832"/>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89" r:id="Rd4db2cb868a041db"/>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5.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13/05/2025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01" r:id="R312990ba266d4f05"/>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6.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13" r:id="Re6528d8a573f4c82"/>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21" r:id="Rc042bb6846b648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81746" y="3737798"/>
            <a:ext cx="26836896" cy="4810270"/>
          </a:xfrm>
          <a:prstGeom prst="rect">
            <a:avLst/>
          </a:prstGeom>
          <a:noFill/>
          <a:ln>
            <a:noFill/>
          </a:ln>
        </p:spPr>
        <p:txBody>
          <a:bodyPr spcFirstLastPara="1" wrap="square" lIns="447925" tIns="447925" rIns="447925" bIns="447925" anchor="t" anchorCtr="0">
            <a:normAutofit/>
          </a:bodyPr>
          <a:lstStyle>
            <a:lvl1pPr lvl="0">
              <a:spcBef>
                <a:spcPts val="0"/>
              </a:spcBef>
              <a:spcAft>
                <a:spcPts val="0"/>
              </a:spcAft>
              <a:buClr>
                <a:schemeClr val="dk1"/>
              </a:buClr>
              <a:buSzPts val="13700"/>
              <a:buNone/>
              <a:defRPr sz="13700">
                <a:solidFill>
                  <a:schemeClr val="dk1"/>
                </a:solidFill>
              </a:defRPr>
            </a:lvl1pPr>
            <a:lvl2pPr lvl="1">
              <a:spcBef>
                <a:spcPts val="0"/>
              </a:spcBef>
              <a:spcAft>
                <a:spcPts val="0"/>
              </a:spcAft>
              <a:buClr>
                <a:schemeClr val="dk1"/>
              </a:buClr>
              <a:buSzPts val="13700"/>
              <a:buNone/>
              <a:defRPr sz="13700">
                <a:solidFill>
                  <a:schemeClr val="dk1"/>
                </a:solidFill>
              </a:defRPr>
            </a:lvl2pPr>
            <a:lvl3pPr lvl="2">
              <a:spcBef>
                <a:spcPts val="0"/>
              </a:spcBef>
              <a:spcAft>
                <a:spcPts val="0"/>
              </a:spcAft>
              <a:buClr>
                <a:schemeClr val="dk1"/>
              </a:buClr>
              <a:buSzPts val="13700"/>
              <a:buNone/>
              <a:defRPr sz="13700">
                <a:solidFill>
                  <a:schemeClr val="dk1"/>
                </a:solidFill>
              </a:defRPr>
            </a:lvl3pPr>
            <a:lvl4pPr lvl="3">
              <a:spcBef>
                <a:spcPts val="0"/>
              </a:spcBef>
              <a:spcAft>
                <a:spcPts val="0"/>
              </a:spcAft>
              <a:buClr>
                <a:schemeClr val="dk1"/>
              </a:buClr>
              <a:buSzPts val="13700"/>
              <a:buNone/>
              <a:defRPr sz="13700">
                <a:solidFill>
                  <a:schemeClr val="dk1"/>
                </a:solidFill>
              </a:defRPr>
            </a:lvl4pPr>
            <a:lvl5pPr lvl="4">
              <a:spcBef>
                <a:spcPts val="0"/>
              </a:spcBef>
              <a:spcAft>
                <a:spcPts val="0"/>
              </a:spcAft>
              <a:buClr>
                <a:schemeClr val="dk1"/>
              </a:buClr>
              <a:buSzPts val="13700"/>
              <a:buNone/>
              <a:defRPr sz="13700">
                <a:solidFill>
                  <a:schemeClr val="dk1"/>
                </a:solidFill>
              </a:defRPr>
            </a:lvl5pPr>
            <a:lvl6pPr lvl="5">
              <a:spcBef>
                <a:spcPts val="0"/>
              </a:spcBef>
              <a:spcAft>
                <a:spcPts val="0"/>
              </a:spcAft>
              <a:buClr>
                <a:schemeClr val="dk1"/>
              </a:buClr>
              <a:buSzPts val="13700"/>
              <a:buNone/>
              <a:defRPr sz="13700">
                <a:solidFill>
                  <a:schemeClr val="dk1"/>
                </a:solidFill>
              </a:defRPr>
            </a:lvl6pPr>
            <a:lvl7pPr lvl="6">
              <a:spcBef>
                <a:spcPts val="0"/>
              </a:spcBef>
              <a:spcAft>
                <a:spcPts val="0"/>
              </a:spcAft>
              <a:buClr>
                <a:schemeClr val="dk1"/>
              </a:buClr>
              <a:buSzPts val="13700"/>
              <a:buNone/>
              <a:defRPr sz="13700">
                <a:solidFill>
                  <a:schemeClr val="dk1"/>
                </a:solidFill>
              </a:defRPr>
            </a:lvl7pPr>
            <a:lvl8pPr lvl="7">
              <a:spcBef>
                <a:spcPts val="0"/>
              </a:spcBef>
              <a:spcAft>
                <a:spcPts val="0"/>
              </a:spcAft>
              <a:buClr>
                <a:schemeClr val="dk1"/>
              </a:buClr>
              <a:buSzPts val="13700"/>
              <a:buNone/>
              <a:defRPr sz="13700">
                <a:solidFill>
                  <a:schemeClr val="dk1"/>
                </a:solidFill>
              </a:defRPr>
            </a:lvl8pPr>
            <a:lvl9pPr lvl="8">
              <a:spcBef>
                <a:spcPts val="0"/>
              </a:spcBef>
              <a:spcAft>
                <a:spcPts val="0"/>
              </a:spcAft>
              <a:buClr>
                <a:schemeClr val="dk1"/>
              </a:buClr>
              <a:buSzPts val="13700"/>
              <a:buNone/>
              <a:defRPr sz="13700">
                <a:solidFill>
                  <a:schemeClr val="dk1"/>
                </a:solidFill>
              </a:defRPr>
            </a:lvl9pPr>
          </a:lstStyle>
          <a:p/>
        </p:txBody>
      </p:sp>
      <p:sp>
        <p:nvSpPr>
          <p:cNvPr id="7" name="Google Shape;7;p1"/>
          <p:cNvSpPr txBox="1"/>
          <p:nvPr>
            <p:ph type="body" idx="1"/>
          </p:nvPr>
        </p:nvSpPr>
        <p:spPr>
          <a:xfrm>
            <a:off x="981746" y="9679722"/>
            <a:ext cx="26836896" cy="28694523"/>
          </a:xfrm>
          <a:prstGeom prst="rect">
            <a:avLst/>
          </a:prstGeom>
          <a:noFill/>
          <a:ln>
            <a:noFill/>
          </a:ln>
        </p:spPr>
        <p:txBody>
          <a:bodyPr spcFirstLastPara="1" wrap="square" lIns="447925" tIns="447925" rIns="447925" bIns="447925" anchor="t" anchorCtr="0">
            <a:normAutofit/>
          </a:bodyPr>
          <a:lstStyle>
            <a:lvl1pPr marL="457200" lvl="0" indent="-787400">
              <a:lnSpc>
                <a:spcPct val="115000"/>
              </a:lnSpc>
              <a:spcBef>
                <a:spcPts val="0"/>
              </a:spcBef>
              <a:spcAft>
                <a:spcPts val="0"/>
              </a:spcAft>
              <a:buClr>
                <a:schemeClr val="dk2"/>
              </a:buClr>
              <a:buSzPts val="8800"/>
              <a:buChar char="●"/>
              <a:defRPr sz="8800">
                <a:solidFill>
                  <a:schemeClr val="dk2"/>
                </a:solidFill>
              </a:defRPr>
            </a:lvl1pPr>
            <a:lvl2pPr marL="914400" lvl="1" indent="-666750">
              <a:lnSpc>
                <a:spcPct val="115000"/>
              </a:lnSpc>
              <a:spcBef>
                <a:spcPts val="0"/>
              </a:spcBef>
              <a:spcAft>
                <a:spcPts val="0"/>
              </a:spcAft>
              <a:buClr>
                <a:schemeClr val="dk2"/>
              </a:buClr>
              <a:buSzPts val="6900"/>
              <a:buChar char="○"/>
              <a:defRPr sz="6900">
                <a:solidFill>
                  <a:schemeClr val="dk2"/>
                </a:solidFill>
              </a:defRPr>
            </a:lvl2pPr>
            <a:lvl3pPr marL="1371600" lvl="2" indent="-666750">
              <a:lnSpc>
                <a:spcPct val="115000"/>
              </a:lnSpc>
              <a:spcBef>
                <a:spcPts val="0"/>
              </a:spcBef>
              <a:spcAft>
                <a:spcPts val="0"/>
              </a:spcAft>
              <a:buClr>
                <a:schemeClr val="dk2"/>
              </a:buClr>
              <a:buSzPts val="6900"/>
              <a:buChar char="■"/>
              <a:defRPr sz="6900">
                <a:solidFill>
                  <a:schemeClr val="dk2"/>
                </a:solidFill>
              </a:defRPr>
            </a:lvl3pPr>
            <a:lvl4pPr marL="1828800" lvl="3" indent="-666750">
              <a:lnSpc>
                <a:spcPct val="115000"/>
              </a:lnSpc>
              <a:spcBef>
                <a:spcPts val="0"/>
              </a:spcBef>
              <a:spcAft>
                <a:spcPts val="0"/>
              </a:spcAft>
              <a:buClr>
                <a:schemeClr val="dk2"/>
              </a:buClr>
              <a:buSzPts val="6900"/>
              <a:buChar char="●"/>
              <a:defRPr sz="6900">
                <a:solidFill>
                  <a:schemeClr val="dk2"/>
                </a:solidFill>
              </a:defRPr>
            </a:lvl4pPr>
            <a:lvl5pPr marL="2286000" lvl="4" indent="-666750">
              <a:lnSpc>
                <a:spcPct val="115000"/>
              </a:lnSpc>
              <a:spcBef>
                <a:spcPts val="0"/>
              </a:spcBef>
              <a:spcAft>
                <a:spcPts val="0"/>
              </a:spcAft>
              <a:buClr>
                <a:schemeClr val="dk2"/>
              </a:buClr>
              <a:buSzPts val="6900"/>
              <a:buChar char="○"/>
              <a:defRPr sz="6900">
                <a:solidFill>
                  <a:schemeClr val="dk2"/>
                </a:solidFill>
              </a:defRPr>
            </a:lvl5pPr>
            <a:lvl6pPr marL="2743200" lvl="5" indent="-666750">
              <a:lnSpc>
                <a:spcPct val="115000"/>
              </a:lnSpc>
              <a:spcBef>
                <a:spcPts val="0"/>
              </a:spcBef>
              <a:spcAft>
                <a:spcPts val="0"/>
              </a:spcAft>
              <a:buClr>
                <a:schemeClr val="dk2"/>
              </a:buClr>
              <a:buSzPts val="6900"/>
              <a:buChar char="■"/>
              <a:defRPr sz="6900">
                <a:solidFill>
                  <a:schemeClr val="dk2"/>
                </a:solidFill>
              </a:defRPr>
            </a:lvl6pPr>
            <a:lvl7pPr marL="3200400" lvl="6" indent="-666750">
              <a:lnSpc>
                <a:spcPct val="115000"/>
              </a:lnSpc>
              <a:spcBef>
                <a:spcPts val="0"/>
              </a:spcBef>
              <a:spcAft>
                <a:spcPts val="0"/>
              </a:spcAft>
              <a:buClr>
                <a:schemeClr val="dk2"/>
              </a:buClr>
              <a:buSzPts val="6900"/>
              <a:buChar char="●"/>
              <a:defRPr sz="6900">
                <a:solidFill>
                  <a:schemeClr val="dk2"/>
                </a:solidFill>
              </a:defRPr>
            </a:lvl7pPr>
            <a:lvl8pPr marL="3657600" lvl="7" indent="-666750">
              <a:lnSpc>
                <a:spcPct val="115000"/>
              </a:lnSpc>
              <a:spcBef>
                <a:spcPts val="0"/>
              </a:spcBef>
              <a:spcAft>
                <a:spcPts val="0"/>
              </a:spcAft>
              <a:buClr>
                <a:schemeClr val="dk2"/>
              </a:buClr>
              <a:buSzPts val="6900"/>
              <a:buChar char="○"/>
              <a:defRPr sz="6900">
                <a:solidFill>
                  <a:schemeClr val="dk2"/>
                </a:solidFill>
              </a:defRPr>
            </a:lvl8pPr>
            <a:lvl9pPr marL="4114800" lvl="8" indent="-666750">
              <a:lnSpc>
                <a:spcPct val="115000"/>
              </a:lnSpc>
              <a:spcBef>
                <a:spcPts val="0"/>
              </a:spcBef>
              <a:spcAft>
                <a:spcPts val="0"/>
              </a:spcAft>
              <a:buClr>
                <a:schemeClr val="dk2"/>
              </a:buClr>
              <a:buSzPts val="6900"/>
              <a:buChar char="■"/>
              <a:defRPr sz="6900">
                <a:solidFill>
                  <a:schemeClr val="dk2"/>
                </a:solidFill>
              </a:defRPr>
            </a:lvl9pPr>
          </a:lstStyle>
          <a:p/>
        </p:txBody>
      </p:sp>
      <p:sp>
        <p:nvSpPr>
          <p:cNvPr id="8" name="Google Shape;8;p1"/>
          <p:cNvSpPr txBox="1"/>
          <p:nvPr>
            <p:ph type="sldNum" idx="12"/>
          </p:nvPr>
        </p:nvSpPr>
        <p:spPr>
          <a:xfrm>
            <a:off x="26685299" y="39166702"/>
            <a:ext cx="1728325" cy="3305748"/>
          </a:xfrm>
          <a:prstGeom prst="rect">
            <a:avLst/>
          </a:prstGeom>
          <a:noFill/>
          <a:ln>
            <a:noFill/>
          </a:ln>
        </p:spPr>
        <p:txBody>
          <a:bodyPr spcFirstLastPara="1" wrap="square" lIns="447925" tIns="447925" rIns="447925" bIns="447925" anchor="ctr" anchorCtr="0">
            <a:normAutofit/>
          </a:bodyPr>
          <a:lstStyle>
            <a:lvl1pPr lvl="0" algn="r">
              <a:buNone/>
              <a:defRPr sz="4900">
                <a:solidFill>
                  <a:schemeClr val="dk2"/>
                </a:solidFill>
              </a:defRPr>
            </a:lvl1pPr>
            <a:lvl2pPr lvl="1" algn="r">
              <a:buNone/>
              <a:defRPr sz="4900">
                <a:solidFill>
                  <a:schemeClr val="dk2"/>
                </a:solidFill>
              </a:defRPr>
            </a:lvl2pPr>
            <a:lvl3pPr lvl="2" algn="r">
              <a:buNone/>
              <a:defRPr sz="4900">
                <a:solidFill>
                  <a:schemeClr val="dk2"/>
                </a:solidFill>
              </a:defRPr>
            </a:lvl3pPr>
            <a:lvl4pPr lvl="3" algn="r">
              <a:buNone/>
              <a:defRPr sz="4900">
                <a:solidFill>
                  <a:schemeClr val="dk2"/>
                </a:solidFill>
              </a:defRPr>
            </a:lvl4pPr>
            <a:lvl5pPr lvl="4" algn="r">
              <a:buNone/>
              <a:defRPr sz="4900">
                <a:solidFill>
                  <a:schemeClr val="dk2"/>
                </a:solidFill>
              </a:defRPr>
            </a:lvl5pPr>
            <a:lvl6pPr lvl="5" algn="r">
              <a:buNone/>
              <a:defRPr sz="4900">
                <a:solidFill>
                  <a:schemeClr val="dk2"/>
                </a:solidFill>
              </a:defRPr>
            </a:lvl6pPr>
            <a:lvl7pPr lvl="6" algn="r">
              <a:buNone/>
              <a:defRPr sz="4900">
                <a:solidFill>
                  <a:schemeClr val="dk2"/>
                </a:solidFill>
              </a:defRPr>
            </a:lvl7pPr>
            <a:lvl8pPr lvl="7" algn="r">
              <a:buNone/>
              <a:defRPr sz="4900">
                <a:solidFill>
                  <a:schemeClr val="dk2"/>
                </a:solidFill>
              </a:defRPr>
            </a:lvl8pPr>
            <a:lvl9pPr lvl="8" algn="r">
              <a:buNone/>
              <a:defRPr sz="4900">
                <a:solidFill>
                  <a:schemeClr val="dk2"/>
                </a:solidFil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733" r:id="R347c8212fab142cd"/>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07/05/2025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49" r:id="R8e965c84f9f84168"/>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10.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11.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Tema do Office">
      <a:majorFont>
        <a:latin typeface="Aptos"/>
        <a:ea typeface="Aptos"/>
        <a:cs typeface="Aptos"/>
      </a:majorFont>
      <a:minorFont>
        <a:latin typeface="Helvetica"/>
        <a:ea typeface="Helvetica"/>
        <a:cs typeface="Helvetica"/>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slideMasters/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5.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6.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7.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8.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9.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s/_rels/slide1.xml.rels>&#65279;<?xml version="1.0" encoding="utf-8"?><Relationships xmlns="http://schemas.openxmlformats.org/package/2006/relationships"><Relationship Type="http://schemas.openxmlformats.org/officeDocument/2006/relationships/image" Target="/ppt/media/image.png" Id="R6ab8841cd46447ef" /><Relationship Type="http://schemas.openxmlformats.org/officeDocument/2006/relationships/image" Target="/ppt/media/image2.png" Id="Rb4feb83ec52f4cfc" /><Relationship Type="http://schemas.openxmlformats.org/officeDocument/2006/relationships/image" Target="/ppt/media/image3.png" Id="Re71eb1931f3442e5" /><Relationship Type="http://schemas.openxmlformats.org/officeDocument/2006/relationships/image" Target="/ppt/media/image4.png" Id="R7be4911236f847ad" /><Relationship Type="http://schemas.openxmlformats.org/officeDocument/2006/relationships/image" Target="/ppt/media/image5.png" Id="R0cfaabdba5e946a6" /><Relationship Type="http://schemas.openxmlformats.org/officeDocument/2006/relationships/image" Target="/ppt/media/image6.png" Id="Radae2f6e15a74532" /><Relationship Type="http://schemas.openxmlformats.org/officeDocument/2006/relationships/image" Target="/ppt/media/image7.png" Id="Re08345504e4e4c81" /><Relationship Type="http://schemas.openxmlformats.org/officeDocument/2006/relationships/image" Target="/ppt/media/image8.png" Id="R7bd7f519a9884e99" /><Relationship Type="http://schemas.openxmlformats.org/officeDocument/2006/relationships/image" Target="/ppt/media/image.jpg" Id="R650ef179080d45c0" /><Relationship Type="http://schemas.openxmlformats.org/officeDocument/2006/relationships/image" Target="/ppt/media/image2.jpg" Id="R2f35723a07c74e84" /><Relationship Type="http://schemas.openxmlformats.org/officeDocument/2006/relationships/image" Target="/ppt/media/image3.jpg" Id="R6c54f306594d4d98" /><Relationship Type="http://schemas.openxmlformats.org/officeDocument/2006/relationships/image" Target="/ppt/media/image4.jpg" Id="R0fb68c4f45394a2f" /><Relationship Type="http://schemas.openxmlformats.org/officeDocument/2006/relationships/image" Target="/ppt/media/image5.jpg" Id="Reb783bbff3f443f8" /><Relationship Type="http://schemas.openxmlformats.org/officeDocument/2006/relationships/image" Target="/ppt/media/image6.jpg" Id="Rc78d90c3dd6a48cf" /><Relationship Type="http://schemas.openxmlformats.org/officeDocument/2006/relationships/image" Target="/ppt/media/image7.jpg" Id="R3bbcae922bbf4bc5" /><Relationship Type="http://schemas.openxmlformats.org/officeDocument/2006/relationships/slideLayout" Target="/ppt/slideLayouts/slideLayout5.xml" Id="Re0ccf73a6f4e4991" /></Relationships>
</file>

<file path=ppt/slides/_rels/slide10.xml.rels>&#65279;<?xml version="1.0" encoding="utf-8"?><Relationships xmlns="http://schemas.openxmlformats.org/package/2006/relationships"><Relationship Type="http://schemas.openxmlformats.org/officeDocument/2006/relationships/image" Target="/ppt/media/image17.jpg" Id="Rfd3f8e5e8b1f41e5" /><Relationship Type="http://schemas.openxmlformats.org/officeDocument/2006/relationships/notesSlide" Target="/ppt/notesSlides/notesSlide4.xml" Id="R3d776d8e5fc246d5" /><Relationship Type="http://schemas.openxmlformats.org/officeDocument/2006/relationships/slideLayout" Target="/ppt/slideLayouts/slideLayout78.xml" Id="R4160caff0e484b46" /></Relationships>
</file>

<file path=ppt/slides/_rels/slide11.xml.rels>&#65279;<?xml version="1.0" encoding="utf-8"?><Relationships xmlns="http://schemas.openxmlformats.org/package/2006/relationships"><Relationship Type="http://schemas.openxmlformats.org/officeDocument/2006/relationships/image" Target="/ppt/media/image18.jpg" Id="Red0922b3b74544c5" /><Relationship Type="http://schemas.openxmlformats.org/officeDocument/2006/relationships/notesSlide" Target="/ppt/notesSlides/notesSlide5.xml" Id="R4c207f0c38f74753" /><Relationship Type="http://schemas.openxmlformats.org/officeDocument/2006/relationships/slideLayout" Target="/ppt/slideLayouts/slideLayout78.xml" Id="R6c3e18871a004c81" /></Relationships>
</file>

<file path=ppt/slides/_rels/slide12.xml.rels>&#65279;<?xml version="1.0" encoding="utf-8"?><Relationships xmlns="http://schemas.openxmlformats.org/package/2006/relationships"><Relationship Type="http://schemas.openxmlformats.org/officeDocument/2006/relationships/image" Target="/ppt/media/image19.jpg" Id="R621633d2ed834a47" /><Relationship Type="http://schemas.openxmlformats.org/officeDocument/2006/relationships/notesSlide" Target="/ppt/notesSlides/notesSlide6.xml" Id="R4fbb4d35653646e4" /><Relationship Type="http://schemas.openxmlformats.org/officeDocument/2006/relationships/slideLayout" Target="/ppt/slideLayouts/slideLayout78.xml" Id="Rf27b58b4361b46d5" /></Relationships>
</file>

<file path=ppt/slides/_rels/slide13.xml.rels>&#65279;<?xml version="1.0" encoding="utf-8"?><Relationships xmlns="http://schemas.openxmlformats.org/package/2006/relationships"><Relationship Type="http://schemas.openxmlformats.org/officeDocument/2006/relationships/image" Target="/ppt/media/image.png" Id="R34670a210a8b4e1d" /><Relationship Type="http://schemas.openxmlformats.org/officeDocument/2006/relationships/image" Target="/ppt/media/image2.png" Id="Rc5e000692aae4c55" /><Relationship Type="http://schemas.openxmlformats.org/officeDocument/2006/relationships/image" Target="/ppt/media/image27.png" Id="Rb390a3576d184eed" /><Relationship Type="http://schemas.openxmlformats.org/officeDocument/2006/relationships/image" Target="/ppt/media/image28.png" Id="R334a32bdbfca41f4" /><Relationship Type="http://schemas.openxmlformats.org/officeDocument/2006/relationships/slideLayout" Target="/ppt/slideLayouts/slideLayout93.xml" Id="R79a6b7d8b5ea4ae5" /></Relationships>
</file>

<file path=ppt/slides/_rels/slide14.xml.rels>&#65279;<?xml version="1.0" encoding="utf-8"?><Relationships xmlns="http://schemas.openxmlformats.org/package/2006/relationships"><Relationship Type="http://schemas.openxmlformats.org/officeDocument/2006/relationships/image" Target="/ppt/media/image.png" Id="Rb99f008180214f15" /><Relationship Type="http://schemas.openxmlformats.org/officeDocument/2006/relationships/image" Target="/ppt/media/image2.png" Id="R2c1e76cc049c4e07" /><Relationship Type="http://schemas.openxmlformats.org/officeDocument/2006/relationships/image" Target="/ppt/media/image9.png" Id="R3fd05488bc6a4f59" /><Relationship Type="http://schemas.openxmlformats.org/officeDocument/2006/relationships/image" Target="/ppt/media/image20.jpg" Id="Rc6700f0eb4c24af2" /><Relationship Type="http://schemas.openxmlformats.org/officeDocument/2006/relationships/image" Target="/ppt/media/image21.jpg" Id="R3aad4ba0d86e412f" /><Relationship Type="http://schemas.openxmlformats.org/officeDocument/2006/relationships/image" Target="/ppt/media/image22.jpg" Id="Rbce13bc0d63d45b5" /><Relationship Type="http://schemas.openxmlformats.org/officeDocument/2006/relationships/slideLayout" Target="/ppt/slideLayouts/slideLayout100.xml" Id="R304589dea6c4439f" /></Relationships>
</file>

<file path=ppt/slides/_rels/slide15.xml.rels>&#65279;<?xml version="1.0" encoding="utf-8"?><Relationships xmlns="http://schemas.openxmlformats.org/package/2006/relationships"><Relationship Type="http://schemas.openxmlformats.org/officeDocument/2006/relationships/image" Target="/ppt/media/image23.jpg" Id="R85eb9b5eefec441a" /><Relationship Type="http://schemas.openxmlformats.org/officeDocument/2006/relationships/image" Target="/ppt/media/image29.png" Id="R83f48c260f9b4b01" /><Relationship Type="http://schemas.openxmlformats.org/officeDocument/2006/relationships/slideLayout" Target="/ppt/slideLayouts/slideLayout117.xml" Id="Re85557b4e35840b1" /></Relationships>
</file>

<file path=ppt/slides/_rels/slide16.xml.rels>&#65279;<?xml version="1.0" encoding="utf-8"?><Relationships xmlns="http://schemas.openxmlformats.org/package/2006/relationships"><Relationship Type="http://schemas.openxmlformats.org/officeDocument/2006/relationships/image" Target="/ppt/media/image23.jpg" Id="Rbf01516bde944bf8" /><Relationship Type="http://schemas.openxmlformats.org/officeDocument/2006/relationships/image" Target="/ppt/media/image30.png" Id="Rb00aab6339f840f3" /><Relationship Type="http://schemas.openxmlformats.org/officeDocument/2006/relationships/slideLayout" Target="/ppt/slideLayouts/slideLayout117.xml" Id="R234c90d8d3fb4a51" /></Relationships>
</file>

<file path=ppt/slides/_rels/slide17.xml.rels>&#65279;<?xml version="1.0" encoding="utf-8"?><Relationships xmlns="http://schemas.openxmlformats.org/package/2006/relationships"><Relationship Type="http://schemas.openxmlformats.org/officeDocument/2006/relationships/image" Target="/ppt/media/image23.jpg" Id="Rc544ddb69e304486" /><Relationship Type="http://schemas.openxmlformats.org/officeDocument/2006/relationships/image" Target="/ppt/media/image31.png" Id="R2f7fcb54c875484c" /><Relationship Type="http://schemas.openxmlformats.org/officeDocument/2006/relationships/slideLayout" Target="/ppt/slideLayouts/slideLayout117.xml" Id="R09370a588a9a42f7" /></Relationships>
</file>

<file path=ppt/slides/_rels/slide18.xml.rels>&#65279;<?xml version="1.0" encoding="utf-8"?><Relationships xmlns="http://schemas.openxmlformats.org/package/2006/relationships"><Relationship Type="http://schemas.openxmlformats.org/officeDocument/2006/relationships/image" Target="/ppt/media/image23.jpg" Id="R428e9d585fb949a8" /><Relationship Type="http://schemas.openxmlformats.org/officeDocument/2006/relationships/image" Target="/ppt/media/image32.png" Id="R241869499b6243bb" /><Relationship Type="http://schemas.openxmlformats.org/officeDocument/2006/relationships/slideLayout" Target="/ppt/slideLayouts/slideLayout117.xml" Id="Rf3c5bb2f25a045e6" /></Relationships>
</file>

<file path=ppt/slides/_rels/slide19.xml.rels>&#65279;<?xml version="1.0" encoding="utf-8"?><Relationships xmlns="http://schemas.openxmlformats.org/package/2006/relationships"><Relationship Type="http://schemas.openxmlformats.org/officeDocument/2006/relationships/image" Target="/ppt/media/image23.jpg" Id="Rd530c27198344da4" /><Relationship Type="http://schemas.openxmlformats.org/officeDocument/2006/relationships/slideLayout" Target="/ppt/slideLayouts/slideLayout117.xml" Id="Rbfc22446e59644b5" /></Relationships>
</file>

<file path=ppt/slides/_rels/slide2.xml.rels>&#65279;<?xml version="1.0" encoding="utf-8"?><Relationships xmlns="http://schemas.openxmlformats.org/package/2006/relationships"><Relationship Type="http://schemas.openxmlformats.org/officeDocument/2006/relationships/image" Target="/ppt/media/image.png" Id="R4d863327d7bd4d94" /><Relationship Type="http://schemas.openxmlformats.org/officeDocument/2006/relationships/image" Target="/ppt/media/image2.png" Id="R9728d73b64fa4a8d" /><Relationship Type="http://schemas.openxmlformats.org/officeDocument/2006/relationships/image" Target="/ppt/media/image9.png" Id="Rc94f9fecec064c66" /><Relationship Type="http://schemas.openxmlformats.org/officeDocument/2006/relationships/image" Target="/ppt/media/image8.jpg" Id="R51da9d15239e4bd0" /><Relationship Type="http://schemas.openxmlformats.org/officeDocument/2006/relationships/image" Target="/ppt/media/image9.jpg" Id="R173abfa0789248c1" /><Relationship Type="http://schemas.openxmlformats.org/officeDocument/2006/relationships/image" Target="/ppt/media/image10.jpg" Id="Rac71905fc54c4c51" /><Relationship Type="http://schemas.openxmlformats.org/officeDocument/2006/relationships/slideLayout" Target="/ppt/slideLayouts/slideLayout16.xml" Id="Rd6bae384bfae41a6" /></Relationships>
</file>

<file path=ppt/slides/_rels/slide20.xml.rels>&#65279;<?xml version="1.0" encoding="utf-8"?><Relationships xmlns="http://schemas.openxmlformats.org/package/2006/relationships"><Relationship Type="http://schemas.openxmlformats.org/officeDocument/2006/relationships/image" Target="/ppt/media/image23.jpg" Id="Rb9e7758fdfc94647" /><Relationship Type="http://schemas.openxmlformats.org/officeDocument/2006/relationships/image" Target="/ppt/media/image33.png" Id="Reb57ea11e59b4637" /><Relationship Type="http://schemas.openxmlformats.org/officeDocument/2006/relationships/slideLayout" Target="/ppt/slideLayouts/slideLayout117.xml" Id="Rf7a57163c2c94723" /></Relationships>
</file>

<file path=ppt/slides/_rels/slide3.xml.rels>&#65279;<?xml version="1.0" encoding="utf-8"?><Relationships xmlns="http://schemas.openxmlformats.org/package/2006/relationships"><Relationship Type="http://schemas.openxmlformats.org/officeDocument/2006/relationships/image" Target="/ppt/media/image9.png" Id="R4c61d896f04844bf" /><Relationship Type="http://schemas.openxmlformats.org/officeDocument/2006/relationships/image" Target="/ppt/media/image.png" Id="R70f4490abd3f4e69" /><Relationship Type="http://schemas.openxmlformats.org/officeDocument/2006/relationships/image" Target="/ppt/media/image2.png" Id="R18279ba524654e6e" /><Relationship Type="http://schemas.openxmlformats.org/officeDocument/2006/relationships/image" Target="/ppt/media/image11.jpg" Id="R2d5e9c8a9bd24bcb" /><Relationship Type="http://schemas.openxmlformats.org/officeDocument/2006/relationships/image" Target="/ppt/media/image10.png" Id="Rba442e951ae84e6d" /><Relationship Type="http://schemas.openxmlformats.org/officeDocument/2006/relationships/image" Target="/ppt/media/image11.png" Id="R527d7a07a0e94133" /><Relationship Type="http://schemas.openxmlformats.org/officeDocument/2006/relationships/slideLayout" Target="/ppt/slideLayouts/slideLayout27.xml" Id="R50fd384bafec4018" /></Relationships>
</file>

<file path=ppt/slides/_rels/slide4.xml.rels>&#65279;<?xml version="1.0" encoding="utf-8"?><Relationships xmlns="http://schemas.openxmlformats.org/package/2006/relationships"><Relationship Type="http://schemas.openxmlformats.org/officeDocument/2006/relationships/image" Target="/ppt/media/image9.png" Id="Rcd87a8b753c54963" /><Relationship Type="http://schemas.openxmlformats.org/officeDocument/2006/relationships/image" Target="/ppt/media/image.png" Id="R0caec48a9ee74393" /><Relationship Type="http://schemas.openxmlformats.org/officeDocument/2006/relationships/image" Target="/ppt/media/image2.png" Id="Rbdb8b00b7774495d" /><Relationship Type="http://schemas.openxmlformats.org/officeDocument/2006/relationships/image" Target="/ppt/media/image12.png" Id="Rd1dcd2326fb24586" /><Relationship Type="http://schemas.openxmlformats.org/officeDocument/2006/relationships/image" Target="/ppt/media/image13.png" Id="R3113ad0b34f34693" /><Relationship Type="http://schemas.openxmlformats.org/officeDocument/2006/relationships/image" Target="/ppt/media/image14.png" Id="R64520626b29346c7" /><Relationship Type="http://schemas.openxmlformats.org/officeDocument/2006/relationships/image" Target="/ppt/media/image15.png" Id="Reac446db340d4e18" /><Relationship Type="http://schemas.openxmlformats.org/officeDocument/2006/relationships/image" Target="/ppt/media/image16.png" Id="R81e8a49da4f34d2e" /><Relationship Type="http://schemas.openxmlformats.org/officeDocument/2006/relationships/image" Target="/ppt/media/image17.png" Id="R0b9de36805a84e41" /><Relationship Type="http://schemas.openxmlformats.org/officeDocument/2006/relationships/slideLayout" Target="/ppt/slideLayouts/slideLayout27.xml" Id="R842ea6bd0cd64d77" /></Relationships>
</file>

<file path=ppt/slides/_rels/slide5.xml.rels>&#65279;<?xml version="1.0" encoding="utf-8"?><Relationships xmlns="http://schemas.openxmlformats.org/package/2006/relationships"><Relationship Type="http://schemas.openxmlformats.org/officeDocument/2006/relationships/image" Target="/ppt/media/image.png" Id="R5984e0c93352497d" /><Relationship Type="http://schemas.openxmlformats.org/officeDocument/2006/relationships/image" Target="/ppt/media/image2.png" Id="R201a37ebb89e48c2" /><Relationship Type="http://schemas.openxmlformats.org/officeDocument/2006/relationships/image" Target="/ppt/media/image9.png" Id="Rd8292288e5ee43c4" /><Relationship Type="http://schemas.openxmlformats.org/officeDocument/2006/relationships/image" Target="/ppt/media/image18.png" Id="R2984a8cd4d834e78" /><Relationship Type="http://schemas.openxmlformats.org/officeDocument/2006/relationships/image" Target="/ppt/media/image19.png" Id="R13e0540141834c25" /><Relationship Type="http://schemas.openxmlformats.org/officeDocument/2006/relationships/image" Target="/ppt/media/image20.png" Id="R621e46e621654c8e" /><Relationship Type="http://schemas.openxmlformats.org/officeDocument/2006/relationships/slideLayout" Target="/ppt/slideLayouts/slideLayout38.xml" Id="R90be5ef600c84c56" /></Relationships>
</file>

<file path=ppt/slides/_rels/slide6.xml.rels>&#65279;<?xml version="1.0" encoding="utf-8"?><Relationships xmlns="http://schemas.openxmlformats.org/package/2006/relationships"><Relationship Type="http://schemas.openxmlformats.org/officeDocument/2006/relationships/image" Target="/ppt/media/image.png" Id="R5f81d6dbff7245ea" /><Relationship Type="http://schemas.openxmlformats.org/officeDocument/2006/relationships/image" Target="/ppt/media/image2.png" Id="Ra5bdfdf92a3f43a5" /><Relationship Type="http://schemas.openxmlformats.org/officeDocument/2006/relationships/image" Target="/ppt/media/image21.png" Id="R8240a49a9bee4eff" /><Relationship Type="http://schemas.openxmlformats.org/officeDocument/2006/relationships/image" Target="/ppt/media/image22.png" Id="Rf6f24a4298f643dc" /><Relationship Type="http://schemas.openxmlformats.org/officeDocument/2006/relationships/image" Target="/ppt/media/image23.png" Id="Rc7582161b6804113" /><Relationship Type="http://schemas.openxmlformats.org/officeDocument/2006/relationships/image" Target="/ppt/media/image24.png" Id="Rd971af8cc77e414a" /><Relationship Type="http://schemas.openxmlformats.org/officeDocument/2006/relationships/notesSlide" Target="/ppt/notesSlides/notesSlide1.xml" Id="Re42805f75e0a44ef" /><Relationship Type="http://schemas.openxmlformats.org/officeDocument/2006/relationships/slideLayout" Target="/ppt/slideLayouts/slideLayout49.xml" Id="Rd2d141a7f76c4aed" /></Relationships>
</file>

<file path=ppt/slides/_rels/slide7.xml.rels>&#65279;<?xml version="1.0" encoding="utf-8"?><Relationships xmlns="http://schemas.openxmlformats.org/package/2006/relationships"><Relationship Type="http://schemas.openxmlformats.org/officeDocument/2006/relationships/image" Target="/ppt/media/image.png" Id="R71e923f7da624746" /><Relationship Type="http://schemas.openxmlformats.org/officeDocument/2006/relationships/image" Target="/ppt/media/image2.png" Id="Rdbc80475717c49d5" /><Relationship Type="http://schemas.openxmlformats.org/officeDocument/2006/relationships/image" Target="/ppt/media/image.emf" Id="Rad1e4f22824f4bed" /><Relationship Type="http://schemas.openxmlformats.org/officeDocument/2006/relationships/oleObject" Target="/ppt/slides/embeddings/embeddedObject.bin" Id="R4b32125291d24d0e" /><Relationship Type="http://schemas.openxmlformats.org/officeDocument/2006/relationships/oleObject" Target="/ppt/slides/embeddings/embeddedObject2.bin" Id="Rb5d1212b6499491e" /><Relationship Type="http://schemas.openxmlformats.org/officeDocument/2006/relationships/vmlDrawing" Target="/ppt/drawings/vmldrawing.vml" Id="Rce462b8aa6c142bd" /><Relationship Type="http://schemas.openxmlformats.org/officeDocument/2006/relationships/slideLayout" Target="/ppt/slideLayouts/slideLayout60.xml" Id="R6fd771f6b5534caf" /></Relationships>
</file>

<file path=ppt/slides/_rels/slide8.xml.rels>&#65279;<?xml version="1.0" encoding="utf-8"?><Relationships xmlns="http://schemas.openxmlformats.org/package/2006/relationships"><Relationship Type="http://schemas.openxmlformats.org/officeDocument/2006/relationships/image" Target="/ppt/media/image25.png" Id="Rf6611e02d6d340c8" /><Relationship Type="http://schemas.openxmlformats.org/officeDocument/2006/relationships/image" Target="/ppt/media/image26.png" Id="Rc06f6b97aa0542f8" /><Relationship Type="http://schemas.openxmlformats.org/officeDocument/2006/relationships/image" Target="/ppt/media/image12.jpg" Id="R8f4e36763280493c" /><Relationship Type="http://schemas.openxmlformats.org/officeDocument/2006/relationships/image" Target="/ppt/media/image13.jpg" Id="R4c1ee5e8cc5e4830" /><Relationship Type="http://schemas.openxmlformats.org/officeDocument/2006/relationships/image" Target="/ppt/media/image14.jpg" Id="Rbc61978bb4fe422f" /><Relationship Type="http://schemas.openxmlformats.org/officeDocument/2006/relationships/image" Target="/ppt/media/image15.jpg" Id="R5868742e256740c6" /><Relationship Type="http://schemas.openxmlformats.org/officeDocument/2006/relationships/notesSlide" Target="/ppt/notesSlides/notesSlide2.xml" Id="Rfb10f16df9054c07" /><Relationship Type="http://schemas.openxmlformats.org/officeDocument/2006/relationships/slideLayout" Target="/ppt/slideLayouts/slideLayout67.xml" Id="R8a12638484f14a4e" /></Relationships>
</file>

<file path=ppt/slides/_rels/slide9.xml.rels>&#65279;<?xml version="1.0" encoding="utf-8"?><Relationships xmlns="http://schemas.openxmlformats.org/package/2006/relationships"><Relationship Type="http://schemas.openxmlformats.org/officeDocument/2006/relationships/image" Target="/ppt/media/image16.jpg" Id="Rb9f57abb179f4f1c" /><Relationship Type="http://schemas.openxmlformats.org/officeDocument/2006/relationships/notesSlide" Target="/ppt/notesSlides/notesSlide3.xml" Id="Rb5761ebc38c14c3f" /><Relationship Type="http://schemas.openxmlformats.org/officeDocument/2006/relationships/slideLayout" Target="/ppt/slideLayouts/slideLayout78.xml" Id="R21cfa6a772fc42cb"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CF607EBD-8844-A08E-1754-F521486659D1}"/>
              </a:ext>
            </a:extLst>
          </p:cNvPr>
          <p:cNvSpPr/>
          <p:nvPr/>
        </p:nvSpPr>
        <p:spPr>
          <a:xfrm>
            <a:off x="312072" y="9855734"/>
            <a:ext cx="28176279" cy="2923878"/>
          </a:xfrm>
          <a:prstGeom prst="roundRect">
            <a:avLst>
              <a:gd name="adj" fmla="val 1230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Cantos Arredondados 22">
            <a:extLst>
              <a:ext uri="{FF2B5EF4-FFF2-40B4-BE49-F238E27FC236}">
                <a16:creationId xmlns:a16="http://schemas.microsoft.com/office/drawing/2014/main" id="{A43396E7-85FA-EE9D-0678-E4130572CBB4}"/>
              </a:ext>
            </a:extLst>
          </p:cNvPr>
          <p:cNvSpPr/>
          <p:nvPr/>
        </p:nvSpPr>
        <p:spPr>
          <a:xfrm>
            <a:off x="11887199" y="31120130"/>
            <a:ext cx="16115187" cy="5989263"/>
          </a:xfrm>
          <a:prstGeom prst="roundRect">
            <a:avLst>
              <a:gd name="adj" fmla="val 7379"/>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6ab8841cd46447ef">
            <a:extLst>
              <a:ext uri="{28A0092B-C50C-407E-A947-70E740481C1C}">
                <a14:useLocalDpi xmlns:a14="http://schemas.microsoft.com/office/drawing/2010/main" val="0"/>
              </a:ext>
            </a:extLst>
          </a:blip>
          <a:srcRect t="14655"/>
          <a:stretch/>
        </p:blipFill>
        <p:spPr>
          <a:xfrm>
            <a:off x="-1" y="28461"/>
            <a:ext cx="28800425" cy="4004733"/>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b4feb83ec52f4cfc">
            <a:extLst>
              <a:ext uri="{28A0092B-C50C-407E-A947-70E740481C1C}">
                <a14:useLocalDpi xmlns:a14="http://schemas.microsoft.com/office/drawing/2010/main" val="0"/>
              </a:ext>
            </a:extLst>
          </a:blip>
          <a:srcRect b="10033"/>
          <a:stretch/>
        </p:blipFill>
        <p:spPr>
          <a:xfrm>
            <a:off x="0" y="40338720"/>
            <a:ext cx="28800425" cy="2861918"/>
          </a:xfrm>
          <a:prstGeom prst="rect">
            <a:avLst/>
          </a:prstGeom>
        </p:spPr>
      </p:pic>
      <p:sp>
        <p:nvSpPr>
          <p:cNvPr id="2" name="CaixaDeTexto 1">
            <a:extLst>
              <a:ext uri="{FF2B5EF4-FFF2-40B4-BE49-F238E27FC236}">
                <a16:creationId xmlns:a16="http://schemas.microsoft.com/office/drawing/2014/main" id="{9BAE2325-6030-D752-CE83-F9A318A41EA2}"/>
              </a:ext>
            </a:extLst>
          </p:cNvPr>
          <p:cNvSpPr txBox="1"/>
          <p:nvPr/>
        </p:nvSpPr>
        <p:spPr>
          <a:xfrm>
            <a:off x="5029200" y="6141172"/>
            <a:ext cx="22828102" cy="2923877"/>
          </a:xfrm>
          <a:prstGeom prst="rect">
            <a:avLst/>
          </a:prstGeom>
          <a:noFill/>
        </p:spPr>
        <p:txBody>
          <a:bodyPr wrap="square" rtlCol="0">
            <a:spAutoFit/>
          </a:bodyPr>
          <a:lstStyle/>
          <a:p>
            <a:pPr algn="r"/>
            <a:r>
              <a:rPr lang="pt-BR" sz="4400" b="1" dirty="0">
                <a:latin typeface="Candara" panose="020E0502030303020204" pitchFamily="34" charset="0"/>
                <a:ea typeface="Verdana" panose="020B0604030504040204" pitchFamily="34" charset="0"/>
              </a:rPr>
              <a:t>Autores</a:t>
            </a:r>
            <a:r>
              <a:rPr lang="pt-BR" sz="4400" dirty="0">
                <a:latin typeface="Candara" panose="020E0502030303020204" pitchFamily="34" charset="0"/>
                <a:ea typeface="Verdana" panose="020B0604030504040204" pitchFamily="34" charset="0"/>
              </a:rPr>
              <a:t>: Arthur de Góes Ribeiro</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 Pedro Henrique Almeida</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 Fabio Raia</a:t>
            </a:r>
            <a:r>
              <a:rPr lang="pt-BR" sz="4400" baseline="30000" dirty="0">
                <a:latin typeface="Candara" panose="020E0502030303020204" pitchFamily="34" charset="0"/>
                <a:ea typeface="Verdana" panose="020B0604030504040204" pitchFamily="34" charset="0"/>
              </a:rPr>
              <a:t>2</a:t>
            </a:r>
            <a:r>
              <a:rPr lang="pt-BR" sz="4400" dirty="0">
                <a:latin typeface="Candara" panose="020E0502030303020204" pitchFamily="34" charset="0"/>
                <a:ea typeface="Verdana" panose="020B0604030504040204" pitchFamily="34" charset="0"/>
              </a:rPr>
              <a:t>, Ralph Walter Christian</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 José Octávio Soares Hungria</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 Cláudio Santili</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 Marcelo </a:t>
            </a:r>
            <a:r>
              <a:rPr lang="pt-BR" sz="4400" dirty="0" err="1">
                <a:latin typeface="Candara" panose="020E0502030303020204" pitchFamily="34" charset="0"/>
                <a:ea typeface="Verdana" panose="020B0604030504040204" pitchFamily="34" charset="0"/>
              </a:rPr>
              <a:t>Tomanik</a:t>
            </a:r>
            <a:r>
              <a:rPr lang="pt-BR" sz="4400" dirty="0">
                <a:latin typeface="Candara" panose="020E0502030303020204" pitchFamily="34" charset="0"/>
                <a:ea typeface="Verdana" panose="020B0604030504040204" pitchFamily="34" charset="0"/>
              </a:rPr>
              <a:t> Mercadante</a:t>
            </a:r>
            <a:r>
              <a:rPr lang="pt-BR" sz="4400" baseline="30000" dirty="0">
                <a:latin typeface="Candara" panose="020E0502030303020204" pitchFamily="34" charset="0"/>
                <a:ea typeface="Verdana" panose="020B0604030504040204" pitchFamily="34" charset="0"/>
              </a:rPr>
              <a:t>1</a:t>
            </a:r>
            <a:r>
              <a:rPr lang="pt-BR" sz="4400" dirty="0">
                <a:latin typeface="Candara" panose="020E0502030303020204" pitchFamily="34" charset="0"/>
                <a:ea typeface="Verdana" panose="020B0604030504040204" pitchFamily="34" charset="0"/>
              </a:rPr>
              <a:t>.</a:t>
            </a:r>
          </a:p>
          <a:p>
            <a:pPr algn="r"/>
            <a:endParaRPr lang="pt-BR" sz="3200" dirty="0">
              <a:latin typeface="Candara" panose="020E0502030303020204" pitchFamily="34" charset="0"/>
            </a:endParaRPr>
          </a:p>
          <a:p>
            <a:pPr algn="r"/>
            <a:r>
              <a:rPr lang="pt-BR" sz="3200" b="1" dirty="0">
                <a:latin typeface="Candara" panose="020E0502030303020204" pitchFamily="34" charset="0"/>
              </a:rPr>
              <a:t>1. </a:t>
            </a:r>
            <a:r>
              <a:rPr lang="pt-BR" sz="3200" dirty="0">
                <a:latin typeface="Candara" panose="020E0502030303020204" pitchFamily="34" charset="0"/>
              </a:rPr>
              <a:t>Departamento de Ortopedia e Traumatologia, Irmandade da Santa Casa de Misericórdia de São Paulo, São Paulo, Brasil</a:t>
            </a:r>
            <a:br>
              <a:rPr lang="pt-BR" sz="3200" dirty="0">
                <a:latin typeface="Candara" panose="020E0502030303020204" pitchFamily="34" charset="0"/>
              </a:rPr>
            </a:br>
            <a:r>
              <a:rPr lang="pt-BR" sz="3200" b="1" dirty="0">
                <a:latin typeface="Candara" panose="020E0502030303020204" pitchFamily="34" charset="0"/>
              </a:rPr>
              <a:t>2. </a:t>
            </a:r>
            <a:r>
              <a:rPr lang="pt-BR" sz="3200" dirty="0">
                <a:latin typeface="Candara" panose="020E0502030303020204" pitchFamily="34" charset="0"/>
              </a:rPr>
              <a:t>Universidade Presbiteriana Mackenzie, São Paulo, Brasil</a:t>
            </a:r>
            <a:endParaRPr lang="pt-BR" sz="3200" dirty="0">
              <a:latin typeface="Candara" panose="020E0502030303020204" pitchFamily="34" charset="0"/>
              <a:ea typeface="Verdana" panose="020B0604030504040204" pitchFamily="34" charset="0"/>
            </a:endParaRPr>
          </a:p>
        </p:txBody>
      </p:sp>
      <p:sp>
        <p:nvSpPr>
          <p:cNvPr id="3" name="CaixaDeTexto 2">
            <a:extLst>
              <a:ext uri="{FF2B5EF4-FFF2-40B4-BE49-F238E27FC236}">
                <a16:creationId xmlns:a16="http://schemas.microsoft.com/office/drawing/2014/main" id="{65E6423F-0022-D7F2-D006-7D0C2560177E}"/>
              </a:ext>
            </a:extLst>
          </p:cNvPr>
          <p:cNvSpPr txBox="1"/>
          <p:nvPr/>
        </p:nvSpPr>
        <p:spPr>
          <a:xfrm>
            <a:off x="648331" y="3879817"/>
            <a:ext cx="27503763" cy="2123658"/>
          </a:xfrm>
          <a:prstGeom prst="rect">
            <a:avLst/>
          </a:prstGeom>
          <a:noFill/>
        </p:spPr>
        <p:txBody>
          <a:bodyPr wrap="square" rtlCol="0">
            <a:spAutoFit/>
          </a:bodyPr>
          <a:lstStyle/>
          <a:p>
            <a:r>
              <a:rPr lang="pt-BR" sz="6400" b="1" dirty="0">
                <a:latin typeface="Candara" panose="020E0502030303020204" pitchFamily="34" charset="0"/>
              </a:rPr>
              <a:t>Osteossíntese do colo femoral utilizando compressão </a:t>
            </a:r>
            <a:r>
              <a:rPr lang="pt-BR" sz="6400" b="1" dirty="0" err="1">
                <a:latin typeface="Candara" panose="020E0502030303020204" pitchFamily="34" charset="0"/>
              </a:rPr>
              <a:t>interfragmentar</a:t>
            </a:r>
            <a:r>
              <a:rPr lang="pt-BR" sz="6400" b="1" dirty="0">
                <a:latin typeface="Candara" panose="020E0502030303020204" pitchFamily="34" charset="0"/>
              </a:rPr>
              <a:t> ou parafuso de posição em ossos sintéticos. Quais são as diferenças mecânicas?</a:t>
            </a:r>
          </a:p>
        </p:txBody>
      </p:sp>
      <p:sp>
        <p:nvSpPr>
          <p:cNvPr id="5" name="CaixaDeTexto 4">
            <a:extLst>
              <a:ext uri="{FF2B5EF4-FFF2-40B4-BE49-F238E27FC236}">
                <a16:creationId xmlns:a16="http://schemas.microsoft.com/office/drawing/2014/main" id="{755A57BE-6C10-3B23-6475-30E0FCE68B62}"/>
              </a:ext>
            </a:extLst>
          </p:cNvPr>
          <p:cNvSpPr txBox="1"/>
          <p:nvPr/>
        </p:nvSpPr>
        <p:spPr>
          <a:xfrm>
            <a:off x="648331" y="9225324"/>
            <a:ext cx="27503763" cy="8140690"/>
          </a:xfrm>
          <a:prstGeom prst="rect">
            <a:avLst/>
          </a:prstGeom>
          <a:noFill/>
        </p:spPr>
        <p:txBody>
          <a:bodyPr wrap="square" rtlCol="0">
            <a:spAutoFit/>
          </a:bodyPr>
          <a:lstStyle/>
          <a:p>
            <a:pPr algn="just"/>
            <a:endParaRPr lang="en-US" sz="4800" b="1" dirty="0">
              <a:latin typeface="Candara" panose="020E0502030303020204" pitchFamily="34" charset="0"/>
            </a:endParaRPr>
          </a:p>
          <a:p>
            <a:pPr algn="just"/>
            <a:r>
              <a:rPr lang="en-US" sz="4800" b="1" dirty="0" err="1">
                <a:latin typeface="Candara" panose="020E0502030303020204" pitchFamily="34" charset="0"/>
              </a:rPr>
              <a:t>Objetivo</a:t>
            </a:r>
            <a:r>
              <a:rPr lang="en-US" sz="4400" b="1" dirty="0">
                <a:latin typeface="Candara" panose="020E0502030303020204" pitchFamily="34" charset="0"/>
              </a:rPr>
              <a:t>:</a:t>
            </a:r>
            <a:r>
              <a:rPr lang="en-US" sz="4400" dirty="0">
                <a:latin typeface="Candara" panose="020E0502030303020204" pitchFamily="34" charset="0"/>
              </a:rPr>
              <a:t> </a:t>
            </a:r>
            <a:r>
              <a:rPr lang="pt-BR" sz="4200" dirty="0">
                <a:latin typeface="Candara" panose="020E0502030303020204" pitchFamily="34" charset="0"/>
              </a:rPr>
              <a:t>Comparar o desempenho da </a:t>
            </a:r>
            <a:r>
              <a:rPr lang="pt-BR" sz="4200" b="1" dirty="0">
                <a:latin typeface="Candara" panose="020E0502030303020204" pitchFamily="34" charset="0"/>
              </a:rPr>
              <a:t>compressão </a:t>
            </a:r>
            <a:r>
              <a:rPr lang="pt-BR" sz="4200" b="1" dirty="0" err="1">
                <a:latin typeface="Candara" panose="020E0502030303020204" pitchFamily="34" charset="0"/>
              </a:rPr>
              <a:t>interfragmentar</a:t>
            </a:r>
            <a:r>
              <a:rPr lang="pt-BR" sz="4200" dirty="0">
                <a:latin typeface="Candara" panose="020E0502030303020204" pitchFamily="34" charset="0"/>
              </a:rPr>
              <a:t> </a:t>
            </a:r>
            <a:r>
              <a:rPr lang="pt-BR" sz="4200" i="1" dirty="0">
                <a:latin typeface="Candara" panose="020E0502030303020204" pitchFamily="34" charset="0"/>
              </a:rPr>
              <a:t>versus</a:t>
            </a:r>
            <a:r>
              <a:rPr lang="pt-BR" sz="4200" dirty="0">
                <a:latin typeface="Candara" panose="020E0502030303020204" pitchFamily="34" charset="0"/>
              </a:rPr>
              <a:t> </a:t>
            </a:r>
            <a:r>
              <a:rPr lang="pt-BR" sz="4200" b="1" dirty="0">
                <a:latin typeface="Candara" panose="020E0502030303020204" pitchFamily="34" charset="0"/>
              </a:rPr>
              <a:t>síntese de posição</a:t>
            </a:r>
            <a:r>
              <a:rPr lang="pt-BR" sz="4200" dirty="0">
                <a:latin typeface="Candara" panose="020E0502030303020204" pitchFamily="34" charset="0"/>
              </a:rPr>
              <a:t> na fixação de diferentes fraturas do colo femoral (simuladas) em ossos sintéticos que foram submetidos a carga vertical. A compressão </a:t>
            </a:r>
            <a:r>
              <a:rPr lang="pt-BR" sz="4200" dirty="0" err="1">
                <a:latin typeface="Candara" panose="020E0502030303020204" pitchFamily="34" charset="0"/>
              </a:rPr>
              <a:t>interfragmentar</a:t>
            </a:r>
            <a:r>
              <a:rPr lang="pt-BR" sz="4200" dirty="0">
                <a:latin typeface="Candara" panose="020E0502030303020204" pitchFamily="34" charset="0"/>
              </a:rPr>
              <a:t> foi realizada com </a:t>
            </a:r>
            <a:r>
              <a:rPr lang="pt-BR" sz="4200" b="1" dirty="0">
                <a:latin typeface="Candara" panose="020E0502030303020204" pitchFamily="34" charset="0"/>
              </a:rPr>
              <a:t>parafusos </a:t>
            </a:r>
            <a:r>
              <a:rPr lang="pt-BR" sz="4200" b="1" dirty="0" err="1">
                <a:latin typeface="Candara" panose="020E0502030303020204" pitchFamily="34" charset="0"/>
              </a:rPr>
              <a:t>canulados</a:t>
            </a:r>
            <a:r>
              <a:rPr lang="pt-BR" sz="4200" b="1" dirty="0">
                <a:latin typeface="Candara" panose="020E0502030303020204" pitchFamily="34" charset="0"/>
              </a:rPr>
              <a:t> de 7,0 mm</a:t>
            </a:r>
            <a:r>
              <a:rPr lang="pt-BR" sz="4200" dirty="0">
                <a:latin typeface="Candara" panose="020E0502030303020204" pitchFamily="34" charset="0"/>
              </a:rPr>
              <a:t> parcialmente rosqueados (PCs), enquanto a osteossíntese de posição foi realizada com 3 </a:t>
            </a:r>
            <a:r>
              <a:rPr lang="pt-BR" sz="4200" b="1" dirty="0">
                <a:latin typeface="Candara" panose="020E0502030303020204" pitchFamily="34" charset="0"/>
              </a:rPr>
              <a:t>parafusos sólidos de 6,5 mm totalmente rosqueados</a:t>
            </a:r>
            <a:r>
              <a:rPr lang="pt-BR" sz="4200" dirty="0">
                <a:latin typeface="Candara" panose="020E0502030303020204" pitchFamily="34" charset="0"/>
              </a:rPr>
              <a:t> (</a:t>
            </a:r>
            <a:r>
              <a:rPr lang="pt-BR" sz="4200" dirty="0" err="1">
                <a:latin typeface="Candara" panose="020E0502030303020204" pitchFamily="34" charset="0"/>
              </a:rPr>
              <a:t>PSs</a:t>
            </a:r>
            <a:r>
              <a:rPr lang="pt-BR" sz="4200" dirty="0">
                <a:latin typeface="Candara" panose="020E0502030303020204" pitchFamily="34" charset="0"/>
              </a:rPr>
              <a:t>). </a:t>
            </a:r>
          </a:p>
          <a:p>
            <a:pPr algn="just"/>
            <a:endParaRPr lang="en-US" sz="4300" dirty="0">
              <a:latin typeface="Candara" panose="020E0502030303020204" pitchFamily="34" charset="0"/>
            </a:endParaRPr>
          </a:p>
          <a:p>
            <a:pPr algn="just"/>
            <a:r>
              <a:rPr lang="en-US" sz="4800" b="1" dirty="0" err="1">
                <a:latin typeface="Candara" panose="020E0502030303020204" pitchFamily="34" charset="0"/>
              </a:rPr>
              <a:t>Método</a:t>
            </a:r>
            <a:r>
              <a:rPr lang="en-US" sz="4300" b="1" dirty="0">
                <a:latin typeface="Candara" panose="020E0502030303020204" pitchFamily="34" charset="0"/>
              </a:rPr>
              <a:t>: </a:t>
            </a:r>
            <a:r>
              <a:rPr lang="pt-BR" sz="4200" dirty="0">
                <a:latin typeface="Candara" panose="020E0502030303020204" pitchFamily="34" charset="0"/>
              </a:rPr>
              <a:t>42 fêmures sintéticos foram submetidos a fraturas no colo (femoral) e separados em 3 grupos de acordo com a classificação de </a:t>
            </a:r>
            <a:r>
              <a:rPr lang="pt-BR" sz="4200" dirty="0" err="1">
                <a:latin typeface="Candara" panose="020E0502030303020204" pitchFamily="34" charset="0"/>
              </a:rPr>
              <a:t>Pauwels</a:t>
            </a:r>
            <a:r>
              <a:rPr lang="pt-BR" sz="4200" dirty="0">
                <a:latin typeface="Candara" panose="020E0502030303020204" pitchFamily="34" charset="0"/>
              </a:rPr>
              <a:t>: </a:t>
            </a:r>
            <a:r>
              <a:rPr lang="pt-BR" sz="4200" b="1" dirty="0" err="1">
                <a:latin typeface="Candara" panose="020E0502030303020204" pitchFamily="34" charset="0"/>
              </a:rPr>
              <a:t>Pauwels</a:t>
            </a:r>
            <a:r>
              <a:rPr lang="pt-BR" sz="4200" b="1" dirty="0">
                <a:latin typeface="Candara" panose="020E0502030303020204" pitchFamily="34" charset="0"/>
              </a:rPr>
              <a:t> I</a:t>
            </a:r>
            <a:r>
              <a:rPr lang="pt-BR" sz="4200" dirty="0">
                <a:latin typeface="Candara" panose="020E0502030303020204" pitchFamily="34" charset="0"/>
              </a:rPr>
              <a:t> com 6 unidades (PI); </a:t>
            </a:r>
            <a:r>
              <a:rPr lang="pt-BR" sz="4200" b="1" dirty="0" err="1">
                <a:latin typeface="Candara" panose="020E0502030303020204" pitchFamily="34" charset="0"/>
              </a:rPr>
              <a:t>Pauwels</a:t>
            </a:r>
            <a:r>
              <a:rPr lang="pt-BR" sz="4200" b="1" dirty="0">
                <a:latin typeface="Candara" panose="020E0502030303020204" pitchFamily="34" charset="0"/>
              </a:rPr>
              <a:t> II</a:t>
            </a:r>
            <a:r>
              <a:rPr lang="pt-BR" sz="4200" dirty="0">
                <a:latin typeface="Candara" panose="020E0502030303020204" pitchFamily="34" charset="0"/>
              </a:rPr>
              <a:t>, 24 unidades, com e sem </a:t>
            </a:r>
            <a:r>
              <a:rPr lang="pt-BR" sz="4200" dirty="0" err="1">
                <a:latin typeface="Candara" panose="020E0502030303020204" pitchFamily="34" charset="0"/>
              </a:rPr>
              <a:t>cominuição</a:t>
            </a:r>
            <a:r>
              <a:rPr lang="pt-BR" sz="4200" dirty="0">
                <a:latin typeface="Candara" panose="020E0502030303020204" pitchFamily="34" charset="0"/>
              </a:rPr>
              <a:t> (PII); e </a:t>
            </a:r>
            <a:r>
              <a:rPr lang="pt-BR" sz="4200" b="1" dirty="0" err="1">
                <a:latin typeface="Candara" panose="020E0502030303020204" pitchFamily="34" charset="0"/>
              </a:rPr>
              <a:t>Pauwels</a:t>
            </a:r>
            <a:r>
              <a:rPr lang="pt-BR" sz="4200" b="1" dirty="0">
                <a:latin typeface="Candara" panose="020E0502030303020204" pitchFamily="34" charset="0"/>
              </a:rPr>
              <a:t> III</a:t>
            </a:r>
            <a:r>
              <a:rPr lang="pt-BR" sz="4200" dirty="0">
                <a:latin typeface="Candara" panose="020E0502030303020204" pitchFamily="34" charset="0"/>
              </a:rPr>
              <a:t>, 12 unidades, com e sem </a:t>
            </a:r>
            <a:r>
              <a:rPr lang="pt-BR" sz="4200" dirty="0" err="1">
                <a:latin typeface="Candara" panose="020E0502030303020204" pitchFamily="34" charset="0"/>
              </a:rPr>
              <a:t>cominuição</a:t>
            </a:r>
            <a:r>
              <a:rPr lang="pt-BR" sz="4200" dirty="0">
                <a:latin typeface="Candara" panose="020E0502030303020204" pitchFamily="34" charset="0"/>
              </a:rPr>
              <a:t> (PIII). Em seguida, foram fixados de duas maneiras diferentes: 3 PCs </a:t>
            </a:r>
            <a:r>
              <a:rPr lang="pt-BR" sz="4200" i="1" dirty="0">
                <a:latin typeface="Candara" panose="020E0502030303020204" pitchFamily="34" charset="0"/>
              </a:rPr>
              <a:t>versus</a:t>
            </a:r>
            <a:r>
              <a:rPr lang="pt-BR" sz="4200" dirty="0">
                <a:latin typeface="Candara" panose="020E0502030303020204" pitchFamily="34" charset="0"/>
              </a:rPr>
              <a:t> 3 </a:t>
            </a:r>
            <a:r>
              <a:rPr lang="pt-BR" sz="4200" dirty="0" err="1">
                <a:latin typeface="Candara" panose="020E0502030303020204" pitchFamily="34" charset="0"/>
              </a:rPr>
              <a:t>PSs</a:t>
            </a:r>
            <a:r>
              <a:rPr lang="pt-BR" sz="4200" dirty="0">
                <a:latin typeface="Candara" panose="020E0502030303020204" pitchFamily="34" charset="0"/>
              </a:rPr>
              <a:t>. O posicionamento dos parafusos foi orientado pela classificação de </a:t>
            </a:r>
            <a:r>
              <a:rPr lang="pt-BR" sz="4200" dirty="0" err="1">
                <a:latin typeface="Candara" panose="020E0502030303020204" pitchFamily="34" charset="0"/>
              </a:rPr>
              <a:t>Pauwels</a:t>
            </a:r>
            <a:r>
              <a:rPr lang="pt-BR" sz="4200" dirty="0">
                <a:latin typeface="Candara" panose="020E0502030303020204" pitchFamily="34" charset="0"/>
              </a:rPr>
              <a:t>: </a:t>
            </a:r>
            <a:r>
              <a:rPr lang="pt-BR" sz="4200" b="1" dirty="0">
                <a:latin typeface="Candara" panose="020E0502030303020204" pitchFamily="34" charset="0"/>
              </a:rPr>
              <a:t>triângulo invertido</a:t>
            </a:r>
            <a:r>
              <a:rPr lang="pt-BR" sz="4200" dirty="0">
                <a:latin typeface="Candara" panose="020E0502030303020204" pitchFamily="34" charset="0"/>
              </a:rPr>
              <a:t> para as fraturas PI e PII </a:t>
            </a:r>
            <a:r>
              <a:rPr lang="pt-BR" sz="4200" i="1" dirty="0">
                <a:latin typeface="Candara" panose="020E0502030303020204" pitchFamily="34" charset="0"/>
              </a:rPr>
              <a:t>versus</a:t>
            </a:r>
            <a:r>
              <a:rPr lang="pt-BR" sz="4200" dirty="0">
                <a:latin typeface="Candara" panose="020E0502030303020204" pitchFamily="34" charset="0"/>
              </a:rPr>
              <a:t> </a:t>
            </a:r>
            <a:r>
              <a:rPr lang="pt-BR" sz="4200" b="1" dirty="0">
                <a:latin typeface="Candara" panose="020E0502030303020204" pitchFamily="34" charset="0"/>
              </a:rPr>
              <a:t>parafusos cruzados</a:t>
            </a:r>
            <a:r>
              <a:rPr lang="pt-BR" sz="4200" dirty="0">
                <a:latin typeface="Candara" panose="020E0502030303020204" pitchFamily="34" charset="0"/>
              </a:rPr>
              <a:t> para as fraturas PII e PIII. Todos os espécimes foram submetidos ao carregamento vertical em laboratório, utilizando uma fresadora universal, até a falha do sistema.</a:t>
            </a:r>
            <a:endParaRPr lang="en-US" sz="4200" dirty="0">
              <a:latin typeface="Candara" panose="020E0502030303020204" pitchFamily="34" charset="0"/>
            </a:endParaRPr>
          </a:p>
        </p:txBody>
      </p:sp>
      <p:sp>
        <p:nvSpPr>
          <p:cNvPr id="8" name="CaixaDeTexto 7">
            <a:extLst>
              <a:ext uri="{FF2B5EF4-FFF2-40B4-BE49-F238E27FC236}">
                <a16:creationId xmlns:a16="http://schemas.microsoft.com/office/drawing/2014/main" id="{EEAB005C-47F9-B621-B49E-B4864BD9FAF8}"/>
              </a:ext>
            </a:extLst>
          </p:cNvPr>
          <p:cNvSpPr txBox="1"/>
          <p:nvPr/>
        </p:nvSpPr>
        <p:spPr>
          <a:xfrm>
            <a:off x="946238" y="28668001"/>
            <a:ext cx="9857293" cy="8586966"/>
          </a:xfrm>
          <a:prstGeom prst="rect">
            <a:avLst/>
          </a:prstGeom>
          <a:noFill/>
        </p:spPr>
        <p:txBody>
          <a:bodyPr wrap="square" rtlCol="0">
            <a:spAutoFit/>
          </a:bodyPr>
          <a:lstStyle/>
          <a:p>
            <a:pPr algn="just"/>
            <a:r>
              <a:rPr lang="en-US" sz="4800" b="1" dirty="0" err="1">
                <a:latin typeface="Candara" panose="020E0502030303020204" pitchFamily="34" charset="0"/>
              </a:rPr>
              <a:t>Principais</a:t>
            </a:r>
            <a:r>
              <a:rPr lang="en-US" sz="4800" b="1" dirty="0">
                <a:latin typeface="Candara" panose="020E0502030303020204" pitchFamily="34" charset="0"/>
              </a:rPr>
              <a:t> </a:t>
            </a:r>
            <a:r>
              <a:rPr lang="en-US" sz="4800" b="1" dirty="0" err="1">
                <a:latin typeface="Candara" panose="020E0502030303020204" pitchFamily="34" charset="0"/>
              </a:rPr>
              <a:t>resultados</a:t>
            </a:r>
            <a:r>
              <a:rPr lang="en-US" sz="4800" b="1" dirty="0">
                <a:latin typeface="Candara" panose="020E0502030303020204" pitchFamily="34" charset="0"/>
              </a:rPr>
              <a:t>:</a:t>
            </a:r>
            <a:r>
              <a:rPr lang="en-US" sz="4800" dirty="0">
                <a:latin typeface="Candara" panose="020E0502030303020204" pitchFamily="34" charset="0"/>
              </a:rPr>
              <a:t> </a:t>
            </a:r>
            <a:r>
              <a:rPr lang="pt-BR" sz="4200" dirty="0">
                <a:latin typeface="Candara" panose="020E0502030303020204" pitchFamily="34" charset="0"/>
              </a:rPr>
              <a:t>A força média foi 79,4 ± 22,6 Kgf. A maior força foi registrada no modelo 1 (135,6 Kgf) e a menor no modelo 41 (39,6 Kgf). Os PCs e os </a:t>
            </a:r>
            <a:r>
              <a:rPr lang="pt-BR" sz="4200" dirty="0" err="1">
                <a:latin typeface="Candara" panose="020E0502030303020204" pitchFamily="34" charset="0"/>
              </a:rPr>
              <a:t>PSs</a:t>
            </a:r>
            <a:r>
              <a:rPr lang="pt-BR" sz="4200" dirty="0">
                <a:latin typeface="Candara" panose="020E0502030303020204" pitchFamily="34" charset="0"/>
              </a:rPr>
              <a:t> apresentaram resistência semelhante até a falha (p = 0,2). O grupo PI apresentou maior resistência, enquanto o grupo PIII teve pior desempenho (p &lt; 0,01). Os PCs tiveram melhor desempenho no grupo PIII (p = 0,048). A </a:t>
            </a:r>
            <a:r>
              <a:rPr lang="pt-BR" sz="4200" dirty="0" err="1">
                <a:latin typeface="Candara" panose="020E0502030303020204" pitchFamily="34" charset="0"/>
              </a:rPr>
              <a:t>cominuição</a:t>
            </a:r>
            <a:r>
              <a:rPr lang="pt-BR" sz="4200" dirty="0">
                <a:latin typeface="Candara" panose="020E0502030303020204" pitchFamily="34" charset="0"/>
              </a:rPr>
              <a:t> e a orientação dos parafusos não causaram diferença na força máxima (p = 0,918 e p = 0,340, respectivamente).</a:t>
            </a:r>
            <a:endParaRPr lang="en-US" sz="4200" dirty="0">
              <a:latin typeface="Candara" panose="020E0502030303020204" pitchFamily="34" charset="0"/>
            </a:endParaRPr>
          </a:p>
        </p:txBody>
      </p:sp>
      <p:sp>
        <p:nvSpPr>
          <p:cNvPr id="9" name="CaixaDeTexto 8">
            <a:extLst>
              <a:ext uri="{FF2B5EF4-FFF2-40B4-BE49-F238E27FC236}">
                <a16:creationId xmlns:a16="http://schemas.microsoft.com/office/drawing/2014/main" id="{96E8E87A-531A-1398-27D8-3C93ED0945AC}"/>
              </a:ext>
            </a:extLst>
          </p:cNvPr>
          <p:cNvSpPr txBox="1"/>
          <p:nvPr/>
        </p:nvSpPr>
        <p:spPr>
          <a:xfrm>
            <a:off x="12269972" y="31157351"/>
            <a:ext cx="15587330" cy="6001643"/>
          </a:xfrm>
          <a:prstGeom prst="rect">
            <a:avLst/>
          </a:prstGeom>
          <a:noFill/>
          <a:ln>
            <a:noFill/>
          </a:ln>
        </p:spPr>
        <p:txBody>
          <a:bodyPr wrap="square" rtlCol="0">
            <a:spAutoFit/>
          </a:bodyPr>
          <a:lstStyle/>
          <a:p>
            <a:r>
              <a:rPr lang="en-US" sz="4800" b="1" dirty="0" err="1">
                <a:latin typeface="Candara" panose="020E0502030303020204" pitchFamily="34" charset="0"/>
              </a:rPr>
              <a:t>Conclusões</a:t>
            </a:r>
            <a:r>
              <a:rPr lang="en-US" sz="4400" b="1" dirty="0">
                <a:latin typeface="Candara" panose="020E0502030303020204" pitchFamily="34" charset="0"/>
              </a:rPr>
              <a:t>:</a:t>
            </a:r>
          </a:p>
          <a:p>
            <a:pPr marL="742950" indent="-742950">
              <a:buAutoNum type="arabicPeriod"/>
            </a:pPr>
            <a:r>
              <a:rPr lang="pt-BR" sz="4200" dirty="0">
                <a:latin typeface="Candara" panose="020E0502030303020204" pitchFamily="34" charset="0"/>
              </a:rPr>
              <a:t>Em ossos sintéticos, a resistência da osteossíntese utilizando PCs de 7,0 mm ou </a:t>
            </a:r>
            <a:r>
              <a:rPr lang="pt-BR" sz="4200" dirty="0" err="1">
                <a:latin typeface="Candara" panose="020E0502030303020204" pitchFamily="34" charset="0"/>
              </a:rPr>
              <a:t>PSs</a:t>
            </a:r>
            <a:r>
              <a:rPr lang="pt-BR" sz="4200" dirty="0">
                <a:latin typeface="Candara" panose="020E0502030303020204" pitchFamily="34" charset="0"/>
              </a:rPr>
              <a:t> totalmente roscados de 6,5 mm é semelhante.</a:t>
            </a:r>
          </a:p>
          <a:p>
            <a:pPr marL="742950" indent="-742950">
              <a:buAutoNum type="arabicPeriod"/>
            </a:pPr>
            <a:r>
              <a:rPr lang="pt-BR" sz="4200" dirty="0">
                <a:latin typeface="Candara" panose="020E0502030303020204" pitchFamily="34" charset="0"/>
              </a:rPr>
              <a:t>A </a:t>
            </a:r>
            <a:r>
              <a:rPr lang="pt-BR" sz="4200" dirty="0" err="1">
                <a:latin typeface="Candara" panose="020E0502030303020204" pitchFamily="34" charset="0"/>
              </a:rPr>
              <a:t>cominuição</a:t>
            </a:r>
            <a:r>
              <a:rPr lang="pt-BR" sz="4200" dirty="0">
                <a:latin typeface="Candara" panose="020E0502030303020204" pitchFamily="34" charset="0"/>
              </a:rPr>
              <a:t> que foi simulada no colo femoral não influenciou no resultado.</a:t>
            </a:r>
          </a:p>
          <a:p>
            <a:pPr marL="742950" indent="-742950">
              <a:buAutoNum type="arabicPeriod"/>
            </a:pPr>
            <a:r>
              <a:rPr lang="pt-BR" sz="4200" dirty="0">
                <a:latin typeface="Candara" panose="020E0502030303020204" pitchFamily="34" charset="0"/>
              </a:rPr>
              <a:t>A resistência da osteossíntese diminuiu com a verticalização da linha de fratura.</a:t>
            </a:r>
          </a:p>
          <a:p>
            <a:pPr marL="742950" indent="-742950">
              <a:buAutoNum type="arabicPeriod"/>
            </a:pPr>
            <a:r>
              <a:rPr lang="pt-BR" sz="4200" dirty="0">
                <a:latin typeface="Candara" panose="020E0502030303020204" pitchFamily="34" charset="0"/>
              </a:rPr>
              <a:t>Nas fraturas PIII a compressão </a:t>
            </a:r>
            <a:r>
              <a:rPr lang="pt-BR" sz="4200" dirty="0" err="1">
                <a:latin typeface="Candara" panose="020E0502030303020204" pitchFamily="34" charset="0"/>
              </a:rPr>
              <a:t>interfragmentar</a:t>
            </a:r>
            <a:r>
              <a:rPr lang="pt-BR" sz="4200" dirty="0">
                <a:latin typeface="Candara" panose="020E0502030303020204" pitchFamily="34" charset="0"/>
              </a:rPr>
              <a:t> com os PCs foi mais resistente.</a:t>
            </a:r>
          </a:p>
        </p:txBody>
      </p:sp>
      <p:pic>
        <p:nvPicPr>
          <p:cNvPr id="10" name="Imagem 9" descr="Tela de computador com texto preto sobre fundo branco&#10;&#10;Descrição gerada automaticamente com confiança média">
            <a:extLst>
              <a:ext uri="{FF2B5EF4-FFF2-40B4-BE49-F238E27FC236}">
                <a16:creationId xmlns:a16="http://schemas.microsoft.com/office/drawing/2014/main" id="{BAE51D2B-BBA5-9F86-1019-1DD83A710AC6}"/>
              </a:ext>
            </a:extLst>
          </p:cNvPr>
          <p:cNvPicPr>
            <a:picLocks noChangeAspect="1"/>
          </p:cNvPicPr>
          <p:nvPr/>
        </p:nvPicPr>
        <p:blipFill rotWithShape="1">
          <a:blip r:embed="Re71eb1931f3442e5">
            <a:grayscl/>
          </a:blip>
          <a:srcRect l="14895" t="12239" r="15052" b="15031"/>
          <a:stretch/>
        </p:blipFill>
        <p:spPr bwMode="auto">
          <a:xfrm>
            <a:off x="6528443" y="18278156"/>
            <a:ext cx="6749999" cy="9910297"/>
          </a:xfrm>
          <a:prstGeom prst="rect">
            <a:avLst/>
          </a:prstGeom>
          <a:ln>
            <a:noFill/>
          </a:ln>
          <a:extLst>
            <a:ext uri="{53640926-AAD7-44D8-BBD7-CCE9431645EC}">
              <a14:shadowObscured xmlns:a14="http://schemas.microsoft.com/office/drawing/2010/main"/>
            </a:ext>
          </a:extLst>
        </p:spPr>
      </p:pic>
      <p:pic>
        <p:nvPicPr>
          <p:cNvPr id="12" name="Imagem 11" descr="Imagem em preto e branco&#10;&#10;O conteúdo gerado por IA pode estar incorreto.">
            <a:extLst>
              <a:ext uri="{FF2B5EF4-FFF2-40B4-BE49-F238E27FC236}">
                <a16:creationId xmlns:a16="http://schemas.microsoft.com/office/drawing/2014/main" id="{639B8D6D-E655-01E9-C5A0-0E11BB3CF435}"/>
              </a:ext>
            </a:extLst>
          </p:cNvPr>
          <p:cNvPicPr>
            <a:picLocks noChangeAspect="1"/>
          </p:cNvPicPr>
          <p:nvPr/>
        </p:nvPicPr>
        <p:blipFill>
          <a:blip r:embed="R7be4911236f847ad">
            <a:extLst>
              <a:ext uri="{28A0092B-C50C-407E-A947-70E740481C1C}">
                <a14:useLocalDpi xmlns:a14="http://schemas.microsoft.com/office/drawing/2010/main" val="0"/>
              </a:ext>
            </a:extLst>
          </a:blip>
          <a:stretch>
            <a:fillRect/>
          </a:stretch>
        </p:blipFill>
        <p:spPr>
          <a:xfrm>
            <a:off x="1871065" y="22826321"/>
            <a:ext cx="3324557" cy="2538408"/>
          </a:xfrm>
          <a:prstGeom prst="rect">
            <a:avLst/>
          </a:prstGeom>
        </p:spPr>
      </p:pic>
      <p:pic>
        <p:nvPicPr>
          <p:cNvPr id="14" name="Imagem 13">
            <a:extLst>
              <a:ext uri="{FF2B5EF4-FFF2-40B4-BE49-F238E27FC236}">
                <a16:creationId xmlns:a16="http://schemas.microsoft.com/office/drawing/2014/main" id="{75D887A7-CD47-87D2-E55A-677439B77C81}"/>
              </a:ext>
            </a:extLst>
          </p:cNvPr>
          <p:cNvPicPr>
            <a:picLocks noChangeAspect="1"/>
          </p:cNvPicPr>
          <p:nvPr/>
        </p:nvPicPr>
        <p:blipFill>
          <a:blip r:embed="R0cfaabdba5e946a6"/>
          <a:stretch>
            <a:fillRect/>
          </a:stretch>
        </p:blipFill>
        <p:spPr>
          <a:xfrm>
            <a:off x="14136023" y="17946689"/>
            <a:ext cx="4061055" cy="6051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m 15" descr="Tabela&#10;&#10;O conteúdo gerado por IA pode estar incorreto.">
            <a:extLst>
              <a:ext uri="{FF2B5EF4-FFF2-40B4-BE49-F238E27FC236}">
                <a16:creationId xmlns:a16="http://schemas.microsoft.com/office/drawing/2014/main" id="{95919755-4E1C-6091-D9F7-DAAED0E9EBB4}"/>
              </a:ext>
            </a:extLst>
          </p:cNvPr>
          <p:cNvPicPr>
            <a:picLocks noChangeAspect="1"/>
          </p:cNvPicPr>
          <p:nvPr/>
        </p:nvPicPr>
        <p:blipFill>
          <a:blip r:embed="Radae2f6e15a74532">
            <a:extLst>
              <a:ext uri="{28A0092B-C50C-407E-A947-70E740481C1C}">
                <a14:useLocalDpi xmlns:a14="http://schemas.microsoft.com/office/drawing/2010/main" val="0"/>
              </a:ext>
            </a:extLst>
          </a:blip>
          <a:stretch>
            <a:fillRect/>
          </a:stretch>
        </p:blipFill>
        <p:spPr>
          <a:xfrm>
            <a:off x="18907880" y="18282624"/>
            <a:ext cx="9248042" cy="4004733"/>
          </a:xfrm>
          <a:prstGeom prst="rect">
            <a:avLst/>
          </a:prstGeom>
        </p:spPr>
      </p:pic>
      <p:pic>
        <p:nvPicPr>
          <p:cNvPr id="18" name="Imagem 17" descr="Gráfico, Gráfico de dispersão&#10;&#10;O conteúdo gerado por IA pode estar incorreto.">
            <a:extLst>
              <a:ext uri="{FF2B5EF4-FFF2-40B4-BE49-F238E27FC236}">
                <a16:creationId xmlns:a16="http://schemas.microsoft.com/office/drawing/2014/main" id="{51F1F36E-8C62-B92B-1D62-48DE1CEB1AB7}"/>
              </a:ext>
            </a:extLst>
          </p:cNvPr>
          <p:cNvPicPr>
            <a:picLocks noChangeAspect="1"/>
          </p:cNvPicPr>
          <p:nvPr/>
        </p:nvPicPr>
        <p:blipFill>
          <a:blip r:embed="Re08345504e4e4c81">
            <a:extLst>
              <a:ext uri="{28A0092B-C50C-407E-A947-70E740481C1C}">
                <a14:useLocalDpi xmlns:a14="http://schemas.microsoft.com/office/drawing/2010/main" val="0"/>
              </a:ext>
            </a:extLst>
          </a:blip>
          <a:srcRect l="4389" t="6145" r="2331" b="7096"/>
          <a:stretch/>
        </p:blipFill>
        <p:spPr>
          <a:xfrm>
            <a:off x="18990865" y="24619587"/>
            <a:ext cx="9082072" cy="5588401"/>
          </a:xfrm>
          <a:prstGeom prst="rect">
            <a:avLst/>
          </a:prstGeom>
        </p:spPr>
      </p:pic>
      <p:pic>
        <p:nvPicPr>
          <p:cNvPr id="20" name="Imagem 19" descr="Foto em preto e branco&#10;&#10;O conteúdo gerado por IA pode estar incorreto.">
            <a:extLst>
              <a:ext uri="{FF2B5EF4-FFF2-40B4-BE49-F238E27FC236}">
                <a16:creationId xmlns:a16="http://schemas.microsoft.com/office/drawing/2014/main" id="{C771972C-5CCD-9CF3-7DF2-5746061AAFC4}"/>
              </a:ext>
            </a:extLst>
          </p:cNvPr>
          <p:cNvPicPr>
            <a:picLocks noChangeAspect="1"/>
          </p:cNvPicPr>
          <p:nvPr/>
        </p:nvPicPr>
        <p:blipFill>
          <a:blip r:embed="R7bd7f519a9884e99">
            <a:extLst>
              <a:ext uri="{28A0092B-C50C-407E-A947-70E740481C1C}">
                <a14:useLocalDpi xmlns:a14="http://schemas.microsoft.com/office/drawing/2010/main" val="0"/>
              </a:ext>
            </a:extLst>
          </a:blip>
          <a:stretch>
            <a:fillRect/>
          </a:stretch>
        </p:blipFill>
        <p:spPr>
          <a:xfrm>
            <a:off x="1128953" y="20756047"/>
            <a:ext cx="4808781" cy="1990897"/>
          </a:xfrm>
          <a:prstGeom prst="rect">
            <a:avLst/>
          </a:prstGeom>
        </p:spPr>
      </p:pic>
      <p:pic>
        <p:nvPicPr>
          <p:cNvPr id="22" name="Imagem 21" descr="Uma imagem contendo pequeno, deitado, par, mesa&#10;&#10;O conteúdo gerado por IA pode estar incorreto.">
            <a:extLst>
              <a:ext uri="{FF2B5EF4-FFF2-40B4-BE49-F238E27FC236}">
                <a16:creationId xmlns:a16="http://schemas.microsoft.com/office/drawing/2014/main" id="{E23B6A18-2322-07D6-AED9-38EB2FD935D5}"/>
              </a:ext>
            </a:extLst>
          </p:cNvPr>
          <p:cNvPicPr>
            <a:picLocks noChangeAspect="1"/>
          </p:cNvPicPr>
          <p:nvPr/>
        </p:nvPicPr>
        <p:blipFill>
          <a:blip r:embed="R650ef179080d45c0">
            <a:extLst>
              <a:ext uri="{28A0092B-C50C-407E-A947-70E740481C1C}">
                <a14:useLocalDpi xmlns:a14="http://schemas.microsoft.com/office/drawing/2010/main" val="0"/>
              </a:ext>
            </a:extLst>
          </a:blip>
          <a:srcRect l="16394" t="2918" r="9420" b="39124"/>
          <a:stretch/>
        </p:blipFill>
        <p:spPr>
          <a:xfrm>
            <a:off x="1176833" y="19159053"/>
            <a:ext cx="1536409" cy="1414017"/>
          </a:xfrm>
          <a:prstGeom prst="rect">
            <a:avLst/>
          </a:prstGeom>
        </p:spPr>
      </p:pic>
      <p:pic>
        <p:nvPicPr>
          <p:cNvPr id="24" name="Imagem 23" descr="Uma imagem contendo pequeno, deitado, mesa, em pé&#10;&#10;O conteúdo gerado por IA pode estar incorreto.">
            <a:extLst>
              <a:ext uri="{FF2B5EF4-FFF2-40B4-BE49-F238E27FC236}">
                <a16:creationId xmlns:a16="http://schemas.microsoft.com/office/drawing/2014/main" id="{6E59155F-5E05-D4ED-86BC-6D008192A0A4}"/>
              </a:ext>
            </a:extLst>
          </p:cNvPr>
          <p:cNvPicPr>
            <a:picLocks noChangeAspect="1"/>
          </p:cNvPicPr>
          <p:nvPr/>
        </p:nvPicPr>
        <p:blipFill>
          <a:blip r:embed="R2f35723a07c74e84">
            <a:extLst>
              <a:ext uri="{28A0092B-C50C-407E-A947-70E740481C1C}">
                <a14:useLocalDpi xmlns:a14="http://schemas.microsoft.com/office/drawing/2010/main" val="0"/>
              </a:ext>
            </a:extLst>
          </a:blip>
          <a:srcRect l="15818" r="6621" b="25056"/>
          <a:stretch/>
        </p:blipFill>
        <p:spPr>
          <a:xfrm>
            <a:off x="2838085" y="19184315"/>
            <a:ext cx="1390517" cy="1388755"/>
          </a:xfrm>
          <a:prstGeom prst="rect">
            <a:avLst/>
          </a:prstGeom>
        </p:spPr>
      </p:pic>
      <p:pic>
        <p:nvPicPr>
          <p:cNvPr id="26" name="Imagem 25" descr="Uma imagem contendo pequeno, frente, atletismo, em pé&#10;&#10;O conteúdo gerado por IA pode estar incorreto.">
            <a:extLst>
              <a:ext uri="{FF2B5EF4-FFF2-40B4-BE49-F238E27FC236}">
                <a16:creationId xmlns:a16="http://schemas.microsoft.com/office/drawing/2014/main" id="{6CFF74DB-4D61-67F3-B36E-72EEC08BBBAF}"/>
              </a:ext>
            </a:extLst>
          </p:cNvPr>
          <p:cNvPicPr>
            <a:picLocks noChangeAspect="1"/>
          </p:cNvPicPr>
          <p:nvPr/>
        </p:nvPicPr>
        <p:blipFill>
          <a:blip r:embed="R6c54f306594d4d98">
            <a:extLst>
              <a:ext uri="{28A0092B-C50C-407E-A947-70E740481C1C}">
                <a14:useLocalDpi xmlns:a14="http://schemas.microsoft.com/office/drawing/2010/main" val="0"/>
              </a:ext>
            </a:extLst>
          </a:blip>
          <a:srcRect l="15666" r="11786" b="52466"/>
          <a:stretch/>
        </p:blipFill>
        <p:spPr>
          <a:xfrm>
            <a:off x="4358247" y="19177317"/>
            <a:ext cx="1496205" cy="1395753"/>
          </a:xfrm>
          <a:prstGeom prst="rect">
            <a:avLst/>
          </a:prstGeom>
        </p:spPr>
      </p:pic>
      <p:pic>
        <p:nvPicPr>
          <p:cNvPr id="29" name="Imagem 28" descr="Código QR&#10;&#10;O conteúdo gerado por IA pode estar incorreto.">
            <a:extLst>
              <a:ext uri="{FF2B5EF4-FFF2-40B4-BE49-F238E27FC236}">
                <a16:creationId xmlns:a16="http://schemas.microsoft.com/office/drawing/2014/main" id="{11D95147-3B97-4221-B8DA-37C7D97B07AD}"/>
              </a:ext>
            </a:extLst>
          </p:cNvPr>
          <p:cNvPicPr>
            <a:picLocks noChangeAspect="1"/>
          </p:cNvPicPr>
          <p:nvPr/>
        </p:nvPicPr>
        <p:blipFill>
          <a:blip r:embed="R0fb68c4f45394a2f">
            <a:extLst>
              <a:ext uri="{28A0092B-C50C-407E-A947-70E740481C1C}">
                <a14:useLocalDpi xmlns:a14="http://schemas.microsoft.com/office/drawing/2010/main" val="0"/>
              </a:ext>
            </a:extLst>
          </a:blip>
          <a:stretch>
            <a:fillRect/>
          </a:stretch>
        </p:blipFill>
        <p:spPr>
          <a:xfrm>
            <a:off x="7222365" y="37980476"/>
            <a:ext cx="1803442" cy="2338336"/>
          </a:xfrm>
          <a:prstGeom prst="rect">
            <a:avLst/>
          </a:prstGeom>
        </p:spPr>
      </p:pic>
      <p:pic>
        <p:nvPicPr>
          <p:cNvPr id="31" name="Imagem 30" descr="Código QR&#10;&#10;O conteúdo gerado por IA pode estar incorreto.">
            <a:extLst>
              <a:ext uri="{FF2B5EF4-FFF2-40B4-BE49-F238E27FC236}">
                <a16:creationId xmlns:a16="http://schemas.microsoft.com/office/drawing/2014/main" id="{AE11A77A-AAE2-920A-5D4E-D24D5E764ECA}"/>
              </a:ext>
            </a:extLst>
          </p:cNvPr>
          <p:cNvPicPr>
            <a:picLocks noChangeAspect="1"/>
          </p:cNvPicPr>
          <p:nvPr/>
        </p:nvPicPr>
        <p:blipFill>
          <a:blip r:embed="Reb783bbff3f443f8">
            <a:extLst>
              <a:ext uri="{28A0092B-C50C-407E-A947-70E740481C1C}">
                <a14:useLocalDpi xmlns:a14="http://schemas.microsoft.com/office/drawing/2010/main" val="0"/>
              </a:ext>
            </a:extLst>
          </a:blip>
          <a:stretch>
            <a:fillRect/>
          </a:stretch>
        </p:blipFill>
        <p:spPr>
          <a:xfrm>
            <a:off x="946238" y="37980474"/>
            <a:ext cx="1803443" cy="2338338"/>
          </a:xfrm>
          <a:prstGeom prst="rect">
            <a:avLst/>
          </a:prstGeom>
        </p:spPr>
      </p:pic>
      <p:pic>
        <p:nvPicPr>
          <p:cNvPr id="13" name="Imagem 12" descr="Código QR&#10;&#10;O conteúdo gerado por IA pode estar incorreto.">
            <a:extLst>
              <a:ext uri="{FF2B5EF4-FFF2-40B4-BE49-F238E27FC236}">
                <a16:creationId xmlns:a16="http://schemas.microsoft.com/office/drawing/2014/main" id="{D9293C50-FAE0-A9AD-CAD4-4B8EF8CDC0EC}"/>
              </a:ext>
            </a:extLst>
          </p:cNvPr>
          <p:cNvPicPr>
            <a:picLocks noChangeAspect="1"/>
          </p:cNvPicPr>
          <p:nvPr/>
        </p:nvPicPr>
        <p:blipFill>
          <a:blip r:embed="Rc78d90c3dd6a48cf">
            <a:extLst>
              <a:ext uri="{28A0092B-C50C-407E-A947-70E740481C1C}">
                <a14:useLocalDpi xmlns:a14="http://schemas.microsoft.com/office/drawing/2010/main" val="0"/>
              </a:ext>
            </a:extLst>
          </a:blip>
          <a:stretch>
            <a:fillRect/>
          </a:stretch>
        </p:blipFill>
        <p:spPr>
          <a:xfrm>
            <a:off x="13498491" y="37980476"/>
            <a:ext cx="1803442" cy="2338336"/>
          </a:xfrm>
          <a:prstGeom prst="rect">
            <a:avLst/>
          </a:prstGeom>
        </p:spPr>
      </p:pic>
      <p:sp>
        <p:nvSpPr>
          <p:cNvPr id="11" name="CaixaDeTexto 10">
            <a:extLst>
              <a:ext uri="{FF2B5EF4-FFF2-40B4-BE49-F238E27FC236}">
                <a16:creationId xmlns:a16="http://schemas.microsoft.com/office/drawing/2014/main" id="{CBEDF1AA-0D43-4EC0-2B87-5D7C25FA2D4F}"/>
              </a:ext>
            </a:extLst>
          </p:cNvPr>
          <p:cNvSpPr txBox="1"/>
          <p:nvPr/>
        </p:nvSpPr>
        <p:spPr>
          <a:xfrm>
            <a:off x="1086423" y="18096118"/>
            <a:ext cx="4851312" cy="923330"/>
          </a:xfrm>
          <a:prstGeom prst="rect">
            <a:avLst/>
          </a:prstGeom>
          <a:noFill/>
        </p:spPr>
        <p:txBody>
          <a:bodyPr wrap="square" rtlCol="0">
            <a:spAutoFit/>
          </a:bodyPr>
          <a:lstStyle/>
          <a:p>
            <a:r>
              <a:rPr lang="pt-BR" b="1" dirty="0"/>
              <a:t>Variáveis do estudo.</a:t>
            </a:r>
            <a:r>
              <a:rPr lang="pt-BR" dirty="0"/>
              <a:t> Inclinação da fratura/ Presença de </a:t>
            </a:r>
            <a:r>
              <a:rPr lang="pt-BR" dirty="0" err="1"/>
              <a:t>cominuição</a:t>
            </a:r>
            <a:r>
              <a:rPr lang="pt-BR" dirty="0"/>
              <a:t> no colo femoral/ Posicionamento dos parafusos</a:t>
            </a:r>
          </a:p>
        </p:txBody>
      </p:sp>
      <p:sp>
        <p:nvSpPr>
          <p:cNvPr id="15" name="CaixaDeTexto 14">
            <a:extLst>
              <a:ext uri="{FF2B5EF4-FFF2-40B4-BE49-F238E27FC236}">
                <a16:creationId xmlns:a16="http://schemas.microsoft.com/office/drawing/2014/main" id="{2AA094E8-6AD2-DB35-1881-EF234821B1BF}"/>
              </a:ext>
            </a:extLst>
          </p:cNvPr>
          <p:cNvSpPr txBox="1"/>
          <p:nvPr/>
        </p:nvSpPr>
        <p:spPr>
          <a:xfrm>
            <a:off x="13989243" y="24126909"/>
            <a:ext cx="4061055" cy="1200329"/>
          </a:xfrm>
          <a:prstGeom prst="rect">
            <a:avLst/>
          </a:prstGeom>
          <a:noFill/>
        </p:spPr>
        <p:txBody>
          <a:bodyPr wrap="square" rtlCol="0">
            <a:spAutoFit/>
          </a:bodyPr>
          <a:lstStyle/>
          <a:p>
            <a:pPr algn="r"/>
            <a:r>
              <a:rPr lang="pt-BR" b="1" dirty="0"/>
              <a:t>Máquina utilizada para a realização dos testes:</a:t>
            </a:r>
          </a:p>
          <a:p>
            <a:pPr algn="r"/>
            <a:r>
              <a:rPr lang="pt-BR" dirty="0"/>
              <a:t>Fresadora universal (Laboratório da Universidade Presbiteriana Mackenzie)</a:t>
            </a:r>
          </a:p>
        </p:txBody>
      </p:sp>
      <p:sp>
        <p:nvSpPr>
          <p:cNvPr id="17" name="CaixaDeTexto 16">
            <a:extLst>
              <a:ext uri="{FF2B5EF4-FFF2-40B4-BE49-F238E27FC236}">
                <a16:creationId xmlns:a16="http://schemas.microsoft.com/office/drawing/2014/main" id="{8EF8FA25-18A8-E871-577E-A937396C597D}"/>
              </a:ext>
            </a:extLst>
          </p:cNvPr>
          <p:cNvSpPr txBox="1"/>
          <p:nvPr/>
        </p:nvSpPr>
        <p:spPr>
          <a:xfrm>
            <a:off x="6620290" y="17670244"/>
            <a:ext cx="6603219" cy="646331"/>
          </a:xfrm>
          <a:prstGeom prst="rect">
            <a:avLst/>
          </a:prstGeom>
          <a:noFill/>
        </p:spPr>
        <p:txBody>
          <a:bodyPr wrap="square" rtlCol="0">
            <a:spAutoFit/>
          </a:bodyPr>
          <a:lstStyle/>
          <a:p>
            <a:r>
              <a:rPr lang="pt-BR" b="1" dirty="0"/>
              <a:t>Radiografias realizadas para controle de posicionamento dos parafusos</a:t>
            </a:r>
            <a:endParaRPr lang="pt-BR" dirty="0"/>
          </a:p>
        </p:txBody>
      </p:sp>
      <p:sp>
        <p:nvSpPr>
          <p:cNvPr id="19" name="CaixaDeTexto 18">
            <a:extLst>
              <a:ext uri="{FF2B5EF4-FFF2-40B4-BE49-F238E27FC236}">
                <a16:creationId xmlns:a16="http://schemas.microsoft.com/office/drawing/2014/main" id="{1B75B06F-24F9-764D-3512-19D61158C4BF}"/>
              </a:ext>
            </a:extLst>
          </p:cNvPr>
          <p:cNvSpPr txBox="1"/>
          <p:nvPr/>
        </p:nvSpPr>
        <p:spPr>
          <a:xfrm>
            <a:off x="19054660" y="17603372"/>
            <a:ext cx="8947726" cy="646331"/>
          </a:xfrm>
          <a:prstGeom prst="rect">
            <a:avLst/>
          </a:prstGeom>
          <a:noFill/>
        </p:spPr>
        <p:txBody>
          <a:bodyPr wrap="square" rtlCol="0">
            <a:spAutoFit/>
          </a:bodyPr>
          <a:lstStyle/>
          <a:p>
            <a:r>
              <a:rPr lang="pt-BR" b="1" dirty="0"/>
              <a:t>Principais resultados. </a:t>
            </a:r>
            <a:r>
              <a:rPr lang="pt-BR" dirty="0"/>
              <a:t>A tabela demonstra a máxima carga suportada para cada espécime preparado e numerado (de 1 até 42).</a:t>
            </a:r>
          </a:p>
        </p:txBody>
      </p:sp>
      <p:sp>
        <p:nvSpPr>
          <p:cNvPr id="21" name="CaixaDeTexto 20">
            <a:extLst>
              <a:ext uri="{FF2B5EF4-FFF2-40B4-BE49-F238E27FC236}">
                <a16:creationId xmlns:a16="http://schemas.microsoft.com/office/drawing/2014/main" id="{71173E8F-084F-105A-345B-21100600086D}"/>
              </a:ext>
            </a:extLst>
          </p:cNvPr>
          <p:cNvSpPr txBox="1"/>
          <p:nvPr/>
        </p:nvSpPr>
        <p:spPr>
          <a:xfrm>
            <a:off x="19054660" y="23604478"/>
            <a:ext cx="8947726" cy="923330"/>
          </a:xfrm>
          <a:prstGeom prst="rect">
            <a:avLst/>
          </a:prstGeom>
          <a:noFill/>
        </p:spPr>
        <p:txBody>
          <a:bodyPr wrap="square" rtlCol="0">
            <a:spAutoFit/>
          </a:bodyPr>
          <a:lstStyle/>
          <a:p>
            <a:r>
              <a:rPr lang="pt-BR" b="1" dirty="0"/>
              <a:t>Principais resultados. </a:t>
            </a:r>
            <a:r>
              <a:rPr lang="pt-BR" dirty="0"/>
              <a:t>As maiores resistências e os menores desvios ocorreram nos espécimes com fratura PI e PII. As menores cargas e os maiores desvios ocorreram nas fraturas PIII.</a:t>
            </a:r>
          </a:p>
        </p:txBody>
      </p:sp>
      <p:pic>
        <p:nvPicPr>
          <p:cNvPr id="30" name="Imagem 29" descr="Código QR&#10;&#10;O conteúdo gerado por IA pode estar incorreto.">
            <a:extLst>
              <a:ext uri="{FF2B5EF4-FFF2-40B4-BE49-F238E27FC236}">
                <a16:creationId xmlns:a16="http://schemas.microsoft.com/office/drawing/2014/main" id="{487AE6F7-5D1D-413F-2369-7385FDBFABAF}"/>
              </a:ext>
            </a:extLst>
          </p:cNvPr>
          <p:cNvPicPr>
            <a:picLocks noChangeAspect="1"/>
          </p:cNvPicPr>
          <p:nvPr/>
        </p:nvPicPr>
        <p:blipFill>
          <a:blip r:embed="R3bbcae922bbf4bc5">
            <a:extLst>
              <a:ext uri="{28A0092B-C50C-407E-A947-70E740481C1C}">
                <a14:useLocalDpi xmlns:a14="http://schemas.microsoft.com/office/drawing/2010/main" val="0"/>
              </a:ext>
            </a:extLst>
          </a:blip>
          <a:stretch>
            <a:fillRect/>
          </a:stretch>
        </p:blipFill>
        <p:spPr>
          <a:xfrm>
            <a:off x="22046865" y="36890725"/>
            <a:ext cx="4550735" cy="5901662"/>
          </a:xfrm>
          <a:prstGeom prst="roundRect">
            <a:avLst>
              <a:gd name="adj" fmla="val 77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CaixaDeTexto 31">
            <a:extLst>
              <a:ext uri="{FF2B5EF4-FFF2-40B4-BE49-F238E27FC236}">
                <a16:creationId xmlns:a16="http://schemas.microsoft.com/office/drawing/2014/main" id="{2919DC05-9B38-EFEE-4108-93E389D638CA}"/>
              </a:ext>
            </a:extLst>
          </p:cNvPr>
          <p:cNvSpPr txBox="1"/>
          <p:nvPr/>
        </p:nvSpPr>
        <p:spPr>
          <a:xfrm>
            <a:off x="17283480" y="37751161"/>
            <a:ext cx="4550735" cy="1569660"/>
          </a:xfrm>
          <a:prstGeom prst="rect">
            <a:avLst/>
          </a:prstGeom>
          <a:noFill/>
        </p:spPr>
        <p:txBody>
          <a:bodyPr wrap="square" rtlCol="0">
            <a:spAutoFit/>
          </a:bodyPr>
          <a:lstStyle/>
          <a:p>
            <a:pPr algn="r"/>
            <a:r>
              <a:rPr lang="en-US" sz="4800" b="1" dirty="0" err="1">
                <a:latin typeface="Candara" panose="020E0502030303020204" pitchFamily="34" charset="0"/>
              </a:rPr>
              <a:t>Referências</a:t>
            </a:r>
            <a:endParaRPr lang="en-US" sz="4800" b="1" dirty="0">
              <a:latin typeface="Candara" panose="020E0502030303020204" pitchFamily="34" charset="0"/>
            </a:endParaRPr>
          </a:p>
          <a:p>
            <a:pPr algn="r"/>
            <a:r>
              <a:rPr lang="en-US" sz="4800" b="1" dirty="0" err="1">
                <a:latin typeface="Candara" panose="020E0502030303020204" pitchFamily="34" charset="0"/>
              </a:rPr>
              <a:t>bibliográficas</a:t>
            </a:r>
            <a:endParaRPr lang="pt-BR" sz="4800" b="1" dirty="0"/>
          </a:p>
        </p:txBody>
      </p:sp>
    </p:spTree>
    <p:extLst>
      <p:ext uri="{BB962C8B-B14F-4D97-AF65-F5344CB8AC3E}">
        <p14:creationId xmlns:p14="http://schemas.microsoft.com/office/powerpoint/2010/main" val="3207035691"/>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Relato de caso_ Paloma.jpg"/>
          <p:cNvPicPr preferRelativeResize="0"/>
          <p:nvPr/>
        </p:nvPicPr>
        <p:blipFill>
          <a:blip r:embed="Rfd3f8e5e8b1f41e5">
            <a:alphaModFix/>
          </a:blip>
          <a:stretch>
            <a:fillRect/>
          </a:stretch>
        </p:blipFill>
        <p:spPr>
          <a:xfrm>
            <a:off x="473156" y="571283"/>
            <a:ext cx="30055294" cy="42362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Relato de caso_ Elessandro.jpg"/>
          <p:cNvPicPr preferRelativeResize="0"/>
          <p:nvPr/>
        </p:nvPicPr>
        <p:blipFill>
          <a:blip r:embed="Red0922b3b74544c5">
            <a:alphaModFix/>
          </a:blip>
          <a:stretch>
            <a:fillRect/>
          </a:stretch>
        </p:blipFill>
        <p:spPr>
          <a:xfrm>
            <a:off x="545708" y="272842"/>
            <a:ext cx="30699904" cy="426549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Relato de caso_ Luciana.jpg"/>
          <p:cNvPicPr preferRelativeResize="0"/>
          <p:nvPr/>
        </p:nvPicPr>
        <p:blipFill>
          <a:blip r:embed="R621633d2ed834a47">
            <a:alphaModFix/>
          </a:blip>
          <a:stretch>
            <a:fillRect/>
          </a:stretch>
        </p:blipFill>
        <p:spPr>
          <a:xfrm>
            <a:off x="381005" y="152402"/>
            <a:ext cx="28585898" cy="429522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34670a210a8b4e1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c5e000692aae4c5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698438" y="4713195"/>
            <a:ext cx="14033500" cy="3785652"/>
          </a:xfrm>
          <a:prstGeom prst="rect">
            <a:avLst/>
          </a:prstGeom>
          <a:noFill/>
        </p:spPr>
        <p:txBody>
          <a:bodyPr wrap="square" rtlCol="0">
            <a:spAutoFit/>
          </a:bodyPr>
          <a:lstStyle/>
          <a:p>
            <a:pPr algn="just">
              <a:buNone/>
            </a:pPr>
            <a:r>
              <a:rPr lang="pt-BR" sz="2400" dirty="0"/>
              <a:t>Autores:    </a:t>
            </a:r>
            <a:r>
              <a:rPr lang="pt-BR" sz="2400" b="1" dirty="0"/>
              <a:t>Renato Borges Azevedo Filho</a:t>
            </a:r>
            <a:r>
              <a:rPr lang="pt-BR" sz="2400" dirty="0"/>
              <a:t> – Acadêmico de Medicina pela UNITPAC Araguaína</a:t>
            </a:r>
          </a:p>
          <a:p>
            <a:pPr algn="just">
              <a:buNone/>
            </a:pPr>
            <a:r>
              <a:rPr lang="pt-BR" sz="2400" b="1" dirty="0"/>
              <a:t>			Nelson Langer Filho</a:t>
            </a:r>
            <a:r>
              <a:rPr lang="pt-BR" sz="2400" dirty="0"/>
              <a:t> – Acadêmico de Medicina pela UNITPAC Araguaína</a:t>
            </a:r>
          </a:p>
          <a:p>
            <a:pPr algn="just">
              <a:buNone/>
            </a:pPr>
            <a:r>
              <a:rPr lang="pt-BR" sz="2400" b="1" dirty="0"/>
              <a:t>			Kaio Pinheiro Macedo Lima</a:t>
            </a:r>
            <a:r>
              <a:rPr lang="pt-BR" sz="2400" dirty="0"/>
              <a:t> – Acadêmico de Medicina pela FESAR</a:t>
            </a:r>
          </a:p>
          <a:p>
            <a:pPr algn="just">
              <a:buNone/>
            </a:pPr>
            <a:r>
              <a:rPr lang="pt-BR" sz="2400" b="1" dirty="0"/>
              <a:t>			Arthur Bicalho Oliveira Feliciano</a:t>
            </a:r>
            <a:r>
              <a:rPr lang="pt-BR" sz="2400" dirty="0"/>
              <a:t> – Acadêmico de Medicina pela UNITPAC Araguaína</a:t>
            </a:r>
          </a:p>
          <a:p>
            <a:pPr algn="just">
              <a:buNone/>
            </a:pPr>
            <a:r>
              <a:rPr lang="pt-BR" sz="2400" b="1" dirty="0"/>
              <a:t>			Victor Costa Medrado </a:t>
            </a:r>
            <a:r>
              <a:rPr lang="pt-BR" sz="2400" b="1" dirty="0" err="1"/>
              <a:t>Bruneliz</a:t>
            </a:r>
            <a:r>
              <a:rPr lang="pt-BR" sz="2400" dirty="0"/>
              <a:t> – Acadêmico de Medicina pela UNITPAC Araguaína</a:t>
            </a:r>
          </a:p>
          <a:p>
            <a:pPr algn="just">
              <a:buNone/>
            </a:pPr>
            <a:r>
              <a:rPr lang="pt-BR" sz="2400" b="1" dirty="0"/>
              <a:t>			Marim Paulo Alves Guimarães Neto</a:t>
            </a:r>
            <a:r>
              <a:rPr lang="pt-BR" sz="2400" dirty="0"/>
              <a:t> – Acadêmico de Medicina pela UNITPAC Araguaína</a:t>
            </a:r>
          </a:p>
          <a:p>
            <a:pPr algn="just"/>
            <a:r>
              <a:rPr lang="pt-BR" sz="2400" b="1" dirty="0"/>
              <a:t>			Renato Borges Azevedo</a:t>
            </a:r>
            <a:r>
              <a:rPr lang="pt-BR" sz="2400" dirty="0"/>
              <a:t> – Médico Ortopedista e Traumatologista, atual Presidente da Unimed 			Araguaína. Atua nos serviços de Ortopedia do Hospital Dom Orione (HDO) e da clínica 						ORTHOS. Exerceu atividades no Hospital Regional de Araguaína (TO) e no Hospital Regional de 			Redenção (PA).</a:t>
            </a:r>
          </a:p>
        </p:txBody>
      </p:sp>
      <p:sp>
        <p:nvSpPr>
          <p:cNvPr id="5" name="Retângulo 4">
            <a:extLst>
              <a:ext uri="{FF2B5EF4-FFF2-40B4-BE49-F238E27FC236}">
                <a16:creationId xmlns:a16="http://schemas.microsoft.com/office/drawing/2014/main" id="{3007A07D-72E4-76F5-FAC4-1A20576BB004}"/>
              </a:ext>
            </a:extLst>
          </p:cNvPr>
          <p:cNvSpPr/>
          <p:nvPr/>
        </p:nvSpPr>
        <p:spPr>
          <a:xfrm>
            <a:off x="2081210" y="9053969"/>
            <a:ext cx="24638000" cy="2123658"/>
          </a:xfrm>
          <a:prstGeom prst="rect">
            <a:avLst/>
          </a:prstGeom>
          <a:solidFill>
            <a:schemeClr val="tx2">
              <a:lumMod val="25000"/>
              <a:lumOff val="75000"/>
            </a:schemeClr>
          </a:solidFill>
          <a:ln>
            <a:solidFill>
              <a:schemeClr val="tx1"/>
            </a:solidFill>
          </a:ln>
        </p:spPr>
        <p:txBody>
          <a:bodyPr wrap="square">
            <a:spAutoFit/>
          </a:bodyPr>
          <a:lstStyle/>
          <a:p>
            <a:pPr algn="ctr"/>
            <a:r>
              <a:rPr lang="pt-BR" sz="6600" b="1" i="0" u="none" strike="noStrike" dirty="0">
                <a:effectLst/>
                <a:latin typeface="Calibri" panose="020F0502020204030204" pitchFamily="34" charset="0"/>
                <a:cs typeface="Calibri" panose="020F0502020204030204" pitchFamily="34" charset="0"/>
              </a:rPr>
              <a:t>Complicações infecciosas em fraturas expostas: revisão crítica dos protocolos antibióticos adotados no Brasil</a:t>
            </a:r>
            <a:endParaRPr lang="pt-BR" sz="66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12493461"/>
            <a:ext cx="9423400" cy="9694962"/>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Fraturas expostas apresentam alto risco de infecção, exigindo condutas imediatas. A antibioticoterapia deve considerar o grau da fratura e o tipo de contaminação. No Brasil, observa-se falta de padronização nos protocolos adotados (Magalhães et al., 2020). Objetivo: Avaliar criticamente os protocolos antibióticos utilizados no manejo inicial de fraturas expostas, com foco nas classes antimicrobianas, tempo de início e duração da terapia.</a:t>
            </a:r>
            <a:endParaRPr lang="pt-BR" sz="48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423533" y="11542738"/>
            <a:ext cx="3679084"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15356" y="23128457"/>
            <a:ext cx="9423400" cy="5262979"/>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Revisão narrativa baseada em publicações indexadas nas bases SciELO, </a:t>
            </a:r>
            <a:r>
              <a:rPr lang="pt-BR" sz="4800" dirty="0" err="1">
                <a:latin typeface="Calibri" panose="020F0502020204030204" pitchFamily="34" charset="0"/>
                <a:cs typeface="Calibri" panose="020F0502020204030204" pitchFamily="34" charset="0"/>
              </a:rPr>
              <a:t>PubMed</a:t>
            </a:r>
            <a:r>
              <a:rPr lang="pt-BR" sz="4800" dirty="0">
                <a:latin typeface="Calibri" panose="020F0502020204030204" pitchFamily="34" charset="0"/>
                <a:cs typeface="Calibri" panose="020F0502020204030204" pitchFamily="34" charset="0"/>
              </a:rPr>
              <a:t> e LILACS, entre 2015 e 2024. Foram incluídas diretrizes da SBOT e estudos com nível de evidência ≥ </a:t>
            </a:r>
            <a:r>
              <a:rPr lang="pt-BR" sz="4800" dirty="0" err="1">
                <a:latin typeface="Calibri" panose="020F0502020204030204" pitchFamily="34" charset="0"/>
                <a:cs typeface="Calibri" panose="020F0502020204030204" pitchFamily="34" charset="0"/>
              </a:rPr>
              <a:t>B</a:t>
            </a:r>
            <a:r>
              <a:rPr lang="pt-BR" sz="4800" dirty="0">
                <a:latin typeface="Calibri" panose="020F0502020204030204" pitchFamily="34" charset="0"/>
                <a:cs typeface="Calibri" panose="020F0502020204030204" pitchFamily="34" charset="0"/>
              </a:rPr>
              <a:t> (Marchiori e Nunes, 2024).</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26789" y="22183682"/>
            <a:ext cx="4277197"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Metodologia</a:t>
            </a:r>
            <a:endParaRPr lang="pt-BR" sz="4000" b="1" dirty="0">
              <a:latin typeface="Calibri" panose="020F0502020204030204" pitchFamily="34" charset="0"/>
              <a:cs typeface="Calibri" panose="020F0502020204030204" pitchFamily="34" charset="0"/>
            </a:endParaRP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4400210" y="12358765"/>
            <a:ext cx="11134972" cy="3046988"/>
          </a:xfrm>
          <a:prstGeom prst="rect">
            <a:avLst/>
          </a:prstGeom>
          <a:noFill/>
        </p:spPr>
        <p:txBody>
          <a:bodyPr wrap="square" rtlCol="0">
            <a:spAutoFit/>
          </a:bodyPr>
          <a:lstStyle/>
          <a:p>
            <a:pPr algn="just">
              <a:buFont typeface="Arial" panose="020B0604020202020204" pitchFamily="34" charset="0"/>
              <a:buChar char="•"/>
            </a:pPr>
            <a:r>
              <a:rPr lang="pt-BR" sz="4800" b="1" dirty="0">
                <a:latin typeface="Calibri" panose="020F0502020204030204" pitchFamily="34" charset="0"/>
                <a:cs typeface="Calibri" panose="020F0502020204030204" pitchFamily="34" charset="0"/>
              </a:rPr>
              <a:t>Duração da terapia:</a:t>
            </a:r>
            <a:r>
              <a:rPr lang="pt-BR" sz="4800" dirty="0">
                <a:latin typeface="Calibri" panose="020F0502020204030204" pitchFamily="34" charset="0"/>
                <a:cs typeface="Calibri" panose="020F0502020204030204" pitchFamily="34" charset="0"/>
              </a:rPr>
              <a:t> tratamentos acima de 72 horas não apresentam benefício adicional e aumentam o risco de resistência antimicrobiana (</a:t>
            </a:r>
            <a:r>
              <a:rPr lang="pt-BR" sz="4800" dirty="0" err="1">
                <a:latin typeface="Calibri" panose="020F0502020204030204" pitchFamily="34" charset="0"/>
                <a:cs typeface="Calibri" panose="020F0502020204030204" pitchFamily="34" charset="0"/>
              </a:rPr>
              <a:t>Morgenstern</a:t>
            </a:r>
            <a:r>
              <a:rPr lang="pt-BR" sz="4800" dirty="0">
                <a:latin typeface="Calibri" panose="020F0502020204030204" pitchFamily="34" charset="0"/>
                <a:cs typeface="Calibri" panose="020F0502020204030204" pitchFamily="34" charset="0"/>
              </a:rPr>
              <a:t> et al., 2018).</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71600" y="28339506"/>
            <a:ext cx="4187576" cy="1015663"/>
          </a:xfrm>
          <a:prstGeom prst="rect">
            <a:avLst/>
          </a:prstGeom>
          <a:noFill/>
        </p:spPr>
        <p:txBody>
          <a:bodyPr wrap="square" rtlCol="0">
            <a:spAutoFit/>
          </a:bodyPr>
          <a:lstStyle/>
          <a:p>
            <a:r>
              <a:rPr lang="pt-BR" sz="6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25073224" y="9038580"/>
            <a:ext cx="11285061"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21731938" y="41960956"/>
            <a:ext cx="5543201" cy="646331"/>
          </a:xfrm>
          <a:prstGeom prst="rect">
            <a:avLst/>
          </a:prstGeom>
          <a:noFill/>
        </p:spPr>
        <p:txBody>
          <a:bodyPr wrap="square" rtlCol="0">
            <a:spAutoFit/>
          </a:bodyPr>
          <a:lstStyle/>
          <a:p>
            <a:r>
              <a:rPr lang="pt-BR" dirty="0"/>
              <a:t>Gráfico 1: Dados discutidos na apresentação dos resultados</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400210" y="26081567"/>
            <a:ext cx="11887926" cy="10679847"/>
          </a:xfrm>
          <a:prstGeom prst="rect">
            <a:avLst/>
          </a:prstGeom>
          <a:noFill/>
        </p:spPr>
        <p:txBody>
          <a:bodyPr wrap="square" rtlCol="0">
            <a:spAutoFit/>
          </a:bodyPr>
          <a:lstStyle/>
          <a:p>
            <a:pPr algn="just">
              <a:buNone/>
            </a:pPr>
            <a:r>
              <a:rPr lang="pt-BR" sz="4800" dirty="0">
                <a:latin typeface="Calibri" panose="020F0502020204030204" pitchFamily="34" charset="0"/>
                <a:cs typeface="Calibri" panose="020F0502020204030204" pitchFamily="34" charset="0"/>
              </a:rPr>
              <a:t>A escolha racional do antibiótico com base no grau da fratura e no tipo de contaminação é essencial para a prevenção de complicações infecciosas.</a:t>
            </a:r>
          </a:p>
          <a:p>
            <a:pPr algn="just">
              <a:buNone/>
            </a:pPr>
            <a:r>
              <a:rPr lang="pt-BR" sz="4800" dirty="0">
                <a:latin typeface="Calibri" panose="020F0502020204030204" pitchFamily="34" charset="0"/>
                <a:cs typeface="Calibri" panose="020F0502020204030204" pitchFamily="34" charset="0"/>
              </a:rPr>
              <a:t>Propõe-se:</a:t>
            </a:r>
          </a:p>
          <a:p>
            <a:pPr algn="just">
              <a:buFont typeface="Arial" panose="020B0604020202020204" pitchFamily="34" charset="0"/>
              <a:buChar char="•"/>
            </a:pPr>
            <a:r>
              <a:rPr lang="pt-BR" sz="4800" dirty="0">
                <a:latin typeface="Calibri" panose="020F0502020204030204" pitchFamily="34" charset="0"/>
                <a:cs typeface="Calibri" panose="020F0502020204030204" pitchFamily="34" charset="0"/>
              </a:rPr>
              <a:t>Adoção de </a:t>
            </a:r>
            <a:r>
              <a:rPr lang="pt-BR" sz="4800" b="1" dirty="0">
                <a:latin typeface="Calibri" panose="020F0502020204030204" pitchFamily="34" charset="0"/>
                <a:cs typeface="Calibri" panose="020F0502020204030204" pitchFamily="34" charset="0"/>
              </a:rPr>
              <a:t>fluxogramas terapêuticos institucionais</a:t>
            </a:r>
            <a:endParaRPr lang="pt-BR" sz="4800" dirty="0">
              <a:latin typeface="Calibri" panose="020F0502020204030204" pitchFamily="34" charset="0"/>
              <a:cs typeface="Calibri" panose="020F0502020204030204" pitchFamily="34" charset="0"/>
            </a:endParaRPr>
          </a:p>
          <a:p>
            <a:pPr algn="just">
              <a:buFont typeface="Arial" panose="020B0604020202020204" pitchFamily="34" charset="0"/>
              <a:buChar char="•"/>
            </a:pPr>
            <a:r>
              <a:rPr lang="pt-BR" sz="4800" dirty="0">
                <a:latin typeface="Calibri" panose="020F0502020204030204" pitchFamily="34" charset="0"/>
                <a:cs typeface="Calibri" panose="020F0502020204030204" pitchFamily="34" charset="0"/>
              </a:rPr>
              <a:t>Realização de </a:t>
            </a:r>
            <a:r>
              <a:rPr lang="pt-BR" sz="4800" b="1" dirty="0">
                <a:latin typeface="Calibri" panose="020F0502020204030204" pitchFamily="34" charset="0"/>
                <a:cs typeface="Calibri" panose="020F0502020204030204" pitchFamily="34" charset="0"/>
              </a:rPr>
              <a:t>treinamentos periódicos</a:t>
            </a:r>
            <a:endParaRPr lang="pt-BR" sz="4800" dirty="0">
              <a:latin typeface="Calibri" panose="020F0502020204030204" pitchFamily="34" charset="0"/>
              <a:cs typeface="Calibri" panose="020F0502020204030204" pitchFamily="34" charset="0"/>
            </a:endParaRPr>
          </a:p>
          <a:p>
            <a:pPr algn="just">
              <a:buFont typeface="Arial" panose="020B0604020202020204" pitchFamily="34" charset="0"/>
              <a:buChar char="•"/>
            </a:pPr>
            <a:r>
              <a:rPr lang="pt-BR" sz="4800" dirty="0">
                <a:latin typeface="Calibri" panose="020F0502020204030204" pitchFamily="34" charset="0"/>
                <a:cs typeface="Calibri" panose="020F0502020204030204" pitchFamily="34" charset="0"/>
              </a:rPr>
              <a:t>Implantação de </a:t>
            </a:r>
            <a:r>
              <a:rPr lang="pt-BR" sz="4800" b="1" dirty="0">
                <a:latin typeface="Calibri" panose="020F0502020204030204" pitchFamily="34" charset="0"/>
                <a:cs typeface="Calibri" panose="020F0502020204030204" pitchFamily="34" charset="0"/>
              </a:rPr>
              <a:t>auditorias internas</a:t>
            </a:r>
            <a:r>
              <a:rPr lang="pt-BR" sz="4800" dirty="0">
                <a:latin typeface="Calibri" panose="020F0502020204030204" pitchFamily="34" charset="0"/>
                <a:cs typeface="Calibri" panose="020F0502020204030204" pitchFamily="34" charset="0"/>
              </a:rPr>
              <a:t> para reforçar a adesão às diretrizes</a:t>
            </a:r>
          </a:p>
          <a:p>
            <a:pPr algn="just"/>
            <a:r>
              <a:rPr lang="pt-BR" sz="4800" dirty="0">
                <a:latin typeface="Calibri" panose="020F0502020204030204" pitchFamily="34" charset="0"/>
                <a:cs typeface="Calibri" panose="020F0502020204030204" pitchFamily="34" charset="0"/>
              </a:rPr>
              <a:t>Tais medidas podem otimizar o manejo inicial e reduzir as taxas de infecção associadas às fraturas expostas.</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260668" y="25065904"/>
            <a:ext cx="3443571"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Conclusão</a:t>
            </a:r>
            <a:endParaRPr lang="pt-BR" sz="48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80138" y="36761414"/>
            <a:ext cx="9423400" cy="3539430"/>
          </a:xfrm>
          <a:prstGeom prst="rect">
            <a:avLst/>
          </a:prstGeom>
          <a:noFill/>
        </p:spPr>
        <p:txBody>
          <a:bodyPr wrap="square" rtlCol="0">
            <a:spAutoFit/>
          </a:bodyPr>
          <a:lstStyle/>
          <a:p>
            <a:pPr algn="just">
              <a:buFont typeface="+mj-lt"/>
              <a:buAutoNum type="arabicPeriod"/>
            </a:pPr>
            <a:r>
              <a:rPr lang="pt-BR" sz="3200" dirty="0">
                <a:latin typeface="Calibri" panose="020F0502020204030204" pitchFamily="34" charset="0"/>
                <a:cs typeface="Calibri" panose="020F0502020204030204" pitchFamily="34" charset="0"/>
              </a:rPr>
              <a:t>Marchiori, J. G. T.; Nunes, A. P. F. </a:t>
            </a:r>
            <a:r>
              <a:rPr lang="pt-BR" sz="3200" i="1" dirty="0">
                <a:latin typeface="Calibri" panose="020F0502020204030204" pitchFamily="34" charset="0"/>
                <a:cs typeface="Calibri" panose="020F0502020204030204" pitchFamily="34" charset="0"/>
              </a:rPr>
              <a:t>Acta Ortop. Bras.</a:t>
            </a:r>
            <a:r>
              <a:rPr lang="pt-BR" sz="3200" dirty="0">
                <a:latin typeface="Calibri" panose="020F0502020204030204" pitchFamily="34" charset="0"/>
                <a:cs typeface="Calibri" panose="020F0502020204030204" pitchFamily="34" charset="0"/>
              </a:rPr>
              <a:t>, v. 32, </a:t>
            </a:r>
            <a:r>
              <a:rPr lang="pt-BR" sz="3200" dirty="0" err="1">
                <a:latin typeface="Calibri" panose="020F0502020204030204" pitchFamily="34" charset="0"/>
                <a:cs typeface="Calibri" panose="020F0502020204030204" pitchFamily="34" charset="0"/>
              </a:rPr>
              <a:t>n</a:t>
            </a:r>
            <a:r>
              <a:rPr lang="pt-BR" sz="3200" dirty="0">
                <a:latin typeface="Calibri" panose="020F0502020204030204" pitchFamily="34" charset="0"/>
                <a:cs typeface="Calibri" panose="020F0502020204030204" pitchFamily="34" charset="0"/>
              </a:rPr>
              <a:t>. 2, 2024.</a:t>
            </a:r>
          </a:p>
          <a:p>
            <a:pPr algn="just">
              <a:buFont typeface="+mj-lt"/>
              <a:buAutoNum type="arabicPeriod"/>
            </a:pPr>
            <a:r>
              <a:rPr lang="pt-BR" sz="3200" dirty="0">
                <a:latin typeface="Calibri" panose="020F0502020204030204" pitchFamily="34" charset="0"/>
                <a:cs typeface="Calibri" panose="020F0502020204030204" pitchFamily="34" charset="0"/>
              </a:rPr>
              <a:t>Magalhães, R. et al. </a:t>
            </a:r>
            <a:r>
              <a:rPr lang="pt-BR" sz="3200" i="1" dirty="0">
                <a:latin typeface="Calibri" panose="020F0502020204030204" pitchFamily="34" charset="0"/>
                <a:cs typeface="Calibri" panose="020F0502020204030204" pitchFamily="34" charset="0"/>
              </a:rPr>
              <a:t>Rev. Bras. Ortop.</a:t>
            </a:r>
            <a:r>
              <a:rPr lang="pt-BR" sz="3200" dirty="0">
                <a:latin typeface="Calibri" panose="020F0502020204030204" pitchFamily="34" charset="0"/>
                <a:cs typeface="Calibri" panose="020F0502020204030204" pitchFamily="34" charset="0"/>
              </a:rPr>
              <a:t>, v. 55, </a:t>
            </a:r>
            <a:r>
              <a:rPr lang="pt-BR" sz="3200" dirty="0" err="1">
                <a:latin typeface="Calibri" panose="020F0502020204030204" pitchFamily="34" charset="0"/>
                <a:cs typeface="Calibri" panose="020F0502020204030204" pitchFamily="34" charset="0"/>
              </a:rPr>
              <a:t>n</a:t>
            </a:r>
            <a:r>
              <a:rPr lang="pt-BR" sz="3200" dirty="0">
                <a:latin typeface="Calibri" panose="020F0502020204030204" pitchFamily="34" charset="0"/>
                <a:cs typeface="Calibri" panose="020F0502020204030204" pitchFamily="34" charset="0"/>
              </a:rPr>
              <a:t>. 3, p. 305–311, 2020.</a:t>
            </a:r>
          </a:p>
          <a:p>
            <a:pPr algn="just">
              <a:buFont typeface="+mj-lt"/>
              <a:buAutoNum type="arabicPeriod"/>
            </a:pPr>
            <a:r>
              <a:rPr lang="pt-BR" sz="3200" dirty="0" err="1">
                <a:latin typeface="Calibri" panose="020F0502020204030204" pitchFamily="34" charset="0"/>
                <a:cs typeface="Calibri" panose="020F0502020204030204" pitchFamily="34" charset="0"/>
              </a:rPr>
              <a:t>Morgenstern</a:t>
            </a:r>
            <a:r>
              <a:rPr lang="pt-BR" sz="3200" dirty="0">
                <a:latin typeface="Calibri" panose="020F0502020204030204" pitchFamily="34" charset="0"/>
                <a:cs typeface="Calibri" panose="020F0502020204030204" pitchFamily="34" charset="0"/>
              </a:rPr>
              <a:t>, M. et al. </a:t>
            </a:r>
            <a:r>
              <a:rPr lang="pt-BR" sz="3200" i="1" dirty="0" err="1">
                <a:latin typeface="Calibri" panose="020F0502020204030204" pitchFamily="34" charset="0"/>
                <a:cs typeface="Calibri" panose="020F0502020204030204" pitchFamily="34" charset="0"/>
              </a:rPr>
              <a:t>Bone</a:t>
            </a:r>
            <a:r>
              <a:rPr lang="pt-BR" sz="3200" dirty="0">
                <a:latin typeface="Calibri" panose="020F0502020204030204" pitchFamily="34" charset="0"/>
                <a:cs typeface="Calibri" panose="020F0502020204030204" pitchFamily="34" charset="0"/>
              </a:rPr>
              <a:t>, 2018.</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846662" y="35875661"/>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17" name="Imagem 16" descr="Gráfico&#10;&#10;O conteúdo gerado por IA pode estar incorreto.">
            <a:extLst>
              <a:ext uri="{FF2B5EF4-FFF2-40B4-BE49-F238E27FC236}">
                <a16:creationId xmlns:a16="http://schemas.microsoft.com/office/drawing/2014/main" id="{15A114DC-7296-6893-368C-BCE361BE6DEF}"/>
              </a:ext>
            </a:extLst>
          </p:cNvPr>
          <p:cNvPicPr>
            <a:picLocks noChangeAspect="1"/>
          </p:cNvPicPr>
          <p:nvPr/>
        </p:nvPicPr>
        <p:blipFill>
          <a:blip r:embed="Rb390a3576d184eed">
            <a:extLst>
              <a:ext uri="{28A0092B-C50C-407E-A947-70E740481C1C}">
                <a14:useLocalDpi xmlns:a14="http://schemas.microsoft.com/office/drawing/2010/main" val="0"/>
              </a:ext>
            </a:extLst>
          </a:blip>
          <a:stretch>
            <a:fillRect/>
          </a:stretch>
        </p:blipFill>
        <p:spPr>
          <a:xfrm>
            <a:off x="13301977" y="15913584"/>
            <a:ext cx="13417233" cy="8050340"/>
          </a:xfrm>
          <a:prstGeom prst="rect">
            <a:avLst/>
          </a:prstGeom>
        </p:spPr>
      </p:pic>
      <p:sp>
        <p:nvSpPr>
          <p:cNvPr id="28" name="CaixaDeTexto 27">
            <a:extLst>
              <a:ext uri="{FF2B5EF4-FFF2-40B4-BE49-F238E27FC236}">
                <a16:creationId xmlns:a16="http://schemas.microsoft.com/office/drawing/2014/main" id="{02142E3B-E869-51AD-5B00-081FFC2E55A4}"/>
              </a:ext>
            </a:extLst>
          </p:cNvPr>
          <p:cNvSpPr txBox="1"/>
          <p:nvPr/>
        </p:nvSpPr>
        <p:spPr>
          <a:xfrm>
            <a:off x="1371600" y="29265323"/>
            <a:ext cx="9423400" cy="12526506"/>
          </a:xfrm>
          <a:prstGeom prst="rect">
            <a:avLst/>
          </a:prstGeom>
          <a:noFill/>
        </p:spPr>
        <p:txBody>
          <a:bodyPr wrap="square">
            <a:spAutoFit/>
          </a:bodyPr>
          <a:lstStyle/>
          <a:p>
            <a:pPr algn="just">
              <a:buNone/>
            </a:pPr>
            <a:r>
              <a:rPr lang="pt-BR" sz="4800" dirty="0">
                <a:latin typeface="Calibri" panose="020F0502020204030204" pitchFamily="34" charset="0"/>
                <a:cs typeface="Calibri" panose="020F0502020204030204" pitchFamily="34" charset="0"/>
              </a:rPr>
              <a:t>O uso precoce de antimicrobianos, preferencialmente nas primeiras 3 horas após o trauma, reduz significativamente o risco de infecção.</a:t>
            </a:r>
          </a:p>
          <a:p>
            <a:pPr algn="just">
              <a:buFont typeface="Arial" panose="020B0604020202020204" pitchFamily="34" charset="0"/>
              <a:buChar char="•"/>
            </a:pPr>
            <a:r>
              <a:rPr lang="pt-BR" sz="4800" b="1" dirty="0">
                <a:latin typeface="Calibri" panose="020F0502020204030204" pitchFamily="34" charset="0"/>
                <a:cs typeface="Calibri" panose="020F0502020204030204" pitchFamily="34" charset="0"/>
              </a:rPr>
              <a:t>Fraturas Grau </a:t>
            </a:r>
            <a:r>
              <a:rPr lang="pt-BR" sz="4800" b="1" dirty="0" err="1">
                <a:latin typeface="Calibri" panose="020F0502020204030204" pitchFamily="34" charset="0"/>
                <a:cs typeface="Calibri" panose="020F0502020204030204" pitchFamily="34" charset="0"/>
              </a:rPr>
              <a:t>I</a:t>
            </a:r>
            <a:r>
              <a:rPr lang="pt-BR" sz="4800" b="1" dirty="0">
                <a:latin typeface="Calibri" panose="020F0502020204030204" pitchFamily="34" charset="0"/>
                <a:cs typeface="Calibri" panose="020F0502020204030204" pitchFamily="34" charset="0"/>
              </a:rPr>
              <a:t> e II:</a:t>
            </a:r>
            <a:r>
              <a:rPr lang="pt-BR" sz="4800" dirty="0">
                <a:latin typeface="Calibri" panose="020F0502020204030204" pitchFamily="34" charset="0"/>
                <a:cs typeface="Calibri" panose="020F0502020204030204" pitchFamily="34" charset="0"/>
              </a:rPr>
              <a:t> cefalosporinas de 1ª geração (</a:t>
            </a:r>
            <a:r>
              <a:rPr lang="pt-BR" sz="4800" dirty="0" err="1">
                <a:latin typeface="Calibri" panose="020F0502020204030204" pitchFamily="34" charset="0"/>
                <a:cs typeface="Calibri" panose="020F0502020204030204" pitchFamily="34" charset="0"/>
              </a:rPr>
              <a:t>ex</a:t>
            </a:r>
            <a:r>
              <a:rPr lang="pt-BR" sz="4800" dirty="0">
                <a:latin typeface="Calibri" panose="020F0502020204030204" pitchFamily="34" charset="0"/>
                <a:cs typeface="Calibri" panose="020F0502020204030204" pitchFamily="34" charset="0"/>
              </a:rPr>
              <a:t>: </a:t>
            </a:r>
            <a:r>
              <a:rPr lang="pt-BR" sz="4800" dirty="0" err="1">
                <a:latin typeface="Calibri" panose="020F0502020204030204" pitchFamily="34" charset="0"/>
                <a:cs typeface="Calibri" panose="020F0502020204030204" pitchFamily="34" charset="0"/>
              </a:rPr>
              <a:t>cefazolina</a:t>
            </a:r>
            <a:r>
              <a:rPr lang="pt-BR" sz="4800" dirty="0">
                <a:latin typeface="Calibri" panose="020F0502020204030204" pitchFamily="34" charset="0"/>
                <a:cs typeface="Calibri" panose="020F0502020204030204" pitchFamily="34" charset="0"/>
              </a:rPr>
              <a:t>), eficazes contra cocos gram-positivos.</a:t>
            </a:r>
            <a:r>
              <a:rPr lang="pt-BR" sz="4800" b="1" dirty="0">
                <a:latin typeface="Calibri" panose="020F0502020204030204" pitchFamily="34" charset="0"/>
                <a:cs typeface="Calibri" panose="020F0502020204030204" pitchFamily="34" charset="0"/>
              </a:rPr>
              <a:t> </a:t>
            </a:r>
          </a:p>
          <a:p>
            <a:pPr algn="just">
              <a:buFont typeface="Arial" panose="020B0604020202020204" pitchFamily="34" charset="0"/>
              <a:buChar char="•"/>
            </a:pPr>
            <a:r>
              <a:rPr lang="pt-BR" sz="4800" b="1" dirty="0">
                <a:latin typeface="Calibri" panose="020F0502020204030204" pitchFamily="34" charset="0"/>
                <a:cs typeface="Calibri" panose="020F0502020204030204" pitchFamily="34" charset="0"/>
              </a:rPr>
              <a:t>Fraturas Grau III:</a:t>
            </a:r>
            <a:r>
              <a:rPr lang="pt-BR" sz="4800" dirty="0">
                <a:latin typeface="Calibri" panose="020F0502020204030204" pitchFamily="34" charset="0"/>
                <a:cs typeface="Calibri" panose="020F0502020204030204" pitchFamily="34" charset="0"/>
              </a:rPr>
              <a:t> adicionar aminoglicosídeos (</a:t>
            </a:r>
            <a:r>
              <a:rPr lang="pt-BR" sz="4800" dirty="0" err="1">
                <a:latin typeface="Calibri" panose="020F0502020204030204" pitchFamily="34" charset="0"/>
                <a:cs typeface="Calibri" panose="020F0502020204030204" pitchFamily="34" charset="0"/>
              </a:rPr>
              <a:t>ex</a:t>
            </a:r>
            <a:r>
              <a:rPr lang="pt-BR" sz="4800" dirty="0">
                <a:latin typeface="Calibri" panose="020F0502020204030204" pitchFamily="34" charset="0"/>
                <a:cs typeface="Calibri" panose="020F0502020204030204" pitchFamily="34" charset="0"/>
              </a:rPr>
              <a:t>: gentamicina) para cobertura contra bacilos gram-negativos.</a:t>
            </a:r>
          </a:p>
          <a:p>
            <a:pPr algn="just">
              <a:buFont typeface="Arial" panose="020B0604020202020204" pitchFamily="34" charset="0"/>
              <a:buChar char="•"/>
            </a:pPr>
            <a:r>
              <a:rPr lang="pt-BR" sz="4800" b="1" dirty="0">
                <a:latin typeface="Calibri" panose="020F0502020204030204" pitchFamily="34" charset="0"/>
                <a:cs typeface="Calibri" panose="020F0502020204030204" pitchFamily="34" charset="0"/>
              </a:rPr>
              <a:t>Contaminação por solo ou fezes:</a:t>
            </a:r>
            <a:r>
              <a:rPr lang="pt-BR" sz="4800" dirty="0">
                <a:latin typeface="Calibri" panose="020F0502020204030204" pitchFamily="34" charset="0"/>
                <a:cs typeface="Calibri" panose="020F0502020204030204" pitchFamily="34" charset="0"/>
              </a:rPr>
              <a:t> incluir metronidazol visando cobertura para anaeróbios.</a:t>
            </a:r>
          </a:p>
          <a:p>
            <a:pPr algn="just">
              <a:buFont typeface="Arial" panose="020B0604020202020204" pitchFamily="34" charset="0"/>
              <a:buChar char="•"/>
            </a:pPr>
            <a:endParaRPr lang="pt-BR" sz="480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pt-BR" sz="4000" dirty="0">
              <a:latin typeface="Calibri" panose="020F0502020204030204" pitchFamily="34" charset="0"/>
              <a:cs typeface="Calibri" panose="020F0502020204030204" pitchFamily="34" charset="0"/>
            </a:endParaRPr>
          </a:p>
        </p:txBody>
      </p:sp>
      <p:sp>
        <p:nvSpPr>
          <p:cNvPr id="30" name="CaixaDeTexto 29">
            <a:extLst>
              <a:ext uri="{FF2B5EF4-FFF2-40B4-BE49-F238E27FC236}">
                <a16:creationId xmlns:a16="http://schemas.microsoft.com/office/drawing/2014/main" id="{57506AE7-4034-E269-DCA1-42BA85D48045}"/>
              </a:ext>
            </a:extLst>
          </p:cNvPr>
          <p:cNvSpPr txBox="1"/>
          <p:nvPr/>
        </p:nvSpPr>
        <p:spPr>
          <a:xfrm>
            <a:off x="14260668" y="24074687"/>
            <a:ext cx="18255342" cy="369332"/>
          </a:xfrm>
          <a:prstGeom prst="rect">
            <a:avLst/>
          </a:prstGeom>
          <a:noFill/>
        </p:spPr>
        <p:txBody>
          <a:bodyPr wrap="square">
            <a:spAutoFit/>
          </a:bodyPr>
          <a:lstStyle/>
          <a:p>
            <a:r>
              <a:rPr lang="pt-BR" b="1" dirty="0"/>
              <a:t>Figura 1.</a:t>
            </a:r>
            <a:r>
              <a:rPr lang="pt-BR" dirty="0"/>
              <a:t> Esquema representativo da antibioticoterapia recomendada conforme o grau da fratura exposta e o tipo de contaminação associada.</a:t>
            </a:r>
          </a:p>
        </p:txBody>
      </p:sp>
      <p:pic>
        <p:nvPicPr>
          <p:cNvPr id="32" name="Imagem 31" descr="Logotipo, nome da empresa&#10;&#10;O conteúdo gerado por IA pode estar incorreto.">
            <a:extLst>
              <a:ext uri="{FF2B5EF4-FFF2-40B4-BE49-F238E27FC236}">
                <a16:creationId xmlns:a16="http://schemas.microsoft.com/office/drawing/2014/main" id="{EB2DE71E-E953-95D6-0422-5A6F63160B40}"/>
              </a:ext>
            </a:extLst>
          </p:cNvPr>
          <p:cNvPicPr>
            <a:picLocks noChangeAspect="1"/>
          </p:cNvPicPr>
          <p:nvPr/>
        </p:nvPicPr>
        <p:blipFill>
          <a:blip r:embed="R334a32bdbfca41f4"/>
          <a:stretch>
            <a:fillRect/>
          </a:stretch>
        </p:blipFill>
        <p:spPr>
          <a:xfrm>
            <a:off x="855505" y="3811908"/>
            <a:ext cx="6345108" cy="6345108"/>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Imagem 3" descr="Imagem 3"/>
          <p:cNvPicPr>
            <a:picLocks noChangeAspect="1"/>
          </p:cNvPicPr>
          <p:nvPr/>
        </p:nvPicPr>
        <p:blipFill>
          <a:blip r:embed="Rb99f008180214f15">
            <a:extLst/>
          </a:blip>
          <a:stretch>
            <a:fillRect/>
          </a:stretch>
        </p:blipFill>
        <p:spPr>
          <a:xfrm>
            <a:off x="-2" y="0"/>
            <a:ext cx="28805718" cy="4693273"/>
          </a:xfrm>
          <a:prstGeom prst="rect">
            <a:avLst/>
          </a:prstGeom>
          <a:ln w="12700">
            <a:miter lim="400000"/>
          </a:ln>
        </p:spPr>
      </p:pic>
      <p:pic>
        <p:nvPicPr>
          <p:cNvPr id="95" name="Imagem 6" descr="Imagem 6"/>
          <p:cNvPicPr>
            <a:picLocks noChangeAspect="1"/>
          </p:cNvPicPr>
          <p:nvPr/>
        </p:nvPicPr>
        <p:blipFill>
          <a:blip r:embed="R2c1e76cc049c4e07">
            <a:extLst/>
          </a:blip>
          <a:stretch>
            <a:fillRect/>
          </a:stretch>
        </p:blipFill>
        <p:spPr>
          <a:xfrm>
            <a:off x="-3" y="39864472"/>
            <a:ext cx="28805718" cy="3181672"/>
          </a:xfrm>
          <a:prstGeom prst="rect">
            <a:avLst/>
          </a:prstGeom>
          <a:ln w="12700">
            <a:miter lim="400000"/>
          </a:ln>
        </p:spPr>
      </p:pic>
      <p:sp>
        <p:nvSpPr>
          <p:cNvPr id="96" name="CaixaDeTexto 2"/>
          <p:cNvSpPr txBox="1"/>
          <p:nvPr/>
        </p:nvSpPr>
        <p:spPr>
          <a:xfrm>
            <a:off x="7349124" y="5164416"/>
            <a:ext cx="20690555" cy="2504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200"/>
            </a:pPr>
            <a:r>
              <a:t>Autores:  Uheyna G. Ruzon– Médico Residente Complexo Regional Hosp. Trabalhador/Curitiba</a:t>
            </a:r>
          </a:p>
          <a:p>
            <a:pPr>
              <a:defRPr sz="3200"/>
            </a:pPr>
            <a:r>
              <a:t>				Silvania Klug Pimentel– Médico coordenador do Complexo Regional Hosp. Trabalhador/Curitiba</a:t>
            </a:r>
          </a:p>
          <a:p>
            <a:pPr>
              <a:defRPr sz="3200"/>
            </a:pPr>
            <a:r>
              <a:t>                Thayná C. Da Silva– Médico Residente Complexo Regional Hosp. Trabalhador/Curitiba</a:t>
            </a:r>
          </a:p>
          <a:p>
            <a:pPr>
              <a:defRPr sz="3200"/>
            </a:pPr>
            <a:r>
              <a:t>                Christiano Saliba Uliana– Médico Preceptor Complexo Regional Hosp. Trabalhador/Curitiba</a:t>
            </a:r>
          </a:p>
        </p:txBody>
      </p:sp>
      <p:pic>
        <p:nvPicPr>
          <p:cNvPr id="97" name="Picture 2" descr="Picture 2"/>
          <p:cNvPicPr>
            <a:picLocks noChangeAspect="1"/>
          </p:cNvPicPr>
          <p:nvPr/>
        </p:nvPicPr>
        <p:blipFill>
          <a:blip r:embed="R3fd05488bc6a4f59">
            <a:extLst/>
          </a:blip>
          <a:stretch>
            <a:fillRect/>
          </a:stretch>
        </p:blipFill>
        <p:spPr>
          <a:xfrm>
            <a:off x="1423793" y="4477653"/>
            <a:ext cx="4604370" cy="2857070"/>
          </a:xfrm>
          <a:prstGeom prst="rect">
            <a:avLst/>
          </a:prstGeom>
          <a:ln w="12700">
            <a:miter lim="400000"/>
          </a:ln>
        </p:spPr>
      </p:pic>
      <p:sp>
        <p:nvSpPr>
          <p:cNvPr id="98" name="Retângulo 4"/>
          <p:cNvSpPr/>
          <p:nvPr/>
        </p:nvSpPr>
        <p:spPr>
          <a:xfrm>
            <a:off x="1380441" y="7579900"/>
            <a:ext cx="25871215" cy="2502767"/>
          </a:xfrm>
          <a:prstGeom prst="rect">
            <a:avLst/>
          </a:prstGeom>
          <a:solidFill>
            <a:srgbClr val="A6CAEC"/>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algn="ctr">
              <a:defRPr b="1" sz="5400">
                <a:latin typeface="Calibri"/>
                <a:ea typeface="Calibri"/>
                <a:cs typeface="Calibri"/>
                <a:sym typeface="Calibri"/>
              </a:defRPr>
            </a:lvl1pPr>
          </a:lstStyle>
          <a:p>
            <a:pPr/>
            <a:r>
              <a:t> Peritoneostomia associada a fraturas do anel pélvico: fatores prognósticos em mortalidade e morbidade</a:t>
            </a:r>
          </a:p>
        </p:txBody>
      </p:sp>
      <p:sp>
        <p:nvSpPr>
          <p:cNvPr id="99" name="CaixaDeTexto 5"/>
          <p:cNvSpPr txBox="1"/>
          <p:nvPr/>
        </p:nvSpPr>
        <p:spPr>
          <a:xfrm>
            <a:off x="3043479" y="4579535"/>
            <a:ext cx="1934288" cy="5741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lvl1pPr>
          </a:lstStyle>
          <a:p>
            <a:pPr/>
            <a:r>
              <a:t>Instituição</a:t>
            </a:r>
          </a:p>
        </p:txBody>
      </p:sp>
      <p:sp>
        <p:nvSpPr>
          <p:cNvPr id="100" name="CaixaDeTexto 7"/>
          <p:cNvSpPr txBox="1"/>
          <p:nvPr/>
        </p:nvSpPr>
        <p:spPr>
          <a:xfrm>
            <a:off x="1483549" y="11533693"/>
            <a:ext cx="11158403" cy="39648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3200">
                <a:latin typeface="Calibri"/>
                <a:ea typeface="Calibri"/>
                <a:cs typeface="Calibri"/>
                <a:sym typeface="Calibri"/>
              </a:defRPr>
            </a:lvl1pPr>
          </a:lstStyle>
          <a:p>
            <a:pPr/>
            <a:r>
              <a:t>Politraumas por alta energia podem apresentar injuria abdominal associada a fraturas de anel pélvico. A cirurgia de controle de danos, peritoneostomia e fixação de abertura de anel pélvico, podem ser performadas para gerenciar estas ameaças de morte. A avaliação sob estas condições dos fatores prognósticos e o resultado funcional ortopédico associados concomitantemente, não haviam ainda sido relatados na literatura e foram o objetivo desta pesquisa. </a:t>
            </a:r>
          </a:p>
        </p:txBody>
      </p:sp>
      <p:sp>
        <p:nvSpPr>
          <p:cNvPr id="101" name="CaixaDeTexto 9"/>
          <p:cNvSpPr txBox="1"/>
          <p:nvPr/>
        </p:nvSpPr>
        <p:spPr>
          <a:xfrm>
            <a:off x="1469205" y="23444345"/>
            <a:ext cx="11187090" cy="645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latin typeface="Calibri"/>
                <a:ea typeface="Calibri"/>
                <a:cs typeface="Calibri"/>
                <a:sym typeface="Calibri"/>
              </a:defRPr>
            </a:lvl1pPr>
          </a:lstStyle>
          <a:p>
            <a:pPr/>
            <a:r>
              <a:t>Imagem 1: Paciente apresentando um trauma pélvico-abdominal de alta energia, submetido a peritoneostomia e fixação externa pélvica na emergência</a:t>
            </a:r>
          </a:p>
        </p:txBody>
      </p:sp>
      <p:sp>
        <p:nvSpPr>
          <p:cNvPr id="102" name="CaixaDeTexto 10"/>
          <p:cNvSpPr txBox="1"/>
          <p:nvPr/>
        </p:nvSpPr>
        <p:spPr>
          <a:xfrm>
            <a:off x="1417579" y="10649037"/>
            <a:ext cx="7202059" cy="6017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Introdução</a:t>
            </a:r>
          </a:p>
        </p:txBody>
      </p:sp>
      <p:sp>
        <p:nvSpPr>
          <p:cNvPr id="103" name="CaixaDeTexto 11"/>
          <p:cNvSpPr txBox="1"/>
          <p:nvPr/>
        </p:nvSpPr>
        <p:spPr>
          <a:xfrm>
            <a:off x="1483549" y="25586759"/>
            <a:ext cx="11552226" cy="49556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3200">
                <a:latin typeface="Calibri"/>
                <a:ea typeface="Calibri"/>
                <a:cs typeface="Calibri"/>
                <a:sym typeface="Calibri"/>
              </a:defRPr>
            </a:lvl1pPr>
          </a:lstStyle>
          <a:p>
            <a:pPr/>
            <a:r>
              <a:t>Pacientes submetidos a peritoneostomia na admissão e concomitantemente abertura de anel pélvico foram selecionados. Todos os pacientes foram avaliados de acordo com o protocolo P.R.I.S.M. (Promp Individualized Safe Management) e os dados analisados sob registro eletrônico foram: idade, sexo, mecanismo de trauma, duração da internação, tipo de fratura conforme classificação de Tile, tipo de tratamento ortopédico e lesões associadas. Taxas de infecção em pacientes com fixação interna ou externa foram comparadas. A pontuação do Majeed Score foi utilizada para considerar o resultado funcional destes pacientes.  </a:t>
            </a:r>
          </a:p>
        </p:txBody>
      </p:sp>
      <p:sp>
        <p:nvSpPr>
          <p:cNvPr id="104" name="CaixaDeTexto 12"/>
          <p:cNvSpPr txBox="1"/>
          <p:nvPr/>
        </p:nvSpPr>
        <p:spPr>
          <a:xfrm>
            <a:off x="1405190" y="24537235"/>
            <a:ext cx="6314034" cy="601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Metodologia</a:t>
            </a:r>
          </a:p>
        </p:txBody>
      </p:sp>
      <p:sp>
        <p:nvSpPr>
          <p:cNvPr id="105" name="CaixaDeTexto 14"/>
          <p:cNvSpPr txBox="1"/>
          <p:nvPr/>
        </p:nvSpPr>
        <p:spPr>
          <a:xfrm>
            <a:off x="14770013" y="11479740"/>
            <a:ext cx="12585804" cy="59464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3200">
                <a:latin typeface="Calibri"/>
                <a:ea typeface="Calibri"/>
                <a:cs typeface="Calibri"/>
                <a:sym typeface="Calibri"/>
              </a:defRPr>
            </a:pPr>
            <a:r>
              <a:t>Foram incluídos no estudo 29 pacientes, 72,4% homens e 27,6% mulheres. 51,7% foram classificados como Tile A, 24,1% como Tile B, e 24,1% como Tile C. Taxas de infecção foram identificadas em 37,9% dos casos e em 81,9% dos casos isolado patógenos Gran-negativos. Os pacientes submetidos a fixação interna tiveram taxas de infecção maiores que 60% comparadas com grupos de não fixação interna (11%) (p &lt; 0.011) (Tabela </a:t>
            </a:r>
            <a:r>
              <a:rPr>
                <a:solidFill>
                  <a:srgbClr val="0000FF"/>
                </a:solidFill>
              </a:rPr>
              <a:t>1</a:t>
            </a:r>
            <a:r>
              <a:t>). A taxa de mortalidade foi de 58,6%, sendo que em 90% destes com faixa etária acima de 45 anos, com significância estatística com a taxa de mortalidade.  (p &lt; 0.017). Também pacientes não submetidos a fixação interna tiveram maiores taxas de mortalidade. (p &lt; 0.011) (Fig. 1</a:t>
            </a:r>
            <a:r>
              <a:rPr>
                <a:solidFill>
                  <a:srgbClr val="0000FF"/>
                </a:solidFill>
              </a:rPr>
              <a:t>) </a:t>
            </a:r>
            <a:r>
              <a:t>O nível de funcionalidade aplicado apresentou média  54,7 pontos pelo Majeed score. </a:t>
            </a:r>
          </a:p>
        </p:txBody>
      </p:sp>
      <p:sp>
        <p:nvSpPr>
          <p:cNvPr id="106" name="CaixaDeTexto 15"/>
          <p:cNvSpPr txBox="1"/>
          <p:nvPr/>
        </p:nvSpPr>
        <p:spPr>
          <a:xfrm>
            <a:off x="14810967" y="10649037"/>
            <a:ext cx="4853260" cy="6017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Resultados</a:t>
            </a:r>
          </a:p>
        </p:txBody>
      </p:sp>
      <p:sp>
        <p:nvSpPr>
          <p:cNvPr id="107" name="CaixaDeTexto 19"/>
          <p:cNvSpPr txBox="1"/>
          <p:nvPr/>
        </p:nvSpPr>
        <p:spPr>
          <a:xfrm>
            <a:off x="14542922" y="24027701"/>
            <a:ext cx="12429852" cy="6441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3200">
                <a:latin typeface="Calibri"/>
                <a:ea typeface="Calibri"/>
                <a:cs typeface="Calibri"/>
                <a:sym typeface="Calibri"/>
              </a:defRPr>
            </a:lvl1pPr>
          </a:lstStyle>
          <a:p>
            <a:pPr/>
            <a:r>
              <a:t>As taxas de mortalidade 58,6% denotam a importância da letalidade destas condições associadas. Especial preocupação sobre a instabilidade e susceptibilidade ao aumento do volume pélvico com a perda da capacidade de tamponamento em hemorragias retroperitoneais. A faixa etária menor que 45 anos, conjuntamente com os casos de fixação interna foram significantemente menos associados as taxas de mortalidade. No entanto os casos de fixação interna, apresentaram maiores taxas de infecção comparado com os grupos de não fixação interna. Em 81,9% dos casos o patógeno encontrado foi gran-negativo o que poderia sugerir terapias profiláticas especificas para estes casos. Em relação a desfechos funcionais pela pontuação do Majeed esperamos contribuir com algumas expectativas sobre qualidade de vida previamente na admissão deste tipo de paciente. </a:t>
            </a:r>
          </a:p>
        </p:txBody>
      </p:sp>
      <p:sp>
        <p:nvSpPr>
          <p:cNvPr id="108" name="CaixaDeTexto 20"/>
          <p:cNvSpPr txBox="1"/>
          <p:nvPr/>
        </p:nvSpPr>
        <p:spPr>
          <a:xfrm>
            <a:off x="14751443" y="22982348"/>
            <a:ext cx="4972307" cy="601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Discussão</a:t>
            </a:r>
          </a:p>
        </p:txBody>
      </p:sp>
      <p:sp>
        <p:nvSpPr>
          <p:cNvPr id="109" name="CaixaDeTexto 21"/>
          <p:cNvSpPr txBox="1"/>
          <p:nvPr/>
        </p:nvSpPr>
        <p:spPr>
          <a:xfrm>
            <a:off x="1419496" y="39864472"/>
            <a:ext cx="5735027" cy="3709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Tabela 1: Apresentação de resultados conforme análise</a:t>
            </a:r>
          </a:p>
        </p:txBody>
      </p:sp>
      <p:sp>
        <p:nvSpPr>
          <p:cNvPr id="110" name="CaixaDeTexto 22"/>
          <p:cNvSpPr txBox="1"/>
          <p:nvPr/>
        </p:nvSpPr>
        <p:spPr>
          <a:xfrm>
            <a:off x="14652729" y="21888704"/>
            <a:ext cx="8374608" cy="3709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Fig. 1:Grafico com dados discutidos na apresentação dos resultados</a:t>
            </a:r>
          </a:p>
        </p:txBody>
      </p:sp>
      <p:sp>
        <p:nvSpPr>
          <p:cNvPr id="111" name="CaixaDeTexto 23"/>
          <p:cNvSpPr txBox="1"/>
          <p:nvPr/>
        </p:nvSpPr>
        <p:spPr>
          <a:xfrm>
            <a:off x="14601094" y="31950580"/>
            <a:ext cx="12646640" cy="29740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3200">
                <a:latin typeface="Calibri"/>
                <a:ea typeface="Calibri"/>
                <a:cs typeface="Calibri"/>
                <a:sym typeface="Calibri"/>
              </a:defRPr>
            </a:lvl1pPr>
          </a:lstStyle>
          <a:p>
            <a:pPr/>
            <a:r>
              <a:t>A decisão multidisciplinar continua sendo o padrão ouro, considerando fratura concomitante do anel pélvico e peritoneostomia. Os fatores preditivos associados ao aumento da mortalidade foram idade maior que  45 anos e a ausência de fixação interna. No entanto pacientes submetidos a fixação interna tiveram maiores taxas de infecção. O resultado funcional médio medido por  Majeed score foi  de 54,7 pontos.</a:t>
            </a:r>
          </a:p>
        </p:txBody>
      </p:sp>
      <p:sp>
        <p:nvSpPr>
          <p:cNvPr id="112" name="CaixaDeTexto 24"/>
          <p:cNvSpPr txBox="1"/>
          <p:nvPr/>
        </p:nvSpPr>
        <p:spPr>
          <a:xfrm>
            <a:off x="14564748" y="30917321"/>
            <a:ext cx="6259309" cy="6017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Conclusão</a:t>
            </a:r>
          </a:p>
        </p:txBody>
      </p:sp>
      <p:sp>
        <p:nvSpPr>
          <p:cNvPr id="113" name="CaixaDeTexto 25"/>
          <p:cNvSpPr txBox="1"/>
          <p:nvPr/>
        </p:nvSpPr>
        <p:spPr>
          <a:xfrm>
            <a:off x="14450988" y="36405724"/>
            <a:ext cx="12613719" cy="32546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a:latin typeface="Calibri"/>
                <a:ea typeface="Calibri"/>
                <a:cs typeface="Calibri"/>
                <a:sym typeface="Calibri"/>
              </a:defRPr>
            </a:pPr>
            <a:r>
              <a:t>1-)Buller LT, A nationwide analysis of pelvic ring fractures: incidence and trends in treatment, length of stay, and mortality. Geriatr Orthop Surg Rehabil 7(1):9–17. </a:t>
            </a:r>
          </a:p>
          <a:p>
            <a:pPr algn="just">
              <a:defRPr>
                <a:latin typeface="Calibri"/>
                <a:ea typeface="Calibri"/>
                <a:cs typeface="Calibri"/>
                <a:sym typeface="Calibri"/>
              </a:defRPr>
            </a:pPr>
            <a:r>
              <a:t>2-) Court-Brown CM, Epidemiology of adult fractures: a review. Injury 37(8):691–697. </a:t>
            </a:r>
          </a:p>
          <a:p>
            <a:pPr algn="just">
              <a:defRPr>
                <a:latin typeface="Calibri"/>
                <a:ea typeface="Calibri"/>
                <a:cs typeface="Calibri"/>
                <a:sym typeface="Calibri"/>
              </a:defRPr>
            </a:pPr>
            <a:r>
              <a:t>3-)Evans C, High-energy trauma patients with pelvic fractures: management trends in Ontario, Canada. Injury 49(10):1830–1840. </a:t>
            </a:r>
            <a:endParaRPr>
              <a:solidFill>
                <a:srgbClr val="0000FF"/>
              </a:solidFill>
            </a:endParaRPr>
          </a:p>
          <a:p>
            <a:pPr algn="just">
              <a:defRPr>
                <a:latin typeface="Calibri"/>
                <a:ea typeface="Calibri"/>
                <a:cs typeface="Calibri"/>
                <a:sym typeface="Calibri"/>
              </a:defRPr>
            </a:pPr>
            <a:r>
              <a:t>4-)Shojaee M, Efficacy of new scoring system for diagnosis of abdominal injury after blunt abdominal trauma in patients referred to emergency department. Chin J Traumatol 23(3):145–148. </a:t>
            </a:r>
            <a:endParaRPr>
              <a:solidFill>
                <a:srgbClr val="0000FF"/>
              </a:solidFill>
            </a:endParaRPr>
          </a:p>
          <a:p>
            <a:pPr algn="just">
              <a:defRPr>
                <a:latin typeface="Calibri"/>
                <a:ea typeface="Calibri"/>
                <a:cs typeface="Calibri"/>
                <a:sym typeface="Calibri"/>
              </a:defRPr>
            </a:pPr>
            <a:r>
              <a:t>5-)Karamercan A, Blunt abdominal trauma: evaluation of diagnostic options and surgi cal outcomes. Ulus Travma Acil Cerrahi Derg 14:205–210 </a:t>
            </a:r>
          </a:p>
          <a:p>
            <a:pPr algn="just">
              <a:defRPr>
                <a:latin typeface="Calibri"/>
                <a:ea typeface="Calibri"/>
                <a:cs typeface="Calibri"/>
                <a:sym typeface="Calibri"/>
              </a:defRPr>
            </a:pPr>
            <a:r>
              <a:t>6-)Anastasopoulos PP, Intra-abdominal and intra-pelvic complications following operations around the hip: causes and management-a review of the literature. Eur J Orthop Surg Traumatol 28(6):1017–1027. </a:t>
            </a:r>
          </a:p>
        </p:txBody>
      </p:sp>
      <p:sp>
        <p:nvSpPr>
          <p:cNvPr id="114" name="CaixaDeTexto 26"/>
          <p:cNvSpPr txBox="1"/>
          <p:nvPr/>
        </p:nvSpPr>
        <p:spPr>
          <a:xfrm>
            <a:off x="14495479" y="35599928"/>
            <a:ext cx="10423370" cy="6017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libri"/>
                <a:ea typeface="Calibri"/>
                <a:cs typeface="Calibri"/>
                <a:sym typeface="Calibri"/>
              </a:defRPr>
            </a:lvl1pPr>
          </a:lstStyle>
          <a:p>
            <a:pPr/>
            <a:r>
              <a:t>Referências Bibliográficas </a:t>
            </a:r>
          </a:p>
        </p:txBody>
      </p:sp>
      <p:pic>
        <p:nvPicPr>
          <p:cNvPr id="115" name="IMG_0906.jpeg" descr="IMG_0906.jpeg"/>
          <p:cNvPicPr>
            <a:picLocks noChangeAspect="1"/>
          </p:cNvPicPr>
          <p:nvPr/>
        </p:nvPicPr>
        <p:blipFill>
          <a:blip r:embed="Rc6700f0eb4c24af2">
            <a:extLst/>
          </a:blip>
          <a:stretch>
            <a:fillRect/>
          </a:stretch>
        </p:blipFill>
        <p:spPr>
          <a:xfrm>
            <a:off x="1530563" y="15948786"/>
            <a:ext cx="8628747" cy="7495922"/>
          </a:xfrm>
          <a:prstGeom prst="rect">
            <a:avLst/>
          </a:prstGeom>
          <a:ln w="12700">
            <a:miter lim="400000"/>
          </a:ln>
        </p:spPr>
      </p:pic>
      <p:pic>
        <p:nvPicPr>
          <p:cNvPr id="116" name="IMG_0908.jpeg" descr="IMG_0908.jpeg"/>
          <p:cNvPicPr>
            <a:picLocks noChangeAspect="1"/>
          </p:cNvPicPr>
          <p:nvPr/>
        </p:nvPicPr>
        <p:blipFill>
          <a:blip r:embed="R3aad4ba0d86e412f">
            <a:extLst/>
          </a:blip>
          <a:stretch>
            <a:fillRect/>
          </a:stretch>
        </p:blipFill>
        <p:spPr>
          <a:xfrm>
            <a:off x="1526367" y="30539922"/>
            <a:ext cx="8637138" cy="9449542"/>
          </a:xfrm>
          <a:prstGeom prst="rect">
            <a:avLst/>
          </a:prstGeom>
          <a:ln w="12700">
            <a:miter lim="400000"/>
          </a:ln>
        </p:spPr>
      </p:pic>
      <p:pic>
        <p:nvPicPr>
          <p:cNvPr id="117" name="IMG_0907.jpeg" descr="IMG_0907.jpeg"/>
          <p:cNvPicPr>
            <a:picLocks noChangeAspect="1"/>
          </p:cNvPicPr>
          <p:nvPr/>
        </p:nvPicPr>
        <p:blipFill>
          <a:blip r:embed="Rbce13bc0d63d45b5">
            <a:extLst/>
          </a:blip>
          <a:stretch>
            <a:fillRect/>
          </a:stretch>
        </p:blipFill>
        <p:spPr>
          <a:xfrm>
            <a:off x="14371354" y="17206535"/>
            <a:ext cx="13383123" cy="454380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85eb9b5eefec441a"/>
            <a:stretch>
              <a:fillRect l="0" t="0" r="0" b="0"/>
            </a:stretch>
          </a:blipFill>
        </p:spPr>
      </p:sp>
      <p:sp>
        <p:nvSpPr>
          <p:cNvPr name="Freeform 3" id="3"/>
          <p:cNvSpPr/>
          <p:nvPr/>
        </p:nvSpPr>
        <p:spPr>
          <a:xfrm flipH="false" flipV="false" rot="0">
            <a:off x="14721950" y="12357261"/>
            <a:ext cx="13737302" cy="8396926"/>
          </a:xfrm>
          <a:custGeom>
            <a:avLst/>
            <a:gdLst/>
            <a:ahLst/>
            <a:cxnLst/>
            <a:rect r="r" b="b" t="t" l="l"/>
            <a:pathLst>
              <a:path h="8397852" w="13738817">
                <a:moveTo>
                  <a:pt x="0" y="0"/>
                </a:moveTo>
                <a:lnTo>
                  <a:pt x="13738817" y="0"/>
                </a:lnTo>
                <a:lnTo>
                  <a:pt x="13738817" y="8397852"/>
                </a:lnTo>
                <a:lnTo>
                  <a:pt x="0" y="8397852"/>
                </a:lnTo>
                <a:lnTo>
                  <a:pt x="0" y="0"/>
                </a:lnTo>
                <a:close/>
              </a:path>
            </a:pathLst>
          </a:custGeom>
          <a:blipFill>
            <a:blip r:embed="R83f48c260f9b4b01"/>
            <a:stretch>
              <a:fillRect l="0" t="0" r="0" b="0"/>
            </a:stretch>
          </a:blipFill>
        </p:spPr>
      </p:sp>
      <p:sp>
        <p:nvSpPr>
          <p:cNvPr name="TextBox 4" id="4"/>
          <p:cNvSpPr txBox="true"/>
          <p:nvPr/>
        </p:nvSpPr>
        <p:spPr>
          <a:xfrm rot="0">
            <a:off x="381107" y="4607142"/>
            <a:ext cx="28415717" cy="1934631"/>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PREVENÇÃ</a:t>
            </a:r>
            <a:r>
              <a:rPr lang="en-US" b="true" sz="5198">
                <a:solidFill>
                  <a:srgbClr val="000000"/>
                </a:solidFill>
                <a:latin typeface="Calibri (MS) Bold"/>
                <a:ea typeface="Calibri (MS) Bold"/>
                <a:cs typeface="Calibri (MS) Bold"/>
                <a:sym typeface="Calibri (MS) Bold"/>
              </a:rPr>
              <a:t>O DE FRATURAS PEDIÁTRICAS: O PAPEL DE INTERVENÇÕES EDUCATIVAS E POLÍTICAS PÚBLICAS NA REDUÇÃO DE ACIDENTES INFANTIS</a:t>
            </a:r>
          </a:p>
        </p:txBody>
      </p:sp>
      <p:sp>
        <p:nvSpPr>
          <p:cNvPr name="TextBox 5" id="5"/>
          <p:cNvSpPr txBox="true"/>
          <p:nvPr/>
        </p:nvSpPr>
        <p:spPr>
          <a:xfrm rot="0">
            <a:off x="38095" y="7150331"/>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6" id="6"/>
          <p:cNvSpPr txBox="true"/>
          <p:nvPr/>
        </p:nvSpPr>
        <p:spPr>
          <a:xfrm rot="0">
            <a:off x="9520662" y="9550172"/>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grpSp>
        <p:nvGrpSpPr>
          <p:cNvPr name="Group 7" id="7"/>
          <p:cNvGrpSpPr/>
          <p:nvPr/>
        </p:nvGrpSpPr>
        <p:grpSpPr>
          <a:xfrm rot="0">
            <a:off x="198010" y="12357261"/>
            <a:ext cx="13798293" cy="5867633"/>
            <a:chOff x="0" y="0"/>
            <a:chExt cx="18397724" cy="7823511"/>
          </a:xfrm>
        </p:grpSpPr>
        <p:sp>
          <p:nvSpPr>
            <p:cNvPr name="TextBox 8" id="8"/>
            <p:cNvSpPr txBox="true"/>
            <p:nvPr/>
          </p:nvSpPr>
          <p:spPr>
            <a:xfrm rot="0">
              <a:off x="0" y="1024046"/>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As fraturas pediátricas representam relevante problema de saúde pública, com até 30% das crianças sofrendo algum trauma ósseo até os 16 anos. A literatura demonstra que muitos desses eventos são preveníveis por meio de ações educativas e políticas públicas, especialmente em ambientes escolares e comunitários.</a:t>
              </a:r>
            </a:p>
          </p:txBody>
        </p:sp>
        <p:sp>
          <p:nvSpPr>
            <p:cNvPr name="TextBox 9" id="9"/>
            <p:cNvSpPr txBox="true"/>
            <p:nvPr/>
          </p:nvSpPr>
          <p:spPr>
            <a:xfrm rot="0">
              <a:off x="0" y="-219050"/>
              <a:ext cx="5118542" cy="1328062"/>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grpSp>
        <p:nvGrpSpPr>
          <p:cNvPr name="Group 10" id="10"/>
          <p:cNvGrpSpPr/>
          <p:nvPr/>
        </p:nvGrpSpPr>
        <p:grpSpPr>
          <a:xfrm rot="0">
            <a:off x="198010" y="19152430"/>
            <a:ext cx="13798293" cy="6819938"/>
            <a:chOff x="0" y="0"/>
            <a:chExt cx="18397724" cy="9093250"/>
          </a:xfrm>
        </p:grpSpPr>
        <p:sp>
          <p:nvSpPr>
            <p:cNvPr name="TextBox 11" id="11"/>
            <p:cNvSpPr txBox="true"/>
            <p:nvPr/>
          </p:nvSpPr>
          <p:spPr>
            <a:xfrm rot="0">
              <a:off x="0" y="1163609"/>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Foi realizada uma revisão sistemática da literatura dos últimos 30 anos, incluindo 72 artigos selecionados nas bases PubMed, Scopus, SciELO e Revista Brasileira de Ortopedia. Os estudos abordaram intervenções educativas, políticas públicas ou estratégias combinadas voltadas à prevenção de traumas pediátricos.</a:t>
              </a:r>
            </a:p>
          </p:txBody>
        </p:sp>
        <p:sp>
          <p:nvSpPr>
            <p:cNvPr name="TextBox 12" id="12"/>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3" id="13"/>
          <p:cNvGrpSpPr/>
          <p:nvPr/>
        </p:nvGrpSpPr>
        <p:grpSpPr>
          <a:xfrm rot="0">
            <a:off x="197468" y="26899904"/>
            <a:ext cx="13799378" cy="7634888"/>
            <a:chOff x="0" y="0"/>
            <a:chExt cx="18399171" cy="10179851"/>
          </a:xfrm>
        </p:grpSpPr>
        <p:sp>
          <p:nvSpPr>
            <p:cNvPr name="TextBox 14" id="14"/>
            <p:cNvSpPr txBox="true"/>
            <p:nvPr/>
          </p:nvSpPr>
          <p:spPr>
            <a:xfrm rot="0">
              <a:off x="1446" y="1120035"/>
              <a:ext cx="18397724" cy="9059816"/>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As campanhas educativas isoladas promoveram redução média de 15% nas fraturas. Políticas públicas, como uso obrigatório de capacetes e cadeirinhas, obtiveram impacto de até 25%. A estratégia combinada de campanhas educativas associadas à legislação e fiscalização se mostrou a mais eficaz, reduzindo as fraturas em até 30%, especialmente em regiões com forte atuação escolar e comunitária. </a:t>
              </a:r>
            </a:p>
          </p:txBody>
        </p:sp>
        <p:sp>
          <p:nvSpPr>
            <p:cNvPr name="TextBox 15" id="15"/>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6" id="16"/>
          <p:cNvGrpSpPr/>
          <p:nvPr/>
        </p:nvGrpSpPr>
        <p:grpSpPr>
          <a:xfrm rot="0">
            <a:off x="14588966" y="21268481"/>
            <a:ext cx="13798293" cy="6679268"/>
            <a:chOff x="0" y="0"/>
            <a:chExt cx="18397724" cy="8905692"/>
          </a:xfrm>
        </p:grpSpPr>
        <p:sp>
          <p:nvSpPr>
            <p:cNvPr name="TextBox 17" id="17"/>
            <p:cNvSpPr txBox="true"/>
            <p:nvPr/>
          </p:nvSpPr>
          <p:spPr>
            <a:xfrm rot="0">
              <a:off x="0" y="976051"/>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Os resultados evidenciam que a prevenção de fraturas pediátricas depende da integração de campanhas educativas e políticas públicas bem estruturadas. No Brasil, a expansão dessas estratégias, aliada à fiscalização e ações específicas em áreas de maior vulnerabilidade, pode reduzir significativamente os traumas infantis.</a:t>
              </a:r>
            </a:p>
          </p:txBody>
        </p:sp>
        <p:sp>
          <p:nvSpPr>
            <p:cNvPr name="TextBox 18" id="18"/>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9" id="19"/>
          <p:cNvGrpSpPr/>
          <p:nvPr/>
        </p:nvGrpSpPr>
        <p:grpSpPr>
          <a:xfrm rot="0">
            <a:off x="14588966" y="28466772"/>
            <a:ext cx="13798293" cy="10304941"/>
            <a:chOff x="0" y="0"/>
            <a:chExt cx="18397724" cy="13739922"/>
          </a:xfrm>
        </p:grpSpPr>
        <p:sp>
          <p:nvSpPr>
            <p:cNvPr name="TextBox 20" id="20"/>
            <p:cNvSpPr txBox="true"/>
            <p:nvPr/>
          </p:nvSpPr>
          <p:spPr>
            <a:xfrm rot="0">
              <a:off x="0" y="1289579"/>
              <a:ext cx="18397724" cy="12450342"/>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SMITH, R.; JOHNSON, L.; BROWN, T. Pediatric fractures: Causes, prevention, and treatment. International Journal of Pediatric Health, v. 7, n. 3, p. 290-299, 2015.</a:t>
              </a:r>
            </a:p>
            <a:p>
              <a:pPr algn="just">
                <a:lnSpc>
                  <a:spcPts val="6719"/>
                </a:lnSpc>
              </a:pPr>
              <a:r>
                <a:rPr lang="en-US" sz="4799">
                  <a:solidFill>
                    <a:srgbClr val="000000"/>
                  </a:solidFill>
                  <a:latin typeface="Calibri (MS)"/>
                  <a:ea typeface="Calibri (MS)"/>
                  <a:cs typeface="Calibri (MS)"/>
                  <a:sym typeface="Calibri (MS)"/>
                </a:rPr>
                <a:t>2.</a:t>
              </a:r>
              <a:r>
                <a:rPr lang="en-US" sz="4799">
                  <a:solidFill>
                    <a:srgbClr val="000000"/>
                  </a:solidFill>
                  <a:latin typeface="Calibri (MS)"/>
                  <a:ea typeface="Calibri (MS)"/>
                  <a:cs typeface="Calibri (MS)"/>
                  <a:sym typeface="Calibri (MS)"/>
                </a:rPr>
                <a:t> JOHNSON, L.; BROWN, T.; ANDERSON, P. Legislative efforts in child safety and their impact on trauma prevention. Journal of Pediatric Legislation, v. 9, n. 2, p. 120-128, 2018.</a:t>
              </a:r>
            </a:p>
            <a:p>
              <a:pPr algn="just">
                <a:lnSpc>
                  <a:spcPts val="6719"/>
                </a:lnSpc>
              </a:pPr>
              <a:r>
                <a:rPr lang="en-US" sz="4799">
                  <a:solidFill>
                    <a:srgbClr val="000000"/>
                  </a:solidFill>
                  <a:latin typeface="Calibri (MS)"/>
                  <a:ea typeface="Calibri (MS)"/>
                  <a:cs typeface="Calibri (MS)"/>
                  <a:sym typeface="Calibri (MS)"/>
                </a:rPr>
                <a:t>3. HARRIS, J.; SMITH, R.; BROWN, T. Campaigning for child safety: A review of international initiatives. Pediatric Health Review, v. 12, n. 3, p. 180-190, 2020.</a:t>
              </a:r>
            </a:p>
          </p:txBody>
        </p:sp>
        <p:sp>
          <p:nvSpPr>
            <p:cNvPr name="TextBox 21" id="21"/>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bf01516bde944bf8"/>
            <a:stretch>
              <a:fillRect l="0" t="0" r="0" b="0"/>
            </a:stretch>
          </a:blipFill>
        </p:spPr>
      </p:sp>
      <p:sp>
        <p:nvSpPr>
          <p:cNvPr name="Freeform 3" id="3"/>
          <p:cNvSpPr/>
          <p:nvPr/>
        </p:nvSpPr>
        <p:spPr>
          <a:xfrm flipH="false" flipV="false" rot="0">
            <a:off x="14588966" y="12397085"/>
            <a:ext cx="13798836" cy="8382792"/>
          </a:xfrm>
          <a:custGeom>
            <a:avLst/>
            <a:gdLst/>
            <a:ahLst/>
            <a:cxnLst/>
            <a:rect r="r" b="b" t="t" l="l"/>
            <a:pathLst>
              <a:path h="8383717" w="13800358">
                <a:moveTo>
                  <a:pt x="0" y="0"/>
                </a:moveTo>
                <a:lnTo>
                  <a:pt x="13800358" y="0"/>
                </a:lnTo>
                <a:lnTo>
                  <a:pt x="13800358" y="8383718"/>
                </a:lnTo>
                <a:lnTo>
                  <a:pt x="0" y="8383718"/>
                </a:lnTo>
                <a:lnTo>
                  <a:pt x="0" y="0"/>
                </a:lnTo>
                <a:close/>
              </a:path>
            </a:pathLst>
          </a:custGeom>
          <a:blipFill>
            <a:blip r:embed="Rb00aab6339f840f3"/>
            <a:stretch>
              <a:fillRect l="0" t="0" r="0" b="0"/>
            </a:stretch>
          </a:blipFill>
        </p:spPr>
      </p:sp>
      <p:sp>
        <p:nvSpPr>
          <p:cNvPr name="TextBox 4" id="4"/>
          <p:cNvSpPr txBox="true"/>
          <p:nvPr/>
        </p:nvSpPr>
        <p:spPr>
          <a:xfrm rot="0">
            <a:off x="381107" y="4945697"/>
            <a:ext cx="28415717" cy="1934631"/>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DIFERENÇ</a:t>
            </a:r>
            <a:r>
              <a:rPr lang="en-US" b="true" sz="5198">
                <a:solidFill>
                  <a:srgbClr val="000000"/>
                </a:solidFill>
                <a:latin typeface="Calibri (MS) Bold"/>
                <a:ea typeface="Calibri (MS) Bold"/>
                <a:cs typeface="Calibri (MS) Bold"/>
                <a:sym typeface="Calibri (MS) Bold"/>
              </a:rPr>
              <a:t>AS REGIONAIS NA INCIDÊNCIA E COMPLEXIDADE DE TRAUMAS PEDIÁTRICOS NO BRASIL: UM ESTUDO COMPARATIVO ENTRE NORDESTE, SUDESTE E SUL</a:t>
            </a:r>
          </a:p>
        </p:txBody>
      </p:sp>
      <p:sp>
        <p:nvSpPr>
          <p:cNvPr name="TextBox 5" id="5"/>
          <p:cNvSpPr txBox="true"/>
          <p:nvPr/>
        </p:nvSpPr>
        <p:spPr>
          <a:xfrm rot="0">
            <a:off x="38095" y="7768896"/>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6" id="6"/>
          <p:cNvSpPr txBox="true"/>
          <p:nvPr/>
        </p:nvSpPr>
        <p:spPr>
          <a:xfrm rot="0">
            <a:off x="9520662" y="10098468"/>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grpSp>
        <p:nvGrpSpPr>
          <p:cNvPr name="Group 7" id="7"/>
          <p:cNvGrpSpPr/>
          <p:nvPr/>
        </p:nvGrpSpPr>
        <p:grpSpPr>
          <a:xfrm rot="0">
            <a:off x="197468" y="11865528"/>
            <a:ext cx="13798293" cy="7562896"/>
            <a:chOff x="0" y="0"/>
            <a:chExt cx="18397724" cy="10083862"/>
          </a:xfrm>
        </p:grpSpPr>
        <p:sp>
          <p:nvSpPr>
            <p:cNvPr name="TextBox 8" id="8"/>
            <p:cNvSpPr txBox="true"/>
            <p:nvPr/>
          </p:nvSpPr>
          <p:spPr>
            <a:xfrm rot="0">
              <a:off x="0" y="1024046"/>
              <a:ext cx="18397724" cy="9059816"/>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Os traumas pediátricos configuram-se como um dos principais desafios de saúde pública no Brasil, sendo responsáveis por cerca de 20% das mortes em crianças de 1 a 14 anos. As extensas desigualdades regionais brasileiras, relacionadas a fatores climáticos, socioeconômicos e de infraestrutura em saúde, influenciam diretamente na incidência, gravidade e desfechos desses traumas.</a:t>
              </a:r>
            </a:p>
          </p:txBody>
        </p:sp>
        <p:sp>
          <p:nvSpPr>
            <p:cNvPr name="TextBox 9" id="9"/>
            <p:cNvSpPr txBox="true"/>
            <p:nvPr/>
          </p:nvSpPr>
          <p:spPr>
            <a:xfrm rot="0">
              <a:off x="0" y="-219050"/>
              <a:ext cx="5118542" cy="1328062"/>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grpSp>
        <p:nvGrpSpPr>
          <p:cNvPr name="Group 10" id="10"/>
          <p:cNvGrpSpPr/>
          <p:nvPr/>
        </p:nvGrpSpPr>
        <p:grpSpPr>
          <a:xfrm rot="0">
            <a:off x="197468" y="20445951"/>
            <a:ext cx="13798293" cy="5972306"/>
            <a:chOff x="0" y="0"/>
            <a:chExt cx="18397724" cy="7963075"/>
          </a:xfrm>
        </p:grpSpPr>
        <p:sp>
          <p:nvSpPr>
            <p:cNvPr name="TextBox 11" id="11"/>
            <p:cNvSpPr txBox="true"/>
            <p:nvPr/>
          </p:nvSpPr>
          <p:spPr>
            <a:xfrm rot="0">
              <a:off x="0" y="1163609"/>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Realizada revisão sistemática de 125 artigos publicados entre 1994 e 2024 nas bases PubMed, SciELO, LILACS e RBO. A análise incluiu modelos estatísticos para correlacionar fatores climáticos e socioeconômicos à incidência de traumas, tipos de lesão, mortalidade associada e tempo de resposta hospitalar.</a:t>
              </a:r>
            </a:p>
          </p:txBody>
        </p:sp>
        <p:sp>
          <p:nvSpPr>
            <p:cNvPr name="TextBox 12" id="12"/>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3" id="13"/>
          <p:cNvGrpSpPr/>
          <p:nvPr/>
        </p:nvGrpSpPr>
        <p:grpSpPr>
          <a:xfrm rot="0">
            <a:off x="196925" y="27435782"/>
            <a:ext cx="13799378" cy="7634888"/>
            <a:chOff x="0" y="0"/>
            <a:chExt cx="18399171" cy="10179851"/>
          </a:xfrm>
        </p:grpSpPr>
        <p:sp>
          <p:nvSpPr>
            <p:cNvPr name="TextBox 14" id="14"/>
            <p:cNvSpPr txBox="true"/>
            <p:nvPr/>
          </p:nvSpPr>
          <p:spPr>
            <a:xfrm rot="0">
              <a:off x="1446" y="1120035"/>
              <a:ext cx="18397724" cy="9059816"/>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 Sudeste apresentou maior incidência de traumas (340/100.000 hab), mas com menor mortalidade (2,1%), devido à infraestrutura hospitalar avançada. O Nordeste evidenciou maior mortalidade (3,5%), associada ao difícil acesso à saúde em áreas rurais. O Sul destacou-se pelas fraturas (50%) e queimaduras, com influência das atividades agrícolas e clima rigoroso. </a:t>
              </a:r>
            </a:p>
          </p:txBody>
        </p:sp>
        <p:sp>
          <p:nvSpPr>
            <p:cNvPr name="TextBox 15" id="15"/>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6" id="16"/>
          <p:cNvGrpSpPr/>
          <p:nvPr/>
        </p:nvGrpSpPr>
        <p:grpSpPr>
          <a:xfrm rot="0">
            <a:off x="14588966" y="21268481"/>
            <a:ext cx="13798293" cy="6679268"/>
            <a:chOff x="0" y="0"/>
            <a:chExt cx="18397724" cy="8905692"/>
          </a:xfrm>
        </p:grpSpPr>
        <p:sp>
          <p:nvSpPr>
            <p:cNvPr name="TextBox 17" id="17"/>
            <p:cNvSpPr txBox="true"/>
            <p:nvPr/>
          </p:nvSpPr>
          <p:spPr>
            <a:xfrm rot="0">
              <a:off x="0" y="976051"/>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Desigualdades regionais influenciam diretamente os padrões e desfechos dos traumas pediátricos no Brasil. Recomenda-se o desenvolvimento de políticas públicas regionalizadas, com expansão de unidades de atendimento em áreas vulneráveis do Nordeste, campanhas de segurança no trânsito no Sudeste e programas preventivos no Sul.</a:t>
              </a:r>
            </a:p>
          </p:txBody>
        </p:sp>
        <p:sp>
          <p:nvSpPr>
            <p:cNvPr name="TextBox 18" id="18"/>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9" id="19"/>
          <p:cNvGrpSpPr/>
          <p:nvPr/>
        </p:nvGrpSpPr>
        <p:grpSpPr>
          <a:xfrm rot="0">
            <a:off x="14588966" y="28892998"/>
            <a:ext cx="13798293" cy="10304941"/>
            <a:chOff x="0" y="0"/>
            <a:chExt cx="18397724" cy="13739922"/>
          </a:xfrm>
        </p:grpSpPr>
        <p:sp>
          <p:nvSpPr>
            <p:cNvPr name="TextBox 20" id="20"/>
            <p:cNvSpPr txBox="true"/>
            <p:nvPr/>
          </p:nvSpPr>
          <p:spPr>
            <a:xfrm rot="0">
              <a:off x="0" y="1289579"/>
              <a:ext cx="18397724" cy="12450342"/>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ALMEIDA, M. F. et al. Fatores de risco para mortalidade infantil em diferentes contextos socioeconômicos: estudo caso-controle. Revista de Saúde Pública, v. 43, n. 3, p. 375-385, 2009.</a:t>
              </a:r>
            </a:p>
            <a:p>
              <a:pPr algn="just">
                <a:lnSpc>
                  <a:spcPts val="6719"/>
                </a:lnSpc>
              </a:pPr>
              <a:r>
                <a:rPr lang="en-US" sz="4799">
                  <a:solidFill>
                    <a:srgbClr val="000000"/>
                  </a:solidFill>
                  <a:latin typeface="Calibri (MS)"/>
                  <a:ea typeface="Calibri (MS)"/>
                  <a:cs typeface="Calibri (MS)"/>
                  <a:sym typeface="Calibri (MS)"/>
                </a:rPr>
                <a:t>2.</a:t>
              </a:r>
              <a:r>
                <a:rPr lang="en-US" sz="4799">
                  <a:solidFill>
                    <a:srgbClr val="000000"/>
                  </a:solidFill>
                  <a:latin typeface="Calibri (MS)"/>
                  <a:ea typeface="Calibri (MS)"/>
                  <a:cs typeface="Calibri (MS)"/>
                  <a:sym typeface="Calibri (MS)"/>
                </a:rPr>
                <a:t> ANDRADE, S. M.; MELLO-JORGE, M. H. P. Mortalidade por acidentes de transporte terrestre em menores de cinco anos no Brasil. Revista Brasileira de Epidemiologia, v. 5, n. 1, p. 13-22, 2002.</a:t>
              </a:r>
            </a:p>
            <a:p>
              <a:pPr algn="just">
                <a:lnSpc>
                  <a:spcPts val="6719"/>
                </a:lnSpc>
              </a:pPr>
              <a:r>
                <a:rPr lang="en-US" sz="4799">
                  <a:solidFill>
                    <a:srgbClr val="000000"/>
                  </a:solidFill>
                  <a:latin typeface="Calibri (MS)"/>
                  <a:ea typeface="Calibri (MS)"/>
                  <a:cs typeface="Calibri (MS)"/>
                  <a:sym typeface="Calibri (MS)"/>
                </a:rPr>
                <a:t>3. ARRUDA, T. R. et al. Trauma pediátrico: estudo de uma série de casos em hospital universitário. Revista Brasileira de Ortopedia, v. 52, n. 2, p. 147-152, 2017.</a:t>
              </a:r>
            </a:p>
          </p:txBody>
        </p:sp>
        <p:sp>
          <p:nvSpPr>
            <p:cNvPr name="TextBox 21" id="21"/>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c544ddb69e304486"/>
            <a:stretch>
              <a:fillRect l="0" t="0" r="0" b="0"/>
            </a:stretch>
          </a:blipFill>
        </p:spPr>
      </p:sp>
      <p:sp>
        <p:nvSpPr>
          <p:cNvPr name="Freeform 3" id="3"/>
          <p:cNvSpPr/>
          <p:nvPr/>
        </p:nvSpPr>
        <p:spPr>
          <a:xfrm flipH="false" flipV="false" rot="0">
            <a:off x="14588966" y="12136925"/>
            <a:ext cx="14018319" cy="8200716"/>
          </a:xfrm>
          <a:custGeom>
            <a:avLst/>
            <a:gdLst/>
            <a:ahLst/>
            <a:cxnLst/>
            <a:rect r="r" b="b" t="t" l="l"/>
            <a:pathLst>
              <a:path h="8201621" w="14019865">
                <a:moveTo>
                  <a:pt x="0" y="0"/>
                </a:moveTo>
                <a:lnTo>
                  <a:pt x="14019865" y="0"/>
                </a:lnTo>
                <a:lnTo>
                  <a:pt x="14019865" y="8201621"/>
                </a:lnTo>
                <a:lnTo>
                  <a:pt x="0" y="8201621"/>
                </a:lnTo>
                <a:lnTo>
                  <a:pt x="0" y="0"/>
                </a:lnTo>
                <a:close/>
              </a:path>
            </a:pathLst>
          </a:custGeom>
          <a:blipFill>
            <a:blip r:embed="R2f7fcb54c875484c"/>
            <a:stretch>
              <a:fillRect l="0" t="0" r="0" b="0"/>
            </a:stretch>
          </a:blipFill>
        </p:spPr>
      </p:sp>
      <p:sp>
        <p:nvSpPr>
          <p:cNvPr name="TextBox 4" id="4"/>
          <p:cNvSpPr txBox="true"/>
          <p:nvPr/>
        </p:nvSpPr>
        <p:spPr>
          <a:xfrm rot="0">
            <a:off x="381107" y="4945697"/>
            <a:ext cx="28415717" cy="1934631"/>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ATIVIDADE FÍSICA E FRATURAS PEDIÁTRICAS: UMA ANÁLISE GLOBAL MULTIDISCIPLINAR SOBRE O IMPACTO DA PRÁTICA DE ESPORTES NA INCIDÊNCIA DE FRATURAS INFANTIS</a:t>
            </a:r>
          </a:p>
        </p:txBody>
      </p:sp>
      <p:sp>
        <p:nvSpPr>
          <p:cNvPr name="TextBox 5" id="5"/>
          <p:cNvSpPr txBox="true"/>
          <p:nvPr/>
        </p:nvSpPr>
        <p:spPr>
          <a:xfrm rot="0">
            <a:off x="38095" y="7969995"/>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6" id="6"/>
          <p:cNvSpPr txBox="true"/>
          <p:nvPr/>
        </p:nvSpPr>
        <p:spPr>
          <a:xfrm rot="0">
            <a:off x="9520662" y="10350816"/>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sp>
        <p:nvSpPr>
          <p:cNvPr name="TextBox 7" id="7"/>
          <p:cNvSpPr txBox="true"/>
          <p:nvPr/>
        </p:nvSpPr>
        <p:spPr>
          <a:xfrm rot="0">
            <a:off x="232379" y="13497541"/>
            <a:ext cx="13798293" cy="684010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 prática esportiva é essencial para o desenvolvimento infantil, porém, durante as férias escolares, o aumento das atividades físicas está associado a maior incidência de fraturas pediátricas. A ausência de supervisão adequada, o uso insuficiente de equipamentos de proteção e a desigualdade no acesso à infraestrutura esportiva contribuem para o agravamento desse cenário</a:t>
            </a:r>
          </a:p>
        </p:txBody>
      </p:sp>
      <p:sp>
        <p:nvSpPr>
          <p:cNvPr name="TextBox 8" id="8"/>
          <p:cNvSpPr txBox="true"/>
          <p:nvPr/>
        </p:nvSpPr>
        <p:spPr>
          <a:xfrm rot="0">
            <a:off x="232379" y="12136399"/>
            <a:ext cx="3838906" cy="1050809"/>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nvGrpSpPr>
          <p:cNvPr name="Group 9" id="9"/>
          <p:cNvGrpSpPr/>
          <p:nvPr/>
        </p:nvGrpSpPr>
        <p:grpSpPr>
          <a:xfrm rot="0">
            <a:off x="232379" y="22112252"/>
            <a:ext cx="13798293" cy="5972306"/>
            <a:chOff x="0" y="0"/>
            <a:chExt cx="18397724" cy="7963075"/>
          </a:xfrm>
        </p:grpSpPr>
        <p:sp>
          <p:nvSpPr>
            <p:cNvPr name="TextBox 10" id="10"/>
            <p:cNvSpPr txBox="true"/>
            <p:nvPr/>
          </p:nvSpPr>
          <p:spPr>
            <a:xfrm rot="0">
              <a:off x="0" y="1163609"/>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Realizou-se revisão sistemática de 125 artigos publicados entre 1994 e 2024 nas bases PubMed, SciELO e Cochrane Library. Foram incluídos estudos que abordavam fraturas pediátricas associadas à prática esportiva, especialmente durante as férias, com dados quantitativos e qualitativos.</a:t>
              </a:r>
            </a:p>
          </p:txBody>
        </p:sp>
        <p:sp>
          <p:nvSpPr>
            <p:cNvPr name="TextBox 11" id="11"/>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2" id="12"/>
          <p:cNvGrpSpPr/>
          <p:nvPr/>
        </p:nvGrpSpPr>
        <p:grpSpPr>
          <a:xfrm rot="0">
            <a:off x="231836" y="29859170"/>
            <a:ext cx="13799378" cy="6787256"/>
            <a:chOff x="0" y="0"/>
            <a:chExt cx="18399171" cy="9049676"/>
          </a:xfrm>
        </p:grpSpPr>
        <p:sp>
          <p:nvSpPr>
            <p:cNvPr name="TextBox 13" id="13"/>
            <p:cNvSpPr txBox="true"/>
            <p:nvPr/>
          </p:nvSpPr>
          <p:spPr>
            <a:xfrm rot="0">
              <a:off x="1446" y="1120035"/>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Identificou-se que 65% das fraturas pediátricas ocorrem nas férias escolares, destacando-se esportes de contato e radicais. O uso de equipamentos de proteção foi baixo (25%). Em regiões com melhor infraestrutura e fiscalização, houve redução na gravidade das lesões. Tecnologias vestíveis e certificação de áreas recreativas mostraram potencial preventivo</a:t>
              </a:r>
            </a:p>
          </p:txBody>
        </p:sp>
        <p:sp>
          <p:nvSpPr>
            <p:cNvPr name="TextBox 14" id="14"/>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5" id="15"/>
          <p:cNvGrpSpPr/>
          <p:nvPr/>
        </p:nvGrpSpPr>
        <p:grpSpPr>
          <a:xfrm rot="0">
            <a:off x="14588966" y="22432975"/>
            <a:ext cx="13798293" cy="6643272"/>
            <a:chOff x="0" y="0"/>
            <a:chExt cx="18397724" cy="8857697"/>
          </a:xfrm>
        </p:grpSpPr>
        <p:sp>
          <p:nvSpPr>
            <p:cNvPr name="TextBox 16" id="16"/>
            <p:cNvSpPr txBox="true"/>
            <p:nvPr/>
          </p:nvSpPr>
          <p:spPr>
            <a:xfrm rot="0">
              <a:off x="0" y="928056"/>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As fraturas pediátricas aumentam significativamente nas férias escolares, sendo agravadas por falhas na supervisão, baixa adesão a equipamentos de proteção e desigualdade socioeconômica. Prevenção deve incluir políticas públicas regionais, campanhas educativas contínuas, tecnologias emergentes e certificação de espaços esportivos, visando sua redução.</a:t>
              </a:r>
            </a:p>
          </p:txBody>
        </p:sp>
        <p:sp>
          <p:nvSpPr>
            <p:cNvPr name="TextBox 17" id="17"/>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8" id="18"/>
          <p:cNvGrpSpPr/>
          <p:nvPr/>
        </p:nvGrpSpPr>
        <p:grpSpPr>
          <a:xfrm rot="0">
            <a:off x="14588966" y="29482379"/>
            <a:ext cx="13798293" cy="10304941"/>
            <a:chOff x="0" y="0"/>
            <a:chExt cx="18397724" cy="13739922"/>
          </a:xfrm>
        </p:grpSpPr>
        <p:sp>
          <p:nvSpPr>
            <p:cNvPr name="TextBox 19" id="19"/>
            <p:cNvSpPr txBox="true"/>
            <p:nvPr/>
          </p:nvSpPr>
          <p:spPr>
            <a:xfrm rot="0">
              <a:off x="0" y="1289579"/>
              <a:ext cx="18397724" cy="12450342"/>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Silva, J. P., et al. "Incidência de Fraturas Pediátricas em Férias Escolares." Revista Brasileira de Ortopedia, vol. 55, no. 2, 2020, pp. 150-160.</a:t>
              </a:r>
            </a:p>
            <a:p>
              <a:pPr algn="just">
                <a:lnSpc>
                  <a:spcPts val="6719"/>
                </a:lnSpc>
              </a:pPr>
              <a:r>
                <a:rPr lang="en-US" sz="4799">
                  <a:solidFill>
                    <a:srgbClr val="000000"/>
                  </a:solidFill>
                  <a:latin typeface="Calibri (MS)"/>
                  <a:ea typeface="Calibri (MS)"/>
                  <a:cs typeface="Calibri (MS)"/>
                  <a:sym typeface="Calibri (MS)"/>
                </a:rPr>
                <a:t>2.</a:t>
              </a:r>
              <a:r>
                <a:rPr lang="en-US" sz="4799">
                  <a:solidFill>
                    <a:srgbClr val="000000"/>
                  </a:solidFill>
                  <a:latin typeface="Calibri (MS)"/>
                  <a:ea typeface="Calibri (MS)"/>
                  <a:cs typeface="Calibri (MS)"/>
                  <a:sym typeface="Calibri (MS)"/>
                </a:rPr>
                <a:t> Johnson, M. D., et al. "Impact of Helmet Legislation on Pediatric Fractures in Cycling and Skateboarding." Journal of Pediatric Orthopedics, vol. 38, no. 4, 2019, pp. 300-310.</a:t>
              </a:r>
            </a:p>
            <a:p>
              <a:pPr algn="just">
                <a:lnSpc>
                  <a:spcPts val="6719"/>
                </a:lnSpc>
              </a:pPr>
              <a:r>
                <a:rPr lang="en-US" sz="4799">
                  <a:solidFill>
                    <a:srgbClr val="000000"/>
                  </a:solidFill>
                  <a:latin typeface="Calibri (MS)"/>
                  <a:ea typeface="Calibri (MS)"/>
                  <a:cs typeface="Calibri (MS)"/>
                  <a:sym typeface="Calibri (MS)"/>
                </a:rPr>
                <a:t>3. Oliveira, R. A., et al. "Acesso à Infraestrutura Esportiva e Gravidade das Fraturas em Crianças de Baixa Renda." Acta Ortopédica Brasileira, vol. 58, no. 5, 2019, pp. 410-420.</a:t>
              </a:r>
            </a:p>
          </p:txBody>
        </p:sp>
        <p:sp>
          <p:nvSpPr>
            <p:cNvPr name="TextBox 20" id="20"/>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
        <p:nvSpPr>
          <p:cNvPr name="TextBox 21" id="21"/>
          <p:cNvSpPr txBox="true"/>
          <p:nvPr/>
        </p:nvSpPr>
        <p:spPr>
          <a:xfrm rot="0">
            <a:off x="14736872" y="20339827"/>
            <a:ext cx="14059953" cy="1399048"/>
          </a:xfrm>
          <a:prstGeom prst="rect">
            <a:avLst/>
          </a:prstGeom>
        </p:spPr>
        <p:txBody>
          <a:bodyPr anchor="t" rtlCol="false" tIns="0" lIns="0" bIns="0" rIns="0">
            <a:spAutoFit/>
          </a:bodyPr>
          <a:lstStyle/>
          <a:p>
            <a:pPr algn="l">
              <a:lnSpc>
                <a:spcPts val="5324"/>
              </a:lnSpc>
              <a:spcBef>
                <a:spcPct val="0"/>
              </a:spcBef>
            </a:pPr>
            <a:r>
              <a:rPr lang="en-US" b="true" sz="3802">
                <a:solidFill>
                  <a:srgbClr val="000000"/>
                </a:solidFill>
                <a:latin typeface="Calibri (MS) Bold"/>
                <a:ea typeface="Calibri (MS) Bold"/>
                <a:cs typeface="Calibri (MS) Bold"/>
                <a:sym typeface="Calibri (MS) Bold"/>
              </a:rPr>
              <a:t>(Gráfico mostr</a:t>
            </a:r>
            <a:r>
              <a:rPr lang="en-US" b="true" sz="3802">
                <a:solidFill>
                  <a:srgbClr val="000000"/>
                </a:solidFill>
                <a:latin typeface="Calibri (MS) Bold"/>
                <a:ea typeface="Calibri (MS) Bold"/>
                <a:cs typeface="Calibri (MS) Bold"/>
                <a:sym typeface="Calibri (MS) Bold"/>
              </a:rPr>
              <a:t>ando a distribuição sazonal das fraturas nos meses de férias versus período escolar.)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428e9d585fb949a8"/>
            <a:stretch>
              <a:fillRect l="0" t="0" r="0" b="0"/>
            </a:stretch>
          </a:blipFill>
        </p:spPr>
      </p:sp>
      <p:sp>
        <p:nvSpPr>
          <p:cNvPr name="Freeform 3" id="3"/>
          <p:cNvSpPr/>
          <p:nvPr/>
        </p:nvSpPr>
        <p:spPr>
          <a:xfrm flipH="false" flipV="false" rot="0">
            <a:off x="77602" y="34728416"/>
            <a:ext cx="19826021" cy="2775643"/>
          </a:xfrm>
          <a:custGeom>
            <a:avLst/>
            <a:gdLst/>
            <a:ahLst/>
            <a:cxnLst/>
            <a:rect r="r" b="b" t="t" l="l"/>
            <a:pathLst>
              <a:path h="2775949" w="19828207">
                <a:moveTo>
                  <a:pt x="0" y="0"/>
                </a:moveTo>
                <a:lnTo>
                  <a:pt x="19828207" y="0"/>
                </a:lnTo>
                <a:lnTo>
                  <a:pt x="19828207" y="2775949"/>
                </a:lnTo>
                <a:lnTo>
                  <a:pt x="0" y="2775949"/>
                </a:lnTo>
                <a:lnTo>
                  <a:pt x="0" y="0"/>
                </a:lnTo>
                <a:close/>
              </a:path>
            </a:pathLst>
          </a:custGeom>
          <a:blipFill>
            <a:blip r:embed="R241869499b6243bb"/>
            <a:stretch>
              <a:fillRect l="0" t="0" r="0" b="0"/>
            </a:stretch>
          </a:blipFill>
        </p:spPr>
      </p:sp>
      <p:sp>
        <p:nvSpPr>
          <p:cNvPr name="TextBox 4" id="4"/>
          <p:cNvSpPr txBox="true"/>
          <p:nvPr/>
        </p:nvSpPr>
        <p:spPr>
          <a:xfrm rot="0">
            <a:off x="381107" y="4945697"/>
            <a:ext cx="28415717" cy="1934631"/>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FRATURAS EXPOSTAS SIMPLES EM EXTREMIDADES EM PAÍSES EM DESENVOLVIMENTO: O TRATAMENTO CIRÚRGICO É MANDATÓRIO?</a:t>
            </a:r>
          </a:p>
        </p:txBody>
      </p:sp>
      <p:sp>
        <p:nvSpPr>
          <p:cNvPr name="TextBox 5" id="5"/>
          <p:cNvSpPr txBox="true"/>
          <p:nvPr/>
        </p:nvSpPr>
        <p:spPr>
          <a:xfrm rot="0">
            <a:off x="38095" y="7969995"/>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6" id="6"/>
          <p:cNvSpPr txBox="true"/>
          <p:nvPr/>
        </p:nvSpPr>
        <p:spPr>
          <a:xfrm rot="0">
            <a:off x="9520662" y="10350816"/>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grpSp>
        <p:nvGrpSpPr>
          <p:cNvPr name="Group 7" id="7"/>
          <p:cNvGrpSpPr/>
          <p:nvPr/>
        </p:nvGrpSpPr>
        <p:grpSpPr>
          <a:xfrm rot="0">
            <a:off x="196925" y="12355449"/>
            <a:ext cx="13798293" cy="7982192"/>
            <a:chOff x="0" y="0"/>
            <a:chExt cx="18397724" cy="10642922"/>
          </a:xfrm>
        </p:grpSpPr>
        <p:sp>
          <p:nvSpPr>
            <p:cNvPr name="TextBox 8" id="8"/>
            <p:cNvSpPr txBox="true"/>
            <p:nvPr/>
          </p:nvSpPr>
          <p:spPr>
            <a:xfrm rot="0">
              <a:off x="0" y="1583106"/>
              <a:ext cx="18397724" cy="9059816"/>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Fraturas expostas simples em extremidades, especialmente falanges, carpo e tarso, são frequentes em países em desenvolvimento. O tratamento cirúrgico convencional envolve desbridamento e antibioticoterapia, porém o custo elevado e a escassez de recursos suscitam dúvidas sobre a obrigatoriedade dessa abordagem em lesões de baixo grau de contaminação.</a:t>
              </a:r>
            </a:p>
          </p:txBody>
        </p:sp>
        <p:sp>
          <p:nvSpPr>
            <p:cNvPr name="TextBox 9" id="9"/>
            <p:cNvSpPr txBox="true"/>
            <p:nvPr/>
          </p:nvSpPr>
          <p:spPr>
            <a:xfrm rot="0">
              <a:off x="0" y="-219050"/>
              <a:ext cx="5118542" cy="1328062"/>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grpSp>
        <p:nvGrpSpPr>
          <p:cNvPr name="Group 10" id="10"/>
          <p:cNvGrpSpPr/>
          <p:nvPr/>
        </p:nvGrpSpPr>
        <p:grpSpPr>
          <a:xfrm rot="0">
            <a:off x="196925" y="21677552"/>
            <a:ext cx="13798293" cy="5972306"/>
            <a:chOff x="0" y="0"/>
            <a:chExt cx="18397724" cy="7963075"/>
          </a:xfrm>
        </p:grpSpPr>
        <p:sp>
          <p:nvSpPr>
            <p:cNvPr name="TextBox 11" id="11"/>
            <p:cNvSpPr txBox="true"/>
            <p:nvPr/>
          </p:nvSpPr>
          <p:spPr>
            <a:xfrm rot="0">
              <a:off x="0" y="1163609"/>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Realizou-se revisão sistemática de 37 artigos e análise retrospectiva de 152 casos tratados em hospital de referência no Nordeste do Brasil, divididos em dois grupos: tratamento conservador (antibiótico isolado) e cirúrgico. Avaliaram-se taxas de infecção, tempo de internação e custos hospitalares.</a:t>
              </a:r>
            </a:p>
          </p:txBody>
        </p:sp>
        <p:sp>
          <p:nvSpPr>
            <p:cNvPr name="TextBox 12" id="12"/>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3" id="13"/>
          <p:cNvGrpSpPr/>
          <p:nvPr/>
        </p:nvGrpSpPr>
        <p:grpSpPr>
          <a:xfrm rot="0">
            <a:off x="196383" y="28989768"/>
            <a:ext cx="13799378" cy="5091993"/>
            <a:chOff x="0" y="0"/>
            <a:chExt cx="18399171" cy="6789325"/>
          </a:xfrm>
        </p:grpSpPr>
        <p:sp>
          <p:nvSpPr>
            <p:cNvPr name="TextBox 14" id="14"/>
            <p:cNvSpPr txBox="true"/>
            <p:nvPr/>
          </p:nvSpPr>
          <p:spPr>
            <a:xfrm rot="0">
              <a:off x="1446" y="1120035"/>
              <a:ext cx="18397724" cy="566929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 tratamento sem osteossíntese apresentou taxa de infecção de 7,3%, semelhante ao grupo cirúrgico (6,5%), sem significância estatística. O tempo médio de internação foi menor (2,1 vs. 4,6 dias), com redução de 45% nos custos hospitalares.</a:t>
              </a:r>
            </a:p>
          </p:txBody>
        </p:sp>
        <p:sp>
          <p:nvSpPr>
            <p:cNvPr name="TextBox 15" id="15"/>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6" id="16"/>
          <p:cNvGrpSpPr/>
          <p:nvPr/>
        </p:nvGrpSpPr>
        <p:grpSpPr>
          <a:xfrm rot="0">
            <a:off x="14588966" y="12355449"/>
            <a:ext cx="13798293" cy="7490904"/>
            <a:chOff x="0" y="0"/>
            <a:chExt cx="18397724" cy="9987872"/>
          </a:xfrm>
        </p:grpSpPr>
        <p:sp>
          <p:nvSpPr>
            <p:cNvPr name="TextBox 17" id="17"/>
            <p:cNvSpPr txBox="true"/>
            <p:nvPr/>
          </p:nvSpPr>
          <p:spPr>
            <a:xfrm rot="0">
              <a:off x="0" y="928056"/>
              <a:ext cx="18397724" cy="9059816"/>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 manejo conservador com antibiótico isolado é viável e seguro em fraturas expostas simples, desde que critérios rigorosos de seleção sejam respeitados. Essa abordagem pode otimizar recursos em países em desenvolvimento, reduzindo custos e tempo de internação, sem comprometer os desfechos clínicos. Estudos futuros devem padronizar protocolos e expandir evidências em diferentes realidades regionais.</a:t>
              </a:r>
            </a:p>
          </p:txBody>
        </p:sp>
        <p:sp>
          <p:nvSpPr>
            <p:cNvPr name="TextBox 18" id="18"/>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9" id="19"/>
          <p:cNvGrpSpPr/>
          <p:nvPr/>
        </p:nvGrpSpPr>
        <p:grpSpPr>
          <a:xfrm rot="0">
            <a:off x="14588966" y="20314302"/>
            <a:ext cx="13798293" cy="13695468"/>
            <a:chOff x="0" y="0"/>
            <a:chExt cx="18397724" cy="18260623"/>
          </a:xfrm>
        </p:grpSpPr>
        <p:sp>
          <p:nvSpPr>
            <p:cNvPr name="TextBox 20" id="20"/>
            <p:cNvSpPr txBox="true"/>
            <p:nvPr/>
          </p:nvSpPr>
          <p:spPr>
            <a:xfrm rot="0">
              <a:off x="0" y="1289579"/>
              <a:ext cx="18397724" cy="16971044"/>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Patel R, et al. Delayed surgical interventions in open fractures: A case series. Indian Journal of Orthopaedics, 2020.</a:t>
              </a:r>
            </a:p>
            <a:p>
              <a:pPr algn="just">
                <a:lnSpc>
                  <a:spcPts val="6719"/>
                </a:lnSpc>
              </a:pPr>
              <a:r>
                <a:rPr lang="en-US" sz="4799">
                  <a:solidFill>
                    <a:srgbClr val="000000"/>
                  </a:solidFill>
                  <a:latin typeface="Calibri (MS)"/>
                  <a:ea typeface="Calibri (MS)"/>
                  <a:cs typeface="Calibri (MS)"/>
                  <a:sym typeface="Calibri (MS)"/>
                </a:rPr>
                <a:t>2. </a:t>
              </a:r>
              <a:r>
                <a:rPr lang="en-US" sz="4799">
                  <a:solidFill>
                    <a:srgbClr val="000000"/>
                  </a:solidFill>
                  <a:latin typeface="Calibri (MS)"/>
                  <a:ea typeface="Calibri (MS)"/>
                  <a:cs typeface="Calibri (MS)"/>
                  <a:sym typeface="Calibri (MS)"/>
                </a:rPr>
                <a:t>Ndlovu V, et al. Managing open fractures with antibiotics in rural Africa: A review. African Journal of Orthopaedics, 2018.</a:t>
              </a:r>
            </a:p>
            <a:p>
              <a:pPr algn="just">
                <a:lnSpc>
                  <a:spcPts val="6719"/>
                </a:lnSpc>
              </a:pPr>
              <a:r>
                <a:rPr lang="en-US" sz="4799">
                  <a:solidFill>
                    <a:srgbClr val="000000"/>
                  </a:solidFill>
                  <a:latin typeface="Calibri (MS)"/>
                  <a:ea typeface="Calibri (MS)"/>
                  <a:cs typeface="Calibri (MS)"/>
                  <a:sym typeface="Calibri (MS)"/>
                </a:rPr>
                <a:t>3. Hulst et al. Conservative management of open fractures: An analysis. Orthopaedic Trauma Journal, 2017.</a:t>
              </a:r>
            </a:p>
            <a:p>
              <a:pPr algn="just">
                <a:lnSpc>
                  <a:spcPts val="6719"/>
                </a:lnSpc>
              </a:pPr>
              <a:r>
                <a:rPr lang="en-US" sz="4799">
                  <a:solidFill>
                    <a:srgbClr val="000000"/>
                  </a:solidFill>
                  <a:latin typeface="Calibri (MS)"/>
                  <a:ea typeface="Calibri (MS)"/>
                  <a:cs typeface="Calibri (MS)"/>
                  <a:sym typeface="Calibri (MS)"/>
                </a:rPr>
                <a:t>4. da Silva M, et al. Infection control in open fractures with conservative antibiotic therapy. Revista Brasileira de Ortopedia, 2021.</a:t>
              </a:r>
            </a:p>
            <a:p>
              <a:pPr algn="just">
                <a:lnSpc>
                  <a:spcPts val="6719"/>
                </a:lnSpc>
              </a:pPr>
              <a:r>
                <a:rPr lang="en-US" sz="4799">
                  <a:solidFill>
                    <a:srgbClr val="000000"/>
                  </a:solidFill>
                  <a:latin typeface="Calibri (MS)"/>
                  <a:ea typeface="Calibri (MS)"/>
                  <a:cs typeface="Calibri (MS)"/>
                  <a:sym typeface="Calibri (MS)"/>
                </a:rPr>
                <a:t>5. Kamat AS, et al. Outcomes of conservatively managed open fractures in resource-limited settings. Journal of Trauma Care, 2017.</a:t>
              </a:r>
            </a:p>
          </p:txBody>
        </p:sp>
        <p:sp>
          <p:nvSpPr>
            <p:cNvPr name="TextBox 21" id="21"/>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
        <p:nvSpPr>
          <p:cNvPr name="TextBox 22" id="22"/>
          <p:cNvSpPr txBox="true"/>
          <p:nvPr/>
        </p:nvSpPr>
        <p:spPr>
          <a:xfrm rot="0">
            <a:off x="196925" y="37789778"/>
            <a:ext cx="19706697" cy="1754311"/>
          </a:xfrm>
          <a:prstGeom prst="rect">
            <a:avLst/>
          </a:prstGeom>
        </p:spPr>
        <p:txBody>
          <a:bodyPr anchor="t" rtlCol="false" tIns="0" lIns="0" bIns="0" rIns="0">
            <a:spAutoFit/>
          </a:bodyPr>
          <a:lstStyle/>
          <a:p>
            <a:pPr algn="l">
              <a:lnSpc>
                <a:spcPts val="6719"/>
              </a:lnSpc>
              <a:spcBef>
                <a:spcPct val="0"/>
              </a:spcBef>
            </a:pPr>
            <a:r>
              <a:rPr lang="en-US" sz="4799">
                <a:solidFill>
                  <a:srgbClr val="000000"/>
                </a:solidFill>
                <a:latin typeface="Calibri (MS)"/>
                <a:ea typeface="Calibri (MS)"/>
                <a:cs typeface="Calibri (MS)"/>
                <a:sym typeface="Calibri (MS)"/>
              </a:rPr>
              <a:t>Tabela 1:</a:t>
            </a:r>
            <a:r>
              <a:rPr lang="en-US" sz="4799">
                <a:solidFill>
                  <a:srgbClr val="000000"/>
                </a:solidFill>
                <a:latin typeface="Calibri (MS)"/>
                <a:ea typeface="Calibri (MS)"/>
                <a:cs typeface="Calibri (MS)"/>
                <a:sym typeface="Calibri (MS)"/>
              </a:rPr>
              <a:t> Comparação de desfechos entre tratamentos sem osteossíntese e uso de antibiótico isolado e cirúrgico.</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d530c27198344da4"/>
            <a:stretch>
              <a:fillRect l="0" t="0" r="0" b="0"/>
            </a:stretch>
          </a:blipFill>
        </p:spPr>
      </p:sp>
      <p:sp>
        <p:nvSpPr>
          <p:cNvPr name="TextBox 3" id="3"/>
          <p:cNvSpPr txBox="true"/>
          <p:nvPr/>
        </p:nvSpPr>
        <p:spPr>
          <a:xfrm rot="0">
            <a:off x="381107" y="4945697"/>
            <a:ext cx="28415717" cy="1934631"/>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ANÁLISE DA SAZONALIDADE DOS TRAUMAS PEDIÁTRICOS: COMPARATIVO ENTRE DADOS DE UM HOSPITAL DE REFERÊNCIA EM ORTOPEDIA PEDIÁTRICA NO NORDESTE E LITERATURA INTERNACIONAL</a:t>
            </a:r>
          </a:p>
        </p:txBody>
      </p:sp>
      <p:sp>
        <p:nvSpPr>
          <p:cNvPr name="TextBox 4" id="4"/>
          <p:cNvSpPr txBox="true"/>
          <p:nvPr/>
        </p:nvSpPr>
        <p:spPr>
          <a:xfrm rot="0">
            <a:off x="38095" y="7768896"/>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5" id="5"/>
          <p:cNvSpPr txBox="true"/>
          <p:nvPr/>
        </p:nvSpPr>
        <p:spPr>
          <a:xfrm rot="0">
            <a:off x="9520662" y="10098468"/>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grpSp>
        <p:nvGrpSpPr>
          <p:cNvPr name="Group 6" id="6"/>
          <p:cNvGrpSpPr/>
          <p:nvPr/>
        </p:nvGrpSpPr>
        <p:grpSpPr>
          <a:xfrm rot="0">
            <a:off x="197468" y="12355449"/>
            <a:ext cx="13798293" cy="6286928"/>
            <a:chOff x="0" y="0"/>
            <a:chExt cx="18397724" cy="8382571"/>
          </a:xfrm>
        </p:grpSpPr>
        <p:sp>
          <p:nvSpPr>
            <p:cNvPr name="TextBox 7" id="7"/>
            <p:cNvSpPr txBox="true"/>
            <p:nvPr/>
          </p:nvSpPr>
          <p:spPr>
            <a:xfrm rot="0">
              <a:off x="0" y="1583106"/>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 sazonalidade dos traumas pediátricos é amplamente reconhecida na literatura internacional, com aumento expressivo dos casos em meses de verão e férias escolares. No Brasil, as características regionais podem influenciar esse padrão, sendo fundamental a análise local para embasar ações preventivas.</a:t>
              </a:r>
            </a:p>
          </p:txBody>
        </p:sp>
        <p:sp>
          <p:nvSpPr>
            <p:cNvPr name="TextBox 8" id="8"/>
            <p:cNvSpPr txBox="true"/>
            <p:nvPr/>
          </p:nvSpPr>
          <p:spPr>
            <a:xfrm rot="0">
              <a:off x="0" y="-219050"/>
              <a:ext cx="5118542" cy="1328062"/>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grpSp>
        <p:nvGrpSpPr>
          <p:cNvPr name="Group 9" id="9"/>
          <p:cNvGrpSpPr/>
          <p:nvPr/>
        </p:nvGrpSpPr>
        <p:grpSpPr>
          <a:xfrm rot="0">
            <a:off x="197468" y="20250830"/>
            <a:ext cx="13798293" cy="5972306"/>
            <a:chOff x="0" y="0"/>
            <a:chExt cx="18397724" cy="7963075"/>
          </a:xfrm>
        </p:grpSpPr>
        <p:sp>
          <p:nvSpPr>
            <p:cNvPr name="TextBox 10" id="10"/>
            <p:cNvSpPr txBox="true"/>
            <p:nvPr/>
          </p:nvSpPr>
          <p:spPr>
            <a:xfrm rot="0">
              <a:off x="0" y="1163609"/>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Foi realizado um estudo retrospectivo, incluindo 3.085 atendimentos ortopédicos pediátricos entre janeiro e julho de 2024, dos quais 1.274 necessitaram de intervenção cirúrgica ou redução incruenta. Avaliou-se a distribuição dos traumas entre membros superiores e inferiores, bem como o tipo de tratamento adotado.</a:t>
              </a:r>
            </a:p>
          </p:txBody>
        </p:sp>
        <p:sp>
          <p:nvSpPr>
            <p:cNvPr name="TextBox 11" id="11"/>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2" id="12"/>
          <p:cNvGrpSpPr/>
          <p:nvPr/>
        </p:nvGrpSpPr>
        <p:grpSpPr>
          <a:xfrm rot="0">
            <a:off x="196925" y="27831589"/>
            <a:ext cx="13799378" cy="6787256"/>
            <a:chOff x="0" y="0"/>
            <a:chExt cx="18399171" cy="9049676"/>
          </a:xfrm>
        </p:grpSpPr>
        <p:sp>
          <p:nvSpPr>
            <p:cNvPr name="TextBox 13" id="13"/>
            <p:cNvSpPr txBox="true"/>
            <p:nvPr/>
          </p:nvSpPr>
          <p:spPr>
            <a:xfrm rot="0">
              <a:off x="1446" y="1120035"/>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Houve maior incidência de traumas entre janeiro e março, com predomínio de lesões em membros superiores (71,8%) e necessidade de intervenção cirúrgica em 61% dos casos. Comparado à literatura internacional, os dados locais mostraram padrão semelhante, porém com variações regionais, como menor proporção de cirurgias em determinados meses.</a:t>
              </a:r>
            </a:p>
          </p:txBody>
        </p:sp>
        <p:sp>
          <p:nvSpPr>
            <p:cNvPr name="TextBox 14" id="14"/>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5" id="15"/>
          <p:cNvGrpSpPr/>
          <p:nvPr/>
        </p:nvGrpSpPr>
        <p:grpSpPr>
          <a:xfrm rot="0">
            <a:off x="14588966" y="12355449"/>
            <a:ext cx="13798293" cy="6643272"/>
            <a:chOff x="0" y="0"/>
            <a:chExt cx="18397724" cy="8857697"/>
          </a:xfrm>
        </p:grpSpPr>
        <p:sp>
          <p:nvSpPr>
            <p:cNvPr name="TextBox 16" id="16"/>
            <p:cNvSpPr txBox="true"/>
            <p:nvPr/>
          </p:nvSpPr>
          <p:spPr>
            <a:xfrm rot="0">
              <a:off x="0" y="928056"/>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 estudo confirmou a sazonalidade dos traumas pediátricos, com maior incidência nos meses de verão. As particularidades regionais identificadas reforçam a necessidade de campanhas educativas e estratégias preventivas adaptadas ao contexto local, visando reduzir a ocorrência e gravidade dos traumas em crianças.</a:t>
              </a:r>
            </a:p>
          </p:txBody>
        </p:sp>
        <p:sp>
          <p:nvSpPr>
            <p:cNvPr name="TextBox 17" id="17"/>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8" id="18"/>
          <p:cNvGrpSpPr/>
          <p:nvPr/>
        </p:nvGrpSpPr>
        <p:grpSpPr>
          <a:xfrm rot="0">
            <a:off x="14588966" y="19954493"/>
            <a:ext cx="13798293" cy="19628889"/>
            <a:chOff x="0" y="0"/>
            <a:chExt cx="18397724" cy="26171851"/>
          </a:xfrm>
        </p:grpSpPr>
        <p:sp>
          <p:nvSpPr>
            <p:cNvPr name="TextBox 19" id="19"/>
            <p:cNvSpPr txBox="true"/>
            <p:nvPr/>
          </p:nvSpPr>
          <p:spPr>
            <a:xfrm rot="0">
              <a:off x="0" y="1289579"/>
              <a:ext cx="18397724" cy="24882271"/>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LANDIN, L.A. Fracture patterns in children: analysis of 8,682 fractures with special reference to incidence, etiology and secular changes. Acta Orthopaedica Scandinavica, v. 54, supl. 202, p. 3-109, 1983.</a:t>
              </a:r>
            </a:p>
            <a:p>
              <a:pPr algn="just">
                <a:lnSpc>
                  <a:spcPts val="6719"/>
                </a:lnSpc>
              </a:pPr>
              <a:r>
                <a:rPr lang="en-US" sz="4799">
                  <a:solidFill>
                    <a:srgbClr val="000000"/>
                  </a:solidFill>
                  <a:latin typeface="Calibri (MS)"/>
                  <a:ea typeface="Calibri (MS)"/>
                  <a:cs typeface="Calibri (MS)"/>
                  <a:sym typeface="Calibri (MS)"/>
                </a:rPr>
                <a:t>2. </a:t>
              </a:r>
              <a:r>
                <a:rPr lang="en-US" sz="4799">
                  <a:solidFill>
                    <a:srgbClr val="000000"/>
                  </a:solidFill>
                  <a:latin typeface="Calibri (MS)"/>
                  <a:ea typeface="Calibri (MS)"/>
                  <a:cs typeface="Calibri (MS)"/>
                  <a:sym typeface="Calibri (MS)"/>
                </a:rPr>
                <a:t>CHENG, J.C.; SHEN, W.Y. Limb fracture pattern in different pediatric age groups: a study of 3,350 children. Journal of Orthopaedic Trauma, v. 7, p. 15-22, 1993.</a:t>
              </a:r>
            </a:p>
            <a:p>
              <a:pPr algn="just">
                <a:lnSpc>
                  <a:spcPts val="6719"/>
                </a:lnSpc>
              </a:pPr>
              <a:r>
                <a:rPr lang="en-US" sz="4799">
                  <a:solidFill>
                    <a:srgbClr val="000000"/>
                  </a:solidFill>
                  <a:latin typeface="Calibri (MS)"/>
                  <a:ea typeface="Calibri (MS)"/>
                  <a:cs typeface="Calibri (MS)"/>
                  <a:sym typeface="Calibri (MS)"/>
                </a:rPr>
                <a:t>3. RENNIE, L.; COURT-BROWN, C.M.; MOK, J.Y.Q.; BEATTIE, T.F. The epidemiology of fractures in children. Injury, v. 38, p. 913-922, 2007.</a:t>
              </a:r>
            </a:p>
            <a:p>
              <a:pPr algn="just">
                <a:lnSpc>
                  <a:spcPts val="6719"/>
                </a:lnSpc>
              </a:pPr>
              <a:r>
                <a:rPr lang="en-US" sz="4799">
                  <a:solidFill>
                    <a:srgbClr val="000000"/>
                  </a:solidFill>
                  <a:latin typeface="Calibri (MS)"/>
                  <a:ea typeface="Calibri (MS)"/>
                  <a:cs typeface="Calibri (MS)"/>
                  <a:sym typeface="Calibri (MS)"/>
                </a:rPr>
                <a:t>4. MASTERSON, E.; BORTON, D.; O’BRIEN, T. Victims of our climate. Injury, v. 24, p. 247-248, 1993.</a:t>
              </a:r>
            </a:p>
            <a:p>
              <a:pPr algn="just">
                <a:lnSpc>
                  <a:spcPts val="6719"/>
                </a:lnSpc>
              </a:pPr>
              <a:r>
                <a:rPr lang="en-US" sz="4799">
                  <a:solidFill>
                    <a:srgbClr val="000000"/>
                  </a:solidFill>
                  <a:latin typeface="Calibri (MS)"/>
                  <a:ea typeface="Calibri (MS)"/>
                  <a:cs typeface="Calibri (MS)"/>
                  <a:sym typeface="Calibri (MS)"/>
                </a:rPr>
                <a:t>5. JOHNSTONE, E.W.; FOSTER, B.K. Chapter 2: The biological aspects of children's fractures. In: BEATY, H.J.; KASSER, J.R. (ed.). Rockwood and Wilkins' fractures in children. 5. ed. Philadelphia: Lippincott, Williams and Wilkins, 2001. p. 21-47.</a:t>
              </a:r>
            </a:p>
            <a:p>
              <a:pPr algn="just">
                <a:lnSpc>
                  <a:spcPts val="6719"/>
                </a:lnSpc>
              </a:pPr>
              <a:r>
                <a:rPr lang="en-US" sz="4799">
                  <a:solidFill>
                    <a:srgbClr val="000000"/>
                  </a:solidFill>
                  <a:latin typeface="Calibri (MS)"/>
                  <a:ea typeface="Calibri (MS)"/>
                  <a:cs typeface="Calibri (MS)"/>
                  <a:sym typeface="Calibri (MS)"/>
                </a:rPr>
                <a:t>6</a:t>
              </a:r>
              <a:r>
                <a:rPr lang="en-US" sz="4799">
                  <a:solidFill>
                    <a:srgbClr val="000000"/>
                  </a:solidFill>
                  <a:latin typeface="Calibri (MS)"/>
                  <a:ea typeface="Calibri (MS)"/>
                  <a:cs typeface="Calibri (MS)"/>
                  <a:sym typeface="Calibri (MS)"/>
                </a:rPr>
                <a:t>. </a:t>
              </a:r>
              <a:r>
                <a:rPr lang="en-US" sz="4799">
                  <a:solidFill>
                    <a:srgbClr val="000000"/>
                  </a:solidFill>
                  <a:latin typeface="Calibri (MS)"/>
                  <a:ea typeface="Calibri (MS)"/>
                  <a:cs typeface="Calibri (MS)"/>
                  <a:sym typeface="Calibri (MS)"/>
                </a:rPr>
                <a:t>CLARKE, N.M.; WEBBER, B.J. Paediatric trauma epidemiology: a 20-year comparison. Journal of Pediatric Orthopaedics B, v. 20, p. 391-395, 2011.</a:t>
              </a:r>
            </a:p>
            <a:p>
              <a:pPr algn="just">
                <a:lnSpc>
                  <a:spcPts val="6719"/>
                </a:lnSpc>
              </a:pPr>
            </a:p>
          </p:txBody>
        </p:sp>
        <p:sp>
          <p:nvSpPr>
            <p:cNvPr name="TextBox 20" id="20"/>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aixaDeTexto 31">
            <a:extLst>
              <a:ext uri="{FF2B5EF4-FFF2-40B4-BE49-F238E27FC236}">
                <a16:creationId xmlns:a16="http://schemas.microsoft.com/office/drawing/2014/main" id="{3F22A173-A796-C187-E3A9-1123D9EC2DA4}"/>
              </a:ext>
            </a:extLst>
          </p:cNvPr>
          <p:cNvSpPr txBox="1"/>
          <p:nvPr/>
        </p:nvSpPr>
        <p:spPr>
          <a:xfrm>
            <a:off x="12696281" y="22098567"/>
            <a:ext cx="15365517" cy="10926068"/>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pt-BR" sz="3200" b="0" i="0" u="sng"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ABDUÇÃO E FLEXÃO DE QUADRIL CONTRALATERAL: C</a:t>
            </a:r>
            <a:r>
              <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IRURGIÕES COM 1-4 ANOS DE EXPERIÊNCIA</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pt-BR"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pt-BR"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pt-BR" sz="3200" b="0" i="0" u="sng"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MÉTODO EM TESOURA: C</a:t>
            </a:r>
            <a:r>
              <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IRURGIÕES COM 1-4 ANOS DE EXPERIÊNCIA. </a:t>
            </a:r>
            <a:endParaRPr kumimoji="0" lang="pt-BR" sz="3200" b="0" i="0" u="sng"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pt-BR" sz="3200" b="0" i="0" u="sng"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ABDUÇÃO E FLEXÃO DE QUADRIL CONTRALATERAL</a:t>
            </a:r>
            <a:r>
              <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CIRURGIÕES COM 21-30 ANOS DE EXPERIÊNCIA.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2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d863327d7bd4d94">
            <a:extLst>
              <a:ext uri="{28A0092B-C50C-407E-A947-70E740481C1C}">
                <a14:useLocalDpi xmlns:a14="http://schemas.microsoft.com/office/drawing/2010/main" val="0"/>
              </a:ext>
            </a:extLst>
          </a:blip>
          <a:srcRect t="17541"/>
          <a:stretch/>
        </p:blipFill>
        <p:spPr>
          <a:xfrm>
            <a:off x="-1" y="23010"/>
            <a:ext cx="28800425" cy="3869299"/>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9728d73b64fa4a8d">
            <a:extLst>
              <a:ext uri="{28A0092B-C50C-407E-A947-70E740481C1C}">
                <a14:useLocalDpi xmlns:a14="http://schemas.microsoft.com/office/drawing/2010/main" val="0"/>
              </a:ext>
            </a:extLst>
          </a:blip>
          <a:srcRect b="9866"/>
          <a:stretch/>
        </p:blipFill>
        <p:spPr>
          <a:xfrm>
            <a:off x="-19052" y="40333399"/>
            <a:ext cx="28800425" cy="2867239"/>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1" y="3906169"/>
            <a:ext cx="19102420" cy="2554545"/>
          </a:xfrm>
          <a:prstGeom prst="rect">
            <a:avLst/>
          </a:prstGeom>
          <a:noFill/>
        </p:spPr>
        <p:txBody>
          <a:bodyPr wrap="square" rtlCol="0">
            <a:spAutoFit/>
          </a:bodyPr>
          <a:lstStyle/>
          <a:p>
            <a:pPr algn="ctr"/>
            <a:r>
              <a:rPr lang="pt-BR" sz="3200" dirty="0"/>
              <a:t>Autores:</a:t>
            </a:r>
          </a:p>
          <a:p>
            <a:pPr algn="ctr"/>
            <a:r>
              <a:rPr lang="pt-BR" sz="3200" b="1" dirty="0"/>
              <a:t>FÁBIO LUCAS RODRIGUES</a:t>
            </a:r>
            <a:r>
              <a:rPr lang="pt-BR" sz="3200" dirty="0"/>
              <a:t>, Chefe do Grupo de Trauma Ortopédico da Faculdade de Medicina do ABC</a:t>
            </a:r>
          </a:p>
          <a:p>
            <a:pPr algn="ctr"/>
            <a:r>
              <a:rPr lang="pt-BR" sz="3200" b="1" dirty="0"/>
              <a:t>BRUNO MARTARELLA DE SOUZA MELLO, GABRIEL HASSAN CHOUCAIR, PAULO MUSSASHI NASCIMENTO MASUDA</a:t>
            </a:r>
            <a:r>
              <a:rPr lang="pt-BR" sz="3200" dirty="0"/>
              <a:t>	disciplina de ortopedia da Faculdade de Medicina do ABC</a:t>
            </a:r>
          </a:p>
          <a:p>
            <a:pPr algn="ctr"/>
            <a:r>
              <a:rPr lang="pt-BR" sz="3200" dirty="0"/>
              <a:t>								</a:t>
            </a: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rotWithShape="1">
          <a:blip r:embed="Rc94f9fecec064c66">
            <a:extLst>
              <a:ext uri="{28A0092B-C50C-407E-A947-70E740481C1C}">
                <a14:useLocalDpi xmlns:a14="http://schemas.microsoft.com/office/drawing/2010/main" val="0"/>
              </a:ext>
            </a:extLst>
          </a:blip>
          <a:srcRect t="15626" b="14115"/>
          <a:stretch/>
        </p:blipFill>
        <p:spPr bwMode="auto">
          <a:xfrm>
            <a:off x="1366805" y="3917892"/>
            <a:ext cx="4603523" cy="2006986"/>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736600" y="6153100"/>
            <a:ext cx="272796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PREFERÊNCIAS DO CIRURGIÃO ORTOPÉDICO NO POSICIONAMENTO DOS PACIENTES PARA OSTEOSSÍNTESE DO FÊMUR COM HASTE INTRAMEDULAR EM ADULTOS NO BRASIL</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736600" y="8730457"/>
            <a:ext cx="11220993" cy="353943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O posicionamento do paciente durante a osteossíntese do fêmur com haste intramedular é uma variável importante, influenciada pelo tipo de fratura e pela preferência do cirurgião. </a:t>
            </a:r>
          </a:p>
          <a:p>
            <a:pPr algn="just"/>
            <a:r>
              <a:rPr lang="pt-BR" sz="3200" dirty="0">
                <a:latin typeface="Calibri" panose="020F0502020204030204" pitchFamily="34" charset="0"/>
                <a:cs typeface="Calibri" panose="020F0502020204030204" pitchFamily="34" charset="0"/>
              </a:rPr>
              <a:t>A proposta desse estudo é avaliar as preferências e complicações relacionadas ao posicionamento do pacientes para osteossíntese do fêmur com haste intramedular em adultos no Brasil, para guiar futuras pesquisas. </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807533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736601" y="12840785"/>
            <a:ext cx="11220992" cy="550920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O estudo foi um </a:t>
            </a:r>
            <a:r>
              <a:rPr lang="pt-BR" sz="3200" dirty="0" err="1">
                <a:latin typeface="Calibri" panose="020F0502020204030204" pitchFamily="34" charset="0"/>
                <a:cs typeface="Calibri" panose="020F0502020204030204" pitchFamily="34" charset="0"/>
              </a:rPr>
              <a:t>cross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sectional</a:t>
            </a:r>
            <a:r>
              <a:rPr lang="pt-BR" sz="3200" dirty="0">
                <a:latin typeface="Calibri" panose="020F0502020204030204" pitchFamily="34" charset="0"/>
                <a:cs typeface="Calibri" panose="020F0502020204030204" pitchFamily="34" charset="0"/>
              </a:rPr>
              <a:t> pesquisa de opinião pública com participantes não identificados, a qual não requer avaliação pelo Comitê de Ética em Pesquisa (CEP/CONEP), conforme estabelecido pela resolução CNS n.º 510 de 2016.</a:t>
            </a:r>
          </a:p>
          <a:p>
            <a:pPr algn="just"/>
            <a:endParaRPr lang="pt-BR" sz="3200" dirty="0">
              <a:latin typeface="Calibri" panose="020F0502020204030204" pitchFamily="34" charset="0"/>
              <a:cs typeface="Calibri" panose="020F0502020204030204" pitchFamily="34" charset="0"/>
            </a:endParaRPr>
          </a:p>
          <a:p>
            <a:pPr algn="just"/>
            <a:r>
              <a:rPr lang="pt-BR" sz="3200" dirty="0">
                <a:latin typeface="Calibri" panose="020F0502020204030204" pitchFamily="34" charset="0"/>
                <a:cs typeface="Calibri" panose="020F0502020204030204" pitchFamily="34" charset="0"/>
              </a:rPr>
              <a:t>Questionário composto por 46 questões, abrangendo aspectos do tratamento de fraturas </a:t>
            </a:r>
            <a:r>
              <a:rPr lang="pt-BR" sz="3200" dirty="0" err="1">
                <a:latin typeface="Calibri" panose="020F0502020204030204" pitchFamily="34" charset="0"/>
                <a:cs typeface="Calibri" panose="020F0502020204030204" pitchFamily="34" charset="0"/>
              </a:rPr>
              <a:t>diafisárias</a:t>
            </a:r>
            <a:r>
              <a:rPr lang="pt-BR" sz="3200" dirty="0">
                <a:latin typeface="Calibri" panose="020F0502020204030204" pitchFamily="34" charset="0"/>
                <a:cs typeface="Calibri" panose="020F0502020204030204" pitchFamily="34" charset="0"/>
              </a:rPr>
              <a:t>, uso de mesa de tração, posicionamento dos membros inferiores e complicações. </a:t>
            </a:r>
          </a:p>
          <a:p>
            <a:pPr algn="just"/>
            <a:endParaRPr lang="pt-BR" sz="3200" dirty="0">
              <a:latin typeface="Calibri" panose="020F0502020204030204" pitchFamily="34" charset="0"/>
              <a:cs typeface="Calibri" panose="020F0502020204030204" pitchFamily="34" charset="0"/>
            </a:endParaRPr>
          </a:p>
          <a:p>
            <a:pPr algn="just"/>
            <a:r>
              <a:rPr lang="pt-BR" sz="3200" dirty="0">
                <a:latin typeface="Calibri" panose="020F0502020204030204" pitchFamily="34" charset="0"/>
                <a:cs typeface="Calibri" panose="020F0502020204030204" pitchFamily="34" charset="0"/>
              </a:rPr>
              <a:t>O questionário foi distribuído online, via Microsoft </a:t>
            </a:r>
            <a:r>
              <a:rPr lang="pt-BR" sz="3200" dirty="0" err="1">
                <a:latin typeface="Calibri" panose="020F0502020204030204" pitchFamily="34" charset="0"/>
                <a:cs typeface="Calibri" panose="020F0502020204030204" pitchFamily="34" charset="0"/>
              </a:rPr>
              <a:t>Forms</a:t>
            </a:r>
            <a:r>
              <a:rPr lang="pt-BR" sz="3200" dirty="0">
                <a:latin typeface="Calibri" panose="020F0502020204030204" pitchFamily="34" charset="0"/>
                <a:cs typeface="Calibri" panose="020F0502020204030204" pitchFamily="34" charset="0"/>
              </a:rPr>
              <a:t>, a ortopedistas no Brasil, e um total de 122 respostas foi obtido.</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423533" y="12219766"/>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66805" y="18375568"/>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2740363" y="32774213"/>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2737703" y="39002631"/>
            <a:ext cx="235833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Conclusão</a:t>
            </a: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481668" y="38609228"/>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graphicFrame>
        <p:nvGraphicFramePr>
          <p:cNvPr id="33" name="Tabela 32">
            <a:extLst>
              <a:ext uri="{FF2B5EF4-FFF2-40B4-BE49-F238E27FC236}">
                <a16:creationId xmlns:a16="http://schemas.microsoft.com/office/drawing/2014/main" id="{1621553F-5CE4-4D64-1C3F-F7F5D6B23743}"/>
              </a:ext>
            </a:extLst>
          </p:cNvPr>
          <p:cNvGraphicFramePr>
            <a:graphicFrameLocks noGrp="1"/>
          </p:cNvGraphicFramePr>
          <p:nvPr>
            <p:extLst>
              <p:ext uri="{D42A27DB-BD31-4B8C-83A1-F6EECF244321}">
                <p14:modId xmlns:p14="http://schemas.microsoft.com/office/powerpoint/2010/main" val="3120752222"/>
              </p:ext>
            </p:extLst>
          </p:nvPr>
        </p:nvGraphicFramePr>
        <p:xfrm>
          <a:off x="512091" y="19469453"/>
          <a:ext cx="11451659" cy="14654348"/>
        </p:xfrm>
        <a:graphic>
          <a:graphicData uri="http://schemas.openxmlformats.org/drawingml/2006/table">
            <a:tbl>
              <a:tblPr bandRow="1">
                <a:tableStyleId>{5C22544A-7EE6-4342-B048-85BDC9FD1C3A}</a:tableStyleId>
              </a:tblPr>
              <a:tblGrid>
                <a:gridCol w="1773788">
                  <a:extLst>
                    <a:ext uri="{9D8B030D-6E8A-4147-A177-3AD203B41FA5}">
                      <a16:colId xmlns:a16="http://schemas.microsoft.com/office/drawing/2014/main" val="370482767"/>
                    </a:ext>
                  </a:extLst>
                </a:gridCol>
                <a:gridCol w="4902200">
                  <a:extLst>
                    <a:ext uri="{9D8B030D-6E8A-4147-A177-3AD203B41FA5}">
                      <a16:colId xmlns:a16="http://schemas.microsoft.com/office/drawing/2014/main" val="1352666330"/>
                    </a:ext>
                  </a:extLst>
                </a:gridCol>
                <a:gridCol w="2352114">
                  <a:extLst>
                    <a:ext uri="{9D8B030D-6E8A-4147-A177-3AD203B41FA5}">
                      <a16:colId xmlns:a16="http://schemas.microsoft.com/office/drawing/2014/main" val="2743638562"/>
                    </a:ext>
                  </a:extLst>
                </a:gridCol>
                <a:gridCol w="2423557">
                  <a:extLst>
                    <a:ext uri="{9D8B030D-6E8A-4147-A177-3AD203B41FA5}">
                      <a16:colId xmlns:a16="http://schemas.microsoft.com/office/drawing/2014/main" val="663546651"/>
                    </a:ext>
                  </a:extLst>
                </a:gridCol>
              </a:tblGrid>
              <a:tr h="587887">
                <a:tc gridSpan="2">
                  <a:txBody>
                    <a:bodyPr/>
                    <a:lstStyle/>
                    <a:p>
                      <a:pPr algn="ctr">
                        <a:lnSpc>
                          <a:spcPct val="150000"/>
                        </a:lnSpc>
                        <a:spcAft>
                          <a:spcPts val="800"/>
                        </a:spcAft>
                        <a:buNone/>
                      </a:pPr>
                      <a:r>
                        <a:rPr lang="pt-BR" sz="2300" dirty="0">
                          <a:effectLst/>
                        </a:rPr>
                        <a:t>Pergunta</a:t>
                      </a:r>
                      <a:endParaRPr lang="pt-BR" sz="2300" dirty="0">
                        <a:effectLst/>
                        <a:latin typeface="Arial" panose="020B0604020202020204" pitchFamily="34" charset="0"/>
                        <a:ea typeface="Arial" panose="020B0604020202020204" pitchFamily="34" charset="0"/>
                      </a:endParaRPr>
                    </a:p>
                  </a:txBody>
                  <a:tcPr marL="78072" marR="78072" marT="39036" marB="39036" anchor="ctr"/>
                </a:tc>
                <a:tc hMerge="1">
                  <a:txBody>
                    <a:bodyPr/>
                    <a:lstStyle/>
                    <a:p>
                      <a:endParaRPr lang="pt-BR"/>
                    </a:p>
                  </a:txBody>
                  <a:tcPr/>
                </a:tc>
                <a:tc>
                  <a:txBody>
                    <a:bodyPr/>
                    <a:lstStyle/>
                    <a:p>
                      <a:pPr algn="ctr">
                        <a:lnSpc>
                          <a:spcPct val="150000"/>
                        </a:lnSpc>
                        <a:spcAft>
                          <a:spcPts val="800"/>
                        </a:spcAft>
                        <a:buNone/>
                      </a:pPr>
                      <a:r>
                        <a:rPr lang="pt-BR" sz="2300" dirty="0">
                          <a:effectLst/>
                        </a:rPr>
                        <a:t>Frequência absoluta</a:t>
                      </a:r>
                      <a:endParaRPr lang="pt-BR" sz="2300" dirty="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Frequência Relativa (%)</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2294314902"/>
                  </a:ext>
                </a:extLst>
              </a:tr>
              <a:tr h="473094">
                <a:tc rowSpan="9">
                  <a:txBody>
                    <a:bodyPr/>
                    <a:lstStyle/>
                    <a:p>
                      <a:pPr algn="ctr">
                        <a:lnSpc>
                          <a:spcPct val="150000"/>
                        </a:lnSpc>
                        <a:spcAft>
                          <a:spcPts val="800"/>
                        </a:spcAft>
                        <a:buNone/>
                      </a:pPr>
                      <a:r>
                        <a:rPr lang="pt-BR" sz="2300" dirty="0">
                          <a:effectLst/>
                        </a:rPr>
                        <a:t>Idade</a:t>
                      </a:r>
                      <a:endParaRPr lang="pt-BR" sz="2300" dirty="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a:effectLst/>
                        </a:rPr>
                        <a:t>&lt; 30</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14</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11,5%</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00632577"/>
                  </a:ext>
                </a:extLst>
              </a:tr>
              <a:tr h="473094">
                <a:tc vMerge="1">
                  <a:txBody>
                    <a:bodyPr/>
                    <a:lstStyle/>
                    <a:p>
                      <a:endParaRPr lang="pt-BR"/>
                    </a:p>
                  </a:txBody>
                  <a:tcPr/>
                </a:tc>
                <a:tc>
                  <a:txBody>
                    <a:bodyPr/>
                    <a:lstStyle/>
                    <a:p>
                      <a:pPr>
                        <a:lnSpc>
                          <a:spcPct val="150000"/>
                        </a:lnSpc>
                        <a:spcAft>
                          <a:spcPts val="800"/>
                        </a:spcAft>
                        <a:buNone/>
                      </a:pPr>
                      <a:r>
                        <a:rPr lang="pt-BR" sz="2300">
                          <a:effectLst/>
                        </a:rPr>
                        <a:t>31-34</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21</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17,2%</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595161095"/>
                  </a:ext>
                </a:extLst>
              </a:tr>
              <a:tr h="473094">
                <a:tc vMerge="1">
                  <a:txBody>
                    <a:bodyPr/>
                    <a:lstStyle/>
                    <a:p>
                      <a:endParaRPr lang="pt-BR"/>
                    </a:p>
                  </a:txBody>
                  <a:tcPr/>
                </a:tc>
                <a:tc>
                  <a:txBody>
                    <a:bodyPr/>
                    <a:lstStyle/>
                    <a:p>
                      <a:pPr>
                        <a:lnSpc>
                          <a:spcPct val="150000"/>
                        </a:lnSpc>
                        <a:spcAft>
                          <a:spcPts val="800"/>
                        </a:spcAft>
                        <a:buNone/>
                      </a:pPr>
                      <a:r>
                        <a:rPr lang="pt-BR" sz="2300">
                          <a:effectLst/>
                        </a:rPr>
                        <a:t>35-39</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29</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dirty="0">
                          <a:effectLst/>
                        </a:rPr>
                        <a:t>23,8%</a:t>
                      </a:r>
                      <a:endParaRPr lang="pt-BR" sz="2300" dirty="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720740447"/>
                  </a:ext>
                </a:extLst>
              </a:tr>
              <a:tr h="473094">
                <a:tc vMerge="1">
                  <a:txBody>
                    <a:bodyPr/>
                    <a:lstStyle/>
                    <a:p>
                      <a:endParaRPr lang="pt-BR"/>
                    </a:p>
                  </a:txBody>
                  <a:tcPr/>
                </a:tc>
                <a:tc>
                  <a:txBody>
                    <a:bodyPr/>
                    <a:lstStyle/>
                    <a:p>
                      <a:pPr>
                        <a:lnSpc>
                          <a:spcPct val="150000"/>
                        </a:lnSpc>
                        <a:spcAft>
                          <a:spcPts val="800"/>
                        </a:spcAft>
                        <a:buNone/>
                      </a:pPr>
                      <a:r>
                        <a:rPr lang="pt-BR" sz="2300">
                          <a:effectLst/>
                        </a:rPr>
                        <a:t>40-44</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18</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14,8%</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632726576"/>
                  </a:ext>
                </a:extLst>
              </a:tr>
              <a:tr h="473094">
                <a:tc vMerge="1">
                  <a:txBody>
                    <a:bodyPr/>
                    <a:lstStyle/>
                    <a:p>
                      <a:endParaRPr lang="pt-BR"/>
                    </a:p>
                  </a:txBody>
                  <a:tcPr/>
                </a:tc>
                <a:tc>
                  <a:txBody>
                    <a:bodyPr/>
                    <a:lstStyle/>
                    <a:p>
                      <a:pPr>
                        <a:lnSpc>
                          <a:spcPct val="150000"/>
                        </a:lnSpc>
                        <a:spcAft>
                          <a:spcPts val="800"/>
                        </a:spcAft>
                        <a:buNone/>
                      </a:pPr>
                      <a:r>
                        <a:rPr lang="pt-BR" sz="2300">
                          <a:effectLst/>
                        </a:rPr>
                        <a:t>45-49</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14</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11,5%</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4152955635"/>
                  </a:ext>
                </a:extLst>
              </a:tr>
              <a:tr h="473094">
                <a:tc vMerge="1">
                  <a:txBody>
                    <a:bodyPr/>
                    <a:lstStyle/>
                    <a:p>
                      <a:endParaRPr lang="pt-BR"/>
                    </a:p>
                  </a:txBody>
                  <a:tcPr/>
                </a:tc>
                <a:tc>
                  <a:txBody>
                    <a:bodyPr/>
                    <a:lstStyle/>
                    <a:p>
                      <a:pPr>
                        <a:lnSpc>
                          <a:spcPct val="150000"/>
                        </a:lnSpc>
                        <a:spcAft>
                          <a:spcPts val="800"/>
                        </a:spcAft>
                        <a:buNone/>
                      </a:pPr>
                      <a:r>
                        <a:rPr lang="pt-BR" sz="2300">
                          <a:effectLst/>
                        </a:rPr>
                        <a:t>50-54</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9</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7,4%</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711070607"/>
                  </a:ext>
                </a:extLst>
              </a:tr>
              <a:tr h="473094">
                <a:tc vMerge="1">
                  <a:txBody>
                    <a:bodyPr/>
                    <a:lstStyle/>
                    <a:p>
                      <a:endParaRPr lang="pt-BR"/>
                    </a:p>
                  </a:txBody>
                  <a:tcPr/>
                </a:tc>
                <a:tc>
                  <a:txBody>
                    <a:bodyPr/>
                    <a:lstStyle/>
                    <a:p>
                      <a:pPr>
                        <a:lnSpc>
                          <a:spcPct val="150000"/>
                        </a:lnSpc>
                        <a:spcAft>
                          <a:spcPts val="800"/>
                        </a:spcAft>
                        <a:buNone/>
                      </a:pPr>
                      <a:r>
                        <a:rPr lang="pt-BR" sz="2300">
                          <a:effectLst/>
                        </a:rPr>
                        <a:t>55-59</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8</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6,6%</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881045332"/>
                  </a:ext>
                </a:extLst>
              </a:tr>
              <a:tr h="473094">
                <a:tc vMerge="1">
                  <a:txBody>
                    <a:bodyPr/>
                    <a:lstStyle/>
                    <a:p>
                      <a:endParaRPr lang="pt-BR"/>
                    </a:p>
                  </a:txBody>
                  <a:tcPr/>
                </a:tc>
                <a:tc>
                  <a:txBody>
                    <a:bodyPr/>
                    <a:lstStyle/>
                    <a:p>
                      <a:pPr>
                        <a:lnSpc>
                          <a:spcPct val="150000"/>
                        </a:lnSpc>
                        <a:spcAft>
                          <a:spcPts val="800"/>
                        </a:spcAft>
                        <a:buNone/>
                      </a:pPr>
                      <a:r>
                        <a:rPr lang="pt-BR" sz="2300">
                          <a:effectLst/>
                        </a:rPr>
                        <a:t>60-64</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4</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3,3%</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60875721"/>
                  </a:ext>
                </a:extLst>
              </a:tr>
              <a:tr h="473094">
                <a:tc vMerge="1">
                  <a:txBody>
                    <a:bodyPr/>
                    <a:lstStyle/>
                    <a:p>
                      <a:endParaRPr lang="pt-BR"/>
                    </a:p>
                  </a:txBody>
                  <a:tcPr/>
                </a:tc>
                <a:tc>
                  <a:txBody>
                    <a:bodyPr/>
                    <a:lstStyle/>
                    <a:p>
                      <a:pPr>
                        <a:lnSpc>
                          <a:spcPct val="150000"/>
                        </a:lnSpc>
                        <a:spcAft>
                          <a:spcPts val="800"/>
                        </a:spcAft>
                        <a:buNone/>
                      </a:pPr>
                      <a:r>
                        <a:rPr lang="pt-BR" sz="2300">
                          <a:effectLst/>
                        </a:rPr>
                        <a:t>&gt;65</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5</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4,1%</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050678929"/>
                  </a:ext>
                </a:extLst>
              </a:tr>
              <a:tr h="473094">
                <a:tc rowSpan="6">
                  <a:txBody>
                    <a:bodyPr/>
                    <a:lstStyle/>
                    <a:p>
                      <a:pPr algn="ctr">
                        <a:lnSpc>
                          <a:spcPct val="150000"/>
                        </a:lnSpc>
                        <a:spcAft>
                          <a:spcPts val="800"/>
                        </a:spcAft>
                        <a:buNone/>
                      </a:pPr>
                      <a:r>
                        <a:rPr lang="pt-BR" sz="2300">
                          <a:effectLst/>
                        </a:rPr>
                        <a:t>Tempo de Formação</a:t>
                      </a:r>
                      <a:endParaRPr lang="pt-BR" sz="230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a:effectLst/>
                        </a:rPr>
                        <a:t>1-4 anos</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40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32,8%</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913468402"/>
                  </a:ext>
                </a:extLst>
              </a:tr>
              <a:tr h="473094">
                <a:tc vMerge="1">
                  <a:txBody>
                    <a:bodyPr/>
                    <a:lstStyle/>
                    <a:p>
                      <a:endParaRPr lang="pt-BR"/>
                    </a:p>
                  </a:txBody>
                  <a:tcPr/>
                </a:tc>
                <a:tc>
                  <a:txBody>
                    <a:bodyPr/>
                    <a:lstStyle/>
                    <a:p>
                      <a:pPr>
                        <a:lnSpc>
                          <a:spcPct val="150000"/>
                        </a:lnSpc>
                        <a:spcAft>
                          <a:spcPts val="800"/>
                        </a:spcAft>
                        <a:buNone/>
                      </a:pPr>
                      <a:r>
                        <a:rPr lang="pt-BR" sz="2300">
                          <a:effectLst/>
                        </a:rPr>
                        <a:t>5-9 anos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25</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20,5%</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370410802"/>
                  </a:ext>
                </a:extLst>
              </a:tr>
              <a:tr h="473094">
                <a:tc vMerge="1">
                  <a:txBody>
                    <a:bodyPr/>
                    <a:lstStyle/>
                    <a:p>
                      <a:endParaRPr lang="pt-BR"/>
                    </a:p>
                  </a:txBody>
                  <a:tcPr/>
                </a:tc>
                <a:tc>
                  <a:txBody>
                    <a:bodyPr/>
                    <a:lstStyle/>
                    <a:p>
                      <a:pPr>
                        <a:lnSpc>
                          <a:spcPct val="150000"/>
                        </a:lnSpc>
                        <a:spcAft>
                          <a:spcPts val="800"/>
                        </a:spcAft>
                        <a:buNone/>
                      </a:pPr>
                      <a:r>
                        <a:rPr lang="pt-BR" sz="2300">
                          <a:effectLst/>
                        </a:rPr>
                        <a:t>10-15 anos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16,4%</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913443049"/>
                  </a:ext>
                </a:extLst>
              </a:tr>
              <a:tr h="473094">
                <a:tc vMerge="1">
                  <a:txBody>
                    <a:bodyPr/>
                    <a:lstStyle/>
                    <a:p>
                      <a:endParaRPr lang="pt-BR"/>
                    </a:p>
                  </a:txBody>
                  <a:tcPr/>
                </a:tc>
                <a:tc>
                  <a:txBody>
                    <a:bodyPr/>
                    <a:lstStyle/>
                    <a:p>
                      <a:pPr>
                        <a:lnSpc>
                          <a:spcPct val="150000"/>
                        </a:lnSpc>
                        <a:spcAft>
                          <a:spcPts val="800"/>
                        </a:spcAft>
                        <a:buNone/>
                      </a:pPr>
                      <a:r>
                        <a:rPr lang="pt-BR" sz="2300">
                          <a:effectLst/>
                        </a:rPr>
                        <a:t>16-20 anos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8</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6,6%</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642185134"/>
                  </a:ext>
                </a:extLst>
              </a:tr>
              <a:tr h="473094">
                <a:tc vMerge="1">
                  <a:txBody>
                    <a:bodyPr/>
                    <a:lstStyle/>
                    <a:p>
                      <a:endParaRPr lang="pt-BR"/>
                    </a:p>
                  </a:txBody>
                  <a:tcPr/>
                </a:tc>
                <a:tc>
                  <a:txBody>
                    <a:bodyPr/>
                    <a:lstStyle/>
                    <a:p>
                      <a:pPr>
                        <a:lnSpc>
                          <a:spcPct val="150000"/>
                        </a:lnSpc>
                        <a:spcAft>
                          <a:spcPts val="800"/>
                        </a:spcAft>
                        <a:buNone/>
                      </a:pPr>
                      <a:r>
                        <a:rPr lang="pt-BR" sz="2300">
                          <a:effectLst/>
                        </a:rPr>
                        <a:t>21-30 anos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19</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15,6%</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664624455"/>
                  </a:ext>
                </a:extLst>
              </a:tr>
              <a:tr h="473094">
                <a:tc vMerge="1">
                  <a:txBody>
                    <a:bodyPr/>
                    <a:lstStyle/>
                    <a:p>
                      <a:endParaRPr lang="pt-BR"/>
                    </a:p>
                  </a:txBody>
                  <a:tcPr/>
                </a:tc>
                <a:tc>
                  <a:txBody>
                    <a:bodyPr/>
                    <a:lstStyle/>
                    <a:p>
                      <a:pPr>
                        <a:lnSpc>
                          <a:spcPct val="150000"/>
                        </a:lnSpc>
                        <a:spcAft>
                          <a:spcPts val="800"/>
                        </a:spcAft>
                        <a:buNone/>
                      </a:pPr>
                      <a:r>
                        <a:rPr lang="pt-BR" sz="2300">
                          <a:effectLst/>
                        </a:rPr>
                        <a:t>mais de 30 anos</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8,2%</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264034122"/>
                  </a:ext>
                </a:extLst>
              </a:tr>
              <a:tr h="621532">
                <a:tc rowSpan="3">
                  <a:txBody>
                    <a:bodyPr/>
                    <a:lstStyle/>
                    <a:p>
                      <a:pPr algn="ctr">
                        <a:lnSpc>
                          <a:spcPct val="150000"/>
                        </a:lnSpc>
                        <a:spcAft>
                          <a:spcPts val="800"/>
                        </a:spcAft>
                        <a:buNone/>
                      </a:pPr>
                      <a:r>
                        <a:rPr lang="pt-BR" sz="2300">
                          <a:effectLst/>
                        </a:rPr>
                        <a:t>Graduação</a:t>
                      </a:r>
                      <a:endParaRPr lang="pt-BR" sz="230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dirty="0">
                          <a:effectLst/>
                        </a:rPr>
                        <a:t>Ortopedista com Título SBOT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84</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68,9%</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167651293"/>
                  </a:ext>
                </a:extLst>
              </a:tr>
              <a:tr h="558800">
                <a:tc vMerge="1">
                  <a:txBody>
                    <a:bodyPr/>
                    <a:lstStyle/>
                    <a:p>
                      <a:endParaRPr lang="pt-BR"/>
                    </a:p>
                  </a:txBody>
                  <a:tcPr/>
                </a:tc>
                <a:tc>
                  <a:txBody>
                    <a:bodyPr/>
                    <a:lstStyle/>
                    <a:p>
                      <a:pPr>
                        <a:lnSpc>
                          <a:spcPct val="150000"/>
                        </a:lnSpc>
                        <a:spcAft>
                          <a:spcPts val="800"/>
                        </a:spcAft>
                        <a:buNone/>
                      </a:pPr>
                      <a:r>
                        <a:rPr lang="pt-BR" sz="2300">
                          <a:effectLst/>
                        </a:rPr>
                        <a:t>Ortopedista com Título SBOT + CBTO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28</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23,0%</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340445489"/>
                  </a:ext>
                </a:extLst>
              </a:tr>
              <a:tr h="473094">
                <a:tc vMerge="1">
                  <a:txBody>
                    <a:bodyPr/>
                    <a:lstStyle/>
                    <a:p>
                      <a:endParaRPr lang="pt-BR"/>
                    </a:p>
                  </a:txBody>
                  <a:tcPr/>
                </a:tc>
                <a:tc>
                  <a:txBody>
                    <a:bodyPr/>
                    <a:lstStyle/>
                    <a:p>
                      <a:pPr>
                        <a:lnSpc>
                          <a:spcPct val="150000"/>
                        </a:lnSpc>
                        <a:spcAft>
                          <a:spcPts val="800"/>
                        </a:spcAft>
                        <a:buNone/>
                      </a:pPr>
                      <a:r>
                        <a:rPr lang="pt-BR" sz="2300">
                          <a:effectLst/>
                        </a:rPr>
                        <a:t>Residente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8,2%</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961598544"/>
                  </a:ext>
                </a:extLst>
              </a:tr>
              <a:tr h="473094">
                <a:tc rowSpan="3">
                  <a:txBody>
                    <a:bodyPr/>
                    <a:lstStyle/>
                    <a:p>
                      <a:pPr algn="ctr">
                        <a:lnSpc>
                          <a:spcPct val="150000"/>
                        </a:lnSpc>
                        <a:spcAft>
                          <a:spcPts val="800"/>
                        </a:spcAft>
                        <a:buNone/>
                      </a:pPr>
                      <a:r>
                        <a:rPr lang="pt-BR" sz="2300" dirty="0">
                          <a:effectLst/>
                        </a:rPr>
                        <a:t>Fellow/</a:t>
                      </a:r>
                    </a:p>
                    <a:p>
                      <a:pPr algn="ctr">
                        <a:lnSpc>
                          <a:spcPct val="150000"/>
                        </a:lnSpc>
                        <a:spcAft>
                          <a:spcPts val="800"/>
                        </a:spcAft>
                        <a:buNone/>
                      </a:pPr>
                      <a:r>
                        <a:rPr lang="pt-BR" sz="2300" dirty="0">
                          <a:effectLst/>
                        </a:rPr>
                        <a:t>especialização</a:t>
                      </a:r>
                      <a:endParaRPr lang="pt-BR" sz="2300" dirty="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a:effectLst/>
                        </a:rPr>
                        <a:t>Fellow em Trauma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30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24,6%</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2234481415"/>
                  </a:ext>
                </a:extLst>
              </a:tr>
              <a:tr h="628612">
                <a:tc vMerge="1">
                  <a:txBody>
                    <a:bodyPr/>
                    <a:lstStyle/>
                    <a:p>
                      <a:endParaRPr lang="pt-BR"/>
                    </a:p>
                  </a:txBody>
                  <a:tcPr/>
                </a:tc>
                <a:tc>
                  <a:txBody>
                    <a:bodyPr/>
                    <a:lstStyle/>
                    <a:p>
                      <a:pPr>
                        <a:lnSpc>
                          <a:spcPct val="150000"/>
                        </a:lnSpc>
                        <a:spcAft>
                          <a:spcPts val="800"/>
                        </a:spcAft>
                        <a:buNone/>
                      </a:pPr>
                      <a:r>
                        <a:rPr lang="pt-BR" sz="2300" dirty="0">
                          <a:effectLst/>
                        </a:rPr>
                        <a:t>Não realizou Fellow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20</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16,4%</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4009057128"/>
                  </a:ext>
                </a:extLst>
              </a:tr>
              <a:tr h="482600">
                <a:tc vMerge="1">
                  <a:txBody>
                    <a:bodyPr/>
                    <a:lstStyle/>
                    <a:p>
                      <a:endParaRPr lang="pt-BR"/>
                    </a:p>
                  </a:txBody>
                  <a:tcPr/>
                </a:tc>
                <a:tc>
                  <a:txBody>
                    <a:bodyPr/>
                    <a:lstStyle/>
                    <a:p>
                      <a:pPr>
                        <a:lnSpc>
                          <a:spcPct val="150000"/>
                        </a:lnSpc>
                        <a:spcAft>
                          <a:spcPts val="800"/>
                        </a:spcAft>
                        <a:buNone/>
                      </a:pPr>
                      <a:r>
                        <a:rPr lang="pt-BR" sz="2300" dirty="0">
                          <a:effectLst/>
                        </a:rPr>
                        <a:t>Fellow outra </a:t>
                      </a:r>
                      <a:r>
                        <a:rPr lang="pt-BR" sz="2300" dirty="0" err="1">
                          <a:effectLst/>
                        </a:rPr>
                        <a:t>subespecialiade</a:t>
                      </a:r>
                      <a:r>
                        <a:rPr lang="pt-BR" sz="2300" dirty="0">
                          <a:effectLst/>
                        </a:rPr>
                        <a:t>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72</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59,0%</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47759512"/>
                  </a:ext>
                </a:extLst>
              </a:tr>
              <a:tr h="473094">
                <a:tc rowSpan="3">
                  <a:txBody>
                    <a:bodyPr/>
                    <a:lstStyle/>
                    <a:p>
                      <a:pPr algn="ctr">
                        <a:lnSpc>
                          <a:spcPct val="150000"/>
                        </a:lnSpc>
                        <a:spcAft>
                          <a:spcPts val="800"/>
                        </a:spcAft>
                        <a:buNone/>
                      </a:pPr>
                      <a:r>
                        <a:rPr lang="pt-BR" sz="2300">
                          <a:effectLst/>
                        </a:rPr>
                        <a:t>Atua em qual tipo de serviço</a:t>
                      </a:r>
                      <a:endParaRPr lang="pt-BR" sz="230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dirty="0">
                          <a:effectLst/>
                        </a:rPr>
                        <a:t>Público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18</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14,8%</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673285779"/>
                  </a:ext>
                </a:extLst>
              </a:tr>
              <a:tr h="473094">
                <a:tc vMerge="1">
                  <a:txBody>
                    <a:bodyPr/>
                    <a:lstStyle/>
                    <a:p>
                      <a:endParaRPr lang="pt-BR"/>
                    </a:p>
                  </a:txBody>
                  <a:tcPr/>
                </a:tc>
                <a:tc>
                  <a:txBody>
                    <a:bodyPr/>
                    <a:lstStyle/>
                    <a:p>
                      <a:pPr>
                        <a:lnSpc>
                          <a:spcPct val="150000"/>
                        </a:lnSpc>
                        <a:spcAft>
                          <a:spcPts val="800"/>
                        </a:spcAft>
                        <a:buNone/>
                      </a:pPr>
                      <a:r>
                        <a:rPr lang="pt-BR" sz="2300" dirty="0">
                          <a:effectLst/>
                        </a:rPr>
                        <a:t>Privado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19</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15,6%</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744868651"/>
                  </a:ext>
                </a:extLst>
              </a:tr>
              <a:tr h="473094">
                <a:tc vMerge="1">
                  <a:txBody>
                    <a:bodyPr/>
                    <a:lstStyle/>
                    <a:p>
                      <a:endParaRPr lang="pt-BR"/>
                    </a:p>
                  </a:txBody>
                  <a:tcPr/>
                </a:tc>
                <a:tc>
                  <a:txBody>
                    <a:bodyPr/>
                    <a:lstStyle/>
                    <a:p>
                      <a:pPr>
                        <a:lnSpc>
                          <a:spcPct val="150000"/>
                        </a:lnSpc>
                        <a:spcAft>
                          <a:spcPts val="800"/>
                        </a:spcAft>
                        <a:buNone/>
                      </a:pPr>
                      <a:r>
                        <a:rPr lang="pt-BR" sz="2300" dirty="0">
                          <a:effectLst/>
                        </a:rPr>
                        <a:t>Ambos </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85</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69,7%</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3658180042"/>
                  </a:ext>
                </a:extLst>
              </a:tr>
              <a:tr h="473094">
                <a:tc rowSpan="3">
                  <a:txBody>
                    <a:bodyPr/>
                    <a:lstStyle/>
                    <a:p>
                      <a:pPr algn="ctr">
                        <a:lnSpc>
                          <a:spcPct val="150000"/>
                        </a:lnSpc>
                        <a:spcAft>
                          <a:spcPts val="800"/>
                        </a:spcAft>
                        <a:buNone/>
                      </a:pPr>
                      <a:r>
                        <a:rPr lang="pt-BR" sz="2300" dirty="0">
                          <a:effectLst/>
                        </a:rPr>
                        <a:t>Hospital possui residência</a:t>
                      </a:r>
                      <a:endParaRPr lang="pt-BR" sz="2300" dirty="0">
                        <a:effectLst/>
                        <a:latin typeface="Arial" panose="020B0604020202020204" pitchFamily="34" charset="0"/>
                        <a:ea typeface="Arial" panose="020B0604020202020204" pitchFamily="34" charset="0"/>
                      </a:endParaRPr>
                    </a:p>
                  </a:txBody>
                  <a:tcPr marL="78072" marR="78072" marT="39036" marB="39036" anchor="ctr"/>
                </a:tc>
                <a:tc>
                  <a:txBody>
                    <a:bodyPr/>
                    <a:lstStyle/>
                    <a:p>
                      <a:pPr>
                        <a:lnSpc>
                          <a:spcPct val="150000"/>
                        </a:lnSpc>
                        <a:spcAft>
                          <a:spcPts val="800"/>
                        </a:spcAft>
                        <a:buNone/>
                      </a:pPr>
                      <a:r>
                        <a:rPr lang="pt-BR" sz="2300">
                          <a:effectLst/>
                        </a:rPr>
                        <a:t>Sim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73</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59,8%</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622953600"/>
                  </a:ext>
                </a:extLst>
              </a:tr>
              <a:tr h="473094">
                <a:tc vMerge="1">
                  <a:txBody>
                    <a:bodyPr/>
                    <a:lstStyle/>
                    <a:p>
                      <a:endParaRPr lang="pt-BR"/>
                    </a:p>
                  </a:txBody>
                  <a:tcPr/>
                </a:tc>
                <a:tc>
                  <a:txBody>
                    <a:bodyPr/>
                    <a:lstStyle/>
                    <a:p>
                      <a:pPr>
                        <a:lnSpc>
                          <a:spcPct val="150000"/>
                        </a:lnSpc>
                        <a:spcAft>
                          <a:spcPts val="800"/>
                        </a:spcAft>
                        <a:buNone/>
                      </a:pPr>
                      <a:r>
                        <a:rPr lang="pt-BR" sz="2300">
                          <a:effectLst/>
                        </a:rPr>
                        <a:t>Não </a:t>
                      </a:r>
                      <a:endParaRPr lang="pt-BR" sz="230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17</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a:effectLst/>
                        </a:rPr>
                        <a:t>13,9%</a:t>
                      </a:r>
                      <a:endParaRPr lang="pt-BR" sz="230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1245664256"/>
                  </a:ext>
                </a:extLst>
              </a:tr>
              <a:tr h="0">
                <a:tc vMerge="1">
                  <a:txBody>
                    <a:bodyPr/>
                    <a:lstStyle/>
                    <a:p>
                      <a:endParaRPr lang="pt-BR"/>
                    </a:p>
                  </a:txBody>
                  <a:tcPr/>
                </a:tc>
                <a:tc>
                  <a:txBody>
                    <a:bodyPr/>
                    <a:lstStyle/>
                    <a:p>
                      <a:pPr>
                        <a:lnSpc>
                          <a:spcPct val="150000"/>
                        </a:lnSpc>
                        <a:spcAft>
                          <a:spcPts val="800"/>
                        </a:spcAft>
                        <a:buNone/>
                      </a:pPr>
                      <a:r>
                        <a:rPr lang="pt-BR" sz="2300" dirty="0">
                          <a:effectLst/>
                        </a:rPr>
                        <a:t>Em ambos</a:t>
                      </a:r>
                      <a:endParaRPr lang="pt-BR" sz="2300" dirty="0">
                        <a:effectLst/>
                        <a:latin typeface="Arial" panose="020B0604020202020204" pitchFamily="34" charset="0"/>
                        <a:ea typeface="Arial" panose="020B0604020202020204" pitchFamily="34" charset="0"/>
                      </a:endParaRPr>
                    </a:p>
                  </a:txBody>
                  <a:tcPr marL="131185" marR="131185" marT="0" marB="0"/>
                </a:tc>
                <a:tc>
                  <a:txBody>
                    <a:bodyPr/>
                    <a:lstStyle/>
                    <a:p>
                      <a:pPr algn="ctr">
                        <a:lnSpc>
                          <a:spcPct val="150000"/>
                        </a:lnSpc>
                        <a:spcAft>
                          <a:spcPts val="800"/>
                        </a:spcAft>
                        <a:buNone/>
                      </a:pPr>
                      <a:r>
                        <a:rPr lang="pt-BR" sz="2300">
                          <a:effectLst/>
                        </a:rPr>
                        <a:t>32</a:t>
                      </a:r>
                      <a:endParaRPr lang="pt-BR" sz="2300">
                        <a:effectLst/>
                        <a:latin typeface="Arial" panose="020B0604020202020204" pitchFamily="34" charset="0"/>
                        <a:ea typeface="Arial" panose="020B0604020202020204" pitchFamily="34" charset="0"/>
                      </a:endParaRPr>
                    </a:p>
                  </a:txBody>
                  <a:tcPr marL="131185" marR="131185" marT="0" marB="0" anchor="ctr"/>
                </a:tc>
                <a:tc>
                  <a:txBody>
                    <a:bodyPr/>
                    <a:lstStyle/>
                    <a:p>
                      <a:pPr algn="ctr">
                        <a:lnSpc>
                          <a:spcPct val="150000"/>
                        </a:lnSpc>
                        <a:spcAft>
                          <a:spcPts val="800"/>
                        </a:spcAft>
                        <a:buNone/>
                      </a:pPr>
                      <a:r>
                        <a:rPr lang="pt-BR" sz="2300" dirty="0">
                          <a:effectLst/>
                        </a:rPr>
                        <a:t>26,2%</a:t>
                      </a:r>
                      <a:endParaRPr lang="pt-BR" sz="2300" dirty="0">
                        <a:effectLst/>
                        <a:latin typeface="Arial" panose="020B0604020202020204" pitchFamily="34" charset="0"/>
                        <a:ea typeface="Arial" panose="020B0604020202020204" pitchFamily="34" charset="0"/>
                      </a:endParaRPr>
                    </a:p>
                  </a:txBody>
                  <a:tcPr marL="131185" marR="131185" marT="0" marB="0" anchor="ctr"/>
                </a:tc>
                <a:extLst>
                  <a:ext uri="{0D108BD9-81ED-4DB2-BD59-A6C34878D82A}">
                    <a16:rowId xmlns:a16="http://schemas.microsoft.com/office/drawing/2014/main" val="2017500246"/>
                  </a:ext>
                </a:extLst>
              </a:tr>
            </a:tbl>
          </a:graphicData>
        </a:graphic>
      </p:graphicFrame>
      <p:sp>
        <p:nvSpPr>
          <p:cNvPr id="35" name="CaixaDeTexto 34">
            <a:extLst>
              <a:ext uri="{FF2B5EF4-FFF2-40B4-BE49-F238E27FC236}">
                <a16:creationId xmlns:a16="http://schemas.microsoft.com/office/drawing/2014/main" id="{DD51D6A8-D12E-4B98-047C-6C252750A79E}"/>
              </a:ext>
            </a:extLst>
          </p:cNvPr>
          <p:cNvSpPr txBox="1"/>
          <p:nvPr/>
        </p:nvSpPr>
        <p:spPr>
          <a:xfrm>
            <a:off x="505936" y="19099881"/>
            <a:ext cx="6663214" cy="369332"/>
          </a:xfrm>
          <a:prstGeom prst="rect">
            <a:avLst/>
          </a:prstGeom>
          <a:noFill/>
        </p:spPr>
        <p:txBody>
          <a:bodyPr wrap="square">
            <a:spAutoFit/>
          </a:bodyPr>
          <a:lstStyle/>
          <a:p>
            <a:r>
              <a:rPr lang="pt-BR"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Tabela 1 – </a:t>
            </a:r>
            <a:r>
              <a:rPr lang="pt-BR"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Características Demográficas dos Participantes</a:t>
            </a:r>
            <a:endParaRPr lang="pt-BR" dirty="0">
              <a:latin typeface="Calibri" panose="020F0502020204030204" pitchFamily="34" charset="0"/>
              <a:ea typeface="Calibri" panose="020F0502020204030204" pitchFamily="34" charset="0"/>
              <a:cs typeface="Calibri" panose="020F0502020204030204" pitchFamily="34" charset="0"/>
            </a:endParaRPr>
          </a:p>
        </p:txBody>
      </p:sp>
      <p:sp>
        <p:nvSpPr>
          <p:cNvPr id="37" name="CaixaDeTexto 36">
            <a:extLst>
              <a:ext uri="{FF2B5EF4-FFF2-40B4-BE49-F238E27FC236}">
                <a16:creationId xmlns:a16="http://schemas.microsoft.com/office/drawing/2014/main" id="{B92BB9EE-5944-5759-DDA0-178AAE76B291}"/>
              </a:ext>
            </a:extLst>
          </p:cNvPr>
          <p:cNvSpPr txBox="1"/>
          <p:nvPr/>
        </p:nvSpPr>
        <p:spPr>
          <a:xfrm>
            <a:off x="12650682" y="8429274"/>
            <a:ext cx="15695718" cy="9941183"/>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PREDOMINÂNCIA DO USO DA MESA DE TRAÇÃO COM PACIENTE EM SUPINO EM TODOS OS TIPOS DE FRATURAS ANALISADAS:</a:t>
            </a:r>
            <a:endParaRPr lang="pt-BR" sz="32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Wingdings" panose="05000000000000000000" pitchFamily="2" charset="2"/>
              <a:buChar char="v"/>
            </a:pPr>
            <a:r>
              <a:rPr lang="pt-BR" sz="3200" dirty="0">
                <a:latin typeface="Calibri" panose="020F0502020204030204" pitchFamily="34" charset="0"/>
                <a:ea typeface="Calibri" panose="020F0502020204030204" pitchFamily="34" charset="0"/>
                <a:cs typeface="Calibri" panose="020F0502020204030204" pitchFamily="34" charset="0"/>
              </a:rPr>
              <a:t>osteossíntese de fratura </a:t>
            </a:r>
            <a:r>
              <a:rPr lang="pt-BR" sz="3200" dirty="0" err="1">
                <a:latin typeface="Calibri" panose="020F0502020204030204" pitchFamily="34" charset="0"/>
                <a:ea typeface="Calibri" panose="020F0502020204030204" pitchFamily="34" charset="0"/>
                <a:cs typeface="Calibri" panose="020F0502020204030204" pitchFamily="34" charset="0"/>
              </a:rPr>
              <a:t>transtrocanteriana</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b="1" dirty="0">
                <a:latin typeface="Calibri" panose="020F0502020204030204" pitchFamily="34" charset="0"/>
                <a:ea typeface="Calibri" panose="020F0502020204030204" pitchFamily="34" charset="0"/>
                <a:cs typeface="Calibri" panose="020F0502020204030204" pitchFamily="34" charset="0"/>
              </a:rPr>
              <a:t>86,3%</a:t>
            </a:r>
          </a:p>
          <a:p>
            <a:pPr marL="457200" indent="-457200">
              <a:buFont typeface="Wingdings" panose="05000000000000000000" pitchFamily="2" charset="2"/>
              <a:buChar char="v"/>
            </a:pPr>
            <a:r>
              <a:rPr lang="pt-BR" sz="3200" dirty="0">
                <a:latin typeface="Calibri" panose="020F0502020204030204" pitchFamily="34" charset="0"/>
                <a:ea typeface="Calibri" panose="020F0502020204030204" pitchFamily="34" charset="0"/>
                <a:cs typeface="Calibri" panose="020F0502020204030204" pitchFamily="34" charset="0"/>
              </a:rPr>
              <a:t>osteossíntese de fratura  </a:t>
            </a:r>
            <a:r>
              <a:rPr lang="pt-BR" sz="3200" dirty="0" err="1">
                <a:latin typeface="Calibri" panose="020F0502020204030204" pitchFamily="34" charset="0"/>
                <a:ea typeface="Calibri" panose="020F0502020204030204" pitchFamily="34" charset="0"/>
                <a:cs typeface="Calibri" panose="020F0502020204030204" pitchFamily="34" charset="0"/>
              </a:rPr>
              <a:t>sub-transtrocanteriana</a:t>
            </a:r>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b="1" dirty="0">
                <a:latin typeface="Calibri" panose="020F0502020204030204" pitchFamily="34" charset="0"/>
                <a:ea typeface="Calibri" panose="020F0502020204030204" pitchFamily="34" charset="0"/>
                <a:cs typeface="Calibri" panose="020F0502020204030204" pitchFamily="34" charset="0"/>
              </a:rPr>
              <a:t>87,8% </a:t>
            </a:r>
          </a:p>
          <a:p>
            <a:pPr marL="457200" indent="-457200">
              <a:buFont typeface="Wingdings" panose="05000000000000000000" pitchFamily="2" charset="2"/>
              <a:buChar char="v"/>
            </a:pPr>
            <a:r>
              <a:rPr lang="pt-BR" sz="3200" dirty="0">
                <a:latin typeface="Calibri" panose="020F0502020204030204" pitchFamily="34" charset="0"/>
                <a:ea typeface="Calibri" panose="020F0502020204030204" pitchFamily="34" charset="0"/>
                <a:cs typeface="Calibri" panose="020F0502020204030204" pitchFamily="34" charset="0"/>
              </a:rPr>
              <a:t>osteossíntese do fêmur </a:t>
            </a:r>
            <a:r>
              <a:rPr lang="pt-BR" sz="3200" dirty="0" err="1">
                <a:latin typeface="Calibri" panose="020F0502020204030204" pitchFamily="34" charset="0"/>
                <a:ea typeface="Calibri" panose="020F0502020204030204" pitchFamily="34" charset="0"/>
                <a:cs typeface="Calibri" panose="020F0502020204030204" pitchFamily="34" charset="0"/>
              </a:rPr>
              <a:t>diafisário</a:t>
            </a:r>
            <a:r>
              <a:rPr lang="pt-BR" sz="3200" b="1" dirty="0">
                <a:latin typeface="Calibri" panose="020F0502020204030204" pitchFamily="34" charset="0"/>
                <a:ea typeface="Calibri" panose="020F0502020204030204" pitchFamily="34" charset="0"/>
                <a:cs typeface="Calibri" panose="020F0502020204030204" pitchFamily="34" charset="0"/>
              </a:rPr>
              <a:t>: 50%</a:t>
            </a:r>
          </a:p>
          <a:p>
            <a:endParaRPr lang="pt-BR" sz="3200" dirty="0">
              <a:latin typeface="Calibri" panose="020F0502020204030204" pitchFamily="34" charset="0"/>
              <a:ea typeface="Calibri" panose="020F0502020204030204" pitchFamily="34" charset="0"/>
              <a:cs typeface="Calibri" panose="020F0502020204030204" pitchFamily="34" charset="0"/>
            </a:endParaRPr>
          </a:p>
          <a:p>
            <a:r>
              <a:rPr lang="pt-BR" sz="3200" dirty="0">
                <a:latin typeface="Calibri" panose="020F0502020204030204" pitchFamily="34" charset="0"/>
                <a:ea typeface="Calibri" panose="020F0502020204030204" pitchFamily="34" charset="0"/>
                <a:cs typeface="Calibri" panose="020F0502020204030204" pitchFamily="34" charset="0"/>
              </a:rPr>
              <a:t>Associação significativa entre o </a:t>
            </a:r>
            <a:r>
              <a:rPr lang="pt-BR" sz="3200" b="1" u="sng" dirty="0">
                <a:latin typeface="Calibri" panose="020F0502020204030204" pitchFamily="34" charset="0"/>
                <a:ea typeface="Calibri" panose="020F0502020204030204" pitchFamily="34" charset="0"/>
                <a:cs typeface="Calibri" panose="020F0502020204030204" pitchFamily="34" charset="0"/>
              </a:rPr>
              <a:t>TEMPO DE EXPERIÊNCIA PROFISSIONAL E A PREFERÊNCIA POR MÉTODOS DE POSICIONAMENTO PARA OSTEOSSÍNTESE DE FRATURAS TRANSTROCANTERIANAS E SUBTRANSTROCANTERIANAS </a:t>
            </a:r>
            <a:r>
              <a:rPr lang="pt-BR" sz="3200" dirty="0">
                <a:latin typeface="Calibri" panose="020F0502020204030204" pitchFamily="34" charset="0"/>
                <a:ea typeface="Calibri" panose="020F0502020204030204" pitchFamily="34" charset="0"/>
                <a:cs typeface="Calibri" panose="020F0502020204030204" pitchFamily="34" charset="0"/>
              </a:rPr>
              <a:t>(p &lt; 0,05).</a:t>
            </a:r>
          </a:p>
          <a:p>
            <a:endParaRPr lang="pt-BR" sz="3200" dirty="0">
              <a:latin typeface="Calibri" panose="020F0502020204030204" pitchFamily="34" charset="0"/>
              <a:ea typeface="Calibri" panose="020F0502020204030204" pitchFamily="34" charset="0"/>
              <a:cs typeface="Calibri" panose="020F0502020204030204" pitchFamily="34" charset="0"/>
            </a:endParaRPr>
          </a:p>
          <a:p>
            <a:r>
              <a:rPr lang="pt-BR" sz="3200" u="sng" dirty="0">
                <a:latin typeface="Calibri" panose="020F0502020204030204" pitchFamily="34" charset="0"/>
                <a:ea typeface="Calibri" panose="020F0502020204030204" pitchFamily="34" charset="0"/>
                <a:cs typeface="Calibri" panose="020F0502020204030204" pitchFamily="34" charset="0"/>
              </a:rPr>
              <a:t>A mesa de tração com paciente em supino</a:t>
            </a:r>
            <a:r>
              <a:rPr lang="pt-BR" sz="3200" dirty="0">
                <a:latin typeface="Calibri" panose="020F0502020204030204" pitchFamily="34" charset="0"/>
                <a:ea typeface="Calibri" panose="020F0502020204030204" pitchFamily="34" charset="0"/>
                <a:cs typeface="Calibri" panose="020F0502020204030204" pitchFamily="34" charset="0"/>
              </a:rPr>
              <a:t>: é amplamente utilizada por cirurgiões de todas as faixas de tempo de formação, sendo particularmente preferida por aqueles com 1-4 anos de formação.</a:t>
            </a:r>
          </a:p>
          <a:p>
            <a:endParaRPr lang="pt-BR" sz="3200" dirty="0">
              <a:latin typeface="Calibri" panose="020F0502020204030204" pitchFamily="34" charset="0"/>
              <a:ea typeface="Calibri" panose="020F0502020204030204" pitchFamily="34" charset="0"/>
              <a:cs typeface="Calibri" panose="020F0502020204030204" pitchFamily="34" charset="0"/>
            </a:endParaRPr>
          </a:p>
          <a:p>
            <a:r>
              <a:rPr lang="pt-BR" sz="3200" u="sng" dirty="0">
                <a:latin typeface="Calibri" panose="020F0502020204030204" pitchFamily="34" charset="0"/>
                <a:ea typeface="Calibri" panose="020F0502020204030204" pitchFamily="34" charset="0"/>
                <a:cs typeface="Calibri" panose="020F0502020204030204" pitchFamily="34" charset="0"/>
              </a:rPr>
              <a:t>Mesa transparente com paciente em decúbito dorsal com coxim </a:t>
            </a:r>
            <a:r>
              <a:rPr lang="pt-BR" sz="3200" u="sng" dirty="0" err="1">
                <a:latin typeface="Calibri" panose="020F0502020204030204" pitchFamily="34" charset="0"/>
                <a:ea typeface="Calibri" panose="020F0502020204030204" pitchFamily="34" charset="0"/>
                <a:cs typeface="Calibri" panose="020F0502020204030204" pitchFamily="34" charset="0"/>
              </a:rPr>
              <a:t>infraglúteo</a:t>
            </a:r>
            <a:r>
              <a:rPr lang="pt-BR" sz="3200" dirty="0">
                <a:latin typeface="Calibri" panose="020F0502020204030204" pitchFamily="34" charset="0"/>
                <a:ea typeface="Calibri" panose="020F0502020204030204" pitchFamily="34" charset="0"/>
                <a:cs typeface="Calibri" panose="020F0502020204030204" pitchFamily="34" charset="0"/>
              </a:rPr>
              <a:t>: cirurgiões com mais tempo de formação (10-15 anos e mais de 31 anos) tendem a utilizar com mais frequência.</a:t>
            </a:r>
          </a:p>
          <a:p>
            <a:endParaRPr lang="pt-BR" sz="3200" dirty="0">
              <a:latin typeface="Calibri" panose="020F0502020204030204" pitchFamily="34" charset="0"/>
              <a:ea typeface="Calibri" panose="020F0502020204030204" pitchFamily="34" charset="0"/>
              <a:cs typeface="Calibri" panose="020F0502020204030204" pitchFamily="34" charset="0"/>
            </a:endParaRPr>
          </a:p>
          <a:p>
            <a:r>
              <a:rPr lang="pt-BR" sz="3200" u="sng" dirty="0">
                <a:latin typeface="Calibri" panose="020F0502020204030204" pitchFamily="34" charset="0"/>
                <a:ea typeface="Calibri" panose="020F0502020204030204" pitchFamily="34" charset="0"/>
                <a:cs typeface="Calibri" panose="020F0502020204030204" pitchFamily="34" charset="0"/>
              </a:rPr>
              <a:t>Mesa de tração com paciente em decúbito lateral</a:t>
            </a:r>
            <a:r>
              <a:rPr lang="pt-BR" sz="3200" dirty="0">
                <a:latin typeface="Calibri" panose="020F0502020204030204" pitchFamily="34" charset="0"/>
                <a:ea typeface="Calibri" panose="020F0502020204030204" pitchFamily="34" charset="0"/>
                <a:cs typeface="Calibri" panose="020F0502020204030204" pitchFamily="34" charset="0"/>
              </a:rPr>
              <a:t>: é mínimo, mas ocorre principalmente entre cirurgiões com 10-15 anos e 21-30 anos de formação.</a:t>
            </a:r>
          </a:p>
        </p:txBody>
      </p:sp>
      <p:pic>
        <p:nvPicPr>
          <p:cNvPr id="22" name="Imagem 21" descr="Uma imagem contendo mesa, foto, espelho, ar&#10;&#10;O conteúdo gerado por IA pode estar incorreto.">
            <a:extLst>
              <a:ext uri="{FF2B5EF4-FFF2-40B4-BE49-F238E27FC236}">
                <a16:creationId xmlns:a16="http://schemas.microsoft.com/office/drawing/2014/main" id="{09568E90-5C12-9672-5FCC-D9A210DC0EA1}"/>
              </a:ext>
            </a:extLst>
          </p:cNvPr>
          <p:cNvPicPr>
            <a:picLocks noChangeAspect="1"/>
          </p:cNvPicPr>
          <p:nvPr/>
        </p:nvPicPr>
        <p:blipFill>
          <a:blip r:embed="R51da9d15239e4bd0">
            <a:extLst>
              <a:ext uri="{28A0092B-C50C-407E-A947-70E740481C1C}">
                <a14:useLocalDpi xmlns:a14="http://schemas.microsoft.com/office/drawing/2010/main" val="0"/>
              </a:ext>
            </a:extLst>
          </a:blip>
          <a:srcRect t="9473" b="9481"/>
          <a:stretch/>
        </p:blipFill>
        <p:spPr>
          <a:xfrm>
            <a:off x="16243722" y="22904009"/>
            <a:ext cx="4712937" cy="2993356"/>
          </a:xfrm>
          <a:prstGeom prst="rect">
            <a:avLst/>
          </a:prstGeom>
        </p:spPr>
      </p:pic>
      <p:sp>
        <p:nvSpPr>
          <p:cNvPr id="39" name="CaixaDeTexto 38">
            <a:extLst>
              <a:ext uri="{FF2B5EF4-FFF2-40B4-BE49-F238E27FC236}">
                <a16:creationId xmlns:a16="http://schemas.microsoft.com/office/drawing/2014/main" id="{0699DE59-3B7F-6262-851B-D910023DE3A3}"/>
              </a:ext>
            </a:extLst>
          </p:cNvPr>
          <p:cNvSpPr txBox="1"/>
          <p:nvPr/>
        </p:nvSpPr>
        <p:spPr>
          <a:xfrm>
            <a:off x="505935" y="36238727"/>
            <a:ext cx="11451659"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3200" b="1" u="sng" dirty="0">
                <a:solidFill>
                  <a:prstClr val="black"/>
                </a:solidFill>
                <a:latin typeface="Calibri" panose="020F0502020204030204" pitchFamily="34" charset="0"/>
                <a:ea typeface="Calibri" panose="020F0502020204030204" pitchFamily="34" charset="0"/>
                <a:cs typeface="Calibri" panose="020F0502020204030204" pitchFamily="34" charset="0"/>
              </a:rPr>
              <a:t>O</a:t>
            </a:r>
            <a:r>
              <a:rPr kumimoji="0" lang="pt-BR" sz="3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steossíntese</a:t>
            </a:r>
            <a:r>
              <a:rPr kumimoji="0" lang="pt-BR"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fêmur </a:t>
            </a:r>
            <a:r>
              <a:rPr kumimoji="0" lang="pt-BR" sz="3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diafisário</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não houve resultado significativo.</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haste intramedular anterógrada fresada:</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50,8%</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haste intramedular retrógrada fresada: </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48,4%</a:t>
            </a:r>
          </a:p>
        </p:txBody>
      </p:sp>
      <p:pic>
        <p:nvPicPr>
          <p:cNvPr id="41" name="Imagem 40" descr="Grupo de música no palco&#10;&#10;O conteúdo gerado por IA pode estar incorreto.">
            <a:extLst>
              <a:ext uri="{FF2B5EF4-FFF2-40B4-BE49-F238E27FC236}">
                <a16:creationId xmlns:a16="http://schemas.microsoft.com/office/drawing/2014/main" id="{D19407AE-CE0D-98C8-549F-9A3CF0B3DC5F}"/>
              </a:ext>
            </a:extLst>
          </p:cNvPr>
          <p:cNvPicPr>
            <a:picLocks noChangeAspect="1"/>
          </p:cNvPicPr>
          <p:nvPr/>
        </p:nvPicPr>
        <p:blipFill>
          <a:blip r:embed="R173abfa0789248c1">
            <a:extLst>
              <a:ext uri="{28A0092B-C50C-407E-A947-70E740481C1C}">
                <a14:useLocalDpi xmlns:a14="http://schemas.microsoft.com/office/drawing/2010/main" val="0"/>
              </a:ext>
            </a:extLst>
          </a:blip>
          <a:srcRect t="17871" b="7203"/>
          <a:stretch/>
        </p:blipFill>
        <p:spPr>
          <a:xfrm>
            <a:off x="16877438" y="30417054"/>
            <a:ext cx="4712937" cy="2772419"/>
          </a:xfrm>
          <a:prstGeom prst="rect">
            <a:avLst/>
          </a:prstGeom>
        </p:spPr>
      </p:pic>
      <p:sp>
        <p:nvSpPr>
          <p:cNvPr id="47" name="CaixaDeTexto 46">
            <a:extLst>
              <a:ext uri="{FF2B5EF4-FFF2-40B4-BE49-F238E27FC236}">
                <a16:creationId xmlns:a16="http://schemas.microsoft.com/office/drawing/2014/main" id="{22A0FD6E-4654-A7FD-B236-C7E2E96C5855}"/>
              </a:ext>
            </a:extLst>
          </p:cNvPr>
          <p:cNvSpPr txBox="1"/>
          <p:nvPr/>
        </p:nvSpPr>
        <p:spPr>
          <a:xfrm>
            <a:off x="12650682" y="20642745"/>
            <a:ext cx="15637652"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Associação estatisticamente significativa entre o</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t-BR"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TEMPO DE FORMAÇÃO DO CIRURGIÃO E A PREFERÊNCIA PELA POSIÇÃO DOS MEMBROS INFERIORES</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&lt; 0,05). </a:t>
            </a:r>
          </a:p>
        </p:txBody>
      </p:sp>
      <p:sp>
        <p:nvSpPr>
          <p:cNvPr id="53" name="CaixaDeTexto 52">
            <a:extLst>
              <a:ext uri="{FF2B5EF4-FFF2-40B4-BE49-F238E27FC236}">
                <a16:creationId xmlns:a16="http://schemas.microsoft.com/office/drawing/2014/main" id="{F3B9A4D1-4B73-0464-F749-A1714B40E245}"/>
              </a:ext>
            </a:extLst>
          </p:cNvPr>
          <p:cNvSpPr txBox="1"/>
          <p:nvPr/>
        </p:nvSpPr>
        <p:spPr>
          <a:xfrm>
            <a:off x="12696282" y="18370457"/>
            <a:ext cx="15592052"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Coxin</a:t>
            </a:r>
            <a:r>
              <a:rPr kumimoji="0" lang="pt-BR"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pt-BR" sz="3200" b="1" i="0" u="sng"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infraglúteo</a:t>
            </a:r>
            <a:r>
              <a:rPr kumimoji="0" lang="pt-BR" sz="32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na mesa de tração </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 &lt; 0,05).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Profissionais com 1-4 anos de experiência</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coxim "às vezes" com maior frequência (18 casos)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Profissionais com 5-9 anos e 10-15 anos de experiência</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mais propensos a não utilizá-lo (11 e 9 casos, respectivamente). </a:t>
            </a:r>
          </a:p>
        </p:txBody>
      </p:sp>
      <p:sp>
        <p:nvSpPr>
          <p:cNvPr id="57" name="CaixaDeTexto 56">
            <a:extLst>
              <a:ext uri="{FF2B5EF4-FFF2-40B4-BE49-F238E27FC236}">
                <a16:creationId xmlns:a16="http://schemas.microsoft.com/office/drawing/2014/main" id="{17728E49-FAAE-A984-3F92-D4C933EF2949}"/>
              </a:ext>
            </a:extLst>
          </p:cNvPr>
          <p:cNvSpPr txBox="1"/>
          <p:nvPr/>
        </p:nvSpPr>
        <p:spPr>
          <a:xfrm>
            <a:off x="512091" y="34237814"/>
            <a:ext cx="11451659"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Osteossínteses proximais/</a:t>
            </a:r>
            <a:r>
              <a:rPr kumimoji="0" lang="pt-BR"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diafisárias</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com haste intramedular realizadas mensalmente é de </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44,3%</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com ocorrências de uma a duas vezes, </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30,3%</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três a cinco vezes, e </a:t>
            </a:r>
            <a:r>
              <a:rPr kumimoji="0" lang="pt-BR"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25,4%</a:t>
            </a:r>
            <a:r>
              <a:rPr kumimoji="0" lang="pt-BR"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mais de cinco vezes por mês. </a:t>
            </a:r>
          </a:p>
        </p:txBody>
      </p:sp>
      <p:grpSp>
        <p:nvGrpSpPr>
          <p:cNvPr id="59" name="Agrupar 58">
            <a:extLst>
              <a:ext uri="{FF2B5EF4-FFF2-40B4-BE49-F238E27FC236}">
                <a16:creationId xmlns:a16="http://schemas.microsoft.com/office/drawing/2014/main" id="{CB1A56E0-620D-B637-B36F-681F913702D7}"/>
              </a:ext>
            </a:extLst>
          </p:cNvPr>
          <p:cNvGrpSpPr/>
          <p:nvPr/>
        </p:nvGrpSpPr>
        <p:grpSpPr>
          <a:xfrm>
            <a:off x="16243722" y="26675804"/>
            <a:ext cx="4655354" cy="2710489"/>
            <a:chOff x="22056144" y="19907312"/>
            <a:chExt cx="4655354" cy="2710489"/>
          </a:xfrm>
        </p:grpSpPr>
        <p:pic>
          <p:nvPicPr>
            <p:cNvPr id="43" name="Imagem 42" descr="Pessoa cozinhando na cozinha&#10;&#10;O conteúdo gerado por IA pode estar incorreto.">
              <a:extLst>
                <a:ext uri="{FF2B5EF4-FFF2-40B4-BE49-F238E27FC236}">
                  <a16:creationId xmlns:a16="http://schemas.microsoft.com/office/drawing/2014/main" id="{6166979F-C9E4-D482-93F5-D15181804497}"/>
                </a:ext>
              </a:extLst>
            </p:cNvPr>
            <p:cNvPicPr>
              <a:picLocks noChangeAspect="1"/>
            </p:cNvPicPr>
            <p:nvPr/>
          </p:nvPicPr>
          <p:blipFill>
            <a:blip r:embed="Rac71905fc54c4c51">
              <a:extLst>
                <a:ext uri="{28A0092B-C50C-407E-A947-70E740481C1C}">
                  <a14:useLocalDpi xmlns:a14="http://schemas.microsoft.com/office/drawing/2010/main" val="0"/>
                </a:ext>
              </a:extLst>
            </a:blip>
            <a:srcRect t="21035"/>
            <a:stretch/>
          </p:blipFill>
          <p:spPr>
            <a:xfrm>
              <a:off x="22056144" y="19907312"/>
              <a:ext cx="4655354" cy="2710489"/>
            </a:xfrm>
            <a:prstGeom prst="rect">
              <a:avLst/>
            </a:prstGeom>
          </p:spPr>
        </p:pic>
        <p:sp>
          <p:nvSpPr>
            <p:cNvPr id="58" name="Retângulo 57">
              <a:extLst>
                <a:ext uri="{FF2B5EF4-FFF2-40B4-BE49-F238E27FC236}">
                  <a16:creationId xmlns:a16="http://schemas.microsoft.com/office/drawing/2014/main" id="{4905DA52-E12A-BF11-71E6-B4B5BFF47D15}"/>
                </a:ext>
              </a:extLst>
            </p:cNvPr>
            <p:cNvSpPr/>
            <p:nvPr/>
          </p:nvSpPr>
          <p:spPr>
            <a:xfrm>
              <a:off x="24753665" y="20303104"/>
              <a:ext cx="1797384" cy="81710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61" name="CaixaDeTexto 60">
            <a:extLst>
              <a:ext uri="{FF2B5EF4-FFF2-40B4-BE49-F238E27FC236}">
                <a16:creationId xmlns:a16="http://schemas.microsoft.com/office/drawing/2014/main" id="{AAF7FFA0-69B5-D8A0-1F59-78BFCF5105C4}"/>
              </a:ext>
            </a:extLst>
          </p:cNvPr>
          <p:cNvSpPr txBox="1"/>
          <p:nvPr/>
        </p:nvSpPr>
        <p:spPr>
          <a:xfrm>
            <a:off x="12320482" y="33377487"/>
            <a:ext cx="15695718" cy="5509200"/>
          </a:xfrm>
          <a:prstGeom prst="rect">
            <a:avLst/>
          </a:prstGeom>
          <a:noFill/>
        </p:spPr>
        <p:txBody>
          <a:bodyPr wrap="square">
            <a:spAutoFit/>
          </a:bodyPr>
          <a:lstStyle/>
          <a:p>
            <a:pPr marL="457200" indent="-457200">
              <a:buFont typeface="Wingdings" panose="05000000000000000000" pitchFamily="2" charset="2"/>
              <a:buChar char="v"/>
            </a:pPr>
            <a:r>
              <a:rPr lang="pt-BR" sz="3200" dirty="0">
                <a:effectLst/>
                <a:latin typeface="Arial" panose="020B0604020202020204" pitchFamily="34" charset="0"/>
                <a:ea typeface="Arial" panose="020B0604020202020204" pitchFamily="34" charset="0"/>
              </a:rPr>
              <a:t>Os resultados obtidos neste estudo evidenciam uma clara tendência de preferência dos cirurgiões ortopédicos brasileiros pelo posicionamento em decúbito dorsal durante a realização da osteossíntese de fraturas femorais com haste intramedular. Esta escolha é corroborada por literatura que destaca a praticidade e a maior facilidade de controle intraoperatório nesse posicionamento</a:t>
            </a:r>
            <a:endParaRPr lang="pt-BR" sz="3200" baseline="30000" dirty="0">
              <a:latin typeface="Arial" panose="020B0604020202020204" pitchFamily="34" charset="0"/>
              <a:ea typeface="Arial" panose="020B0604020202020204" pitchFamily="34" charset="0"/>
            </a:endParaRPr>
          </a:p>
          <a:p>
            <a:pPr marL="457200" indent="-457200">
              <a:buFont typeface="Wingdings" panose="05000000000000000000" pitchFamily="2" charset="2"/>
              <a:buChar char="v"/>
            </a:pPr>
            <a:r>
              <a:rPr lang="pt-BR" sz="3200" dirty="0">
                <a:effectLst/>
                <a:latin typeface="Arial" panose="020B0604020202020204" pitchFamily="34" charset="0"/>
                <a:ea typeface="Arial" panose="020B0604020202020204" pitchFamily="34" charset="0"/>
              </a:rPr>
              <a:t>aspecto interessante é alta taxa de adoção (99,2% dos entrevistados), da fresagem do canal medular</a:t>
            </a:r>
          </a:p>
          <a:p>
            <a:pPr marL="457200" indent="-457200">
              <a:buFont typeface="Wingdings" panose="05000000000000000000" pitchFamily="2" charset="2"/>
              <a:buChar char="v"/>
            </a:pPr>
            <a:r>
              <a:rPr lang="pt-BR" sz="3200" dirty="0">
                <a:effectLst/>
                <a:latin typeface="Arial" panose="020B0604020202020204" pitchFamily="34" charset="0"/>
                <a:ea typeface="Arial" panose="020B0604020202020204" pitchFamily="34" charset="0"/>
              </a:rPr>
              <a:t>A heterogeneidade nas preferências revela que, embora existam recomendações amplamente aceitas, fatores individuais e institucionais influenciam as decisões clínicas. Dessa forma, é crucial que novas diretrizes sejam continuamente revisadas para incluir as variáveis identificadas</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63" name="CaixaDeTexto 62">
            <a:extLst>
              <a:ext uri="{FF2B5EF4-FFF2-40B4-BE49-F238E27FC236}">
                <a16:creationId xmlns:a16="http://schemas.microsoft.com/office/drawing/2014/main" id="{89EB346D-4964-6323-C1BF-6E6588BCEE7D}"/>
              </a:ext>
            </a:extLst>
          </p:cNvPr>
          <p:cNvSpPr txBox="1"/>
          <p:nvPr/>
        </p:nvSpPr>
        <p:spPr>
          <a:xfrm>
            <a:off x="12636545" y="39795521"/>
            <a:ext cx="15695718" cy="2308324"/>
          </a:xfrm>
          <a:prstGeom prst="rect">
            <a:avLst/>
          </a:prstGeom>
          <a:noFill/>
        </p:spPr>
        <p:txBody>
          <a:bodyPr wrap="square">
            <a:spAutoFit/>
          </a:bodyPr>
          <a:lstStyle/>
          <a:p>
            <a:pPr algn="just">
              <a:spcAft>
                <a:spcPts val="800"/>
              </a:spcAft>
            </a:pPr>
            <a:r>
              <a:rPr lang="pt-BR" sz="3200" b="1" dirty="0">
                <a:effectLst/>
                <a:latin typeface="Arial" panose="020B0604020202020204" pitchFamily="34" charset="0"/>
                <a:ea typeface="Arial" panose="020B0604020202020204" pitchFamily="34" charset="0"/>
                <a:cs typeface="Arial" panose="020B0604020202020204" pitchFamily="34" charset="0"/>
              </a:rPr>
              <a:t>Este estudo forneceu uma análise detalhada das preferências dos cirurgiões ortopédicos no Brasil quanto ao posicionamento dos pacientes para a osteossíntese do fêmur com haste intramedular, revelando uma predominância do decúbito dorsal, mesa </a:t>
            </a:r>
            <a:r>
              <a:rPr lang="pt-BR" sz="3200" b="1">
                <a:effectLst/>
                <a:latin typeface="Arial" panose="020B0604020202020204" pitchFamily="34" charset="0"/>
                <a:ea typeface="Arial" panose="020B0604020202020204" pitchFamily="34" charset="0"/>
                <a:cs typeface="Arial" panose="020B0604020202020204" pitchFamily="34" charset="0"/>
              </a:rPr>
              <a:t>de tração e </a:t>
            </a:r>
            <a:r>
              <a:rPr lang="pt-BR" sz="3200" b="1" dirty="0">
                <a:effectLst/>
                <a:latin typeface="Arial" panose="020B0604020202020204" pitchFamily="34" charset="0"/>
                <a:ea typeface="Arial" panose="020B0604020202020204" pitchFamily="34" charset="0"/>
                <a:cs typeface="Arial" panose="020B0604020202020204" pitchFamily="34" charset="0"/>
              </a:rPr>
              <a:t>com fresamento como técnica preferida</a:t>
            </a:r>
            <a:r>
              <a:rPr lang="pt-BR" sz="4800" b="1" dirty="0">
                <a:effectLst/>
                <a:latin typeface="Arial" panose="020B0604020202020204" pitchFamily="34" charset="0"/>
                <a:ea typeface="Calibri" panose="020F0502020204030204" pitchFamily="34" charset="0"/>
                <a:cs typeface="Arial" panose="020B0604020202020204" pitchFamily="34" charset="0"/>
              </a:rPr>
              <a:t>.</a:t>
            </a:r>
          </a:p>
        </p:txBody>
      </p:sp>
      <p:sp>
        <p:nvSpPr>
          <p:cNvPr id="2" name="CaixaDeTexto 1">
            <a:extLst>
              <a:ext uri="{FF2B5EF4-FFF2-40B4-BE49-F238E27FC236}">
                <a16:creationId xmlns:a16="http://schemas.microsoft.com/office/drawing/2014/main" id="{0D1C59DB-D9FC-20AF-1102-F2286E5DBCBD}"/>
              </a:ext>
            </a:extLst>
          </p:cNvPr>
          <p:cNvSpPr txBox="1"/>
          <p:nvPr/>
        </p:nvSpPr>
        <p:spPr>
          <a:xfrm>
            <a:off x="505934" y="39643665"/>
            <a:ext cx="10962355" cy="2677656"/>
          </a:xfrm>
          <a:prstGeom prst="rect">
            <a:avLst/>
          </a:prstGeom>
          <a:noFill/>
        </p:spPr>
        <p:txBody>
          <a:bodyPr wrap="square" rtlCol="0">
            <a:spAutoFit/>
          </a:bodyPr>
          <a:lstStyle/>
          <a:p>
            <a:pPr marL="285750" indent="-285750">
              <a:buFontTx/>
              <a:buChar char="-"/>
            </a:pPr>
            <a:r>
              <a:rPr lang="pt-BR" sz="2400" dirty="0" err="1">
                <a:effectLst/>
                <a:latin typeface="Arial" panose="020B0604020202020204" pitchFamily="34" charset="0"/>
                <a:ea typeface="Arial" panose="020B0604020202020204" pitchFamily="34" charset="0"/>
              </a:rPr>
              <a:t>Rubinger</a:t>
            </a:r>
            <a:r>
              <a:rPr lang="pt-BR" sz="2400" dirty="0">
                <a:effectLst/>
                <a:latin typeface="Arial" panose="020B0604020202020204" pitchFamily="34" charset="0"/>
                <a:ea typeface="Arial" panose="020B0604020202020204" pitchFamily="34" charset="0"/>
              </a:rPr>
              <a:t> L, </a:t>
            </a:r>
            <a:r>
              <a:rPr lang="pt-BR" sz="2400" dirty="0" err="1">
                <a:effectLst/>
                <a:latin typeface="Arial" panose="020B0604020202020204" pitchFamily="34" charset="0"/>
                <a:ea typeface="Arial" panose="020B0604020202020204" pitchFamily="34" charset="0"/>
              </a:rPr>
              <a:t>Axelrod</a:t>
            </a:r>
            <a:r>
              <a:rPr lang="pt-BR" sz="2400" dirty="0">
                <a:effectLst/>
                <a:latin typeface="Arial" panose="020B0604020202020204" pitchFamily="34" charset="0"/>
                <a:ea typeface="Arial" panose="020B0604020202020204" pitchFamily="34" charset="0"/>
              </a:rPr>
              <a:t> D, Bozzo A, </a:t>
            </a:r>
            <a:r>
              <a:rPr lang="pt-BR" sz="2400" dirty="0" err="1">
                <a:effectLst/>
                <a:latin typeface="Arial" panose="020B0604020202020204" pitchFamily="34" charset="0"/>
                <a:ea typeface="Arial" panose="020B0604020202020204" pitchFamily="34" charset="0"/>
              </a:rPr>
              <a:t>Gazendam</a:t>
            </a:r>
            <a:r>
              <a:rPr lang="pt-BR" sz="2400" dirty="0">
                <a:effectLst/>
                <a:latin typeface="Arial" panose="020B0604020202020204" pitchFamily="34" charset="0"/>
                <a:ea typeface="Arial" panose="020B0604020202020204" pitchFamily="34" charset="0"/>
              </a:rPr>
              <a:t> A, Al-</a:t>
            </a:r>
            <a:r>
              <a:rPr lang="pt-BR" sz="2400" dirty="0" err="1">
                <a:effectLst/>
                <a:latin typeface="Arial" panose="020B0604020202020204" pitchFamily="34" charset="0"/>
                <a:ea typeface="Arial" panose="020B0604020202020204" pitchFamily="34" charset="0"/>
              </a:rPr>
              <a:t>Asiri</a:t>
            </a:r>
            <a:r>
              <a:rPr lang="pt-BR" sz="2400" dirty="0">
                <a:effectLst/>
                <a:latin typeface="Arial" panose="020B0604020202020204" pitchFamily="34" charset="0"/>
                <a:ea typeface="Arial" panose="020B0604020202020204" pitchFamily="34" charset="0"/>
              </a:rPr>
              <a:t> J, </a:t>
            </a:r>
            <a:r>
              <a:rPr lang="pt-BR" sz="2400" dirty="0" err="1">
                <a:effectLst/>
                <a:latin typeface="Arial" panose="020B0604020202020204" pitchFamily="34" charset="0"/>
                <a:ea typeface="Arial" panose="020B0604020202020204" pitchFamily="34" charset="0"/>
              </a:rPr>
              <a:t>Johal</a:t>
            </a:r>
            <a:r>
              <a:rPr lang="pt-BR" sz="2400" dirty="0">
                <a:effectLst/>
                <a:latin typeface="Arial" panose="020B0604020202020204" pitchFamily="34" charset="0"/>
                <a:ea typeface="Arial" panose="020B0604020202020204" pitchFamily="34" charset="0"/>
              </a:rPr>
              <a:t> H. (</a:t>
            </a:r>
            <a:r>
              <a:rPr lang="pt-BR" sz="2400" dirty="0" err="1">
                <a:effectLst/>
                <a:latin typeface="Arial" panose="020B0604020202020204" pitchFamily="34" charset="0"/>
                <a:ea typeface="Arial" panose="020B0604020202020204" pitchFamily="34" charset="0"/>
              </a:rPr>
              <a:t>FLiP</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fracture-table</a:t>
            </a:r>
            <a:r>
              <a:rPr lang="pt-BR" sz="2400" dirty="0">
                <a:effectLst/>
                <a:latin typeface="Arial" panose="020B0604020202020204" pitchFamily="34" charset="0"/>
                <a:ea typeface="Arial" panose="020B0604020202020204" pitchFamily="34" charset="0"/>
              </a:rPr>
              <a:t> vs. lateral </a:t>
            </a:r>
            <a:r>
              <a:rPr lang="pt-BR" sz="2400" dirty="0" err="1">
                <a:effectLst/>
                <a:latin typeface="Arial" panose="020B0604020202020204" pitchFamily="34" charset="0"/>
                <a:ea typeface="Arial" panose="020B0604020202020204" pitchFamily="34" charset="0"/>
              </a:rPr>
              <a:t>positioning</a:t>
            </a:r>
            <a:r>
              <a:rPr lang="pt-BR" sz="2400" dirty="0">
                <a:effectLst/>
                <a:latin typeface="Arial" panose="020B0604020202020204" pitchFamily="34" charset="0"/>
                <a:ea typeface="Arial" panose="020B0604020202020204" pitchFamily="34" charset="0"/>
              </a:rPr>
              <a:t> for femoral </a:t>
            </a:r>
            <a:r>
              <a:rPr lang="pt-BR" sz="2400" dirty="0" err="1">
                <a:effectLst/>
                <a:latin typeface="Arial" panose="020B0604020202020204" pitchFamily="34" charset="0"/>
                <a:ea typeface="Arial" panose="020B0604020202020204" pitchFamily="34" charset="0"/>
              </a:rPr>
              <a:t>intramedullary</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nailing</a:t>
            </a:r>
            <a:r>
              <a:rPr lang="pt-BR" sz="2400" dirty="0">
                <a:effectLst/>
                <a:latin typeface="Arial" panose="020B0604020202020204" pitchFamily="34" charset="0"/>
                <a:ea typeface="Arial" panose="020B0604020202020204" pitchFamily="34" charset="0"/>
              </a:rPr>
              <a:t>: A </a:t>
            </a:r>
            <a:r>
              <a:rPr lang="pt-BR" sz="2400" dirty="0" err="1">
                <a:effectLst/>
                <a:latin typeface="Arial" panose="020B0604020202020204" pitchFamily="34" charset="0"/>
                <a:ea typeface="Arial" panose="020B0604020202020204" pitchFamily="34" charset="0"/>
              </a:rPr>
              <a:t>survey</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of</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orthopaedic</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surgeon</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preferences</a:t>
            </a:r>
            <a:r>
              <a:rPr lang="pt-BR" sz="2400" dirty="0">
                <a:effectLst/>
                <a:latin typeface="Arial" panose="020B0604020202020204" pitchFamily="34" charset="0"/>
                <a:ea typeface="Arial" panose="020B0604020202020204" pitchFamily="34" charset="0"/>
              </a:rPr>
              <a:t>. </a:t>
            </a:r>
            <a:r>
              <a:rPr lang="pt-BR" sz="2400" i="1" dirty="0" err="1">
                <a:effectLst/>
                <a:latin typeface="Arial" panose="020B0604020202020204" pitchFamily="34" charset="0"/>
                <a:ea typeface="Arial" panose="020B0604020202020204" pitchFamily="34" charset="0"/>
              </a:rPr>
              <a:t>Injury</a:t>
            </a:r>
            <a:r>
              <a:rPr lang="pt-BR" sz="2400" dirty="0">
                <a:effectLst/>
                <a:latin typeface="Arial" panose="020B0604020202020204" pitchFamily="34" charset="0"/>
                <a:ea typeface="Arial" panose="020B0604020202020204" pitchFamily="34" charset="0"/>
              </a:rPr>
              <a:t>. 2020;51(2):429-435. doi:10.1016/j.injury.2019.10.067</a:t>
            </a:r>
          </a:p>
          <a:p>
            <a:pPr marL="285750" indent="-285750">
              <a:buFontTx/>
              <a:buChar char="-"/>
            </a:pPr>
            <a:r>
              <a:rPr lang="pt-BR" sz="2400" dirty="0" err="1">
                <a:effectLst/>
                <a:latin typeface="Arial" panose="020B0604020202020204" pitchFamily="34" charset="0"/>
                <a:ea typeface="Arial" panose="020B0604020202020204" pitchFamily="34" charset="0"/>
              </a:rPr>
              <a:t>Wolinsky</a:t>
            </a:r>
            <a:r>
              <a:rPr lang="pt-BR" sz="2400" dirty="0">
                <a:effectLst/>
                <a:latin typeface="Arial" panose="020B0604020202020204" pitchFamily="34" charset="0"/>
                <a:ea typeface="Arial" panose="020B0604020202020204" pitchFamily="34" charset="0"/>
              </a:rPr>
              <a:t> PR , Lucas JF . </a:t>
            </a:r>
            <a:r>
              <a:rPr lang="pt-BR" sz="2400" dirty="0" err="1">
                <a:effectLst/>
                <a:latin typeface="Arial" panose="020B0604020202020204" pitchFamily="34" charset="0"/>
                <a:ea typeface="Arial" panose="020B0604020202020204" pitchFamily="34" charset="0"/>
              </a:rPr>
              <a:t>Reduction</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techniques</a:t>
            </a:r>
            <a:r>
              <a:rPr lang="pt-BR" sz="2400" dirty="0">
                <a:effectLst/>
                <a:latin typeface="Arial" panose="020B0604020202020204" pitchFamily="34" charset="0"/>
                <a:ea typeface="Arial" panose="020B0604020202020204" pitchFamily="34" charset="0"/>
              </a:rPr>
              <a:t> for </a:t>
            </a:r>
            <a:r>
              <a:rPr lang="pt-BR" sz="2400" dirty="0" err="1">
                <a:effectLst/>
                <a:latin typeface="Arial" panose="020B0604020202020204" pitchFamily="34" charset="0"/>
                <a:ea typeface="Arial" panose="020B0604020202020204" pitchFamily="34" charset="0"/>
              </a:rPr>
              <a:t>diaphyseal</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femur</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fractures</a:t>
            </a:r>
            <a:r>
              <a:rPr lang="pt-BR" sz="2400" dirty="0">
                <a:effectLst/>
                <a:latin typeface="Arial" panose="020B0604020202020204" pitchFamily="34" charset="0"/>
                <a:ea typeface="Arial" panose="020B0604020202020204" pitchFamily="34" charset="0"/>
              </a:rPr>
              <a:t>. J Am Acad </a:t>
            </a:r>
            <a:r>
              <a:rPr lang="pt-BR" sz="2400" dirty="0" err="1">
                <a:effectLst/>
                <a:latin typeface="Arial" panose="020B0604020202020204" pitchFamily="34" charset="0"/>
                <a:ea typeface="Arial" panose="020B0604020202020204" pitchFamily="34" charset="0"/>
              </a:rPr>
              <a:t>Orthop</a:t>
            </a:r>
            <a:r>
              <a:rPr lang="pt-BR" sz="2400" dirty="0">
                <a:effectLst/>
                <a:latin typeface="Arial" panose="020B0604020202020204" pitchFamily="34" charset="0"/>
                <a:ea typeface="Arial" panose="020B0604020202020204" pitchFamily="34" charset="0"/>
              </a:rPr>
              <a:t> </a:t>
            </a:r>
            <a:r>
              <a:rPr lang="pt-BR" sz="2400" dirty="0" err="1">
                <a:effectLst/>
                <a:latin typeface="Arial" panose="020B0604020202020204" pitchFamily="34" charset="0"/>
                <a:ea typeface="Arial" panose="020B0604020202020204" pitchFamily="34" charset="0"/>
              </a:rPr>
              <a:t>Surg</a:t>
            </a:r>
            <a:r>
              <a:rPr lang="pt-BR" sz="2400" dirty="0">
                <a:effectLst/>
                <a:latin typeface="Arial" panose="020B0604020202020204" pitchFamily="34" charset="0"/>
                <a:ea typeface="Arial" panose="020B0604020202020204" pitchFamily="34" charset="0"/>
              </a:rPr>
              <a:t> 2017 </a:t>
            </a:r>
          </a:p>
          <a:p>
            <a:pPr marL="342900" indent="-342900">
              <a:buFont typeface="Arial" panose="020B0604020202020204" pitchFamily="34" charset="0"/>
              <a:buChar char="•"/>
            </a:pPr>
            <a:endParaRPr lang="pt-BR" sz="2400" dirty="0"/>
          </a:p>
        </p:txBody>
      </p:sp>
    </p:spTree>
    <p:extLst>
      <p:ext uri="{BB962C8B-B14F-4D97-AF65-F5344CB8AC3E}">
        <p14:creationId xmlns:p14="http://schemas.microsoft.com/office/powerpoint/2010/main" val="3207035691"/>
      </p:ext>
    </p:extLst>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47" y="0"/>
            <a:ext cx="28796825" cy="43195238"/>
          </a:xfrm>
          <a:custGeom>
            <a:avLst/>
            <a:gdLst/>
            <a:ahLst/>
            <a:cxnLst/>
            <a:rect r="r" b="b" t="t" l="l"/>
            <a:pathLst>
              <a:path h="43200000" w="28800000">
                <a:moveTo>
                  <a:pt x="0" y="0"/>
                </a:moveTo>
                <a:lnTo>
                  <a:pt x="28800000" y="0"/>
                </a:lnTo>
                <a:lnTo>
                  <a:pt x="28800000" y="43200000"/>
                </a:lnTo>
                <a:lnTo>
                  <a:pt x="0" y="43200000"/>
                </a:lnTo>
                <a:lnTo>
                  <a:pt x="0" y="0"/>
                </a:lnTo>
                <a:close/>
              </a:path>
            </a:pathLst>
          </a:custGeom>
          <a:blipFill>
            <a:blip r:embed="Rb9e7758fdfc94647"/>
            <a:stretch>
              <a:fillRect l="0" t="0" r="0" b="0"/>
            </a:stretch>
          </a:blipFill>
        </p:spPr>
      </p:sp>
      <p:sp>
        <p:nvSpPr>
          <p:cNvPr name="Freeform 3" id="3"/>
          <p:cNvSpPr/>
          <p:nvPr/>
        </p:nvSpPr>
        <p:spPr>
          <a:xfrm flipH="false" flipV="false" rot="0">
            <a:off x="14379364" y="11865528"/>
            <a:ext cx="14007895" cy="8229638"/>
          </a:xfrm>
          <a:custGeom>
            <a:avLst/>
            <a:gdLst/>
            <a:ahLst/>
            <a:cxnLst/>
            <a:rect r="r" b="b" t="t" l="l"/>
            <a:pathLst>
              <a:path h="8230546" w="14009440">
                <a:moveTo>
                  <a:pt x="0" y="0"/>
                </a:moveTo>
                <a:lnTo>
                  <a:pt x="14009440" y="0"/>
                </a:lnTo>
                <a:lnTo>
                  <a:pt x="14009440" y="8230546"/>
                </a:lnTo>
                <a:lnTo>
                  <a:pt x="0" y="8230546"/>
                </a:lnTo>
                <a:lnTo>
                  <a:pt x="0" y="0"/>
                </a:lnTo>
                <a:close/>
              </a:path>
            </a:pathLst>
          </a:custGeom>
          <a:blipFill>
            <a:blip r:embed="Reb57ea11e59b4637"/>
            <a:stretch>
              <a:fillRect l="0" t="0" r="0" b="0"/>
            </a:stretch>
          </a:blipFill>
        </p:spPr>
      </p:sp>
      <p:sp>
        <p:nvSpPr>
          <p:cNvPr name="TextBox 4" id="4"/>
          <p:cNvSpPr txBox="true"/>
          <p:nvPr/>
        </p:nvSpPr>
        <p:spPr>
          <a:xfrm rot="0">
            <a:off x="3881889" y="4945697"/>
            <a:ext cx="21414155" cy="1010808"/>
          </a:xfrm>
          <a:prstGeom prst="rect">
            <a:avLst/>
          </a:prstGeom>
        </p:spPr>
        <p:txBody>
          <a:bodyPr anchor="t" rtlCol="false" tIns="0" lIns="0" bIns="0" rIns="0">
            <a:spAutoFit/>
          </a:bodyPr>
          <a:lstStyle/>
          <a:p>
            <a:pPr algn="ctr">
              <a:lnSpc>
                <a:spcPts val="7279"/>
              </a:lnSpc>
              <a:spcBef>
                <a:spcPct val="0"/>
              </a:spcBef>
            </a:pPr>
            <a:r>
              <a:rPr lang="en-US" b="true" sz="5198">
                <a:solidFill>
                  <a:srgbClr val="000000"/>
                </a:solidFill>
                <a:latin typeface="Calibri (MS) Bold"/>
                <a:ea typeface="Calibri (MS) Bold"/>
                <a:cs typeface="Calibri (MS) Bold"/>
                <a:sym typeface="Calibri (MS) Bold"/>
              </a:rPr>
              <a:t>EVOLUÇÃ</a:t>
            </a:r>
            <a:r>
              <a:rPr lang="en-US" b="true" sz="5198">
                <a:solidFill>
                  <a:srgbClr val="000000"/>
                </a:solidFill>
                <a:latin typeface="Calibri (MS) Bold"/>
                <a:ea typeface="Calibri (MS) Bold"/>
                <a:cs typeface="Calibri (MS) Bold"/>
                <a:sym typeface="Calibri (MS) Bold"/>
              </a:rPr>
              <a:t>O DOS PROTOCOLOS DE TRATAMENTO PARA FRATURAS PEDIÁTRICAS</a:t>
            </a:r>
          </a:p>
        </p:txBody>
      </p:sp>
      <p:sp>
        <p:nvSpPr>
          <p:cNvPr name="TextBox 5" id="5"/>
          <p:cNvSpPr txBox="true"/>
          <p:nvPr/>
        </p:nvSpPr>
        <p:spPr>
          <a:xfrm rot="0">
            <a:off x="38095" y="6718379"/>
            <a:ext cx="28758729" cy="1754311"/>
          </a:xfrm>
          <a:prstGeom prst="rect">
            <a:avLst/>
          </a:prstGeom>
        </p:spPr>
        <p:txBody>
          <a:bodyPr anchor="t" rtlCol="false" tIns="0" lIns="0" bIns="0" rIns="0">
            <a:spAutoFit/>
          </a:bodyPr>
          <a:lstStyle/>
          <a:p>
            <a:pPr algn="ctr">
              <a:lnSpc>
                <a:spcPts val="6719"/>
              </a:lnSpc>
              <a:spcBef>
                <a:spcPct val="0"/>
              </a:spcBef>
            </a:pPr>
            <a:r>
              <a:rPr lang="en-US" sz="4799">
                <a:solidFill>
                  <a:srgbClr val="000000"/>
                </a:solidFill>
                <a:latin typeface="Calibri (MS)"/>
                <a:ea typeface="Calibri (MS)"/>
                <a:cs typeface="Calibri (MS)"/>
                <a:sym typeface="Calibri (MS)"/>
              </a:rPr>
              <a:t>Mateus </a:t>
            </a:r>
            <a:r>
              <a:rPr lang="en-US" sz="4799">
                <a:solidFill>
                  <a:srgbClr val="000000"/>
                </a:solidFill>
                <a:latin typeface="Calibri (MS)"/>
                <a:ea typeface="Calibri (MS)"/>
                <a:cs typeface="Calibri (MS)"/>
                <a:sym typeface="Calibri (MS)"/>
              </a:rPr>
              <a:t>Torres De Araújo Silva¹, Eduardo Soares De Carvalho², Mariana Vitória Pedrosa Da Silva³, Sergio De Oliveira Bayer⁵, Pedro Ferreira Barreto Guimarães⁶, Manoel Odilon De Souza Barbosa E Silva⁷, Lucas De Almeida Marinho⁸</a:t>
            </a:r>
          </a:p>
        </p:txBody>
      </p:sp>
      <p:sp>
        <p:nvSpPr>
          <p:cNvPr name="TextBox 6" id="6"/>
          <p:cNvSpPr txBox="true"/>
          <p:nvPr/>
        </p:nvSpPr>
        <p:spPr>
          <a:xfrm rot="0">
            <a:off x="9520662" y="9337323"/>
            <a:ext cx="9717405" cy="906680"/>
          </a:xfrm>
          <a:prstGeom prst="rect">
            <a:avLst/>
          </a:prstGeom>
        </p:spPr>
        <p:txBody>
          <a:bodyPr anchor="t" rtlCol="false" tIns="0" lIns="0" bIns="0" rIns="0">
            <a:spAutoFit/>
          </a:bodyPr>
          <a:lstStyle/>
          <a:p>
            <a:pPr algn="ctr">
              <a:lnSpc>
                <a:spcPts val="6719"/>
              </a:lnSpc>
              <a:spcBef>
                <a:spcPct val="0"/>
              </a:spcBef>
            </a:pPr>
            <a:r>
              <a:rPr lang="en-US" b="true" sz="4799">
                <a:solidFill>
                  <a:srgbClr val="000000"/>
                </a:solidFill>
                <a:latin typeface="Calibri (MS) Bold"/>
                <a:ea typeface="Calibri (MS) Bold"/>
                <a:cs typeface="Calibri (MS) Bold"/>
                <a:sym typeface="Calibri (MS) Bold"/>
              </a:rPr>
              <a:t>Instituições: H</a:t>
            </a:r>
            <a:r>
              <a:rPr lang="en-US" b="true" sz="4799">
                <a:solidFill>
                  <a:srgbClr val="000000"/>
                </a:solidFill>
                <a:latin typeface="Calibri (MS) Bold"/>
                <a:ea typeface="Calibri (MS) Bold"/>
                <a:cs typeface="Calibri (MS) Bold"/>
                <a:sym typeface="Calibri (MS) Bold"/>
              </a:rPr>
              <a:t>ospital Otávio de Freitas</a:t>
            </a:r>
          </a:p>
        </p:txBody>
      </p:sp>
      <p:grpSp>
        <p:nvGrpSpPr>
          <p:cNvPr name="Group 7" id="7"/>
          <p:cNvGrpSpPr/>
          <p:nvPr/>
        </p:nvGrpSpPr>
        <p:grpSpPr>
          <a:xfrm rot="0">
            <a:off x="197468" y="11865528"/>
            <a:ext cx="13798293" cy="6715264"/>
            <a:chOff x="0" y="0"/>
            <a:chExt cx="18397724" cy="8953686"/>
          </a:xfrm>
        </p:grpSpPr>
        <p:sp>
          <p:nvSpPr>
            <p:cNvPr name="TextBox 8" id="8"/>
            <p:cNvSpPr txBox="true"/>
            <p:nvPr/>
          </p:nvSpPr>
          <p:spPr>
            <a:xfrm rot="0">
              <a:off x="0" y="1024046"/>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O tratamento das fraturas pediátricas evoluiu significativamente nas últimas décadas, com a incorporação de técnicas cirúrgicas minimamente invasivas e fixação interna. Apesar desses avanços, a redução incruenta mantém relevância, especialmente em fraturas simples de membros superiores, diante de aspectos biomecânicos e econômicos. </a:t>
              </a:r>
            </a:p>
          </p:txBody>
        </p:sp>
        <p:sp>
          <p:nvSpPr>
            <p:cNvPr name="TextBox 9" id="9"/>
            <p:cNvSpPr txBox="true"/>
            <p:nvPr/>
          </p:nvSpPr>
          <p:spPr>
            <a:xfrm rot="0">
              <a:off x="0" y="-219050"/>
              <a:ext cx="5118542" cy="1328062"/>
            </a:xfrm>
            <a:prstGeom prst="rect">
              <a:avLst/>
            </a:prstGeom>
          </p:spPr>
          <p:txBody>
            <a:bodyPr anchor="t" rtlCol="false" tIns="0" lIns="0" bIns="0" rIns="0">
              <a:spAutoFit/>
            </a:bodyPr>
            <a:lstStyle/>
            <a:p>
              <a:pPr algn="l" marL="0" indent="0" lvl="0">
                <a:lnSpc>
                  <a:spcPts val="7699"/>
                </a:lnSpc>
                <a:spcBef>
                  <a:spcPct val="0"/>
                </a:spcBef>
              </a:pPr>
              <a:r>
                <a:rPr lang="en-US" b="true" sz="5498" strike="noStrike" u="none">
                  <a:solidFill>
                    <a:srgbClr val="000000"/>
                  </a:solidFill>
                  <a:latin typeface="Calibri (MS) Bold"/>
                  <a:ea typeface="Calibri (MS) Bold"/>
                  <a:cs typeface="Calibri (MS) Bold"/>
                  <a:sym typeface="Calibri (MS) Bold"/>
                </a:rPr>
                <a:t>Introdução</a:t>
              </a:r>
            </a:p>
          </p:txBody>
        </p:sp>
      </p:grpSp>
      <p:grpSp>
        <p:nvGrpSpPr>
          <p:cNvPr name="Group 10" id="10"/>
          <p:cNvGrpSpPr/>
          <p:nvPr/>
        </p:nvGrpSpPr>
        <p:grpSpPr>
          <a:xfrm rot="0">
            <a:off x="197468" y="20022134"/>
            <a:ext cx="13798293" cy="5972306"/>
            <a:chOff x="0" y="0"/>
            <a:chExt cx="18397724" cy="7963075"/>
          </a:xfrm>
        </p:grpSpPr>
        <p:sp>
          <p:nvSpPr>
            <p:cNvPr name="TextBox 11" id="11"/>
            <p:cNvSpPr txBox="true"/>
            <p:nvPr/>
          </p:nvSpPr>
          <p:spPr>
            <a:xfrm rot="0">
              <a:off x="0" y="1163609"/>
              <a:ext cx="18397724" cy="6799465"/>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Revisão sistemática de 150 artigos publicados entre 1990 e 2024, nas bases PubMed, SciELO e Google Scholar, abrangendo ensaios clínicos, estudos de coorte, metanálises e análises econômicas. Avaliaram-se taxas de complicações, tempo de recuperação e custos.</a:t>
              </a:r>
            </a:p>
          </p:txBody>
        </p:sp>
        <p:sp>
          <p:nvSpPr>
            <p:cNvPr name="TextBox 12" id="12"/>
            <p:cNvSpPr txBox="true"/>
            <p:nvPr/>
          </p:nvSpPr>
          <p:spPr>
            <a:xfrm rot="0">
              <a:off x="0" y="-219050"/>
              <a:ext cx="8086488" cy="1328062"/>
            </a:xfrm>
            <a:prstGeom prst="rect">
              <a:avLst/>
            </a:prstGeom>
          </p:spPr>
          <p:txBody>
            <a:bodyPr anchor="t" rtlCol="false" tIns="0" lIns="0" bIns="0" rIns="0">
              <a:spAutoFit/>
            </a:bodyPr>
            <a:lstStyle/>
            <a:p>
              <a:pPr algn="ctr" marL="0" indent="0" lvl="0">
                <a:lnSpc>
                  <a:spcPts val="7699"/>
                </a:lnSpc>
                <a:spcBef>
                  <a:spcPct val="0"/>
                </a:spcBef>
              </a:pPr>
              <a:r>
                <a:rPr lang="en-US" b="true" sz="5498">
                  <a:solidFill>
                    <a:srgbClr val="000000"/>
                  </a:solidFill>
                  <a:latin typeface="Calibri (MS) Bold"/>
                  <a:ea typeface="Calibri (MS) Bold"/>
                  <a:cs typeface="Calibri (MS) Bold"/>
                  <a:sym typeface="Calibri (MS) Bold"/>
                </a:rPr>
                <a:t>Ma</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e</a:t>
              </a:r>
              <a:r>
                <a:rPr lang="en-US" b="true" sz="5498" strike="noStrike" u="none">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iais e Mét</a:t>
              </a:r>
              <a:r>
                <a:rPr lang="en-US" b="true" sz="5498" strike="noStrike" u="none">
                  <a:solidFill>
                    <a:srgbClr val="000000"/>
                  </a:solidFill>
                  <a:latin typeface="Calibri (MS) Bold"/>
                  <a:ea typeface="Calibri (MS) Bold"/>
                  <a:cs typeface="Calibri (MS) Bold"/>
                  <a:sym typeface="Calibri (MS) Bold"/>
                </a:rPr>
                <a:t>odo</a:t>
              </a:r>
              <a:r>
                <a:rPr lang="en-US" b="true" sz="5498" strike="noStrike" u="none">
                  <a:solidFill>
                    <a:srgbClr val="000000"/>
                  </a:solidFill>
                  <a:latin typeface="Calibri (MS) Bold"/>
                  <a:ea typeface="Calibri (MS) Bold"/>
                  <a:cs typeface="Calibri (MS) Bold"/>
                  <a:sym typeface="Calibri (MS) Bold"/>
                </a:rPr>
                <a:t>s</a:t>
              </a:r>
            </a:p>
          </p:txBody>
        </p:sp>
      </p:grpSp>
      <p:grpSp>
        <p:nvGrpSpPr>
          <p:cNvPr name="Group 13" id="13"/>
          <p:cNvGrpSpPr/>
          <p:nvPr/>
        </p:nvGrpSpPr>
        <p:grpSpPr>
          <a:xfrm rot="0">
            <a:off x="196925" y="27435782"/>
            <a:ext cx="13799378" cy="6787256"/>
            <a:chOff x="0" y="0"/>
            <a:chExt cx="18399171" cy="9049676"/>
          </a:xfrm>
        </p:grpSpPr>
        <p:sp>
          <p:nvSpPr>
            <p:cNvPr name="TextBox 14" id="14"/>
            <p:cNvSpPr txBox="true"/>
            <p:nvPr/>
          </p:nvSpPr>
          <p:spPr>
            <a:xfrm rot="0">
              <a:off x="1446" y="1120035"/>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As técnicas modernas reduziram complicações em até 60% nas fraturas de membros inferiores. Em membros superiores, os resultados entre as técnicas foram semelhantes, com taxas de complicações de 7%. Apesar do custo inicial elevado, as técnicas modernas mostraram economia a longo prazo devido à menor taxa de reoperações.</a:t>
              </a:r>
            </a:p>
          </p:txBody>
        </p:sp>
        <p:sp>
          <p:nvSpPr>
            <p:cNvPr name="TextBox 15" id="15"/>
            <p:cNvSpPr txBox="true"/>
            <p:nvPr/>
          </p:nvSpPr>
          <p:spPr>
            <a:xfrm rot="0">
              <a:off x="0" y="-219050"/>
              <a:ext cx="8086488"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a:t>
              </a:r>
              <a:r>
                <a:rPr lang="en-US" b="true" sz="5498" strike="noStrike" u="none">
                  <a:solidFill>
                    <a:srgbClr val="000000"/>
                  </a:solidFill>
                  <a:latin typeface="Calibri (MS) Bold"/>
                  <a:ea typeface="Calibri (MS) Bold"/>
                  <a:cs typeface="Calibri (MS) Bold"/>
                  <a:sym typeface="Calibri (MS) Bold"/>
                </a:rPr>
                <a:t>es</a:t>
              </a:r>
              <a:r>
                <a:rPr lang="en-US" b="true" sz="5498" strike="noStrike" u="none">
                  <a:solidFill>
                    <a:srgbClr val="000000"/>
                  </a:solidFill>
                  <a:latin typeface="Calibri (MS) Bold"/>
                  <a:ea typeface="Calibri (MS) Bold"/>
                  <a:cs typeface="Calibri (MS) Bold"/>
                  <a:sym typeface="Calibri (MS) Bold"/>
                </a:rPr>
                <a:t>ul</a:t>
              </a:r>
              <a:r>
                <a:rPr lang="en-US" b="true" sz="5498" strike="noStrike" u="none">
                  <a:solidFill>
                    <a:srgbClr val="000000"/>
                  </a:solidFill>
                  <a:latin typeface="Calibri (MS) Bold"/>
                  <a:ea typeface="Calibri (MS) Bold"/>
                  <a:cs typeface="Calibri (MS) Bold"/>
                  <a:sym typeface="Calibri (MS) Bold"/>
                </a:rPr>
                <a:t>t</a:t>
              </a:r>
              <a:r>
                <a:rPr lang="en-US" b="true" sz="5498" strike="noStrike" u="none">
                  <a:solidFill>
                    <a:srgbClr val="000000"/>
                  </a:solidFill>
                  <a:latin typeface="Calibri (MS) Bold"/>
                  <a:ea typeface="Calibri (MS) Bold"/>
                  <a:cs typeface="Calibri (MS) Bold"/>
                  <a:sym typeface="Calibri (MS) Bold"/>
                </a:rPr>
                <a:t>a</a:t>
              </a:r>
              <a:r>
                <a:rPr lang="en-US" b="true" sz="5498" strike="noStrike" u="none">
                  <a:solidFill>
                    <a:srgbClr val="000000"/>
                  </a:solidFill>
                  <a:latin typeface="Calibri (MS) Bold"/>
                  <a:ea typeface="Calibri (MS) Bold"/>
                  <a:cs typeface="Calibri (MS) Bold"/>
                  <a:sym typeface="Calibri (MS) Bold"/>
                </a:rPr>
                <a:t>dos</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6" id="16"/>
          <p:cNvGrpSpPr/>
          <p:nvPr/>
        </p:nvGrpSpPr>
        <p:grpSpPr>
          <a:xfrm rot="0">
            <a:off x="14588966" y="21268481"/>
            <a:ext cx="13798293" cy="6679268"/>
            <a:chOff x="0" y="0"/>
            <a:chExt cx="18397724" cy="8905692"/>
          </a:xfrm>
        </p:grpSpPr>
        <p:sp>
          <p:nvSpPr>
            <p:cNvPr name="TextBox 17" id="17"/>
            <p:cNvSpPr txBox="true"/>
            <p:nvPr/>
          </p:nvSpPr>
          <p:spPr>
            <a:xfrm rot="0">
              <a:off x="0" y="976051"/>
              <a:ext cx="18397724" cy="7929640"/>
            </a:xfrm>
            <a:prstGeom prst="rect">
              <a:avLst/>
            </a:prstGeom>
          </p:spPr>
          <p:txBody>
            <a:bodyPr anchor="t" rtlCol="false" tIns="0" lIns="0" bIns="0" rIns="0">
              <a:spAutoFit/>
            </a:bodyPr>
            <a:lstStyle/>
            <a:p>
              <a:pPr algn="just">
                <a:lnSpc>
                  <a:spcPts val="6719"/>
                </a:lnSpc>
                <a:spcBef>
                  <a:spcPct val="0"/>
                </a:spcBef>
              </a:pPr>
              <a:r>
                <a:rPr lang="en-US" sz="4799">
                  <a:solidFill>
                    <a:srgbClr val="000000"/>
                  </a:solidFill>
                  <a:latin typeface="Calibri (MS)"/>
                  <a:ea typeface="Calibri (MS)"/>
                  <a:cs typeface="Calibri (MS)"/>
                  <a:sym typeface="Calibri (MS)"/>
                </a:rPr>
                <a:t>As técnicas minimamente invasivas são superiores em fraturas complexas de membros inferiores, enquanto a redução incruenta ainda é adequada em fraturas simples de membros superiores. A escolha do tratamento deve considerar a complexidade da fratura, fatores biomecânicos e disponibilidade de recursos, visando um tratamento individualizado e eficiente.</a:t>
              </a:r>
            </a:p>
          </p:txBody>
        </p:sp>
        <p:sp>
          <p:nvSpPr>
            <p:cNvPr name="TextBox 18" id="18"/>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Di</a:t>
              </a:r>
              <a:r>
                <a:rPr lang="en-US" b="true" sz="5498" strike="noStrike" u="none">
                  <a:solidFill>
                    <a:srgbClr val="000000"/>
                  </a:solidFill>
                  <a:latin typeface="Calibri (MS) Bold"/>
                  <a:ea typeface="Calibri (MS) Bold"/>
                  <a:cs typeface="Calibri (MS) Bold"/>
                  <a:sym typeface="Calibri (MS) Bold"/>
                </a:rPr>
                <a:t>scu</a:t>
              </a:r>
              <a:r>
                <a:rPr lang="en-US" b="true" sz="5498" strike="noStrike" u="none">
                  <a:solidFill>
                    <a:srgbClr val="000000"/>
                  </a:solidFill>
                  <a:latin typeface="Calibri (MS) Bold"/>
                  <a:ea typeface="Calibri (MS) Bold"/>
                  <a:cs typeface="Calibri (MS) Bold"/>
                  <a:sym typeface="Calibri (MS) Bold"/>
                </a:rPr>
                <a:t>ssão e Conc</a:t>
              </a:r>
              <a:r>
                <a:rPr lang="en-US" b="true" sz="5498" strike="noStrike" u="none">
                  <a:solidFill>
                    <a:srgbClr val="000000"/>
                  </a:solidFill>
                  <a:latin typeface="Calibri (MS) Bold"/>
                  <a:ea typeface="Calibri (MS) Bold"/>
                  <a:cs typeface="Calibri (MS) Bold"/>
                  <a:sym typeface="Calibri (MS) Bold"/>
                </a:rPr>
                <a:t>l</a:t>
              </a:r>
              <a:r>
                <a:rPr lang="en-US" b="true" sz="5498" strike="noStrike" u="none">
                  <a:solidFill>
                    <a:srgbClr val="000000"/>
                  </a:solidFill>
                  <a:latin typeface="Calibri (MS) Bold"/>
                  <a:ea typeface="Calibri (MS) Bold"/>
                  <a:cs typeface="Calibri (MS) Bold"/>
                  <a:sym typeface="Calibri (MS) Bold"/>
                </a:rPr>
                <a:t>usã</a:t>
              </a:r>
              <a:r>
                <a:rPr lang="en-US" b="true" sz="5498" strike="noStrike" u="none">
                  <a:solidFill>
                    <a:srgbClr val="000000"/>
                  </a:solidFill>
                  <a:latin typeface="Calibri (MS) Bold"/>
                  <a:ea typeface="Calibri (MS) Bold"/>
                  <a:cs typeface="Calibri (MS) Bold"/>
                  <a:sym typeface="Calibri (MS) Bold"/>
                </a:rPr>
                <a:t>o</a:t>
              </a:r>
              <a:r>
                <a:rPr lang="en-US" b="true" sz="5498" strike="noStrike" u="none">
                  <a:solidFill>
                    <a:srgbClr val="000000"/>
                  </a:solidFill>
                  <a:latin typeface="Calibri (MS) Bold"/>
                  <a:ea typeface="Calibri (MS) Bold"/>
                  <a:cs typeface="Calibri (MS) Bold"/>
                  <a:sym typeface="Calibri (MS) Bold"/>
                </a:rPr>
                <a:t> </a:t>
              </a:r>
            </a:p>
          </p:txBody>
        </p:sp>
      </p:grpSp>
      <p:grpSp>
        <p:nvGrpSpPr>
          <p:cNvPr name="Group 19" id="19"/>
          <p:cNvGrpSpPr/>
          <p:nvPr/>
        </p:nvGrpSpPr>
        <p:grpSpPr>
          <a:xfrm rot="0">
            <a:off x="14588966" y="28466772"/>
            <a:ext cx="13798293" cy="11152573"/>
            <a:chOff x="0" y="0"/>
            <a:chExt cx="18397724" cy="14870097"/>
          </a:xfrm>
        </p:grpSpPr>
        <p:sp>
          <p:nvSpPr>
            <p:cNvPr name="TextBox 20" id="20"/>
            <p:cNvSpPr txBox="true"/>
            <p:nvPr/>
          </p:nvSpPr>
          <p:spPr>
            <a:xfrm rot="0">
              <a:off x="0" y="1289579"/>
              <a:ext cx="18397724" cy="13580517"/>
            </a:xfrm>
            <a:prstGeom prst="rect">
              <a:avLst/>
            </a:prstGeom>
          </p:spPr>
          <p:txBody>
            <a:bodyPr anchor="t" rtlCol="false" tIns="0" lIns="0" bIns="0" rIns="0">
              <a:spAutoFit/>
            </a:bodyPr>
            <a:lstStyle/>
            <a:p>
              <a:pPr algn="just">
                <a:lnSpc>
                  <a:spcPts val="6719"/>
                </a:lnSpc>
              </a:pPr>
              <a:r>
                <a:rPr lang="en-US" sz="4799">
                  <a:solidFill>
                    <a:srgbClr val="000000"/>
                  </a:solidFill>
                  <a:latin typeface="Calibri (MS)"/>
                  <a:ea typeface="Calibri (MS)"/>
                  <a:cs typeface="Calibri (MS)"/>
                  <a:sym typeface="Calibri (MS)"/>
                </a:rPr>
                <a:t>1. SILVA, F. et al. Pediatric Fracture Management: Comparative Study of Surgical and Conservative Methods. Journal of Pediatric Orthopedics, 2020.</a:t>
              </a:r>
            </a:p>
            <a:p>
              <a:pPr algn="just">
                <a:lnSpc>
                  <a:spcPts val="6719"/>
                </a:lnSpc>
              </a:pPr>
              <a:r>
                <a:rPr lang="en-US" sz="4799">
                  <a:solidFill>
                    <a:srgbClr val="000000"/>
                  </a:solidFill>
                  <a:latin typeface="Calibri (MS)"/>
                  <a:ea typeface="Calibri (MS)"/>
                  <a:cs typeface="Calibri (MS)"/>
                  <a:sym typeface="Calibri (MS)"/>
                </a:rPr>
                <a:t>2.</a:t>
              </a:r>
              <a:r>
                <a:rPr lang="en-US" sz="4799">
                  <a:solidFill>
                    <a:srgbClr val="000000"/>
                  </a:solidFill>
                  <a:latin typeface="Calibri (MS)"/>
                  <a:ea typeface="Calibri (MS)"/>
                  <a:cs typeface="Calibri (MS)"/>
                  <a:sym typeface="Calibri (MS)"/>
                </a:rPr>
                <a:t> MARTINS, A. et al. Economic Analysis of Pediatric Orthopedic Surgeries. International Journal of Health Economics, 2019.</a:t>
              </a:r>
            </a:p>
            <a:p>
              <a:pPr algn="just">
                <a:lnSpc>
                  <a:spcPts val="6719"/>
                </a:lnSpc>
              </a:pPr>
              <a:r>
                <a:rPr lang="en-US" sz="4799">
                  <a:solidFill>
                    <a:srgbClr val="000000"/>
                  </a:solidFill>
                  <a:latin typeface="Calibri (MS)"/>
                  <a:ea typeface="Calibri (MS)"/>
                  <a:cs typeface="Calibri (MS)"/>
                  <a:sym typeface="Calibri (MS)"/>
                </a:rPr>
                <a:t>3. RAMOS, J.; ALMEIDA, L. Impact of Minimally Invasive Techniques on Pediatric Fracture Recovery. Revista Brasileira de Ortopedia, 2021.</a:t>
              </a:r>
            </a:p>
            <a:p>
              <a:pPr algn="just">
                <a:lnSpc>
                  <a:spcPts val="6719"/>
                </a:lnSpc>
              </a:pPr>
              <a:r>
                <a:rPr lang="en-US" sz="4799">
                  <a:solidFill>
                    <a:srgbClr val="000000"/>
                  </a:solidFill>
                  <a:latin typeface="Calibri (MS)"/>
                  <a:ea typeface="Calibri (MS)"/>
                  <a:cs typeface="Calibri (MS)"/>
                  <a:sym typeface="Calibri (MS)"/>
                </a:rPr>
                <a:t>4. SANTOS, M.; BARBOSA, R. Treatment of Femur Fractures in Children: A Retrospective Study. Acta Ortopédica Brasileira, 2020.</a:t>
              </a:r>
            </a:p>
          </p:txBody>
        </p:sp>
        <p:sp>
          <p:nvSpPr>
            <p:cNvPr name="TextBox 21" id="21"/>
            <p:cNvSpPr txBox="true"/>
            <p:nvPr/>
          </p:nvSpPr>
          <p:spPr>
            <a:xfrm rot="0">
              <a:off x="0" y="-219050"/>
              <a:ext cx="11468355" cy="1328062"/>
            </a:xfrm>
            <a:prstGeom prst="rect">
              <a:avLst/>
            </a:prstGeom>
          </p:spPr>
          <p:txBody>
            <a:bodyPr anchor="t" rtlCol="false" tIns="0" lIns="0" bIns="0" rIns="0">
              <a:spAutoFit/>
            </a:bodyPr>
            <a:lstStyle/>
            <a:p>
              <a:pPr algn="l" marL="0" indent="0" lvl="0">
                <a:lnSpc>
                  <a:spcPts val="7699"/>
                </a:lnSpc>
                <a:spcBef>
                  <a:spcPct val="0"/>
                </a:spcBef>
              </a:pPr>
              <a:r>
                <a:rPr lang="en-US" b="true" sz="5498">
                  <a:solidFill>
                    <a:srgbClr val="000000"/>
                  </a:solidFill>
                  <a:latin typeface="Calibri (MS) Bold"/>
                  <a:ea typeface="Calibri (MS) Bold"/>
                  <a:cs typeface="Calibri (MS) Bold"/>
                  <a:sym typeface="Calibri (MS) Bold"/>
                </a:rPr>
                <a:t>Referências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4A8323F-F76B-7656-1176-6C5817981E8E}"/>
              </a:ext>
            </a:extLst>
          </p:cNvPr>
          <p:cNvSpPr txBox="1"/>
          <p:nvPr/>
        </p:nvSpPr>
        <p:spPr>
          <a:xfrm>
            <a:off x="6497128" y="5178544"/>
            <a:ext cx="21442872" cy="1323439"/>
          </a:xfrm>
          <a:prstGeom prst="rect">
            <a:avLst/>
          </a:prstGeom>
          <a:noFill/>
        </p:spPr>
        <p:txBody>
          <a:bodyPr wrap="square" rtlCol="0">
            <a:spAutoFit/>
          </a:bodyPr>
          <a:lstStyle/>
          <a:p>
            <a:r>
              <a:rPr lang="en-US" sz="4000" b="1" dirty="0">
                <a:effectLst/>
                <a:latin typeface="Calibri" panose="020F0502020204030204" pitchFamily="34" charset="0"/>
                <a:cs typeface="Calibri" panose="020F0502020204030204" pitchFamily="34" charset="0"/>
              </a:rPr>
              <a:t>Alexandre </a:t>
            </a:r>
            <a:r>
              <a:rPr lang="en-US" sz="4000" b="1" dirty="0" err="1">
                <a:effectLst/>
                <a:latin typeface="Calibri" panose="020F0502020204030204" pitchFamily="34" charset="0"/>
                <a:cs typeface="Calibri" panose="020F0502020204030204" pitchFamily="34" charset="0"/>
              </a:rPr>
              <a:t>Leme</a:t>
            </a:r>
            <a:r>
              <a:rPr lang="en-US" sz="4000" b="1" dirty="0">
                <a:effectLst/>
                <a:latin typeface="Calibri" panose="020F0502020204030204" pitchFamily="34" charset="0"/>
                <a:cs typeface="Calibri" panose="020F0502020204030204" pitchFamily="34" charset="0"/>
              </a:rPr>
              <a:t> Godoy dos Santos, Grayson M. </a:t>
            </a:r>
            <a:r>
              <a:rPr lang="en-US" sz="4000" b="1" dirty="0" err="1">
                <a:effectLst/>
                <a:latin typeface="Calibri" panose="020F0502020204030204" pitchFamily="34" charset="0"/>
                <a:cs typeface="Calibri" panose="020F0502020204030204" pitchFamily="34" charset="0"/>
              </a:rPr>
              <a:t>Talaski</a:t>
            </a:r>
            <a:r>
              <a:rPr lang="en-US" sz="4000" b="1" dirty="0">
                <a:effectLst/>
                <a:latin typeface="Calibri" panose="020F0502020204030204" pitchFamily="34" charset="0"/>
                <a:cs typeface="Calibri" panose="020F0502020204030204" pitchFamily="34" charset="0"/>
              </a:rPr>
              <a:t>, Aaron D. </a:t>
            </a:r>
            <a:r>
              <a:rPr lang="en-US" sz="4000" b="1" dirty="0" err="1">
                <a:effectLst/>
                <a:latin typeface="Calibri" panose="020F0502020204030204" pitchFamily="34" charset="0"/>
                <a:cs typeface="Calibri" panose="020F0502020204030204" pitchFamily="34" charset="0"/>
              </a:rPr>
              <a:t>Therien</a:t>
            </a:r>
            <a:r>
              <a:rPr lang="en-US" sz="4000" b="1" dirty="0">
                <a:effectLst/>
                <a:latin typeface="Calibri" panose="020F0502020204030204" pitchFamily="34" charset="0"/>
                <a:cs typeface="Calibri" panose="020F0502020204030204" pitchFamily="34" charset="0"/>
              </a:rPr>
              <a:t>, Emily J. Luo, </a:t>
            </a:r>
          </a:p>
          <a:p>
            <a:r>
              <a:rPr lang="en-US" sz="4000" b="1" dirty="0">
                <a:effectLst/>
                <a:latin typeface="Calibri" panose="020F0502020204030204" pitchFamily="34" charset="0"/>
                <a:cs typeface="Calibri" panose="020F0502020204030204" pitchFamily="34" charset="0"/>
              </a:rPr>
              <a:t>Kevin </a:t>
            </a:r>
            <a:r>
              <a:rPr lang="en-US" sz="4000" b="1" dirty="0" err="1">
                <a:effectLst/>
                <a:latin typeface="Calibri" panose="020F0502020204030204" pitchFamily="34" charset="0"/>
                <a:cs typeface="Calibri" panose="020F0502020204030204" pitchFamily="34" charset="0"/>
              </a:rPr>
              <a:t>Dibbern</a:t>
            </a:r>
            <a:r>
              <a:rPr lang="en-US" sz="4000" b="1" dirty="0">
                <a:effectLst/>
                <a:latin typeface="Calibri" panose="020F0502020204030204" pitchFamily="34" charset="0"/>
                <a:cs typeface="Calibri" panose="020F0502020204030204" pitchFamily="34" charset="0"/>
              </a:rPr>
              <a:t>, Cesar de Cesar </a:t>
            </a:r>
            <a:r>
              <a:rPr lang="en-US" sz="4000" b="1" dirty="0" err="1">
                <a:effectLst/>
                <a:latin typeface="Calibri" panose="020F0502020204030204" pitchFamily="34" charset="0"/>
                <a:cs typeface="Calibri" panose="020F0502020204030204" pitchFamily="34" charset="0"/>
              </a:rPr>
              <a:t>Netto</a:t>
            </a:r>
            <a:r>
              <a:rPr lang="en-US" sz="4000" b="1" dirty="0">
                <a:effectLst/>
                <a:latin typeface="Calibri" panose="020F0502020204030204" pitchFamily="34" charset="0"/>
                <a:cs typeface="Calibri" panose="020F0502020204030204" pitchFamily="34" charset="0"/>
              </a:rPr>
              <a:t>, Vincenzo Giordano,  Joao Carlos Rodrigues.</a:t>
            </a:r>
            <a:endParaRPr lang="pt-BR" sz="4000" b="1" dirty="0">
              <a:latin typeface="Calibri" panose="020F0502020204030204" pitchFamily="34" charset="0"/>
              <a:cs typeface="Calibri" panose="020F0502020204030204" pitchFamily="34" charset="0"/>
            </a:endParaRP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4c61d896f04844bf">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199" y="7123347"/>
            <a:ext cx="24638000" cy="1446550"/>
          </a:xfrm>
          <a:prstGeom prst="rect">
            <a:avLst/>
          </a:prstGeom>
          <a:solidFill>
            <a:schemeClr val="tx2">
              <a:lumMod val="25000"/>
              <a:lumOff val="75000"/>
            </a:schemeClr>
          </a:solidFill>
          <a:ln>
            <a:solidFill>
              <a:schemeClr val="tx1"/>
            </a:solidFill>
          </a:ln>
        </p:spPr>
        <p:txBody>
          <a:bodyPr wrap="square">
            <a:spAutoFit/>
          </a:bodyPr>
          <a:lstStyle/>
          <a:p>
            <a:pPr algn="ctr"/>
            <a:r>
              <a:rPr lang="en-US" sz="4400" b="1" i="0" dirty="0">
                <a:effectLst/>
                <a:latin typeface="Open Sans" panose="020B0606030504020204" pitchFamily="34" charset="0"/>
              </a:rPr>
              <a:t>Semi-automated 3D Distance Mapping of Conventional CT with External Rotation Stress demonstrates High Diagnostic Accuracy for Subtle Syndesmotic Instability.</a:t>
            </a:r>
            <a:endParaRPr lang="pt-BR" sz="44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611950" y="9587066"/>
            <a:ext cx="12090400" cy="8325934"/>
          </a:xfrm>
          <a:prstGeom prst="rect">
            <a:avLst/>
          </a:prstGeom>
          <a:noFill/>
        </p:spPr>
        <p:txBody>
          <a:bodyPr wrap="square" rtlCol="0">
            <a:spAutoFit/>
          </a:bodyPr>
          <a:lstStyle/>
          <a:p>
            <a:pPr>
              <a:lnSpc>
                <a:spcPct val="120000"/>
              </a:lnSpc>
              <a:spcBef>
                <a:spcPts val="2250"/>
              </a:spcBef>
            </a:pPr>
            <a:r>
              <a:rPr lang="en-US" sz="3200" kern="0" dirty="0">
                <a:effectLst/>
                <a:latin typeface="Calibri" panose="020F0502020204030204" pitchFamily="34" charset="0"/>
                <a:ea typeface="Times New Roman" panose="02020603050405020304" pitchFamily="18" charset="0"/>
                <a:cs typeface="Calibri" panose="020F0502020204030204" pitchFamily="34" charset="0"/>
              </a:rPr>
              <a:t>Subtle syndesmotic instabilities are often under-diagnosed and pose long-term implications for ankle joint health. Previous studies have assessed the diagnostic accuracy of conventional Computed Tomography (CT) in patients with syndesmotic instability. However, these measurements were obtained manually and only at 1 cm proximal to the tibiotalar joint. To fully leverage the three-dimensional (3D) advantages of CT imaging, automated 3D distance mapping algorithms can provide a more comprehensive analysis. Further, while previous studies have demonstrated the sensitivity of these algorithms when analyzing syndesmotic instability using weightbearing CT (WBCT), many clinics do not have access to WBCT. Therefore, the aim of this study was to develop a distance mapping algorithm and scan protocol that can detect subtle syndesmotic instability using the more accessible imaging modality, conventional CT.</a:t>
            </a:r>
            <a:endParaRPr lang="en-BR" sz="3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629886" y="8940584"/>
            <a:ext cx="2844240"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Introduction</a:t>
            </a:r>
            <a:endParaRPr lang="pt-BR" sz="4000" b="1" dirty="0">
              <a:latin typeface="Calibri" panose="020F0502020204030204" pitchFamily="34" charset="0"/>
              <a:cs typeface="Calibri" panose="020F0502020204030204" pitchFamily="34" charset="0"/>
            </a:endParaRP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532292" y="18620886"/>
            <a:ext cx="12170058" cy="10098790"/>
          </a:xfrm>
          <a:prstGeom prst="rect">
            <a:avLst/>
          </a:prstGeom>
          <a:noFill/>
        </p:spPr>
        <p:txBody>
          <a:bodyPr wrap="square" rtlCol="0">
            <a:spAutoFit/>
          </a:bodyPr>
          <a:lstStyle/>
          <a:p>
            <a:pPr>
              <a:lnSpc>
                <a:spcPct val="120000"/>
              </a:lnSpc>
              <a:spcBef>
                <a:spcPts val="2250"/>
              </a:spcBef>
            </a:pPr>
            <a:r>
              <a:rPr lang="en-US" sz="3200" kern="0" dirty="0">
                <a:effectLst/>
                <a:latin typeface="Calibri" panose="020F0502020204030204" pitchFamily="34" charset="0"/>
                <a:ea typeface="Times New Roman" panose="02020603050405020304" pitchFamily="18" charset="0"/>
                <a:cs typeface="Calibri" panose="020F0502020204030204" pitchFamily="34" charset="0"/>
              </a:rPr>
              <a:t>Forty-five patients with rotational ankle injuries (21 syndesmotic injuries and 24 lateral collateral ligament injuries) diagnosed via radiologist MRI read, were analyzed. Each patient underwent three ankle CT protocols: neutral position; 45° external rotation with dorsiflexion and extended knees (Stress B); and 45° external rotation with dorsiflexion and flexed knees (Stress C). Semi-automatic CT scan segmentation was performed using a commercially available software, and syndesmosis volume and distances were calculated using MATLAB. Distance was defined as the normal distance between the tibial subchondral surface and its opposing surface on the fibula or talus. Medial and lateral talar gutters were also studied. The syndesmosis was sectioned at 1 cm, 3 cm, and 5 cm proximal to the tibiotalar joint, and into anterior and posterior regions (Figure 1B). Receiver-operating characteristic (ROC) curves and area under the curve (AUC) were calculated to compare measurements and assess diagnostic accuracy (α = 0.05).</a:t>
            </a:r>
            <a:endParaRPr lang="en-BR" sz="3200" kern="100" dirty="0">
              <a:effectLst/>
              <a:latin typeface="Calibri" panose="020F0502020204030204" pitchFamily="34" charset="0"/>
              <a:ea typeface="Aptos" panose="020B0004020202020204" pitchFamily="34" charset="0"/>
              <a:cs typeface="Calibri" panose="020F0502020204030204" pitchFamily="34" charset="0"/>
            </a:endParaRPr>
          </a:p>
          <a:p>
            <a:pPr algn="just">
              <a:lnSpc>
                <a:spcPct val="120000"/>
              </a:lnSpc>
            </a:pPr>
            <a:endParaRPr lang="pt-BR" sz="3200" dirty="0">
              <a:latin typeface="Calibri" panose="020F0502020204030204" pitchFamily="34" charset="0"/>
              <a:cs typeface="Calibri" panose="020F0502020204030204" pitchFamily="34" charset="0"/>
            </a:endParaRPr>
          </a:p>
          <a:p>
            <a:pPr algn="just">
              <a:lnSpc>
                <a:spcPct val="120000"/>
              </a:lnSpc>
            </a:pPr>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532292" y="17913000"/>
            <a:ext cx="2098331"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Methods</a:t>
            </a:r>
            <a:endParaRPr lang="pt-BR" sz="4000" b="1"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4851836" y="9090812"/>
            <a:ext cx="2970795" cy="707886"/>
          </a:xfrm>
          <a:prstGeom prst="rect">
            <a:avLst/>
          </a:prstGeom>
          <a:noFill/>
        </p:spPr>
        <p:txBody>
          <a:bodyPr wrap="square" rtlCol="0">
            <a:spAutoFit/>
          </a:bodyPr>
          <a:lstStyle/>
          <a:p>
            <a:r>
              <a:rPr lang="pt-BR" sz="4000" b="1" dirty="0" err="1">
                <a:latin typeface="Calibri" panose="020F0502020204030204" pitchFamily="34" charset="0"/>
                <a:cs typeface="Calibri" panose="020F0502020204030204" pitchFamily="34" charset="0"/>
              </a:rPr>
              <a:t>Results</a:t>
            </a:r>
            <a:endParaRPr lang="pt-BR" sz="4000" b="1"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189060" y="26047573"/>
            <a:ext cx="2507418"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Conclusion</a:t>
            </a:r>
            <a:endParaRPr lang="pt-BR" sz="4000" b="1" dirty="0">
              <a:latin typeface="Calibri" panose="020F0502020204030204" pitchFamily="34" charset="0"/>
              <a:cs typeface="Calibri" panose="020F0502020204030204" pitchFamily="34" charset="0"/>
            </a:endParaRPr>
          </a:p>
        </p:txBody>
      </p:sp>
      <p:pic>
        <p:nvPicPr>
          <p:cNvPr id="2" name="Imagem 1" descr="Interface gráfica do usuário&#10;&#10;Descrição gerada automaticamente com confiança baixa">
            <a:extLst>
              <a:ext uri="{FF2B5EF4-FFF2-40B4-BE49-F238E27FC236}">
                <a16:creationId xmlns:a16="http://schemas.microsoft.com/office/drawing/2014/main" id="{5C169CF2-4497-F9A8-BC53-E47F4AA49A69}"/>
              </a:ext>
            </a:extLst>
          </p:cNvPr>
          <p:cNvPicPr>
            <a:picLocks noChangeAspect="1"/>
          </p:cNvPicPr>
          <p:nvPr/>
        </p:nvPicPr>
        <p:blipFill>
          <a:blip r:embed="R70f4490abd3f4e69">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17" name="Imagem 16">
            <a:extLst>
              <a:ext uri="{FF2B5EF4-FFF2-40B4-BE49-F238E27FC236}">
                <a16:creationId xmlns:a16="http://schemas.microsoft.com/office/drawing/2014/main" id="{03EC8B45-5178-87A2-92D4-B1ECEDFC173A}"/>
              </a:ext>
            </a:extLst>
          </p:cNvPr>
          <p:cNvPicPr>
            <a:picLocks noChangeAspect="1"/>
          </p:cNvPicPr>
          <p:nvPr/>
        </p:nvPicPr>
        <p:blipFill>
          <a:blip r:embed="R18279ba524654e6e">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pic>
        <p:nvPicPr>
          <p:cNvPr id="28" name="Picture 27">
            <a:extLst>
              <a:ext uri="{FF2B5EF4-FFF2-40B4-BE49-F238E27FC236}">
                <a16:creationId xmlns:a16="http://schemas.microsoft.com/office/drawing/2014/main" id="{39B97DF5-F866-3D8B-0826-CFD40D7AC5AF}"/>
              </a:ext>
            </a:extLst>
          </p:cNvPr>
          <p:cNvPicPr>
            <a:picLocks noChangeAspect="1"/>
          </p:cNvPicPr>
          <p:nvPr/>
        </p:nvPicPr>
        <p:blipFill>
          <a:blip r:embed="R2d5e9c8a9bd24bcb"/>
          <a:stretch>
            <a:fillRect/>
          </a:stretch>
        </p:blipFill>
        <p:spPr>
          <a:xfrm rot="16200000">
            <a:off x="5686849" y="29992944"/>
            <a:ext cx="11175316" cy="6001558"/>
          </a:xfrm>
          <a:prstGeom prst="rect">
            <a:avLst/>
          </a:prstGeom>
        </p:spPr>
      </p:pic>
      <p:sp>
        <p:nvSpPr>
          <p:cNvPr id="30" name="TextBox 29">
            <a:extLst>
              <a:ext uri="{FF2B5EF4-FFF2-40B4-BE49-F238E27FC236}">
                <a16:creationId xmlns:a16="http://schemas.microsoft.com/office/drawing/2014/main" id="{D47EE1AE-6A3F-CF99-90B7-31232D9A9FED}"/>
              </a:ext>
            </a:extLst>
          </p:cNvPr>
          <p:cNvSpPr txBox="1"/>
          <p:nvPr/>
        </p:nvSpPr>
        <p:spPr>
          <a:xfrm>
            <a:off x="14851836" y="9749092"/>
            <a:ext cx="12725400" cy="5371279"/>
          </a:xfrm>
          <a:prstGeom prst="rect">
            <a:avLst/>
          </a:prstGeom>
          <a:noFill/>
        </p:spPr>
        <p:txBody>
          <a:bodyPr wrap="square" rtlCol="0">
            <a:spAutoFit/>
          </a:bodyPr>
          <a:lstStyle/>
          <a:p>
            <a:pPr>
              <a:lnSpc>
                <a:spcPct val="120000"/>
              </a:lnSpc>
              <a:spcBef>
                <a:spcPts val="2250"/>
              </a:spcBef>
            </a:pPr>
            <a:r>
              <a:rPr lang="en-US" sz="3200" kern="0" dirty="0">
                <a:effectLst/>
                <a:latin typeface="Calibri" panose="020F0502020204030204" pitchFamily="34" charset="0"/>
                <a:ea typeface="Times New Roman" panose="02020603050405020304" pitchFamily="18" charset="0"/>
                <a:cs typeface="Calibri" panose="020F0502020204030204" pitchFamily="34" charset="0"/>
              </a:rPr>
              <a:t>Significant differences were observed between syndesmotic and lateral collateral ligament injuries at 1 cm, 3 cm, and 5 cm proximal to the tibiotalar joint under stressed positions. The highest diagnostic accuracy was noted at 1 cm and 3 cm within the syndesmotic incisura, with AUC values of 0.91 for Stress B at 1 cm (Figure 1C), and 0.92 for Stress B and C at 3 cm (Figure 1D). In the anterior syndesmotic incisura, AUCs were 0.83 for Stress B and 0.89 for Stress C at 1 cm (Figure 1E), and 0.85 for Stress B and 0.93 for Stress C at 3 cm (Figure 1F). AUCs of 0.90 for Stress B and 0.83 for Stress C were observed in the posterior gutter medial to the talus.</a:t>
            </a:r>
            <a:endParaRPr lang="en-BR" sz="32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CEA0EDB8-EDF1-A931-5C3F-601B252F8E5A}"/>
              </a:ext>
            </a:extLst>
          </p:cNvPr>
          <p:cNvPicPr>
            <a:picLocks noChangeAspect="1"/>
          </p:cNvPicPr>
          <p:nvPr/>
        </p:nvPicPr>
        <p:blipFill>
          <a:blip r:embed="Rba442e951ae84e6d">
            <a:extLst>
              <a:ext uri="{28A0092B-C50C-407E-A947-70E740481C1C}">
                <a14:useLocalDpi xmlns:a14="http://schemas.microsoft.com/office/drawing/2010/main" val="0"/>
              </a:ext>
            </a:extLst>
          </a:blip>
          <a:stretch>
            <a:fillRect/>
          </a:stretch>
        </p:blipFill>
        <p:spPr>
          <a:xfrm>
            <a:off x="14766001" y="15075716"/>
            <a:ext cx="12090399" cy="9983738"/>
          </a:xfrm>
          <a:prstGeom prst="rect">
            <a:avLst/>
          </a:prstGeom>
        </p:spPr>
      </p:pic>
      <p:sp>
        <p:nvSpPr>
          <p:cNvPr id="33" name="TextBox 32">
            <a:extLst>
              <a:ext uri="{FF2B5EF4-FFF2-40B4-BE49-F238E27FC236}">
                <a16:creationId xmlns:a16="http://schemas.microsoft.com/office/drawing/2014/main" id="{60D6F417-A3D2-A4B2-2FC3-5CB79AEA4E55}"/>
              </a:ext>
            </a:extLst>
          </p:cNvPr>
          <p:cNvSpPr txBox="1"/>
          <p:nvPr/>
        </p:nvSpPr>
        <p:spPr>
          <a:xfrm>
            <a:off x="15224003" y="26612751"/>
            <a:ext cx="12522200" cy="5509200"/>
          </a:xfrm>
          <a:prstGeom prst="rect">
            <a:avLst/>
          </a:prstGeom>
          <a:noFill/>
        </p:spPr>
        <p:txBody>
          <a:bodyPr wrap="square" rtlCol="0">
            <a:spAutoFit/>
          </a:bodyPr>
          <a:lstStyle/>
          <a:p>
            <a:pPr>
              <a:spcBef>
                <a:spcPts val="2250"/>
              </a:spcBef>
            </a:pPr>
            <a:r>
              <a:rPr lang="en-US" sz="3200" kern="0" dirty="0">
                <a:effectLst/>
                <a:latin typeface="Calibri" panose="020F0502020204030204" pitchFamily="34" charset="0"/>
                <a:ea typeface="Times New Roman" panose="02020603050405020304" pitchFamily="18" charset="0"/>
                <a:cs typeface="Calibri" panose="020F0502020204030204" pitchFamily="34" charset="0"/>
              </a:rPr>
              <a:t>This proposed automated 3D distance mapping CT algorithm, enhanced by external rotational ankle stress maneuvers, demonstrates high diagnostic accuracy in detecting subtle syndesmotic instability, distinguishing well between syndesmotic and lateral collateral ligament injuries. A significant posterior widening at the medial gutter in the syndesmotic injury group may implicate concomitant deltoid ligament injury. Most importantly, however, this study suggests that weightbearing CT may not be essential for diagnosing subtle syndesmotic instabilities and that conventional CT imaging and external rotational stress can allow for high diagnostic accuracy of these injuries. Further validation of this algorithm is warranted to confirm its clinical utility.</a:t>
            </a:r>
            <a:endParaRPr lang="en-BR" sz="3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34" name="CaixaDeTexto 26">
            <a:extLst>
              <a:ext uri="{FF2B5EF4-FFF2-40B4-BE49-F238E27FC236}">
                <a16:creationId xmlns:a16="http://schemas.microsoft.com/office/drawing/2014/main" id="{F262FCCC-D26D-23F2-AE85-A646587B3DAB}"/>
              </a:ext>
            </a:extLst>
          </p:cNvPr>
          <p:cNvSpPr txBox="1"/>
          <p:nvPr/>
        </p:nvSpPr>
        <p:spPr>
          <a:xfrm>
            <a:off x="15302839" y="32011641"/>
            <a:ext cx="2519792"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References</a:t>
            </a:r>
            <a:endParaRPr lang="pt-BR" sz="4000" b="1" dirty="0">
              <a:latin typeface="Calibri" panose="020F0502020204030204" pitchFamily="34" charset="0"/>
              <a:cs typeface="Calibri" panose="020F0502020204030204" pitchFamily="34" charset="0"/>
            </a:endParaRPr>
          </a:p>
        </p:txBody>
      </p:sp>
      <p:sp>
        <p:nvSpPr>
          <p:cNvPr id="35" name="CaixaDeTexto 25">
            <a:extLst>
              <a:ext uri="{FF2B5EF4-FFF2-40B4-BE49-F238E27FC236}">
                <a16:creationId xmlns:a16="http://schemas.microsoft.com/office/drawing/2014/main" id="{5A3F9346-9449-BB33-AD0E-B8A37C7858BB}"/>
              </a:ext>
            </a:extLst>
          </p:cNvPr>
          <p:cNvSpPr txBox="1"/>
          <p:nvPr/>
        </p:nvSpPr>
        <p:spPr>
          <a:xfrm>
            <a:off x="15302839" y="32778906"/>
            <a:ext cx="13151132" cy="7694414"/>
          </a:xfrm>
          <a:prstGeom prst="rect">
            <a:avLst/>
          </a:prstGeom>
          <a:noFill/>
        </p:spPr>
        <p:txBody>
          <a:bodyPr wrap="square" rtlCol="0">
            <a:spAutoFit/>
          </a:bodyPr>
          <a:lstStyle/>
          <a:p>
            <a:r>
              <a:rPr lang="en-US" sz="1300" kern="100" dirty="0">
                <a:effectLst/>
                <a:latin typeface="Calibri" panose="020F0502020204030204" pitchFamily="34" charset="0"/>
                <a:ea typeface="Aptos" panose="020B0004020202020204" pitchFamily="34" charset="0"/>
                <a:cs typeface="Calibri" panose="020F0502020204030204" pitchFamily="34" charset="0"/>
              </a:rPr>
              <a:t>1.	LeBrun CT, Krause JO. Variations in mortise anatomy. Am J Sports Med. 2005;33(6):852-5.</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2.	Reid DC. Sports Injury Assessment and Rehabilitation: Churchill Livingstone; 1992.</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3.	Safran MR, Benedetti RS,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Bartolozzi</a:t>
            </a:r>
            <a:r>
              <a:rPr lang="en-US" sz="1300" kern="100" dirty="0">
                <a:effectLst/>
                <a:latin typeface="Calibri" panose="020F0502020204030204" pitchFamily="34" charset="0"/>
                <a:ea typeface="Aptos" panose="020B0004020202020204" pitchFamily="34" charset="0"/>
                <a:cs typeface="Calibri" panose="020F0502020204030204" pitchFamily="34" charset="0"/>
              </a:rPr>
              <a:t> 3rd A, Mandelbaum BR. Lateral ankle sprains: a comprehensive review: part 1: etiology,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pathoanatomy</a:t>
            </a:r>
            <a:r>
              <a:rPr lang="en-US" sz="1300" kern="100" dirty="0">
                <a:effectLst/>
                <a:latin typeface="Calibri" panose="020F0502020204030204" pitchFamily="34" charset="0"/>
                <a:ea typeface="Aptos" panose="020B0004020202020204" pitchFamily="34" charset="0"/>
                <a:cs typeface="Calibri" panose="020F0502020204030204" pitchFamily="34" charset="0"/>
              </a:rPr>
              <a:t>,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histopathogenesis</a:t>
            </a:r>
            <a:r>
              <a:rPr lang="en-US" sz="1300" kern="100" dirty="0">
                <a:effectLst/>
                <a:latin typeface="Calibri" panose="020F0502020204030204" pitchFamily="34" charset="0"/>
                <a:ea typeface="Aptos" panose="020B0004020202020204" pitchFamily="34" charset="0"/>
                <a:cs typeface="Calibri" panose="020F0502020204030204" pitchFamily="34" charset="0"/>
              </a:rPr>
              <a:t>, and diagnosis. Medicine and science in sports and exercise. 1999;31(7 Suppl):S429-37.</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4.	Wester JU, Jespersen SM, Nielsen KD, Neumann L. Wobble board training after partial sprains of the lateral ligaments of the ankle: a prospective randomized study. J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Orthop</a:t>
            </a:r>
            <a:r>
              <a:rPr lang="en-US" sz="1300" kern="100" dirty="0">
                <a:effectLst/>
                <a:latin typeface="Calibri" panose="020F0502020204030204" pitchFamily="34" charset="0"/>
                <a:ea typeface="Aptos" panose="020B0004020202020204" pitchFamily="34" charset="0"/>
                <a:cs typeface="Calibri" panose="020F0502020204030204" pitchFamily="34" charset="0"/>
              </a:rPr>
              <a:t> Sports Phys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Ther</a:t>
            </a:r>
            <a:r>
              <a:rPr lang="en-US" sz="1300" kern="100" dirty="0">
                <a:effectLst/>
                <a:latin typeface="Calibri" panose="020F0502020204030204" pitchFamily="34" charset="0"/>
                <a:ea typeface="Aptos" panose="020B0004020202020204" pitchFamily="34" charset="0"/>
                <a:cs typeface="Calibri" panose="020F0502020204030204" pitchFamily="34" charset="0"/>
              </a:rPr>
              <a:t>. 1996;23(5):332-6.</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5.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Boytim</a:t>
            </a:r>
            <a:r>
              <a:rPr lang="en-US" sz="1300" kern="100" dirty="0">
                <a:effectLst/>
                <a:latin typeface="Calibri" panose="020F0502020204030204" pitchFamily="34" charset="0"/>
                <a:ea typeface="Aptos" panose="020B0004020202020204" pitchFamily="34" charset="0"/>
                <a:cs typeface="Calibri" panose="020F0502020204030204" pitchFamily="34" charset="0"/>
              </a:rPr>
              <a:t> MJ, Fischer DA, Neumann L. Syndesmotic ankle sprains. Am J Sports Med. 1991;19(3):294-8.</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6.	Gerber JP, Williams GN, Scoville CR,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Arciero</a:t>
            </a:r>
            <a:r>
              <a:rPr lang="en-US" sz="1300" kern="100" dirty="0">
                <a:effectLst/>
                <a:latin typeface="Calibri" panose="020F0502020204030204" pitchFamily="34" charset="0"/>
                <a:ea typeface="Aptos" panose="020B0004020202020204" pitchFamily="34" charset="0"/>
                <a:cs typeface="Calibri" panose="020F0502020204030204" pitchFamily="34" charset="0"/>
              </a:rPr>
              <a:t> RA, Taylor DC. Persistent disability associated with ankle sprains: a prospective examination of an athletic population. Foot Ankle Int. 1998;19(10):653-60.</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7.	Williams BT,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Ahrberg</a:t>
            </a:r>
            <a:r>
              <a:rPr lang="en-US" sz="1300" kern="100" dirty="0">
                <a:effectLst/>
                <a:latin typeface="Calibri" panose="020F0502020204030204" pitchFamily="34" charset="0"/>
                <a:ea typeface="Aptos" panose="020B0004020202020204" pitchFamily="34" charset="0"/>
                <a:cs typeface="Calibri" panose="020F0502020204030204" pitchFamily="34" charset="0"/>
              </a:rPr>
              <a:t> AB, Goldsmith MT, Campbell KJ, Shirley L,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Wijdicks</a:t>
            </a:r>
            <a:r>
              <a:rPr lang="en-US" sz="1300" kern="100" dirty="0">
                <a:effectLst/>
                <a:latin typeface="Calibri" panose="020F0502020204030204" pitchFamily="34" charset="0"/>
                <a:ea typeface="Aptos" panose="020B0004020202020204" pitchFamily="34" charset="0"/>
                <a:cs typeface="Calibri" panose="020F0502020204030204" pitchFamily="34" charset="0"/>
              </a:rPr>
              <a:t> CA, et al. Ankle syndesmosis: a qualitative and quantitative anatomic analysis. Am J Sports Med. 2015;43(1):88-97.</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8.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Krahenbuhl</a:t>
            </a:r>
            <a:r>
              <a:rPr lang="en-US" sz="1300" kern="100" dirty="0">
                <a:effectLst/>
                <a:latin typeface="Calibri" panose="020F0502020204030204" pitchFamily="34" charset="0"/>
                <a:ea typeface="Aptos" panose="020B0004020202020204" pitchFamily="34" charset="0"/>
                <a:cs typeface="Calibri" panose="020F0502020204030204" pitchFamily="34" charset="0"/>
              </a:rPr>
              <a:t> N, Weinberg MW, Davidson NP, Mills MK,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Hintermann</a:t>
            </a:r>
            <a:r>
              <a:rPr lang="en-US" sz="1300" kern="100" dirty="0">
                <a:effectLst/>
                <a:latin typeface="Calibri" panose="020F0502020204030204" pitchFamily="34" charset="0"/>
                <a:ea typeface="Aptos" panose="020B0004020202020204" pitchFamily="34" charset="0"/>
                <a:cs typeface="Calibri" panose="020F0502020204030204" pitchFamily="34" charset="0"/>
              </a:rPr>
              <a:t> B, Saltzman CL, et al. Imaging in syndesmotic injury: a systematic literature review. Skeletal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Radiol</a:t>
            </a:r>
            <a:r>
              <a:rPr lang="en-US" sz="1300" kern="100" dirty="0">
                <a:effectLst/>
                <a:latin typeface="Calibri" panose="020F0502020204030204" pitchFamily="34" charset="0"/>
                <a:ea typeface="Aptos" panose="020B0004020202020204" pitchFamily="34" charset="0"/>
                <a:cs typeface="Calibri" panose="020F0502020204030204" pitchFamily="34" charset="0"/>
              </a:rPr>
              <a:t>. 2018;47(5):631-48.</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9.	Greenspan A, editor Orthopedic Imaging: A Practical Approach1988.</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10.	de Cesar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Netto</a:t>
            </a:r>
            <a:r>
              <a:rPr lang="en-US" sz="1300" kern="100" dirty="0">
                <a:effectLst/>
                <a:latin typeface="Calibri" panose="020F0502020204030204" pitchFamily="34" charset="0"/>
                <a:ea typeface="Aptos" panose="020B0004020202020204" pitchFamily="34" charset="0"/>
                <a:cs typeface="Calibri" panose="020F0502020204030204" pitchFamily="34" charset="0"/>
              </a:rPr>
              <a:t> C, Myerson MS, Day J, Ellis SJ,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Hintermann</a:t>
            </a:r>
            <a:r>
              <a:rPr lang="en-US" sz="1300" kern="100" dirty="0">
                <a:effectLst/>
                <a:latin typeface="Calibri" panose="020F0502020204030204" pitchFamily="34" charset="0"/>
                <a:ea typeface="Aptos" panose="020B0004020202020204" pitchFamily="34" charset="0"/>
                <a:cs typeface="Calibri" panose="020F0502020204030204" pitchFamily="34" charset="0"/>
              </a:rPr>
              <a:t> B, Johnson JE, et al. Consensus for the Use of Weightbearing CT in the Assessment of Progressive Collapsing Foot Deformity. Foot Ankle Int. 2020;41(10):1277-82.</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11.	de Cesar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Netto</a:t>
            </a:r>
            <a:r>
              <a:rPr lang="en-US" sz="1300" kern="100" dirty="0">
                <a:effectLst/>
                <a:latin typeface="Calibri" panose="020F0502020204030204" pitchFamily="34" charset="0"/>
                <a:ea typeface="Aptos" panose="020B0004020202020204" pitchFamily="34" charset="0"/>
                <a:cs typeface="Calibri" panose="020F0502020204030204" pitchFamily="34" charset="0"/>
              </a:rPr>
              <a:t> C, Schon LC,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Thawait</a:t>
            </a:r>
            <a:r>
              <a:rPr lang="en-US" sz="1300" kern="100" dirty="0">
                <a:effectLst/>
                <a:latin typeface="Calibri" panose="020F0502020204030204" pitchFamily="34" charset="0"/>
                <a:ea typeface="Aptos" panose="020B0004020202020204" pitchFamily="34" charset="0"/>
                <a:cs typeface="Calibri" panose="020F0502020204030204" pitchFamily="34" charset="0"/>
              </a:rPr>
              <a:t> GK, da Fonseca LF,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Chinanuvathana</a:t>
            </a:r>
            <a:r>
              <a:rPr lang="en-US" sz="1300" kern="100" dirty="0">
                <a:effectLst/>
                <a:latin typeface="Calibri" panose="020F0502020204030204" pitchFamily="34" charset="0"/>
                <a:ea typeface="Aptos" panose="020B0004020202020204" pitchFamily="34" charset="0"/>
                <a:cs typeface="Calibri" panose="020F0502020204030204" pitchFamily="34" charset="0"/>
              </a:rPr>
              <a:t> A,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Zbijewski</a:t>
            </a:r>
            <a:r>
              <a:rPr lang="en-US" sz="1300" kern="100" dirty="0">
                <a:effectLst/>
                <a:latin typeface="Calibri" panose="020F0502020204030204" pitchFamily="34" charset="0"/>
                <a:ea typeface="Aptos" panose="020B0004020202020204" pitchFamily="34" charset="0"/>
                <a:cs typeface="Calibri" panose="020F0502020204030204" pitchFamily="34" charset="0"/>
              </a:rPr>
              <a:t> WB, et al. Flexible Adult Acquired Flatfoot Deformity: Comparison Between Weight-Bearing and Non-Weight-Bearing Measurements Using Cone-Beam Computed Tomography. J Bone Joint Surg Am. 2017;99(18):e98.</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12.	de Carvalho KAM, Walt JS, Ehret A,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Tazegul</a:t>
            </a:r>
            <a:r>
              <a:rPr lang="en-US" sz="1300" kern="100" dirty="0">
                <a:effectLst/>
                <a:latin typeface="Calibri" panose="020F0502020204030204" pitchFamily="34" charset="0"/>
                <a:ea typeface="Aptos" panose="020B0004020202020204" pitchFamily="34" charset="0"/>
                <a:cs typeface="Calibri" panose="020F0502020204030204" pitchFamily="34" charset="0"/>
              </a:rPr>
              <a:t> TE,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Dibbern</a:t>
            </a:r>
            <a:r>
              <a:rPr lang="en-US" sz="1300" kern="100" dirty="0">
                <a:effectLst/>
                <a:latin typeface="Calibri" panose="020F0502020204030204" pitchFamily="34" charset="0"/>
                <a:ea typeface="Aptos" panose="020B0004020202020204" pitchFamily="34" charset="0"/>
                <a:cs typeface="Calibri" panose="020F0502020204030204" pitchFamily="34" charset="0"/>
              </a:rPr>
              <a:t> K, Mansur NSB, et al. Comparison between Weightbearing-CT semiautomatic and manual measurements in Hallux Valgus. Foot Ankle Surg. 2022;28(4):518-25.</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13.	Richter M,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Lintz</a:t>
            </a:r>
            <a:r>
              <a:rPr lang="en-US" sz="1300" kern="100" dirty="0">
                <a:effectLst/>
                <a:latin typeface="Calibri" panose="020F0502020204030204" pitchFamily="34" charset="0"/>
                <a:ea typeface="Aptos" panose="020B0004020202020204" pitchFamily="34" charset="0"/>
                <a:cs typeface="Calibri" panose="020F0502020204030204" pitchFamily="34" charset="0"/>
              </a:rPr>
              <a:t> F, de Cesar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Netto</a:t>
            </a:r>
            <a:r>
              <a:rPr lang="en-US" sz="1300" kern="100" dirty="0">
                <a:effectLst/>
                <a:latin typeface="Calibri" panose="020F0502020204030204" pitchFamily="34" charset="0"/>
                <a:ea typeface="Aptos" panose="020B0004020202020204" pitchFamily="34" charset="0"/>
                <a:cs typeface="Calibri" panose="020F0502020204030204" pitchFamily="34" charset="0"/>
              </a:rPr>
              <a:t> C,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Barg</a:t>
            </a:r>
            <a:r>
              <a:rPr lang="en-US" sz="1300" kern="100" dirty="0">
                <a:effectLst/>
                <a:latin typeface="Calibri" panose="020F0502020204030204" pitchFamily="34" charset="0"/>
                <a:ea typeface="Aptos" panose="020B0004020202020204" pitchFamily="34" charset="0"/>
                <a:cs typeface="Calibri" panose="020F0502020204030204" pitchFamily="34" charset="0"/>
              </a:rPr>
              <a:t> A,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Burssens</a:t>
            </a:r>
            <a:r>
              <a:rPr lang="en-US" sz="1300" kern="100" dirty="0">
                <a:effectLst/>
                <a:latin typeface="Calibri" panose="020F0502020204030204" pitchFamily="34" charset="0"/>
                <a:ea typeface="Aptos" panose="020B0004020202020204" pitchFamily="34" charset="0"/>
                <a:cs typeface="Calibri" panose="020F0502020204030204" pitchFamily="34" charset="0"/>
              </a:rPr>
              <a:t> A. Results of more than 11,000 scans with weightbearing CT - Impact on costs, radiation exposure, and procedure time.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Foot</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Ankle</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Surg</a:t>
            </a:r>
            <a:r>
              <a:rPr lang="pt-BR" sz="1300" kern="100" dirty="0">
                <a:effectLst/>
                <a:latin typeface="Calibri" panose="020F0502020204030204" pitchFamily="34" charset="0"/>
                <a:ea typeface="Aptos" panose="020B0004020202020204" pitchFamily="34" charset="0"/>
                <a:cs typeface="Calibri" panose="020F0502020204030204" pitchFamily="34" charset="0"/>
              </a:rPr>
              <a:t>. 2020;26(5):518-22.</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pt-BR" sz="1300" kern="100" dirty="0">
                <a:effectLst/>
                <a:latin typeface="Calibri" panose="020F0502020204030204" pitchFamily="34" charset="0"/>
                <a:ea typeface="Aptos" panose="020B0004020202020204" pitchFamily="34" charset="0"/>
                <a:cs typeface="Calibri" panose="020F0502020204030204" pitchFamily="34" charset="0"/>
              </a:rPr>
              <a:t>14.	Godoy-Santos AL, Bernasconi A,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Bordalo</a:t>
            </a:r>
            <a:r>
              <a:rPr lang="pt-BR" sz="1300" kern="100" dirty="0">
                <a:effectLst/>
                <a:latin typeface="Calibri" panose="020F0502020204030204" pitchFamily="34" charset="0"/>
                <a:ea typeface="Aptos" panose="020B0004020202020204" pitchFamily="34" charset="0"/>
                <a:cs typeface="Calibri" panose="020F0502020204030204" pitchFamily="34" charset="0"/>
              </a:rPr>
              <a:t>-Rodrigues M, Lintz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F</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Lôbo</a:t>
            </a:r>
            <a:r>
              <a:rPr lang="pt-BR" sz="1300" kern="100" dirty="0">
                <a:effectLst/>
                <a:latin typeface="Calibri" panose="020F0502020204030204" pitchFamily="34" charset="0"/>
                <a:ea typeface="Aptos" panose="020B0004020202020204" pitchFamily="34" charset="0"/>
                <a:cs typeface="Calibri" panose="020F0502020204030204" pitchFamily="34" charset="0"/>
              </a:rPr>
              <a:t> CFT, Netto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CdC</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en-US" sz="1300" kern="100" dirty="0">
                <a:effectLst/>
                <a:latin typeface="Calibri" panose="020F0502020204030204" pitchFamily="34" charset="0"/>
                <a:ea typeface="Aptos" panose="020B0004020202020204" pitchFamily="34" charset="0"/>
                <a:cs typeface="Calibri" panose="020F0502020204030204" pitchFamily="34" charset="0"/>
              </a:rPr>
              <a:t>Weight-bearing cone-beam computed tomography in the foot and ankle specialty: where we are and where we are going - an update. </a:t>
            </a:r>
            <a:r>
              <a:rPr lang="pt-BR" sz="1300" kern="100" dirty="0">
                <a:effectLst/>
                <a:latin typeface="Calibri" panose="020F0502020204030204" pitchFamily="34" charset="0"/>
                <a:ea typeface="Aptos" panose="020B0004020202020204" pitchFamily="34" charset="0"/>
                <a:cs typeface="Calibri" panose="020F0502020204030204" pitchFamily="34" charset="0"/>
              </a:rPr>
              <a:t>Radiologia Brasileira. 2021;54:177 - 84.</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pt-BR" sz="1300" kern="100" dirty="0">
                <a:effectLst/>
                <a:latin typeface="Calibri" panose="020F0502020204030204" pitchFamily="34" charset="0"/>
                <a:ea typeface="Aptos" panose="020B0004020202020204" pitchFamily="34" charset="0"/>
                <a:cs typeface="Calibri" panose="020F0502020204030204" pitchFamily="34" charset="0"/>
              </a:rPr>
              <a:t>15.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Bhimani</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R</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Ashkani-Esfahani</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Lubberts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B</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Guss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D</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Hagemeijer</a:t>
            </a:r>
            <a:r>
              <a:rPr lang="pt-BR" sz="1300" kern="100" dirty="0">
                <a:effectLst/>
                <a:latin typeface="Calibri" panose="020F0502020204030204" pitchFamily="34" charset="0"/>
                <a:ea typeface="Aptos" panose="020B0004020202020204" pitchFamily="34" charset="0"/>
                <a:cs typeface="Calibri" panose="020F0502020204030204" pitchFamily="34" charset="0"/>
              </a:rPr>
              <a:t> N,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Waryasz</a:t>
            </a:r>
            <a:r>
              <a:rPr lang="pt-BR" sz="1300" kern="100" dirty="0">
                <a:effectLst/>
                <a:latin typeface="Calibri" panose="020F0502020204030204" pitchFamily="34" charset="0"/>
                <a:ea typeface="Aptos" panose="020B0004020202020204" pitchFamily="34" charset="0"/>
                <a:cs typeface="Calibri" panose="020F0502020204030204" pitchFamily="34" charset="0"/>
              </a:rPr>
              <a:t> GR, et al. </a:t>
            </a:r>
            <a:r>
              <a:rPr lang="en-US" sz="1300" kern="100" dirty="0">
                <a:effectLst/>
                <a:latin typeface="Calibri" panose="020F0502020204030204" pitchFamily="34" charset="0"/>
                <a:ea typeface="Aptos" panose="020B0004020202020204" pitchFamily="34" charset="0"/>
                <a:cs typeface="Calibri" panose="020F0502020204030204" pitchFamily="34" charset="0"/>
              </a:rPr>
              <a:t>Using 3D Volume Measurements on Weightbearing Computed Tomography Scan to Diagnose Syndesmotic Instability. Foot &amp; Ankle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Orthopaedics</a:t>
            </a:r>
            <a:r>
              <a:rPr lang="en-US" sz="1300" kern="100" dirty="0">
                <a:effectLst/>
                <a:latin typeface="Calibri" panose="020F0502020204030204" pitchFamily="34" charset="0"/>
                <a:ea typeface="Aptos" panose="020B0004020202020204" pitchFamily="34" charset="0"/>
                <a:cs typeface="Calibri" panose="020F0502020204030204" pitchFamily="34" charset="0"/>
              </a:rPr>
              <a:t>. 2020;5(4):2473011420S00024.</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16.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Talaski</a:t>
            </a:r>
            <a:r>
              <a:rPr lang="en-US" sz="1300" kern="100" dirty="0">
                <a:effectLst/>
                <a:latin typeface="Calibri" panose="020F0502020204030204" pitchFamily="34" charset="0"/>
                <a:ea typeface="Aptos" panose="020B0004020202020204" pitchFamily="34" charset="0"/>
                <a:cs typeface="Calibri" panose="020F0502020204030204" pitchFamily="34" charset="0"/>
              </a:rPr>
              <a:t> GM,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Dibbern</a:t>
            </a:r>
            <a:r>
              <a:rPr lang="en-US" sz="1300" kern="100" dirty="0">
                <a:effectLst/>
                <a:latin typeface="Calibri" panose="020F0502020204030204" pitchFamily="34" charset="0"/>
                <a:ea typeface="Aptos" panose="020B0004020202020204" pitchFamily="34" charset="0"/>
                <a:cs typeface="Calibri" panose="020F0502020204030204" pitchFamily="34" charset="0"/>
              </a:rPr>
              <a:t> K,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Mallavarapu</a:t>
            </a:r>
            <a:r>
              <a:rPr lang="en-US" sz="1300" kern="100" dirty="0">
                <a:effectLst/>
                <a:latin typeface="Calibri" panose="020F0502020204030204" pitchFamily="34" charset="0"/>
                <a:ea typeface="Aptos" panose="020B0004020202020204" pitchFamily="34" charset="0"/>
                <a:cs typeface="Calibri" panose="020F0502020204030204" pitchFamily="34" charset="0"/>
              </a:rPr>
              <a:t> V, Jasper R, Schmidt E, Behrens A, et al. The Impact of 3D Foot Alignment on Detection of Distal Tibiofibular Syndesmotic Widening after Injury using Comparative Contralateral Distance Mapping. Foot &amp; ankle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orthopaedics</a:t>
            </a:r>
            <a:r>
              <a:rPr lang="en-US" sz="1300" kern="100" dirty="0">
                <a:effectLst/>
                <a:latin typeface="Calibri" panose="020F0502020204030204" pitchFamily="34" charset="0"/>
                <a:ea typeface="Aptos" panose="020B0004020202020204" pitchFamily="34" charset="0"/>
                <a:cs typeface="Calibri" panose="020F0502020204030204" pitchFamily="34" charset="0"/>
              </a:rPr>
              <a:t>. 2023;8(4):2473011423S00069.</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17.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Peiffer</a:t>
            </a:r>
            <a:r>
              <a:rPr lang="en-US" sz="1300" kern="100" dirty="0">
                <a:effectLst/>
                <a:latin typeface="Calibri" panose="020F0502020204030204" pitchFamily="34" charset="0"/>
                <a:ea typeface="Aptos" panose="020B0004020202020204" pitchFamily="34" charset="0"/>
                <a:cs typeface="Calibri" panose="020F0502020204030204" pitchFamily="34" charset="0"/>
              </a:rPr>
              <a:t> M,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Dhont</a:t>
            </a:r>
            <a:r>
              <a:rPr lang="en-US" sz="1300" kern="100" dirty="0">
                <a:effectLst/>
                <a:latin typeface="Calibri" panose="020F0502020204030204" pitchFamily="34" charset="0"/>
                <a:ea typeface="Aptos" panose="020B0004020202020204" pitchFamily="34" charset="0"/>
                <a:cs typeface="Calibri" panose="020F0502020204030204" pitchFamily="34" charset="0"/>
              </a:rPr>
              <a:t> T,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Cuigniez</a:t>
            </a:r>
            <a:r>
              <a:rPr lang="en-US" sz="1300" kern="100" dirty="0">
                <a:effectLst/>
                <a:latin typeface="Calibri" panose="020F0502020204030204" pitchFamily="34" charset="0"/>
                <a:ea typeface="Aptos" panose="020B0004020202020204" pitchFamily="34" charset="0"/>
                <a:cs typeface="Calibri" panose="020F0502020204030204" pitchFamily="34" charset="0"/>
              </a:rPr>
              <a:t> F, Tampere T,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Ashkani-Esfahani</a:t>
            </a:r>
            <a:r>
              <a:rPr lang="en-US" sz="1300" kern="100" dirty="0">
                <a:effectLst/>
                <a:latin typeface="Calibri" panose="020F0502020204030204" pitchFamily="34" charset="0"/>
                <a:ea typeface="Aptos" panose="020B0004020202020204" pitchFamily="34" charset="0"/>
                <a:cs typeface="Calibri" panose="020F0502020204030204" pitchFamily="34" charset="0"/>
              </a:rPr>
              <a:t> S,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D’Hooghe</a:t>
            </a:r>
            <a:r>
              <a:rPr lang="en-US" sz="1300" kern="100" dirty="0">
                <a:effectLst/>
                <a:latin typeface="Calibri" panose="020F0502020204030204" pitchFamily="34" charset="0"/>
                <a:ea typeface="Aptos" panose="020B0004020202020204" pitchFamily="34" charset="0"/>
                <a:cs typeface="Calibri" panose="020F0502020204030204" pitchFamily="34" charset="0"/>
              </a:rPr>
              <a:t> P, et al. Application of external torque enhances the detection of subtle syndesmotic ankle instability in a weight-bearing CT. Knee Surgery, Sports Traumatology, Arthroscopy. 2023;31(11):4886-94.</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18.	Conti MS, Ellis SJ. Weight-bearing CT Scans in Foot and Ankle Surgery. </a:t>
            </a:r>
            <a:r>
              <a:rPr lang="pt-BR" sz="1300" kern="100" dirty="0">
                <a:effectLst/>
                <a:latin typeface="Calibri" panose="020F0502020204030204" pitchFamily="34" charset="0"/>
                <a:ea typeface="Aptos" panose="020B0004020202020204" pitchFamily="34" charset="0"/>
                <a:cs typeface="Calibri" panose="020F0502020204030204" pitchFamily="34" charset="0"/>
              </a:rPr>
              <a:t>J Am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Acad</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Orthop</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Surg</a:t>
            </a:r>
            <a:r>
              <a:rPr lang="pt-BR" sz="1300" kern="100" dirty="0">
                <a:effectLst/>
                <a:latin typeface="Calibri" panose="020F0502020204030204" pitchFamily="34" charset="0"/>
                <a:ea typeface="Aptos" panose="020B0004020202020204" pitchFamily="34" charset="0"/>
                <a:cs typeface="Calibri" panose="020F0502020204030204" pitchFamily="34" charset="0"/>
              </a:rPr>
              <a:t>. 2020;28(14):e595-e603.</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pt-BR" sz="1300" kern="100" dirty="0">
                <a:effectLst/>
                <a:latin typeface="Calibri" panose="020F0502020204030204" pitchFamily="34" charset="0"/>
                <a:ea typeface="Aptos" panose="020B0004020202020204" pitchFamily="34" charset="0"/>
                <a:cs typeface="Calibri" panose="020F0502020204030204" pitchFamily="34" charset="0"/>
              </a:rPr>
              <a:t>19.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Bhimani</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R</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Sornsakrin</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P</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Ashkani‐Esfahani</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Lubberts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B</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Guss</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D</a:t>
            </a:r>
            <a:r>
              <a:rPr lang="pt-BR" sz="1300" kern="100" dirty="0">
                <a:effectLst/>
                <a:latin typeface="Calibri" panose="020F0502020204030204" pitchFamily="34" charset="0"/>
                <a:ea typeface="Aptos" panose="020B0004020202020204" pitchFamily="34" charset="0"/>
                <a:cs typeface="Calibri" panose="020F0502020204030204" pitchFamily="34" charset="0"/>
              </a:rPr>
              <a:t>, De Cesar Netto C, et al. </a:t>
            </a:r>
            <a:r>
              <a:rPr lang="en-US" sz="1300" kern="100" dirty="0">
                <a:effectLst/>
                <a:latin typeface="Calibri" panose="020F0502020204030204" pitchFamily="34" charset="0"/>
                <a:ea typeface="Aptos" panose="020B0004020202020204" pitchFamily="34" charset="0"/>
                <a:cs typeface="Calibri" panose="020F0502020204030204" pitchFamily="34" charset="0"/>
              </a:rPr>
              <a:t>Using area and volume measurement via weightbearing CT to detect Lisfranc instability.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Journal</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of</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Orthopaedic</a:t>
            </a:r>
            <a:r>
              <a:rPr lang="pt-BR" sz="1300" kern="100" dirty="0">
                <a:effectLst/>
                <a:latin typeface="Calibri" panose="020F0502020204030204" pitchFamily="34" charset="0"/>
                <a:ea typeface="Aptos" panose="020B0004020202020204" pitchFamily="34" charset="0"/>
                <a:cs typeface="Calibri" panose="020F0502020204030204" pitchFamily="34" charset="0"/>
              </a:rPr>
              <a:t>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Research</a:t>
            </a:r>
            <a:r>
              <a:rPr lang="pt-BR" sz="1300" kern="100" dirty="0">
                <a:effectLst/>
                <a:latin typeface="Calibri" panose="020F0502020204030204" pitchFamily="34" charset="0"/>
                <a:ea typeface="Aptos" panose="020B0004020202020204" pitchFamily="34" charset="0"/>
                <a:cs typeface="Calibri" panose="020F0502020204030204" pitchFamily="34" charset="0"/>
              </a:rPr>
              <a:t>®. 2021;39(11):2497-505.</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pt-BR" sz="1300" kern="100" dirty="0">
                <a:effectLst/>
                <a:latin typeface="Calibri" panose="020F0502020204030204" pitchFamily="34" charset="0"/>
                <a:ea typeface="Aptos" panose="020B0004020202020204" pitchFamily="34" charset="0"/>
                <a:cs typeface="Calibri" panose="020F0502020204030204" pitchFamily="34" charset="0"/>
              </a:rPr>
              <a:t>20.	Rodrigues JC, do Amaral e Castro A, </a:t>
            </a:r>
            <a:r>
              <a:rPr lang="pt-BR" sz="1300" kern="100" dirty="0" err="1">
                <a:effectLst/>
                <a:latin typeface="Calibri" panose="020F0502020204030204" pitchFamily="34" charset="0"/>
                <a:ea typeface="Aptos" panose="020B0004020202020204" pitchFamily="34" charset="0"/>
                <a:cs typeface="Calibri" panose="020F0502020204030204" pitchFamily="34" charset="0"/>
              </a:rPr>
              <a:t>Rosemberg</a:t>
            </a:r>
            <a:r>
              <a:rPr lang="pt-BR" sz="1300" kern="100" dirty="0">
                <a:effectLst/>
                <a:latin typeface="Calibri" panose="020F0502020204030204" pitchFamily="34" charset="0"/>
                <a:ea typeface="Aptos" panose="020B0004020202020204" pitchFamily="34" charset="0"/>
                <a:cs typeface="Calibri" panose="020F0502020204030204" pitchFamily="34" charset="0"/>
              </a:rPr>
              <a:t> LA, de Cesar Netto C, Godoy-Santos AL. </a:t>
            </a:r>
            <a:r>
              <a:rPr lang="en-US" sz="1300" kern="100" dirty="0">
                <a:effectLst/>
                <a:latin typeface="Calibri" panose="020F0502020204030204" pitchFamily="34" charset="0"/>
                <a:ea typeface="Aptos" panose="020B0004020202020204" pitchFamily="34" charset="0"/>
                <a:cs typeface="Calibri" panose="020F0502020204030204" pitchFamily="34" charset="0"/>
              </a:rPr>
              <a:t>Diagnostic Accuracy of Conventional Ankle CT Scan With External Rotation and Dorsiflexion in Patients With Acute Isolated Syndesmotic Instability. The American Journal of Sports Medicine. 2023;51(4):985-96.</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r>
              <a:rPr lang="en-US" sz="1300" kern="100" dirty="0">
                <a:effectLst/>
                <a:latin typeface="Calibri" panose="020F0502020204030204" pitchFamily="34" charset="0"/>
                <a:ea typeface="Aptos" panose="020B0004020202020204" pitchFamily="34" charset="0"/>
                <a:cs typeface="Calibri" panose="020F0502020204030204" pitchFamily="34" charset="0"/>
              </a:rPr>
              <a:t>21.	Rodrigues JC, Santos ALG, Prado MP,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Alloza</a:t>
            </a:r>
            <a:r>
              <a:rPr lang="en-US" sz="1300" kern="100" dirty="0">
                <a:effectLst/>
                <a:latin typeface="Calibri" panose="020F0502020204030204" pitchFamily="34" charset="0"/>
                <a:ea typeface="Aptos" panose="020B0004020202020204" pitchFamily="34" charset="0"/>
                <a:cs typeface="Calibri" panose="020F0502020204030204" pitchFamily="34" charset="0"/>
              </a:rPr>
              <a:t> JFM,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Masagão</a:t>
            </a:r>
            <a:r>
              <a:rPr lang="en-US" sz="1300" kern="100" dirty="0">
                <a:effectLst/>
                <a:latin typeface="Calibri" panose="020F0502020204030204" pitchFamily="34" charset="0"/>
                <a:ea typeface="Aptos" panose="020B0004020202020204" pitchFamily="34" charset="0"/>
                <a:cs typeface="Calibri" panose="020F0502020204030204" pitchFamily="34" charset="0"/>
              </a:rPr>
              <a:t> RA,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Rosemberg</a:t>
            </a:r>
            <a:r>
              <a:rPr lang="en-US" sz="1300" kern="100" dirty="0">
                <a:effectLst/>
                <a:latin typeface="Calibri" panose="020F0502020204030204" pitchFamily="34" charset="0"/>
                <a:ea typeface="Aptos" panose="020B0004020202020204" pitchFamily="34" charset="0"/>
                <a:cs typeface="Calibri" panose="020F0502020204030204" pitchFamily="34" charset="0"/>
              </a:rPr>
              <a:t> LA, et al. Comparative CT with stress </a:t>
            </a:r>
            <a:r>
              <a:rPr lang="en-US" sz="1300" kern="100" dirty="0" err="1">
                <a:effectLst/>
                <a:latin typeface="Calibri" panose="020F0502020204030204" pitchFamily="34" charset="0"/>
                <a:ea typeface="Aptos" panose="020B0004020202020204" pitchFamily="34" charset="0"/>
                <a:cs typeface="Calibri" panose="020F0502020204030204" pitchFamily="34" charset="0"/>
              </a:rPr>
              <a:t>manoeuvres</a:t>
            </a:r>
            <a:r>
              <a:rPr lang="en-US" sz="1300" kern="100" dirty="0">
                <a:effectLst/>
                <a:latin typeface="Calibri" panose="020F0502020204030204" pitchFamily="34" charset="0"/>
                <a:ea typeface="Aptos" panose="020B0004020202020204" pitchFamily="34" charset="0"/>
                <a:cs typeface="Calibri" panose="020F0502020204030204" pitchFamily="34" charset="0"/>
              </a:rPr>
              <a:t> for diagnosing distal isolated tibiofibular syndesmotic injury in acute ankle sprain: a protocol for an accuracy- test prospective study. </a:t>
            </a:r>
            <a:r>
              <a:rPr lang="pt-BR" sz="1300" kern="100" dirty="0">
                <a:effectLst/>
                <a:latin typeface="Calibri" panose="020F0502020204030204" pitchFamily="34" charset="0"/>
                <a:ea typeface="Aptos" panose="020B0004020202020204" pitchFamily="34" charset="0"/>
                <a:cs typeface="Calibri" panose="020F0502020204030204" pitchFamily="34" charset="0"/>
              </a:rPr>
              <a:t>BMJ Open. 2020;10(9):e037239.</a:t>
            </a:r>
            <a:endParaRPr lang="en-BR" sz="1300" kern="100" dirty="0">
              <a:effectLst/>
              <a:latin typeface="Calibri" panose="020F0502020204030204" pitchFamily="34" charset="0"/>
              <a:ea typeface="Aptos" panose="020B0004020202020204" pitchFamily="34" charset="0"/>
              <a:cs typeface="Calibri" panose="020F0502020204030204" pitchFamily="34" charset="0"/>
            </a:endParaRPr>
          </a:p>
          <a:p>
            <a:pPr algn="just"/>
            <a:endParaRPr lang="pt-BR" sz="1300" dirty="0">
              <a:latin typeface="Calibri" panose="020F0502020204030204" pitchFamily="34" charset="0"/>
              <a:cs typeface="Calibri" panose="020F0502020204030204" pitchFamily="34" charset="0"/>
            </a:endParaRPr>
          </a:p>
          <a:p>
            <a:pPr algn="just"/>
            <a:endParaRPr lang="pt-BR" sz="1300" dirty="0">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2931833C-8703-C6A7-3488-7427CB6F471C}"/>
              </a:ext>
            </a:extLst>
          </p:cNvPr>
          <p:cNvPicPr>
            <a:picLocks noChangeAspect="1"/>
          </p:cNvPicPr>
          <p:nvPr/>
        </p:nvPicPr>
        <p:blipFill>
          <a:blip r:embed="R527d7a07a0e94133">
            <a:extLst>
              <a:ext uri="{28A0092B-C50C-407E-A947-70E740481C1C}">
                <a14:useLocalDpi xmlns:a14="http://schemas.microsoft.com/office/drawing/2010/main" val="0"/>
              </a:ext>
            </a:extLst>
          </a:blip>
          <a:stretch>
            <a:fillRect/>
          </a:stretch>
        </p:blipFill>
        <p:spPr>
          <a:xfrm>
            <a:off x="1423533" y="27596762"/>
            <a:ext cx="6621108" cy="11541253"/>
          </a:xfrm>
          <a:prstGeom prst="rect">
            <a:avLst/>
          </a:prstGeom>
        </p:spPr>
      </p:pic>
      <p:sp>
        <p:nvSpPr>
          <p:cNvPr id="4" name="TextBox 3">
            <a:extLst>
              <a:ext uri="{FF2B5EF4-FFF2-40B4-BE49-F238E27FC236}">
                <a16:creationId xmlns:a16="http://schemas.microsoft.com/office/drawing/2014/main" id="{A96F9B0B-1B0A-E16C-5A25-87FCC881D64D}"/>
              </a:ext>
            </a:extLst>
          </p:cNvPr>
          <p:cNvSpPr txBox="1"/>
          <p:nvPr/>
        </p:nvSpPr>
        <p:spPr>
          <a:xfrm>
            <a:off x="1347082" y="39208353"/>
            <a:ext cx="6898514" cy="1477328"/>
          </a:xfrm>
          <a:prstGeom prst="rect">
            <a:avLst/>
          </a:prstGeom>
          <a:noFill/>
        </p:spPr>
        <p:txBody>
          <a:bodyPr wrap="square" rtlCol="0">
            <a:spAutoFit/>
          </a:bodyPr>
          <a:lstStyle/>
          <a:p>
            <a:r>
              <a:rPr lang="en-US" sz="1800" kern="100" dirty="0">
                <a:effectLst/>
                <a:latin typeface="Calibri" panose="020F0502020204030204" pitchFamily="34" charset="0"/>
                <a:ea typeface="Aptos" panose="020B0004020202020204" pitchFamily="34" charset="0"/>
                <a:cs typeface="Calibri" panose="020F0502020204030204" pitchFamily="34" charset="0"/>
              </a:rPr>
              <a:t>Figure 1: (A) Neutral position, lateral view; (B) Stress maneuver with external rotation, dorsiflexion, and extended knees, lateral view (C) Stress maneuver with external rotation, dorsiflexion, and flexed knees, lateral view. </a:t>
            </a:r>
            <a:endParaRPr lang="en-BR" sz="1800" kern="100" dirty="0">
              <a:effectLst/>
              <a:latin typeface="Calibri" panose="020F0502020204030204" pitchFamily="34" charset="0"/>
              <a:ea typeface="Aptos" panose="020B0004020202020204" pitchFamily="34" charset="0"/>
              <a:cs typeface="Calibri" panose="020F0502020204030204" pitchFamily="34" charset="0"/>
            </a:endParaRPr>
          </a:p>
          <a:p>
            <a:endParaRPr lang="en-BR"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0C9FA8C-3E7B-3A65-9B99-F7E1628800CA}"/>
              </a:ext>
            </a:extLst>
          </p:cNvPr>
          <p:cNvSpPr txBox="1"/>
          <p:nvPr/>
        </p:nvSpPr>
        <p:spPr>
          <a:xfrm>
            <a:off x="8175238" y="38376960"/>
            <a:ext cx="6898514" cy="1938992"/>
          </a:xfrm>
          <a:prstGeom prst="rect">
            <a:avLst/>
          </a:prstGeom>
          <a:noFill/>
        </p:spPr>
        <p:txBody>
          <a:bodyPr wrap="square" rtlCol="0">
            <a:spAutoFit/>
          </a:bodyPr>
          <a:lstStyle/>
          <a:p>
            <a:pPr algn="l"/>
            <a:r>
              <a:rPr lang="en-US" sz="1500" kern="100" dirty="0">
                <a:effectLst/>
                <a:latin typeface="Calibri" panose="020F0502020204030204" pitchFamily="34" charset="0"/>
                <a:ea typeface="Aptos" panose="020B0004020202020204" pitchFamily="34" charset="0"/>
                <a:cs typeface="Calibri" panose="020F0502020204030204" pitchFamily="34" charset="0"/>
              </a:rPr>
              <a:t>Figure 2: Percent difference between syndesmotic injury LCL and patterns at the three scan positions. Neutral (left), Stress B/External Rotation (middle), and Stress C/External Rotation + Flexed Knees (right). An increase in distal tibiofibular syndesmotic joint space is indicated by increasing shades of blue, and decreases in distal tibiofibular syndesmotic joint space are indicated by increasing shades of red. The joint space was automatically divided at 1cm, 3cm, and 5cm proximal to the tibiotalar joint for detailed analysis.</a:t>
            </a:r>
            <a:endParaRPr lang="en-BR" sz="1500" kern="100" dirty="0">
              <a:effectLst/>
              <a:latin typeface="Calibri" panose="020F0502020204030204" pitchFamily="34" charset="0"/>
              <a:ea typeface="Aptos" panose="020B0004020202020204" pitchFamily="34" charset="0"/>
              <a:cs typeface="Calibri" panose="020F0502020204030204" pitchFamily="34" charset="0"/>
            </a:endParaRPr>
          </a:p>
          <a:p>
            <a:endParaRPr lang="en-BR" sz="15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82C7C5C-F047-0F0B-CE24-0868CC4F5834}"/>
              </a:ext>
            </a:extLst>
          </p:cNvPr>
          <p:cNvSpPr txBox="1"/>
          <p:nvPr/>
        </p:nvSpPr>
        <p:spPr>
          <a:xfrm>
            <a:off x="15224003" y="24890537"/>
            <a:ext cx="13151132" cy="1477328"/>
          </a:xfrm>
          <a:prstGeom prst="rect">
            <a:avLst/>
          </a:prstGeom>
          <a:noFill/>
        </p:spPr>
        <p:txBody>
          <a:bodyPr wrap="square" rtlCol="0">
            <a:spAutoFit/>
          </a:bodyPr>
          <a:lstStyle/>
          <a:p>
            <a:r>
              <a:rPr lang="en-US" sz="1800" dirty="0">
                <a:effectLst/>
                <a:latin typeface="Aptos" panose="020B0004020202020204" pitchFamily="34" charset="0"/>
                <a:ea typeface="Aptos" panose="020B0004020202020204" pitchFamily="34" charset="0"/>
                <a:cs typeface="Arial" panose="020B0604020202020204" pitchFamily="34" charset="0"/>
              </a:rPr>
              <a:t>Figure 3: (A). ROC curves of mean difference within the Syndesmosis at 1cm for neutral (red), Stress B (blue), and Stress C (green);</a:t>
            </a:r>
            <a:r>
              <a:rPr lang="en-BR" dirty="0">
                <a:effectLst/>
              </a:rPr>
              <a:t> (B). </a:t>
            </a:r>
            <a:r>
              <a:rPr lang="en-US" sz="1800" kern="100" dirty="0">
                <a:effectLst/>
                <a:latin typeface="Times New Roman" panose="02020603050405020304" pitchFamily="18" charset="0"/>
                <a:ea typeface="Aptos" panose="020B0004020202020204" pitchFamily="34" charset="0"/>
              </a:rPr>
              <a:t>ROC curves of mean difference within the Syndesmosis at 3cm for neutral (red), Stress B (blue), and Stress C (green); ©. </a:t>
            </a:r>
            <a:r>
              <a:rPr lang="en-US" sz="1800" dirty="0">
                <a:effectLst/>
                <a:latin typeface="Aptos" panose="020B0004020202020204" pitchFamily="34" charset="0"/>
                <a:ea typeface="Aptos" panose="020B0004020202020204" pitchFamily="34" charset="0"/>
                <a:cs typeface="Arial" panose="020B0604020202020204" pitchFamily="34" charset="0"/>
              </a:rPr>
              <a:t>ROC curves of Anterior Syndesmosis difference at 1cm for neutral (red), Stress B (blue), and Stress C (green</a:t>
            </a:r>
            <a:r>
              <a:rPr lang="en-US" sz="1800">
                <a:effectLst/>
                <a:latin typeface="Aptos" panose="020B0004020202020204" pitchFamily="34" charset="0"/>
                <a:ea typeface="Aptos" panose="020B0004020202020204" pitchFamily="34" charset="0"/>
                <a:cs typeface="Arial" panose="020B0604020202020204" pitchFamily="34" charset="0"/>
              </a:rPr>
              <a:t>); (D). </a:t>
            </a:r>
            <a:r>
              <a:rPr lang="en-US" sz="1800" dirty="0">
                <a:effectLst/>
                <a:latin typeface="Aptos" panose="020B0004020202020204" pitchFamily="34" charset="0"/>
                <a:ea typeface="Aptos" panose="020B0004020202020204" pitchFamily="34" charset="0"/>
                <a:cs typeface="Arial" panose="020B0604020202020204" pitchFamily="34" charset="0"/>
              </a:rPr>
              <a:t>ROC curves of Anterior Syndesmosis difference at 3cm for neutral (red), Stress B (blue), and Stress C (green) CT protocols.</a:t>
            </a:r>
            <a:r>
              <a:rPr lang="en-US" sz="1800" kern="100" dirty="0">
                <a:effectLst/>
                <a:latin typeface="Times New Roman" panose="02020603050405020304" pitchFamily="18" charset="0"/>
                <a:ea typeface="Aptos" panose="020B0004020202020204" pitchFamily="34" charset="0"/>
              </a:rPr>
              <a:t> </a:t>
            </a:r>
            <a:endParaRPr lang="en-BR" sz="1800" kern="100" dirty="0">
              <a:effectLst/>
              <a:latin typeface="Times New Roman" panose="02020603050405020304" pitchFamily="18" charset="0"/>
              <a:ea typeface="Aptos" panose="020B0004020202020204" pitchFamily="34" charset="0"/>
            </a:endParaRPr>
          </a:p>
          <a:p>
            <a:endParaRPr lang="en-BR" dirty="0"/>
          </a:p>
        </p:txBody>
      </p:sp>
    </p:spTree>
    <p:extLst>
      <p:ext uri="{BB962C8B-B14F-4D97-AF65-F5344CB8AC3E}">
        <p14:creationId xmlns:p14="http://schemas.microsoft.com/office/powerpoint/2010/main" val="320703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4A8323F-F76B-7656-1176-6C5817981E8E}"/>
              </a:ext>
            </a:extLst>
          </p:cNvPr>
          <p:cNvSpPr txBox="1"/>
          <p:nvPr/>
        </p:nvSpPr>
        <p:spPr>
          <a:xfrm>
            <a:off x="6497128" y="5178544"/>
            <a:ext cx="21442872" cy="1200329"/>
          </a:xfrm>
          <a:prstGeom prst="rect">
            <a:avLst/>
          </a:prstGeom>
          <a:noFill/>
        </p:spPr>
        <p:txBody>
          <a:bodyPr wrap="square" rtlCol="0">
            <a:spAutoFit/>
          </a:bodyPr>
          <a:lstStyle/>
          <a:p>
            <a:r>
              <a:rPr lang="en-US" sz="3600" b="1" i="0" dirty="0">
                <a:effectLst/>
                <a:latin typeface="Open Sans" panose="020B0606030504020204" pitchFamily="34" charset="0"/>
              </a:rPr>
              <a:t>Alexandre </a:t>
            </a:r>
            <a:r>
              <a:rPr lang="en-US" sz="3600" b="1" i="0" dirty="0" err="1">
                <a:effectLst/>
                <a:latin typeface="Open Sans" panose="020B0606030504020204" pitchFamily="34" charset="0"/>
              </a:rPr>
              <a:t>Leme</a:t>
            </a:r>
            <a:r>
              <a:rPr lang="en-US" sz="3600" b="1" i="0" dirty="0">
                <a:effectLst/>
                <a:latin typeface="Open Sans" panose="020B0606030504020204" pitchFamily="34" charset="0"/>
              </a:rPr>
              <a:t> Godoy dos Santos, Joao Carlos Rodrigues, Cesar de Cesar </a:t>
            </a:r>
            <a:r>
              <a:rPr lang="en-US" sz="3600" b="1" i="0" dirty="0" err="1">
                <a:effectLst/>
                <a:latin typeface="Open Sans" panose="020B0606030504020204" pitchFamily="34" charset="0"/>
              </a:rPr>
              <a:t>Netto</a:t>
            </a:r>
            <a:r>
              <a:rPr lang="en-US" sz="3600" b="1" i="0" dirty="0">
                <a:effectLst/>
                <a:latin typeface="Open Sans" panose="020B0606030504020204" pitchFamily="34" charset="0"/>
              </a:rPr>
              <a:t>, </a:t>
            </a:r>
          </a:p>
          <a:p>
            <a:r>
              <a:rPr lang="en-US" sz="3600" b="1" i="0" dirty="0">
                <a:effectLst/>
                <a:latin typeface="Open Sans" panose="020B0606030504020204" pitchFamily="34" charset="0"/>
              </a:rPr>
              <a:t>Rafael </a:t>
            </a:r>
            <a:r>
              <a:rPr lang="en-US" sz="3600" b="1" i="0" dirty="0" err="1">
                <a:effectLst/>
                <a:latin typeface="Open Sans" panose="020B0606030504020204" pitchFamily="34" charset="0"/>
              </a:rPr>
              <a:t>Barban</a:t>
            </a:r>
            <a:r>
              <a:rPr lang="en-US" sz="3600" b="1" i="0" dirty="0">
                <a:effectLst/>
                <a:latin typeface="Open Sans" panose="020B0606030504020204" pitchFamily="34" charset="0"/>
              </a:rPr>
              <a:t> </a:t>
            </a:r>
            <a:r>
              <a:rPr lang="en-US" sz="3600" b="1" i="0" dirty="0" err="1">
                <a:effectLst/>
                <a:latin typeface="Open Sans" panose="020B0606030504020204" pitchFamily="34" charset="0"/>
              </a:rPr>
              <a:t>Sposeto</a:t>
            </a:r>
            <a:r>
              <a:rPr lang="en-US" sz="3600" b="1" i="0" dirty="0">
                <a:effectLst/>
                <a:latin typeface="Open Sans" panose="020B0606030504020204" pitchFamily="34" charset="0"/>
              </a:rPr>
              <a:t>, Vincenzo Giordano, Stefan </a:t>
            </a:r>
            <a:r>
              <a:rPr lang="en-US" sz="3600" b="1" i="0" dirty="0" err="1">
                <a:effectLst/>
                <a:latin typeface="Open Sans" panose="020B0606030504020204" pitchFamily="34" charset="0"/>
              </a:rPr>
              <a:t>Rammelt</a:t>
            </a:r>
            <a:r>
              <a:rPr lang="en-US" sz="3600" b="1" dirty="0">
                <a:latin typeface="Open Sans" panose="020B0606030504020204" pitchFamily="34" charset="0"/>
              </a:rPr>
              <a:t>.</a:t>
            </a:r>
            <a:endParaRPr lang="pt-BR" sz="3600" b="1" dirty="0">
              <a:latin typeface="Calibri" panose="020F0502020204030204" pitchFamily="34" charset="0"/>
              <a:cs typeface="Calibri" panose="020F0502020204030204" pitchFamily="34" charset="0"/>
            </a:endParaRPr>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cd87a8b753c54963">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1727199" y="7123347"/>
            <a:ext cx="24638000" cy="1261884"/>
          </a:xfrm>
          <a:prstGeom prst="rect">
            <a:avLst/>
          </a:prstGeom>
          <a:solidFill>
            <a:schemeClr val="tx2">
              <a:lumMod val="25000"/>
              <a:lumOff val="75000"/>
            </a:schemeClr>
          </a:solidFill>
          <a:ln>
            <a:solidFill>
              <a:schemeClr val="tx1"/>
            </a:solidFill>
          </a:ln>
        </p:spPr>
        <p:txBody>
          <a:bodyPr wrap="square">
            <a:spAutoFit/>
          </a:bodyPr>
          <a:lstStyle/>
          <a:p>
            <a:pPr algn="ctr"/>
            <a:r>
              <a:rPr lang="en-US" sz="3800" b="1" i="0" dirty="0">
                <a:effectLst/>
                <a:latin typeface="Open Sans" panose="020B0606030504020204" pitchFamily="34" charset="0"/>
              </a:rPr>
              <a:t>The role of computed tomography with external rotation and dorsiflexion in decision making for acute isolated posterior malleolar fractures </a:t>
            </a:r>
            <a:r>
              <a:rPr lang="en-US" sz="3800" b="1" i="0" dirty="0" err="1">
                <a:effectLst/>
                <a:latin typeface="Open Sans" panose="020B0606030504020204" pitchFamily="34" charset="0"/>
              </a:rPr>
              <a:t>Bartonícek</a:t>
            </a:r>
            <a:r>
              <a:rPr lang="en-US" sz="3800" b="1" i="0" dirty="0">
                <a:effectLst/>
                <a:latin typeface="Open Sans" panose="020B0606030504020204" pitchFamily="34" charset="0"/>
              </a:rPr>
              <a:t> and </a:t>
            </a:r>
            <a:r>
              <a:rPr lang="en-US" sz="3800" b="1" i="0" dirty="0" err="1">
                <a:effectLst/>
                <a:latin typeface="Open Sans" panose="020B0606030504020204" pitchFamily="34" charset="0"/>
              </a:rPr>
              <a:t>Rammelt</a:t>
            </a:r>
            <a:r>
              <a:rPr lang="en-US" sz="3800" b="1" i="0" dirty="0">
                <a:effectLst/>
                <a:latin typeface="Open Sans" panose="020B0606030504020204" pitchFamily="34" charset="0"/>
              </a:rPr>
              <a:t> type II: a cross-sectional study.</a:t>
            </a:r>
            <a:endParaRPr lang="pt-BR" sz="38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727199" y="9071713"/>
            <a:ext cx="12090400" cy="7606378"/>
          </a:xfrm>
          <a:prstGeom prst="rect">
            <a:avLst/>
          </a:prstGeom>
          <a:noFill/>
        </p:spPr>
        <p:txBody>
          <a:bodyPr wrap="square" rtlCol="0">
            <a:spAutoFit/>
          </a:bodyPr>
          <a:lstStyle/>
          <a:p>
            <a:pPr marL="0" indent="0">
              <a:buNone/>
            </a:pPr>
            <a:r>
              <a:rPr lang="en-BR" sz="2300" dirty="0">
                <a:effectLst/>
                <a:latin typeface="Calibri" panose="020F0502020204030204" pitchFamily="34" charset="0"/>
                <a:ea typeface="Calibri" panose="020F0502020204030204" pitchFamily="34" charset="0"/>
                <a:cs typeface="Calibri" panose="020F0502020204030204" pitchFamily="34" charset="0"/>
              </a:rPr>
              <a:t>A ligament-centered analysis is currently incorporated in the assessment of ankle fracture stability and treatment decision-making. The tibiotalar joint represents a relative intrinsically stable joint. </a:t>
            </a:r>
            <a:r>
              <a:rPr lang="pt-BR" sz="2300" dirty="0">
                <a:effectLst/>
                <a:latin typeface="Calibri" panose="020F0502020204030204" pitchFamily="34" charset="0"/>
                <a:ea typeface="Calibri" panose="020F0502020204030204" pitchFamily="34" charset="0"/>
                <a:cs typeface="Calibri" panose="020F0502020204030204" pitchFamily="34" charset="0"/>
              </a:rPr>
              <a:t>The </a:t>
            </a:r>
            <a:r>
              <a:rPr lang="pt-BR" sz="2300" dirty="0" err="1">
                <a:effectLst/>
                <a:latin typeface="Calibri" panose="020F0502020204030204" pitchFamily="34" charset="0"/>
                <a:ea typeface="Calibri" panose="020F0502020204030204" pitchFamily="34" charset="0"/>
                <a:cs typeface="Calibri" panose="020F0502020204030204" pitchFamily="34" charset="0"/>
              </a:rPr>
              <a:t>t</a:t>
            </a:r>
            <a:r>
              <a:rPr lang="en-BR" sz="2300" dirty="0">
                <a:effectLst/>
                <a:latin typeface="Calibri" panose="020F0502020204030204" pitchFamily="34" charset="0"/>
                <a:ea typeface="Calibri" panose="020F0502020204030204" pitchFamily="34" charset="0"/>
                <a:cs typeface="Calibri" panose="020F0502020204030204" pitchFamily="34" charset="0"/>
              </a:rPr>
              <a:t>hree ligamentous complexes</a:t>
            </a:r>
            <a:r>
              <a:rPr lang="pt-BR" sz="2300" dirty="0">
                <a:effectLst/>
                <a:latin typeface="Calibri" panose="020F0502020204030204" pitchFamily="34" charset="0"/>
                <a:ea typeface="Calibri" panose="020F0502020204030204" pitchFamily="34" charset="0"/>
                <a:cs typeface="Calibri" panose="020F0502020204030204" pitchFamily="34" charset="0"/>
              </a:rPr>
              <a:t> </a:t>
            </a:r>
            <a:r>
              <a:rPr lang="pt-BR" sz="2300" dirty="0" err="1">
                <a:effectLst/>
                <a:latin typeface="Calibri" panose="020F0502020204030204" pitchFamily="34" charset="0"/>
                <a:ea typeface="Calibri" panose="020F0502020204030204" pitchFamily="34" charset="0"/>
                <a:cs typeface="Calibri" panose="020F0502020204030204" pitchFamily="34" charset="0"/>
              </a:rPr>
              <a:t>p</a:t>
            </a:r>
            <a:r>
              <a:rPr lang="en-BR" sz="2300" dirty="0">
                <a:latin typeface="Calibri" panose="020F0502020204030204" pitchFamily="34" charset="0"/>
                <a:ea typeface="Calibri" panose="020F0502020204030204" pitchFamily="34" charset="0"/>
                <a:cs typeface="Calibri" panose="020F0502020204030204" pitchFamily="34" charset="0"/>
              </a:rPr>
              <a:t>rovide a ring-like stability.</a:t>
            </a:r>
          </a:p>
          <a:p>
            <a:pPr marL="0" indent="0">
              <a:buNone/>
            </a:pPr>
            <a:r>
              <a:rPr lang="pt-BR" sz="2300" dirty="0">
                <a:latin typeface="Calibri" panose="020F0502020204030204" pitchFamily="34" charset="0"/>
                <a:ea typeface="Calibri" panose="020F0502020204030204" pitchFamily="34" charset="0"/>
                <a:cs typeface="Calibri" panose="020F0502020204030204" pitchFamily="34" charset="0"/>
              </a:rPr>
              <a:t>The </a:t>
            </a:r>
            <a:r>
              <a:rPr lang="pt-BR" sz="2300" dirty="0" err="1">
                <a:latin typeface="Calibri" panose="020F0502020204030204" pitchFamily="34" charset="0"/>
                <a:ea typeface="Calibri" panose="020F0502020204030204" pitchFamily="34" charset="0"/>
                <a:cs typeface="Calibri" panose="020F0502020204030204" pitchFamily="34" charset="0"/>
              </a:rPr>
              <a:t>r</a:t>
            </a:r>
            <a:r>
              <a:rPr lang="en-BR" sz="2300" dirty="0">
                <a:effectLst/>
                <a:latin typeface="Calibri" panose="020F0502020204030204" pitchFamily="34" charset="0"/>
                <a:ea typeface="Calibri" panose="020F0502020204030204" pitchFamily="34" charset="0"/>
                <a:cs typeface="Calibri" panose="020F0502020204030204" pitchFamily="34" charset="0"/>
              </a:rPr>
              <a:t>otational ankle fracture stability is based on osseoligamentous ring integrity.</a:t>
            </a:r>
            <a:endParaRPr lang="pt-BR" sz="23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t-BR" sz="2300" dirty="0">
                <a:effectLst/>
                <a:latin typeface="Calibri" panose="020F0502020204030204" pitchFamily="34" charset="0"/>
                <a:ea typeface="Calibri" panose="020F0502020204030204" pitchFamily="34" charset="0"/>
                <a:cs typeface="Calibri" panose="020F0502020204030204" pitchFamily="34" charset="0"/>
              </a:rPr>
              <a:t>	</a:t>
            </a:r>
            <a:r>
              <a:rPr lang="pt-BR" sz="2300" dirty="0" err="1">
                <a:effectLst/>
                <a:latin typeface="Calibri" panose="020F0502020204030204" pitchFamily="34" charset="0"/>
                <a:ea typeface="Calibri" panose="020F0502020204030204" pitchFamily="34" charset="0"/>
                <a:cs typeface="Calibri" panose="020F0502020204030204" pitchFamily="34" charset="0"/>
              </a:rPr>
              <a:t>R</a:t>
            </a:r>
            <a:r>
              <a:rPr lang="en-BR" sz="2300" dirty="0">
                <a:effectLst/>
                <a:latin typeface="Calibri" panose="020F0502020204030204" pitchFamily="34" charset="0"/>
                <a:ea typeface="Calibri" panose="020F0502020204030204" pitchFamily="34" charset="0"/>
                <a:cs typeface="Calibri" panose="020F0502020204030204" pitchFamily="34" charset="0"/>
              </a:rPr>
              <a:t>ing is interrupted in one place</a:t>
            </a:r>
            <a:r>
              <a:rPr lang="pt-BR" sz="2300" dirty="0">
                <a:latin typeface="Calibri" panose="020F0502020204030204" pitchFamily="34" charset="0"/>
                <a:ea typeface="Calibri" panose="020F0502020204030204" pitchFamily="34" charset="0"/>
                <a:cs typeface="Calibri" panose="020F0502020204030204" pitchFamily="34" charset="0"/>
              </a:rPr>
              <a:t>:</a:t>
            </a:r>
            <a:r>
              <a:rPr lang="en-BR" sz="2300" dirty="0">
                <a:effectLst/>
                <a:latin typeface="Calibri" panose="020F0502020204030204" pitchFamily="34" charset="0"/>
                <a:ea typeface="Calibri" panose="020F0502020204030204" pitchFamily="34" charset="0"/>
                <a:cs typeface="Calibri" panose="020F0502020204030204" pitchFamily="34" charset="0"/>
              </a:rPr>
              <a:t> the stability is usually preserved.</a:t>
            </a:r>
            <a:endParaRPr lang="pt-BR" sz="23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t-BR" sz="2300" dirty="0">
                <a:latin typeface="Calibri" panose="020F0502020204030204" pitchFamily="34" charset="0"/>
                <a:ea typeface="Calibri" panose="020F0502020204030204" pitchFamily="34" charset="0"/>
                <a:cs typeface="Calibri" panose="020F0502020204030204" pitchFamily="34" charset="0"/>
              </a:rPr>
              <a:t>	</a:t>
            </a:r>
            <a:r>
              <a:rPr lang="pt-BR" sz="2300" dirty="0" err="1">
                <a:latin typeface="Calibri" panose="020F0502020204030204" pitchFamily="34" charset="0"/>
                <a:ea typeface="Calibri" panose="020F0502020204030204" pitchFamily="34" charset="0"/>
                <a:cs typeface="Calibri" panose="020F0502020204030204" pitchFamily="34" charset="0"/>
              </a:rPr>
              <a:t>R</a:t>
            </a:r>
            <a:r>
              <a:rPr lang="en-BR" sz="2300" dirty="0">
                <a:effectLst/>
                <a:latin typeface="Calibri" panose="020F0502020204030204" pitchFamily="34" charset="0"/>
                <a:ea typeface="Calibri" panose="020F0502020204030204" pitchFamily="34" charset="0"/>
                <a:cs typeface="Calibri" panose="020F0502020204030204" pitchFamily="34" charset="0"/>
              </a:rPr>
              <a:t>ing is injured in two places</a:t>
            </a:r>
            <a:r>
              <a:rPr lang="pt-BR" sz="2300" dirty="0">
                <a:latin typeface="Calibri" panose="020F0502020204030204" pitchFamily="34" charset="0"/>
                <a:ea typeface="Calibri" panose="020F0502020204030204" pitchFamily="34" charset="0"/>
                <a:cs typeface="Calibri" panose="020F0502020204030204" pitchFamily="34" charset="0"/>
              </a:rPr>
              <a:t>: </a:t>
            </a:r>
            <a:r>
              <a:rPr lang="en-BR" sz="2300" dirty="0">
                <a:effectLst/>
                <a:latin typeface="Calibri" panose="020F0502020204030204" pitchFamily="34" charset="0"/>
                <a:ea typeface="Calibri" panose="020F0502020204030204" pitchFamily="34" charset="0"/>
                <a:cs typeface="Calibri" panose="020F0502020204030204" pitchFamily="34" charset="0"/>
              </a:rPr>
              <a:t>it becomes unstable.</a:t>
            </a:r>
          </a:p>
          <a:p>
            <a:pPr marL="0" indent="0">
              <a:buNone/>
            </a:pPr>
            <a:r>
              <a:rPr lang="en-BR" sz="2300" dirty="0">
                <a:effectLst/>
                <a:latin typeface="Calibri" panose="020F0502020204030204" pitchFamily="34" charset="0"/>
                <a:ea typeface="Calibri" panose="020F0502020204030204" pitchFamily="34" charset="0"/>
                <a:cs typeface="Calibri" panose="020F0502020204030204" pitchFamily="34" charset="0"/>
              </a:rPr>
              <a:t>In the setting of an acute isolated non-displaced PM fracture Bartoníček/Rammelt type II with radiographic stability parameters, it is often difficult and controversial to define fracture stability and to recommend in favor or against surgical treatment.</a:t>
            </a:r>
          </a:p>
          <a:p>
            <a:pPr marL="0" indent="0">
              <a:buNone/>
            </a:pPr>
            <a:r>
              <a:rPr lang="pt-BR" sz="2300" dirty="0" err="1">
                <a:latin typeface="Calibri" panose="020F0502020204030204" pitchFamily="34" charset="0"/>
                <a:ea typeface="Calibri" panose="020F0502020204030204" pitchFamily="34" charset="0"/>
                <a:cs typeface="Calibri" panose="020F0502020204030204" pitchFamily="34" charset="0"/>
              </a:rPr>
              <a:t>Our</a:t>
            </a:r>
            <a:r>
              <a:rPr lang="pt-BR" sz="2300" dirty="0">
                <a:latin typeface="Calibri" panose="020F0502020204030204" pitchFamily="34" charset="0"/>
                <a:ea typeface="Calibri" panose="020F0502020204030204" pitchFamily="34" charset="0"/>
                <a:cs typeface="Calibri" panose="020F0502020204030204" pitchFamily="34" charset="0"/>
              </a:rPr>
              <a:t> </a:t>
            </a:r>
            <a:r>
              <a:rPr lang="pt-BR" sz="2300" dirty="0" err="1">
                <a:latin typeface="Calibri" panose="020F0502020204030204" pitchFamily="34" charset="0"/>
                <a:ea typeface="Calibri" panose="020F0502020204030204" pitchFamily="34" charset="0"/>
                <a:cs typeface="Calibri" panose="020F0502020204030204" pitchFamily="34" charset="0"/>
              </a:rPr>
              <a:t>aim</a:t>
            </a:r>
            <a:r>
              <a:rPr lang="pt-BR" sz="2300" dirty="0">
                <a:latin typeface="Calibri" panose="020F0502020204030204" pitchFamily="34" charset="0"/>
                <a:ea typeface="Calibri" panose="020F0502020204030204" pitchFamily="34" charset="0"/>
                <a:cs typeface="Calibri" panose="020F0502020204030204" pitchFamily="34" charset="0"/>
              </a:rPr>
              <a:t> </a:t>
            </a:r>
            <a:r>
              <a:rPr lang="pt-BR" sz="2300" dirty="0" err="1">
                <a:latin typeface="Calibri" panose="020F0502020204030204" pitchFamily="34" charset="0"/>
                <a:ea typeface="Calibri" panose="020F0502020204030204" pitchFamily="34" charset="0"/>
                <a:cs typeface="Calibri" panose="020F0502020204030204" pitchFamily="34" charset="0"/>
              </a:rPr>
              <a:t>is</a:t>
            </a:r>
            <a:r>
              <a:rPr lang="pt-BR" sz="2300" dirty="0">
                <a:latin typeface="Calibri" panose="020F0502020204030204" pitchFamily="34" charset="0"/>
                <a:ea typeface="Calibri" panose="020F0502020204030204" pitchFamily="34" charset="0"/>
                <a:cs typeface="Calibri" panose="020F0502020204030204" pitchFamily="34" charset="0"/>
              </a:rPr>
              <a:t> </a:t>
            </a:r>
            <a:r>
              <a:rPr lang="pt-BR" sz="2300" dirty="0" err="1">
                <a:latin typeface="Calibri" panose="020F0502020204030204" pitchFamily="34" charset="0"/>
                <a:ea typeface="Calibri" panose="020F0502020204030204" pitchFamily="34" charset="0"/>
                <a:cs typeface="Calibri" panose="020F0502020204030204" pitchFamily="34" charset="0"/>
              </a:rPr>
              <a:t>t</a:t>
            </a:r>
            <a:r>
              <a:rPr lang="pt-BR" sz="2300" dirty="0" err="1">
                <a:effectLst/>
                <a:latin typeface="Calibri" panose="020F0502020204030204" pitchFamily="34" charset="0"/>
                <a:ea typeface="Calibri" panose="020F0502020204030204" pitchFamily="34" charset="0"/>
                <a:cs typeface="Calibri" panose="020F0502020204030204" pitchFamily="34" charset="0"/>
              </a:rPr>
              <a:t>o</a:t>
            </a:r>
            <a:r>
              <a:rPr lang="pt-BR" sz="2300" dirty="0">
                <a:effectLst/>
                <a:latin typeface="Calibri" panose="020F0502020204030204" pitchFamily="34" charset="0"/>
                <a:ea typeface="Calibri" panose="020F0502020204030204" pitchFamily="34" charset="0"/>
                <a:cs typeface="Calibri" panose="020F0502020204030204" pitchFamily="34" charset="0"/>
              </a:rPr>
              <a:t> e</a:t>
            </a:r>
            <a:r>
              <a:rPr lang="en-BR" sz="2300" dirty="0">
                <a:effectLst/>
                <a:latin typeface="Calibri" panose="020F0502020204030204" pitchFamily="34" charset="0"/>
                <a:ea typeface="Calibri" panose="020F0502020204030204" pitchFamily="34" charset="0"/>
                <a:cs typeface="Calibri" panose="020F0502020204030204" pitchFamily="34" charset="0"/>
              </a:rPr>
              <a:t>valuate the syndesmotic and fracture instability using conventional ankle CT with external rotation and dorsiflexion in the setting of acute isolated non-displaced Bartoníček and Rammelt type II posterior malleolar fractures.</a:t>
            </a:r>
          </a:p>
          <a:p>
            <a:pPr marL="0" indent="0">
              <a:buNone/>
            </a:pPr>
            <a:r>
              <a:rPr lang="en-US" sz="2300" dirty="0">
                <a:effectLst/>
                <a:latin typeface="Calibri" panose="020F0502020204030204" pitchFamily="34" charset="0"/>
                <a:cs typeface="Calibri" panose="020F0502020204030204" pitchFamily="34" charset="0"/>
              </a:rPr>
              <a:t>We hypothesized that conventional CT with stress maneuvers  </a:t>
            </a:r>
            <a:r>
              <a:rPr lang="en-US" sz="2300" dirty="0">
                <a:effectLst/>
                <a:latin typeface="Calibri" panose="020F0502020204030204" pitchFamily="34" charset="0"/>
                <a:ea typeface="Calibri" panose="020F0502020204030204" pitchFamily="34" charset="0"/>
                <a:cs typeface="Calibri" panose="020F0502020204030204" pitchFamily="34" charset="0"/>
              </a:rPr>
              <a:t>in</a:t>
            </a:r>
            <a:r>
              <a:rPr lang="en-BR" sz="2300" dirty="0">
                <a:effectLst/>
                <a:latin typeface="Calibri" panose="020F0502020204030204" pitchFamily="34" charset="0"/>
                <a:ea typeface="Calibri" panose="020F0502020204030204" pitchFamily="34" charset="0"/>
                <a:cs typeface="Calibri" panose="020F0502020204030204" pitchFamily="34" charset="0"/>
              </a:rPr>
              <a:t> patients presenting non-displaced malleolar fracture BR type II would provide accurate assessment to differentiate between stable and unstable injuries.</a:t>
            </a:r>
          </a:p>
          <a:p>
            <a:pPr marL="0" indent="0">
              <a:buNone/>
            </a:pPr>
            <a:endParaRPr lang="en-GB" sz="2400" dirty="0">
              <a:latin typeface="Calibri" panose="020F0502020204030204" pitchFamily="34" charset="0"/>
              <a:cs typeface="Calibri" panose="020F0502020204030204" pitchFamily="34" charset="0"/>
            </a:endParaRPr>
          </a:p>
          <a:p>
            <a:pPr lvl="1">
              <a:lnSpc>
                <a:spcPct val="150000"/>
              </a:lnSpc>
            </a:pPr>
            <a:endParaRPr lang="en-US" sz="2400" b="1" dirty="0">
              <a:solidFill>
                <a:srgbClr val="002060"/>
              </a:solidFill>
              <a:latin typeface="Calibri" panose="020F0502020204030204" pitchFamily="34" charset="0"/>
              <a:cs typeface="Calibri" panose="020F0502020204030204" pitchFamily="34" charset="0"/>
            </a:endParaRPr>
          </a:p>
          <a:p>
            <a:pPr lvl="1">
              <a:lnSpc>
                <a:spcPct val="150000"/>
              </a:lnSpc>
            </a:pPr>
            <a:endParaRPr lang="en-BR"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lvl="1">
              <a:lnSpc>
                <a:spcPct val="150000"/>
              </a:lnSpc>
            </a:pPr>
            <a:endParaRPr lang="en-US" sz="2400" b="1" dirty="0">
              <a:solidFill>
                <a:srgbClr val="002060"/>
              </a:solidFill>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727199" y="8481240"/>
            <a:ext cx="2844240"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Introduction</a:t>
            </a:r>
            <a:endParaRPr lang="pt-BR" sz="4000" b="1" dirty="0">
              <a:latin typeface="Calibri" panose="020F0502020204030204" pitchFamily="34" charset="0"/>
              <a:cs typeface="Calibri" panose="020F0502020204030204" pitchFamily="34" charset="0"/>
            </a:endParaRP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727199" y="15148324"/>
            <a:ext cx="12170058" cy="11535466"/>
          </a:xfrm>
          <a:prstGeom prst="rect">
            <a:avLst/>
          </a:prstGeom>
          <a:noFill/>
        </p:spPr>
        <p:txBody>
          <a:bodyPr wrap="square" rtlCol="0">
            <a:spAutoFit/>
          </a:bodyPr>
          <a:lstStyle/>
          <a:p>
            <a:pPr algn="just">
              <a:lnSpc>
                <a:spcPct val="120000"/>
              </a:lnSpc>
            </a:pPr>
            <a:r>
              <a:rPr lang="pt-BR" sz="2200" dirty="0">
                <a:latin typeface="Calibri" panose="020F0502020204030204" pitchFamily="34" charset="0"/>
                <a:cs typeface="Calibri" panose="020F0502020204030204" pitchFamily="34" charset="0"/>
              </a:rPr>
              <a:t>33 </a:t>
            </a:r>
            <a:r>
              <a:rPr lang="pt-BR" sz="2200" dirty="0" err="1">
                <a:latin typeface="Calibri" panose="020F0502020204030204" pitchFamily="34" charset="0"/>
                <a:cs typeface="Calibri" panose="020F0502020204030204" pitchFamily="34" charset="0"/>
              </a:rPr>
              <a:t>participants</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met</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the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inclusion</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criteria</a:t>
            </a:r>
            <a:r>
              <a:rPr lang="pt-BR" sz="2200" dirty="0">
                <a:latin typeface="Calibri" panose="020F0502020204030204" pitchFamily="34" charset="0"/>
                <a:cs typeface="Calibri" panose="020F0502020204030204" pitchFamily="34" charset="0"/>
              </a:rPr>
              <a:t>: Age 18 </a:t>
            </a:r>
            <a:r>
              <a:rPr lang="pt-BR" sz="2200" dirty="0" err="1">
                <a:latin typeface="Calibri" panose="020F0502020204030204" pitchFamily="34" charset="0"/>
                <a:cs typeface="Calibri" panose="020F0502020204030204" pitchFamily="34" charset="0"/>
              </a:rPr>
              <a:t>years</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or</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older</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Acute</a:t>
            </a:r>
            <a:r>
              <a:rPr lang="pt-BR" sz="2200" dirty="0">
                <a:latin typeface="Calibri" panose="020F0502020204030204" pitchFamily="34" charset="0"/>
                <a:cs typeface="Calibri" panose="020F0502020204030204" pitchFamily="34" charset="0"/>
              </a:rPr>
              <a:t> unilateral </a:t>
            </a:r>
            <a:r>
              <a:rPr lang="pt-BR" sz="2200" dirty="0" err="1">
                <a:latin typeface="Calibri" panose="020F0502020204030204" pitchFamily="34" charset="0"/>
                <a:cs typeface="Calibri" panose="020F0502020204030204" pitchFamily="34" charset="0"/>
              </a:rPr>
              <a:t>ankle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sprain</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Episode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up</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to</a:t>
            </a:r>
            <a:r>
              <a:rPr lang="pt-BR" sz="2200" dirty="0">
                <a:latin typeface="Calibri" panose="020F0502020204030204" pitchFamily="34" charset="0"/>
                <a:cs typeface="Calibri" panose="020F0502020204030204" pitchFamily="34" charset="0"/>
              </a:rPr>
              <a:t> 3 </a:t>
            </a:r>
            <a:r>
              <a:rPr lang="pt-BR" sz="2200" dirty="0" err="1">
                <a:latin typeface="Calibri" panose="020F0502020204030204" pitchFamily="34" charset="0"/>
                <a:cs typeface="Calibri" panose="020F0502020204030204" pitchFamily="34" charset="0"/>
              </a:rPr>
              <a:t>weeks</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before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Bartoníček</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and</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Rammelt</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type</a:t>
            </a:r>
            <a:r>
              <a:rPr lang="pt-BR" sz="2200" dirty="0">
                <a:latin typeface="Calibri" panose="020F0502020204030204" pitchFamily="34" charset="0"/>
                <a:cs typeface="Calibri" panose="020F0502020204030204" pitchFamily="34" charset="0"/>
              </a:rPr>
              <a:t> II posterior </a:t>
            </a:r>
            <a:r>
              <a:rPr lang="pt-BR" sz="2200" dirty="0" err="1">
                <a:latin typeface="Calibri" panose="020F0502020204030204" pitchFamily="34" charset="0"/>
                <a:cs typeface="Calibri" panose="020F0502020204030204" pitchFamily="34" charset="0"/>
              </a:rPr>
              <a:t>malleolar</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fracture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Syndesmotic</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ligament</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injury</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diagnosed</a:t>
            </a:r>
            <a:r>
              <a:rPr lang="pt-BR" sz="2200" dirty="0">
                <a:latin typeface="Calibri" panose="020F0502020204030204" pitchFamily="34" charset="0"/>
                <a:cs typeface="Calibri" panose="020F0502020204030204" pitchFamily="34" charset="0"/>
              </a:rPr>
              <a:t> in MRI. </a:t>
            </a:r>
            <a:r>
              <a:rPr lang="pt-BR" sz="2200" dirty="0" err="1">
                <a:latin typeface="Calibri" panose="020F0502020204030204" pitchFamily="34" charset="0"/>
                <a:cs typeface="Calibri" panose="020F0502020204030204" pitchFamily="34" charset="0"/>
              </a:rPr>
              <a:t>Exclusion</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criteria</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Previous</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surgery</a:t>
            </a:r>
            <a:r>
              <a:rPr lang="pt-BR" sz="2200" dirty="0">
                <a:latin typeface="Calibri" panose="020F0502020204030204" pitchFamily="34" charset="0"/>
                <a:cs typeface="Calibri" panose="020F0502020204030204" pitchFamily="34" charset="0"/>
              </a:rPr>
              <a:t>, Lateral </a:t>
            </a:r>
            <a:r>
              <a:rPr lang="pt-BR" sz="2200" dirty="0" err="1">
                <a:latin typeface="Calibri" panose="020F0502020204030204" pitchFamily="34" charset="0"/>
                <a:cs typeface="Calibri" panose="020F0502020204030204" pitchFamily="34" charset="0"/>
              </a:rPr>
              <a:t>mallelous</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fracture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Neuropatic</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ankle</a:t>
            </a:r>
            <a:r>
              <a:rPr lang="pt-BR" sz="2200" dirty="0">
                <a:latin typeface="Calibri" panose="020F0502020204030204" pitchFamily="34" charset="0"/>
                <a:cs typeface="Calibri" panose="020F0502020204030204" pitchFamily="34" charset="0"/>
              </a:rPr>
              <a:t> </a:t>
            </a:r>
            <a:r>
              <a:rPr lang="pt-BR" sz="2200" dirty="0" err="1">
                <a:latin typeface="Calibri" panose="020F0502020204030204" pitchFamily="34" charset="0"/>
                <a:cs typeface="Calibri" panose="020F0502020204030204" pitchFamily="34" charset="0"/>
              </a:rPr>
              <a:t>arthopathies</a:t>
            </a:r>
            <a:r>
              <a:rPr lang="pt-BR" sz="2200" dirty="0">
                <a:latin typeface="Calibri" panose="020F0502020204030204" pitchFamily="34" charset="0"/>
                <a:cs typeface="Calibri" panose="020F0502020204030204" pitchFamily="34" charset="0"/>
              </a:rPr>
              <a:t>.</a:t>
            </a:r>
          </a:p>
          <a:p>
            <a:r>
              <a:rPr lang="en-US" sz="2200" dirty="0">
                <a:effectLst/>
                <a:latin typeface="Calibri" panose="020F0502020204030204" pitchFamily="34" charset="0"/>
                <a:cs typeface="Calibri" panose="020F0502020204030204" pitchFamily="34" charset="0"/>
              </a:rPr>
              <a:t>A sample size calculation was performed based on a previous study that found an area under the curve (AUC) of 0.56 for conventional non-stressed CT as a diagnostic tool for syndesmotic instability. Assuming the null hypothesis that the non-stressed CT has an AUC of 0.56, this study proposed an alternative CT with stress maneuvers having a superior AUC, which was estimated at 0.80. </a:t>
            </a:r>
          </a:p>
          <a:p>
            <a:r>
              <a:rPr lang="en-US" sz="2200" dirty="0">
                <a:effectLst/>
                <a:latin typeface="Calibri" panose="020F0502020204030204" pitchFamily="34" charset="0"/>
                <a:cs typeface="Calibri" panose="020F0502020204030204" pitchFamily="34" charset="0"/>
              </a:rPr>
              <a:t>CT scan reading parameters</a:t>
            </a:r>
          </a:p>
          <a:p>
            <a:r>
              <a:rPr lang="en-US" sz="2200" dirty="0">
                <a:effectLst/>
                <a:latin typeface="Calibri" panose="020F0502020204030204" pitchFamily="34" charset="0"/>
                <a:cs typeface="Calibri" panose="020F0502020204030204" pitchFamily="34" charset="0"/>
              </a:rPr>
              <a:t>During the stress phase, the injured and uninjured syndesmoses had distinct behavior, and the 2.3 mm median difference for d measurement was statistically significant the median percentage of the joint involvement was 12%, with a minimum value of 4% and a maximum of 31%. The Spearman correlation coefficient was 0.24 (P = 0.18, 95% CI − 0.11–0.53), confirming there was no association between the percentage of involvement of the tibia joint surface in the PM fracture and syndesmotic instability, considering the d difference in the CTSM. A scatter diagram with a heat map shows the distribution of the two variables (Fig. 3).</a:t>
            </a:r>
          </a:p>
          <a:p>
            <a:r>
              <a:rPr lang="en-US" sz="2200" dirty="0">
                <a:effectLst/>
                <a:latin typeface="Calibri" panose="020F0502020204030204" pitchFamily="34" charset="0"/>
                <a:cs typeface="Calibri" panose="020F0502020204030204" pitchFamily="34" charset="0"/>
              </a:rPr>
              <a:t>MRI reading parameters</a:t>
            </a:r>
          </a:p>
          <a:p>
            <a:r>
              <a:rPr lang="en-US" sz="2200" dirty="0">
                <a:effectLst/>
                <a:latin typeface="Calibri" panose="020F0502020204030204" pitchFamily="34" charset="0"/>
                <a:cs typeface="Calibri" panose="020F0502020204030204" pitchFamily="34" charset="0"/>
              </a:rPr>
              <a:t>Two patterns of syndesmotic ligament injury predominated when reading the MRI. A completely torn AITFL and IO ligament were found in two-thirds (22/33) of the participants, while a completely torn AITFL was combined with a partially torn IO in one-third (11/33). The PITF ligament was classified as normal in 23, strained in nine and partially torn in one patient. The superficial portion of the deltoid ligament was classified as normal in 25, strained in five and partially torn in one patient. The deep portion of the deltoid ligament was classified as normal in 28, strained in three, and partially torn in two. No patient had a completely torn PITFL, superficial or deep deltoid ligament.</a:t>
            </a:r>
          </a:p>
          <a:p>
            <a:r>
              <a:rPr lang="en-US" sz="2200" dirty="0">
                <a:effectLst/>
                <a:latin typeface="Calibri" panose="020F0502020204030204" pitchFamily="34" charset="0"/>
                <a:cs typeface="Calibri" panose="020F0502020204030204" pitchFamily="34" charset="0"/>
              </a:rPr>
              <a:t>West Point grading system</a:t>
            </a:r>
          </a:p>
          <a:p>
            <a:r>
              <a:rPr lang="en-US" sz="2200" dirty="0">
                <a:effectLst/>
                <a:latin typeface="Calibri" panose="020F0502020204030204" pitchFamily="34" charset="0"/>
                <a:cs typeface="Calibri" panose="020F0502020204030204" pitchFamily="34" charset="0"/>
              </a:rPr>
              <a:t>In the CT scan, all 33 patients presented a West Point grade IIB latent instability defined as a stable syndesmosis in the neutral phase and unstable in the stress phase (Table 2). About two-thirds (21/33) had an instability greater than or equal to 2.0 mm, and one-third (12/33) between 1.0 and 1.9 mm (Table 2). No patient was classified as grade I, IIA or III.</a:t>
            </a:r>
          </a:p>
          <a:p>
            <a:r>
              <a:rPr lang="en-US" sz="2200" dirty="0">
                <a:effectLst/>
                <a:latin typeface="Calibri" panose="020F0502020204030204" pitchFamily="34" charset="0"/>
                <a:cs typeface="Calibri" panose="020F0502020204030204" pitchFamily="34" charset="0"/>
              </a:rPr>
              <a:t>When analyzed along with the MRI findings, 18 out of 21 patients (83%) with instability greater than or equal to 2.0 mm were classified as having completely torn AITF and IO ligaments (Table 2). Ten out of 12 patients (83%) with instability between 1.0 and 1.9 mm were classified as having a completely torn AITF ligament combined with a partially torn IO (Table 2).</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647541" y="14440438"/>
            <a:ext cx="2098331"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Methods</a:t>
            </a:r>
            <a:endParaRPr lang="pt-BR" sz="4000" b="1"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4511635" y="8516907"/>
            <a:ext cx="2970795" cy="707886"/>
          </a:xfrm>
          <a:prstGeom prst="rect">
            <a:avLst/>
          </a:prstGeom>
          <a:noFill/>
        </p:spPr>
        <p:txBody>
          <a:bodyPr wrap="square" rtlCol="0">
            <a:spAutoFit/>
          </a:bodyPr>
          <a:lstStyle/>
          <a:p>
            <a:r>
              <a:rPr lang="pt-BR" sz="4000" b="1" dirty="0" err="1">
                <a:latin typeface="Calibri" panose="020F0502020204030204" pitchFamily="34" charset="0"/>
                <a:cs typeface="Calibri" panose="020F0502020204030204" pitchFamily="34" charset="0"/>
              </a:rPr>
              <a:t>Results</a:t>
            </a:r>
            <a:endParaRPr lang="pt-BR" sz="4000" b="1"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302839" y="32699873"/>
            <a:ext cx="2507418"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Conclusion</a:t>
            </a:r>
            <a:endParaRPr lang="pt-BR" sz="4000" b="1" dirty="0">
              <a:latin typeface="Calibri" panose="020F0502020204030204" pitchFamily="34" charset="0"/>
              <a:cs typeface="Calibri" panose="020F0502020204030204" pitchFamily="34" charset="0"/>
            </a:endParaRPr>
          </a:p>
        </p:txBody>
      </p:sp>
      <p:pic>
        <p:nvPicPr>
          <p:cNvPr id="2" name="Imagem 1" descr="Interface gráfica do usuário&#10;&#10;Descrição gerada automaticamente com confiança baixa">
            <a:extLst>
              <a:ext uri="{FF2B5EF4-FFF2-40B4-BE49-F238E27FC236}">
                <a16:creationId xmlns:a16="http://schemas.microsoft.com/office/drawing/2014/main" id="{5C169CF2-4497-F9A8-BC53-E47F4AA49A69}"/>
              </a:ext>
            </a:extLst>
          </p:cNvPr>
          <p:cNvPicPr>
            <a:picLocks noChangeAspect="1"/>
          </p:cNvPicPr>
          <p:nvPr/>
        </p:nvPicPr>
        <p:blipFill>
          <a:blip r:embed="R0caec48a9ee74393">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17" name="Imagem 16">
            <a:extLst>
              <a:ext uri="{FF2B5EF4-FFF2-40B4-BE49-F238E27FC236}">
                <a16:creationId xmlns:a16="http://schemas.microsoft.com/office/drawing/2014/main" id="{03EC8B45-5178-87A2-92D4-B1ECEDFC173A}"/>
              </a:ext>
            </a:extLst>
          </p:cNvPr>
          <p:cNvPicPr>
            <a:picLocks noChangeAspect="1"/>
          </p:cNvPicPr>
          <p:nvPr/>
        </p:nvPicPr>
        <p:blipFill>
          <a:blip r:embed="Rbdb8b00b7774495d">
            <a:extLst>
              <a:ext uri="{28A0092B-C50C-407E-A947-70E740481C1C}">
                <a14:useLocalDpi xmlns:a14="http://schemas.microsoft.com/office/drawing/2010/main" val="0"/>
              </a:ext>
            </a:extLst>
          </a:blip>
          <a:stretch>
            <a:fillRect/>
          </a:stretch>
        </p:blipFill>
        <p:spPr>
          <a:xfrm>
            <a:off x="-2" y="40405789"/>
            <a:ext cx="28800425" cy="3181087"/>
          </a:xfrm>
          <a:prstGeom prst="rect">
            <a:avLst/>
          </a:prstGeom>
        </p:spPr>
      </p:pic>
      <p:sp>
        <p:nvSpPr>
          <p:cNvPr id="30" name="TextBox 29">
            <a:extLst>
              <a:ext uri="{FF2B5EF4-FFF2-40B4-BE49-F238E27FC236}">
                <a16:creationId xmlns:a16="http://schemas.microsoft.com/office/drawing/2014/main" id="{D47EE1AE-6A3F-CF99-90B7-31232D9A9FED}"/>
              </a:ext>
            </a:extLst>
          </p:cNvPr>
          <p:cNvSpPr txBox="1"/>
          <p:nvPr/>
        </p:nvSpPr>
        <p:spPr>
          <a:xfrm>
            <a:off x="14711015" y="9277219"/>
            <a:ext cx="12725400" cy="3165162"/>
          </a:xfrm>
          <a:prstGeom prst="rect">
            <a:avLst/>
          </a:prstGeom>
          <a:noFill/>
        </p:spPr>
        <p:txBody>
          <a:bodyPr wrap="square" rtlCol="0">
            <a:spAutoFit/>
          </a:bodyPr>
          <a:lstStyle/>
          <a:p>
            <a:pPr>
              <a:lnSpc>
                <a:spcPct val="120000"/>
              </a:lnSpc>
              <a:spcBef>
                <a:spcPts val="2250"/>
              </a:spcBef>
            </a:pPr>
            <a:r>
              <a:rPr lang="en-US" sz="2400" kern="0" dirty="0">
                <a:effectLst/>
                <a:latin typeface="Calibri" panose="020F0502020204030204" pitchFamily="34" charset="0"/>
                <a:ea typeface="Times New Roman" panose="02020603050405020304" pitchFamily="18" charset="0"/>
                <a:cs typeface="Calibri" panose="020F0502020204030204" pitchFamily="34" charset="0"/>
              </a:rPr>
              <a:t>Significant differences were observed between syndesmotic and lateral collateral ligament injuries at 1 cm, 3 cm, and 5 cm proximal to the tibiotalar joint under stressed positions. The highest diagnostic accuracy was noted at 1 cm and 3 cm within the syndesmotic incisura, with AUC values of 0.91 for Stress B at 1 cm (Figure 1C), and 0.92 for Stress B and C at 3 cm (Figure 1D). In the anterior syndesmotic incisura, AUCs were 0.83 for Stress B and 0.89 for Stress C at 1 cm (Figure 1E), and 0.85 for Stress B and 0.93 for Stress C at 3 cm (Figure 1F). AUCs of 0.90 for Stress B and 0.83 for Stress C were observed in the posterior gutter medial to the talus.</a:t>
            </a:r>
            <a:endParaRPr lang="en-BR" sz="2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60D6F417-A3D2-A4B2-2FC3-5CB79AEA4E55}"/>
              </a:ext>
            </a:extLst>
          </p:cNvPr>
          <p:cNvSpPr txBox="1"/>
          <p:nvPr/>
        </p:nvSpPr>
        <p:spPr>
          <a:xfrm>
            <a:off x="15302839" y="33479785"/>
            <a:ext cx="12522200" cy="1384995"/>
          </a:xfrm>
          <a:prstGeom prst="rect">
            <a:avLst/>
          </a:prstGeom>
          <a:noFill/>
        </p:spPr>
        <p:txBody>
          <a:bodyPr wrap="square" rtlCol="0">
            <a:spAutoFit/>
          </a:bodyPr>
          <a:lstStyle/>
          <a:p>
            <a:pPr marL="0" indent="0">
              <a:spcBef>
                <a:spcPts val="0"/>
              </a:spcBef>
              <a:buNone/>
            </a:pPr>
            <a:r>
              <a:rPr lang="en-US" sz="2800" dirty="0">
                <a:latin typeface="Calibri" panose="020F0502020204030204" pitchFamily="34" charset="0"/>
                <a:ea typeface="Times New Roman" panose="02020603050405020304" pitchFamily="18" charset="0"/>
                <a:cs typeface="Calibri" panose="020F0502020204030204" pitchFamily="34" charset="0"/>
              </a:rPr>
              <a:t>The c</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onventional CT with </a:t>
            </a:r>
            <a:r>
              <a:rPr lang="en-US" sz="2800" dirty="0">
                <a:effectLst/>
                <a:latin typeface="Calibri" panose="020F0502020204030204" pitchFamily="34" charset="0"/>
                <a:cs typeface="Calibri" panose="020F0502020204030204" pitchFamily="34" charset="0"/>
              </a:rPr>
              <a:t>with stress maneuvers </a:t>
            </a:r>
            <a:r>
              <a:rPr lang="en-US" sz="2800" kern="0" dirty="0">
                <a:effectLst/>
                <a:latin typeface="Calibri" panose="020F0502020204030204" pitchFamily="34" charset="0"/>
                <a:ea typeface="Times New Roman" panose="02020603050405020304" pitchFamily="18" charset="0"/>
                <a:cs typeface="Calibri" panose="020F0502020204030204" pitchFamily="34" charset="0"/>
              </a:rPr>
              <a:t>represents a reproducible and accurate diagnostic option </a:t>
            </a:r>
            <a:r>
              <a:rPr lang="en-GB" sz="2800" kern="0" dirty="0">
                <a:effectLst/>
                <a:latin typeface="Calibri" panose="020F0502020204030204" pitchFamily="34" charset="0"/>
                <a:ea typeface="Times New Roman" panose="02020603050405020304" pitchFamily="18" charset="0"/>
                <a:cs typeface="Calibri" panose="020F0502020204030204" pitchFamily="34" charset="0"/>
              </a:rPr>
              <a:t>for detection syndesmotic instability in patients with </a:t>
            </a:r>
            <a:r>
              <a:rPr lang="en-BR" sz="2800" dirty="0">
                <a:effectLst/>
                <a:latin typeface="Calibri" panose="020F0502020204030204" pitchFamily="34" charset="0"/>
                <a:ea typeface="Calibri" panose="020F0502020204030204" pitchFamily="34" charset="0"/>
                <a:cs typeface="Calibri" panose="020F0502020204030204" pitchFamily="34" charset="0"/>
              </a:rPr>
              <a:t>acute isolated non-displaced Bartoníček and Rammelt type II posterior malleolar fractures.</a:t>
            </a:r>
            <a:endParaRPr lang="en-US" sz="2800" dirty="0">
              <a:latin typeface="Calibri" panose="020F0502020204030204" pitchFamily="34" charset="0"/>
              <a:cs typeface="Calibri" panose="020F0502020204030204" pitchFamily="34" charset="0"/>
            </a:endParaRPr>
          </a:p>
        </p:txBody>
      </p:sp>
      <p:sp>
        <p:nvSpPr>
          <p:cNvPr id="34" name="CaixaDeTexto 26">
            <a:extLst>
              <a:ext uri="{FF2B5EF4-FFF2-40B4-BE49-F238E27FC236}">
                <a16:creationId xmlns:a16="http://schemas.microsoft.com/office/drawing/2014/main" id="{F262FCCC-D26D-23F2-AE85-A646587B3DAB}"/>
              </a:ext>
            </a:extLst>
          </p:cNvPr>
          <p:cNvSpPr txBox="1"/>
          <p:nvPr/>
        </p:nvSpPr>
        <p:spPr>
          <a:xfrm>
            <a:off x="15302839" y="34911297"/>
            <a:ext cx="2519792" cy="707886"/>
          </a:xfrm>
          <a:prstGeom prst="rect">
            <a:avLst/>
          </a:prstGeom>
          <a:noFill/>
        </p:spPr>
        <p:txBody>
          <a:bodyPr wrap="none" rtlCol="0">
            <a:spAutoFit/>
          </a:bodyPr>
          <a:lstStyle/>
          <a:p>
            <a:r>
              <a:rPr lang="pt-BR" sz="4000" b="1" dirty="0" err="1">
                <a:latin typeface="Calibri" panose="020F0502020204030204" pitchFamily="34" charset="0"/>
                <a:cs typeface="Calibri" panose="020F0502020204030204" pitchFamily="34" charset="0"/>
              </a:rPr>
              <a:t>References</a:t>
            </a:r>
            <a:endParaRPr lang="pt-BR" sz="4000" b="1" dirty="0">
              <a:latin typeface="Calibri" panose="020F0502020204030204" pitchFamily="34" charset="0"/>
              <a:cs typeface="Calibri" panose="020F0502020204030204" pitchFamily="34" charset="0"/>
            </a:endParaRPr>
          </a:p>
        </p:txBody>
      </p:sp>
      <p:sp>
        <p:nvSpPr>
          <p:cNvPr id="35" name="CaixaDeTexto 25">
            <a:extLst>
              <a:ext uri="{FF2B5EF4-FFF2-40B4-BE49-F238E27FC236}">
                <a16:creationId xmlns:a16="http://schemas.microsoft.com/office/drawing/2014/main" id="{5A3F9346-9449-BB33-AD0E-B8A37C7858BB}"/>
              </a:ext>
            </a:extLst>
          </p:cNvPr>
          <p:cNvSpPr txBox="1"/>
          <p:nvPr/>
        </p:nvSpPr>
        <p:spPr>
          <a:xfrm>
            <a:off x="15290465" y="35704342"/>
            <a:ext cx="13151132" cy="5047536"/>
          </a:xfrm>
          <a:prstGeom prst="rect">
            <a:avLst/>
          </a:prstGeom>
          <a:noFill/>
        </p:spPr>
        <p:txBody>
          <a:bodyPr wrap="square" rtlCol="0">
            <a:spAutoFit/>
          </a:bodyPr>
          <a:lstStyle/>
          <a:p>
            <a:r>
              <a:rPr lang="en-US" sz="1400" dirty="0">
                <a:effectLst/>
                <a:latin typeface="Calibri" panose="020F0502020204030204" pitchFamily="34" charset="0"/>
                <a:cs typeface="Calibri" panose="020F0502020204030204" pitchFamily="34" charset="0"/>
              </a:rPr>
              <a:t>1. </a:t>
            </a:r>
            <a:r>
              <a:rPr lang="en-US" sz="1400" dirty="0" err="1">
                <a:effectLst/>
                <a:latin typeface="Calibri" panose="020F0502020204030204" pitchFamily="34" charset="0"/>
                <a:cs typeface="Calibri" panose="020F0502020204030204" pitchFamily="34" charset="0"/>
              </a:rPr>
              <a:t>Rammelt</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Bartoníček</a:t>
            </a:r>
            <a:r>
              <a:rPr lang="en-US" sz="1400" dirty="0">
                <a:effectLst/>
                <a:latin typeface="Calibri" panose="020F0502020204030204" pitchFamily="34" charset="0"/>
                <a:cs typeface="Calibri" panose="020F0502020204030204" pitchFamily="34" charset="0"/>
              </a:rPr>
              <a:t> J, </a:t>
            </a:r>
            <a:r>
              <a:rPr lang="en-US" sz="1400" dirty="0" err="1">
                <a:effectLst/>
                <a:latin typeface="Calibri" panose="020F0502020204030204" pitchFamily="34" charset="0"/>
                <a:cs typeface="Calibri" panose="020F0502020204030204" pitchFamily="34" charset="0"/>
              </a:rPr>
              <a:t>Kroker</a:t>
            </a:r>
            <a:r>
              <a:rPr lang="en-US" sz="1400" dirty="0">
                <a:effectLst/>
                <a:latin typeface="Calibri" panose="020F0502020204030204" pitchFamily="34" charset="0"/>
                <a:cs typeface="Calibri" panose="020F0502020204030204" pitchFamily="34" charset="0"/>
              </a:rPr>
              <a:t> L, Neumann AP (2021) Surgi- </a:t>
            </a:r>
            <a:r>
              <a:rPr lang="en-US" sz="1400" dirty="0" err="1">
                <a:effectLst/>
                <a:latin typeface="Calibri" panose="020F0502020204030204" pitchFamily="34" charset="0"/>
                <a:cs typeface="Calibri" panose="020F0502020204030204" pitchFamily="34" charset="0"/>
              </a:rPr>
              <a:t>cal</a:t>
            </a:r>
            <a:r>
              <a:rPr lang="en-US" sz="1400" dirty="0">
                <a:effectLst/>
                <a:latin typeface="Calibri" panose="020F0502020204030204" pitchFamily="34" charset="0"/>
                <a:cs typeface="Calibri" panose="020F0502020204030204" pitchFamily="34" charset="0"/>
              </a:rPr>
              <a:t> fixation of </a:t>
            </a:r>
            <a:r>
              <a:rPr lang="en-US" sz="1400" dirty="0" err="1">
                <a:effectLst/>
                <a:latin typeface="Calibri" panose="020F0502020204030204" pitchFamily="34" charset="0"/>
                <a:cs typeface="Calibri" panose="020F0502020204030204" pitchFamily="34" charset="0"/>
              </a:rPr>
              <a:t>quadrimalleolar</a:t>
            </a:r>
            <a:r>
              <a:rPr lang="en-US" sz="1400" dirty="0">
                <a:effectLst/>
                <a:latin typeface="Calibri" panose="020F0502020204030204" pitchFamily="34" charset="0"/>
                <a:cs typeface="Calibri" panose="020F0502020204030204" pitchFamily="34" charset="0"/>
              </a:rPr>
              <a:t> fractures of the ankle. J </a:t>
            </a:r>
            <a:r>
              <a:rPr lang="en-US" sz="1400" dirty="0" err="1">
                <a:effectLst/>
                <a:latin typeface="Calibri" panose="020F0502020204030204" pitchFamily="34" charset="0"/>
                <a:cs typeface="Calibri" panose="020F0502020204030204" pitchFamily="34" charset="0"/>
              </a:rPr>
              <a:t>Orthop</a:t>
            </a:r>
            <a:r>
              <a:rPr lang="en-US" sz="1400" dirty="0">
                <a:effectLst/>
                <a:latin typeface="Calibri" panose="020F0502020204030204" pitchFamily="34" charset="0"/>
                <a:cs typeface="Calibri" panose="020F0502020204030204" pitchFamily="34" charset="0"/>
              </a:rPr>
              <a:t> Trauma 35(6):e216–e222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2. Nicolai C, </a:t>
            </a:r>
            <a:r>
              <a:rPr lang="en-US" sz="1400" dirty="0" err="1">
                <a:effectLst/>
                <a:latin typeface="Calibri" panose="020F0502020204030204" pitchFamily="34" charset="0"/>
                <a:cs typeface="Calibri" panose="020F0502020204030204" pitchFamily="34" charset="0"/>
              </a:rPr>
              <a:t>Bierry</a:t>
            </a:r>
            <a:r>
              <a:rPr lang="en-US" sz="1400" dirty="0">
                <a:effectLst/>
                <a:latin typeface="Calibri" panose="020F0502020204030204" pitchFamily="34" charset="0"/>
                <a:cs typeface="Calibri" panose="020F0502020204030204" pitchFamily="34" charset="0"/>
              </a:rPr>
              <a:t> G, </a:t>
            </a:r>
            <a:r>
              <a:rPr lang="en-US" sz="1400" dirty="0" err="1">
                <a:effectLst/>
                <a:latin typeface="Calibri" panose="020F0502020204030204" pitchFamily="34" charset="0"/>
                <a:cs typeface="Calibri" panose="020F0502020204030204" pitchFamily="34" charset="0"/>
              </a:rPr>
              <a:t>Faruch-Bilfeld</a:t>
            </a:r>
            <a:r>
              <a:rPr lang="en-US" sz="1400" dirty="0">
                <a:effectLst/>
                <a:latin typeface="Calibri" panose="020F0502020204030204" pitchFamily="34" charset="0"/>
                <a:cs typeface="Calibri" panose="020F0502020204030204" pitchFamily="34" charset="0"/>
              </a:rPr>
              <a:t> M, Sans N, </a:t>
            </a:r>
            <a:r>
              <a:rPr lang="en-US" sz="1400" dirty="0" err="1">
                <a:effectLst/>
                <a:latin typeface="Calibri" panose="020F0502020204030204" pitchFamily="34" charset="0"/>
                <a:cs typeface="Calibri" panose="020F0502020204030204" pitchFamily="34" charset="0"/>
              </a:rPr>
              <a:t>Willaume</a:t>
            </a:r>
            <a:r>
              <a:rPr lang="en-US" sz="1400" dirty="0">
                <a:effectLst/>
                <a:latin typeface="Calibri" panose="020F0502020204030204" pitchFamily="34" charset="0"/>
                <a:cs typeface="Calibri" panose="020F0502020204030204" pitchFamily="34" charset="0"/>
              </a:rPr>
              <a:t> T (2022) The concept of ring of injuries: evaluation in ankle trauma. Skeletal </a:t>
            </a:r>
            <a:r>
              <a:rPr lang="en-US" sz="1400" dirty="0" err="1">
                <a:effectLst/>
                <a:latin typeface="Calibri" panose="020F0502020204030204" pitchFamily="34" charset="0"/>
                <a:cs typeface="Calibri" panose="020F0502020204030204" pitchFamily="34" charset="0"/>
              </a:rPr>
              <a:t>Radiol</a:t>
            </a:r>
            <a:r>
              <a:rPr lang="en-US" sz="1400" dirty="0">
                <a:effectLst/>
                <a:latin typeface="Calibri" panose="020F0502020204030204" pitchFamily="34" charset="0"/>
                <a:cs typeface="Calibri" panose="020F0502020204030204" pitchFamily="34" charset="0"/>
              </a:rPr>
              <a:t> 51(10):2027–2037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3. </a:t>
            </a:r>
            <a:r>
              <a:rPr lang="en-US" sz="1400" dirty="0" err="1">
                <a:effectLst/>
                <a:latin typeface="Calibri" panose="020F0502020204030204" pitchFamily="34" charset="0"/>
                <a:cs typeface="Calibri" panose="020F0502020204030204" pitchFamily="34" charset="0"/>
              </a:rPr>
              <a:t>Bartoníček</a:t>
            </a:r>
            <a:r>
              <a:rPr lang="en-US" sz="1400" dirty="0">
                <a:effectLst/>
                <a:latin typeface="Calibri" panose="020F0502020204030204" pitchFamily="34" charset="0"/>
                <a:cs typeface="Calibri" panose="020F0502020204030204" pitchFamily="34" charset="0"/>
              </a:rPr>
              <a:t> J, </a:t>
            </a:r>
            <a:r>
              <a:rPr lang="en-US" sz="1400" dirty="0" err="1">
                <a:effectLst/>
                <a:latin typeface="Calibri" panose="020F0502020204030204" pitchFamily="34" charset="0"/>
                <a:cs typeface="Calibri" panose="020F0502020204030204" pitchFamily="34" charset="0"/>
              </a:rPr>
              <a:t>Rammelt</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Kostlivy</a:t>
            </a:r>
            <a:r>
              <a:rPr lang="en-US" sz="1400" dirty="0">
                <a:effectLst/>
                <a:latin typeface="Calibri" panose="020F0502020204030204" pitchFamily="34" charset="0"/>
                <a:cs typeface="Calibri" panose="020F0502020204030204" pitchFamily="34" charset="0"/>
              </a:rPr>
              <a:t>́ K, </a:t>
            </a:r>
            <a:r>
              <a:rPr lang="en-US" sz="1400" dirty="0" err="1">
                <a:effectLst/>
                <a:latin typeface="Calibri" panose="020F0502020204030204" pitchFamily="34" charset="0"/>
                <a:cs typeface="Calibri" panose="020F0502020204030204" pitchFamily="34" charset="0"/>
              </a:rPr>
              <a:t>Vaněček</a:t>
            </a:r>
            <a:r>
              <a:rPr lang="en-US" sz="1400" dirty="0">
                <a:effectLst/>
                <a:latin typeface="Calibri" panose="020F0502020204030204" pitchFamily="34" charset="0"/>
                <a:cs typeface="Calibri" panose="020F0502020204030204" pitchFamily="34" charset="0"/>
              </a:rPr>
              <a:t> V, </a:t>
            </a:r>
            <a:r>
              <a:rPr lang="en-US" sz="1400" dirty="0" err="1">
                <a:effectLst/>
                <a:latin typeface="Calibri" panose="020F0502020204030204" pitchFamily="34" charset="0"/>
                <a:cs typeface="Calibri" panose="020F0502020204030204" pitchFamily="34" charset="0"/>
              </a:rPr>
              <a:t>Klika</a:t>
            </a:r>
            <a:r>
              <a:rPr lang="en-US" sz="1400" dirty="0">
                <a:effectLst/>
                <a:latin typeface="Calibri" panose="020F0502020204030204" pitchFamily="34" charset="0"/>
                <a:cs typeface="Calibri" panose="020F0502020204030204" pitchFamily="34" charset="0"/>
              </a:rPr>
              <a:t> D, </a:t>
            </a:r>
            <a:r>
              <a:rPr lang="en-US" sz="1400" dirty="0" err="1">
                <a:effectLst/>
                <a:latin typeface="Calibri" panose="020F0502020204030204" pitchFamily="34" charset="0"/>
                <a:cs typeface="Calibri" panose="020F0502020204030204" pitchFamily="34" charset="0"/>
              </a:rPr>
              <a:t>Trešl</a:t>
            </a:r>
            <a:r>
              <a:rPr lang="en-US" sz="1400" dirty="0">
                <a:effectLst/>
                <a:latin typeface="Calibri" panose="020F0502020204030204" pitchFamily="34" charset="0"/>
                <a:cs typeface="Calibri" panose="020F0502020204030204" pitchFamily="34" charset="0"/>
              </a:rPr>
              <a:t> I (2015) Anatomy and classification of the posterior tibial fragment in ankle fractures. Arch </a:t>
            </a:r>
            <a:r>
              <a:rPr lang="en-US" sz="1400" dirty="0" err="1">
                <a:effectLst/>
                <a:latin typeface="Calibri" panose="020F0502020204030204" pitchFamily="34" charset="0"/>
                <a:cs typeface="Calibri" panose="020F0502020204030204" pitchFamily="34" charset="0"/>
              </a:rPr>
              <a:t>Orthop</a:t>
            </a:r>
            <a:r>
              <a:rPr lang="en-US" sz="1400" dirty="0">
                <a:effectLst/>
                <a:latin typeface="Calibri" panose="020F0502020204030204" pitchFamily="34" charset="0"/>
                <a:cs typeface="Calibri" panose="020F0502020204030204" pitchFamily="34" charset="0"/>
              </a:rPr>
              <a:t> Trauma Surg 135(4):505–516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4. </a:t>
            </a:r>
            <a:r>
              <a:rPr lang="en-US" sz="1400" dirty="0" err="1">
                <a:effectLst/>
                <a:latin typeface="Calibri" panose="020F0502020204030204" pitchFamily="34" charset="0"/>
                <a:cs typeface="Calibri" panose="020F0502020204030204" pitchFamily="34" charset="0"/>
              </a:rPr>
              <a:t>Sman</a:t>
            </a:r>
            <a:r>
              <a:rPr lang="en-US" sz="1400" dirty="0">
                <a:effectLst/>
                <a:latin typeface="Calibri" panose="020F0502020204030204" pitchFamily="34" charset="0"/>
                <a:cs typeface="Calibri" panose="020F0502020204030204" pitchFamily="34" charset="0"/>
              </a:rPr>
              <a:t> AD, Hiller CE, Refshauge KM (2013) Diagnostic accuracy of clinical tests for diagnosis of ankle syndesmosis injury: a sys- </a:t>
            </a:r>
            <a:r>
              <a:rPr lang="en-US" sz="1400" dirty="0" err="1">
                <a:effectLst/>
                <a:latin typeface="Calibri" panose="020F0502020204030204" pitchFamily="34" charset="0"/>
                <a:cs typeface="Calibri" panose="020F0502020204030204" pitchFamily="34" charset="0"/>
              </a:rPr>
              <a:t>tematic</a:t>
            </a:r>
            <a:r>
              <a:rPr lang="en-US" sz="1400" dirty="0">
                <a:effectLst/>
                <a:latin typeface="Calibri" panose="020F0502020204030204" pitchFamily="34" charset="0"/>
                <a:cs typeface="Calibri" panose="020F0502020204030204" pitchFamily="34" charset="0"/>
              </a:rPr>
              <a:t> review. Br J Sports Med 47(10):620–628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5. </a:t>
            </a:r>
            <a:r>
              <a:rPr lang="en-US" sz="1400" dirty="0" err="1">
                <a:effectLst/>
                <a:latin typeface="Calibri" panose="020F0502020204030204" pitchFamily="34" charset="0"/>
                <a:cs typeface="Calibri" panose="020F0502020204030204" pitchFamily="34" charset="0"/>
              </a:rPr>
              <a:t>Rammelt</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Bartoníček</a:t>
            </a:r>
            <a:r>
              <a:rPr lang="en-US" sz="1400" dirty="0">
                <a:effectLst/>
                <a:latin typeface="Calibri" panose="020F0502020204030204" pitchFamily="34" charset="0"/>
                <a:cs typeface="Calibri" panose="020F0502020204030204" pitchFamily="34" charset="0"/>
              </a:rPr>
              <a:t> J, </a:t>
            </a:r>
            <a:r>
              <a:rPr lang="en-US" sz="1400" dirty="0" err="1">
                <a:effectLst/>
                <a:latin typeface="Calibri" panose="020F0502020204030204" pitchFamily="34" charset="0"/>
                <a:cs typeface="Calibri" panose="020F0502020204030204" pitchFamily="34" charset="0"/>
              </a:rPr>
              <a:t>Kroker</a:t>
            </a:r>
            <a:r>
              <a:rPr lang="en-US" sz="1400" dirty="0">
                <a:effectLst/>
                <a:latin typeface="Calibri" panose="020F0502020204030204" pitchFamily="34" charset="0"/>
                <a:cs typeface="Calibri" panose="020F0502020204030204" pitchFamily="34" charset="0"/>
              </a:rPr>
              <a:t> L (2022) </a:t>
            </a:r>
            <a:r>
              <a:rPr lang="en-US" sz="1400" dirty="0" err="1">
                <a:effectLst/>
                <a:latin typeface="Calibri" panose="020F0502020204030204" pitchFamily="34" charset="0"/>
                <a:cs typeface="Calibri" panose="020F0502020204030204" pitchFamily="34" charset="0"/>
              </a:rPr>
              <a:t>Pathoanatomy</a:t>
            </a:r>
            <a:r>
              <a:rPr lang="en-US" sz="1400" dirty="0">
                <a:effectLst/>
                <a:latin typeface="Calibri" panose="020F0502020204030204" pitchFamily="34" charset="0"/>
                <a:cs typeface="Calibri" panose="020F0502020204030204" pitchFamily="34" charset="0"/>
              </a:rPr>
              <a:t> of the anterolateral tibial fragment in ankle fractures. J Bone Joint Surg Am 104(4):353–363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6. </a:t>
            </a:r>
            <a:r>
              <a:rPr lang="en-US" sz="1400" dirty="0" err="1">
                <a:effectLst/>
                <a:latin typeface="Calibri" panose="020F0502020204030204" pitchFamily="34" charset="0"/>
                <a:cs typeface="Calibri" panose="020F0502020204030204" pitchFamily="34" charset="0"/>
              </a:rPr>
              <a:t>Rammelt</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Bartoníček</a:t>
            </a:r>
            <a:r>
              <a:rPr lang="en-US" sz="1400" dirty="0">
                <a:effectLst/>
                <a:latin typeface="Calibri" panose="020F0502020204030204" pitchFamily="34" charset="0"/>
                <a:cs typeface="Calibri" panose="020F0502020204030204" pitchFamily="34" charset="0"/>
              </a:rPr>
              <a:t> J, </a:t>
            </a:r>
            <a:r>
              <a:rPr lang="en-US" sz="1400" dirty="0" err="1">
                <a:effectLst/>
                <a:latin typeface="Calibri" panose="020F0502020204030204" pitchFamily="34" charset="0"/>
                <a:cs typeface="Calibri" panose="020F0502020204030204" pitchFamily="34" charset="0"/>
              </a:rPr>
              <a:t>Schepers</a:t>
            </a:r>
            <a:r>
              <a:rPr lang="en-US" sz="1400" dirty="0">
                <a:effectLst/>
                <a:latin typeface="Calibri" panose="020F0502020204030204" pitchFamily="34" charset="0"/>
                <a:cs typeface="Calibri" panose="020F0502020204030204" pitchFamily="34" charset="0"/>
              </a:rPr>
              <a:t> T, </a:t>
            </a:r>
            <a:r>
              <a:rPr lang="en-US" sz="1400" dirty="0" err="1">
                <a:effectLst/>
                <a:latin typeface="Calibri" panose="020F0502020204030204" pitchFamily="34" charset="0"/>
                <a:cs typeface="Calibri" panose="020F0502020204030204" pitchFamily="34" charset="0"/>
              </a:rPr>
              <a:t>Kroker</a:t>
            </a:r>
            <a:r>
              <a:rPr lang="en-US" sz="1400" dirty="0">
                <a:effectLst/>
                <a:latin typeface="Calibri" panose="020F0502020204030204" pitchFamily="34" charset="0"/>
                <a:cs typeface="Calibri" panose="020F0502020204030204" pitchFamily="34" charset="0"/>
              </a:rPr>
              <a:t> L (2021) Fixation of anterolateral distal tibial fractures: the anterior malleolus. </a:t>
            </a:r>
            <a:r>
              <a:rPr lang="en-US" sz="1400" dirty="0" err="1">
                <a:effectLst/>
                <a:latin typeface="Calibri" panose="020F0502020204030204" pitchFamily="34" charset="0"/>
                <a:cs typeface="Calibri" panose="020F0502020204030204" pitchFamily="34" charset="0"/>
              </a:rPr>
              <a:t>Operat</a:t>
            </a:r>
            <a:r>
              <a:rPr lang="en-US" sz="1400" dirty="0">
                <a:effectLst/>
                <a:latin typeface="Calibri" panose="020F0502020204030204" pitchFamily="34" charset="0"/>
                <a:cs typeface="Calibri" panose="020F0502020204030204" pitchFamily="34" charset="0"/>
              </a:rPr>
              <a:t> </a:t>
            </a:r>
            <a:r>
              <a:rPr lang="en-US" sz="1400" dirty="0" err="1">
                <a:effectLst/>
                <a:latin typeface="Calibri" panose="020F0502020204030204" pitchFamily="34" charset="0"/>
                <a:cs typeface="Calibri" panose="020F0502020204030204" pitchFamily="34" charset="0"/>
              </a:rPr>
              <a:t>Orthop</a:t>
            </a:r>
            <a:r>
              <a:rPr lang="en-US" sz="1400" dirty="0">
                <a:effectLst/>
                <a:latin typeface="Calibri" panose="020F0502020204030204" pitchFamily="34" charset="0"/>
                <a:cs typeface="Calibri" panose="020F0502020204030204" pitchFamily="34" charset="0"/>
              </a:rPr>
              <a:t> </a:t>
            </a:r>
            <a:r>
              <a:rPr lang="en-US" sz="1400" dirty="0" err="1">
                <a:effectLst/>
                <a:latin typeface="Calibri" panose="020F0502020204030204" pitchFamily="34" charset="0"/>
                <a:cs typeface="Calibri" panose="020F0502020204030204" pitchFamily="34" charset="0"/>
              </a:rPr>
              <a:t>Traumatol</a:t>
            </a:r>
            <a:r>
              <a:rPr lang="en-US" sz="1400" dirty="0">
                <a:effectLst/>
                <a:latin typeface="Calibri" panose="020F0502020204030204" pitchFamily="34" charset="0"/>
                <a:cs typeface="Calibri" panose="020F0502020204030204" pitchFamily="34" charset="0"/>
              </a:rPr>
              <a:t> 33(2):125–138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7. Gerber JP, Williams GN, Scoville CR, </a:t>
            </a:r>
            <a:r>
              <a:rPr lang="en-US" sz="1400" dirty="0" err="1">
                <a:effectLst/>
                <a:latin typeface="Calibri" panose="020F0502020204030204" pitchFamily="34" charset="0"/>
                <a:cs typeface="Calibri" panose="020F0502020204030204" pitchFamily="34" charset="0"/>
              </a:rPr>
              <a:t>Arciero</a:t>
            </a:r>
            <a:r>
              <a:rPr lang="en-US" sz="1400" dirty="0">
                <a:effectLst/>
                <a:latin typeface="Calibri" panose="020F0502020204030204" pitchFamily="34" charset="0"/>
                <a:cs typeface="Calibri" panose="020F0502020204030204" pitchFamily="34" charset="0"/>
              </a:rPr>
              <a:t> RA, Taylor DC (1998) Persistent disability associated with ankle sprains: a pro- </a:t>
            </a:r>
            <a:r>
              <a:rPr lang="en-US" sz="1400" dirty="0" err="1">
                <a:effectLst/>
                <a:latin typeface="Calibri" panose="020F0502020204030204" pitchFamily="34" charset="0"/>
                <a:cs typeface="Calibri" panose="020F0502020204030204" pitchFamily="34" charset="0"/>
              </a:rPr>
              <a:t>spective</a:t>
            </a:r>
            <a:r>
              <a:rPr lang="en-US" sz="1400" dirty="0">
                <a:effectLst/>
                <a:latin typeface="Calibri" panose="020F0502020204030204" pitchFamily="34" charset="0"/>
                <a:cs typeface="Calibri" panose="020F0502020204030204" pitchFamily="34" charset="0"/>
              </a:rPr>
              <a:t> examination of an athletic population. Foot Ankle Int 19(10):653–660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8. </a:t>
            </a:r>
            <a:r>
              <a:rPr lang="en-US" sz="1400" dirty="0" err="1">
                <a:effectLst/>
                <a:latin typeface="Calibri" panose="020F0502020204030204" pitchFamily="34" charset="0"/>
                <a:cs typeface="Calibri" panose="020F0502020204030204" pitchFamily="34" charset="0"/>
              </a:rPr>
              <a:t>Nortunen</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Flinkkila</a:t>
            </a:r>
            <a:r>
              <a:rPr lang="en-US" sz="1400" dirty="0">
                <a:effectLst/>
                <a:latin typeface="Calibri" panose="020F0502020204030204" pitchFamily="34" charset="0"/>
                <a:cs typeface="Calibri" panose="020F0502020204030204" pitchFamily="34" charset="0"/>
              </a:rPr>
              <a:t>̈ T, </a:t>
            </a:r>
            <a:r>
              <a:rPr lang="en-US" sz="1400" dirty="0" err="1">
                <a:effectLst/>
                <a:latin typeface="Calibri" panose="020F0502020204030204" pitchFamily="34" charset="0"/>
                <a:cs typeface="Calibri" panose="020F0502020204030204" pitchFamily="34" charset="0"/>
              </a:rPr>
              <a:t>Lantto</a:t>
            </a:r>
            <a:r>
              <a:rPr lang="en-US" sz="1400" dirty="0">
                <a:effectLst/>
                <a:latin typeface="Calibri" panose="020F0502020204030204" pitchFamily="34" charset="0"/>
                <a:cs typeface="Calibri" panose="020F0502020204030204" pitchFamily="34" charset="0"/>
              </a:rPr>
              <a:t> I, </a:t>
            </a:r>
            <a:r>
              <a:rPr lang="en-US" sz="1400" dirty="0" err="1">
                <a:effectLst/>
                <a:latin typeface="Calibri" panose="020F0502020204030204" pitchFamily="34" charset="0"/>
                <a:cs typeface="Calibri" panose="020F0502020204030204" pitchFamily="34" charset="0"/>
              </a:rPr>
              <a:t>Kortekangas</a:t>
            </a:r>
            <a:r>
              <a:rPr lang="en-US" sz="1400" dirty="0">
                <a:effectLst/>
                <a:latin typeface="Calibri" panose="020F0502020204030204" pitchFamily="34" charset="0"/>
                <a:cs typeface="Calibri" panose="020F0502020204030204" pitchFamily="34" charset="0"/>
              </a:rPr>
              <a:t> T, </a:t>
            </a:r>
            <a:r>
              <a:rPr lang="en-US" sz="1400" dirty="0" err="1">
                <a:effectLst/>
                <a:latin typeface="Calibri" panose="020F0502020204030204" pitchFamily="34" charset="0"/>
                <a:cs typeface="Calibri" panose="020F0502020204030204" pitchFamily="34" charset="0"/>
              </a:rPr>
              <a:t>Niinimäki</a:t>
            </a:r>
            <a:r>
              <a:rPr lang="en-US" sz="1400" dirty="0">
                <a:effectLst/>
                <a:latin typeface="Calibri" panose="020F0502020204030204" pitchFamily="34" charset="0"/>
                <a:cs typeface="Calibri" panose="020F0502020204030204" pitchFamily="34" charset="0"/>
              </a:rPr>
              <a:t> J, </a:t>
            </a:r>
            <a:r>
              <a:rPr lang="en-US" sz="1400" dirty="0" err="1">
                <a:effectLst/>
                <a:latin typeface="Calibri" panose="020F0502020204030204" pitchFamily="34" charset="0"/>
                <a:cs typeface="Calibri" panose="020F0502020204030204" pitchFamily="34" charset="0"/>
              </a:rPr>
              <a:t>Ohtonen</a:t>
            </a:r>
            <a:r>
              <a:rPr lang="en-US" sz="1400" dirty="0">
                <a:effectLst/>
                <a:latin typeface="Calibri" panose="020F0502020204030204" pitchFamily="34" charset="0"/>
                <a:cs typeface="Calibri" panose="020F0502020204030204" pitchFamily="34" charset="0"/>
              </a:rPr>
              <a:t> P, </a:t>
            </a:r>
            <a:r>
              <a:rPr lang="en-US" sz="1400" dirty="0" err="1">
                <a:effectLst/>
                <a:latin typeface="Calibri" panose="020F0502020204030204" pitchFamily="34" charset="0"/>
                <a:cs typeface="Calibri" panose="020F0502020204030204" pitchFamily="34" charset="0"/>
              </a:rPr>
              <a:t>Pakarinen</a:t>
            </a:r>
            <a:r>
              <a:rPr lang="en-US" sz="1400" dirty="0">
                <a:effectLst/>
                <a:latin typeface="Calibri" panose="020F0502020204030204" pitchFamily="34" charset="0"/>
                <a:cs typeface="Calibri" panose="020F0502020204030204" pitchFamily="34" charset="0"/>
              </a:rPr>
              <a:t> H (2015) Diagnostic accuracy of the </a:t>
            </a:r>
            <a:r>
              <a:rPr lang="en-US" sz="1400" dirty="0" err="1">
                <a:effectLst/>
                <a:latin typeface="Calibri" panose="020F0502020204030204" pitchFamily="34" charset="0"/>
                <a:cs typeface="Calibri" panose="020F0502020204030204" pitchFamily="34" charset="0"/>
              </a:rPr>
              <a:t>grav</a:t>
            </a:r>
            <a:r>
              <a:rPr lang="en-US" sz="1400" dirty="0">
                <a:effectLst/>
                <a:latin typeface="Calibri" panose="020F0502020204030204" pitchFamily="34" charset="0"/>
                <a:cs typeface="Calibri" panose="020F0502020204030204" pitchFamily="34" charset="0"/>
              </a:rPr>
              <a:t>- </a:t>
            </a:r>
            <a:r>
              <a:rPr lang="en-US" sz="1400" dirty="0" err="1">
                <a:effectLst/>
                <a:latin typeface="Calibri" panose="020F0502020204030204" pitchFamily="34" charset="0"/>
                <a:cs typeface="Calibri" panose="020F0502020204030204" pitchFamily="34" charset="0"/>
              </a:rPr>
              <a:t>ity</a:t>
            </a:r>
            <a:r>
              <a:rPr lang="en-US" sz="1400" dirty="0">
                <a:effectLst/>
                <a:latin typeface="Calibri" panose="020F0502020204030204" pitchFamily="34" charset="0"/>
                <a:cs typeface="Calibri" panose="020F0502020204030204" pitchFamily="34" charset="0"/>
              </a:rPr>
              <a:t> stress test and clinical signs in cases of isolated supination- external rotation-type lateral malleolar fractures. Bone Joint J 97B(8):1126–1131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9. Seidel A, Krause F, Weber M (2017) Weightbearing vs gravity stress radiographs for stability evaluation of supination-external rotation fractures of the ankle. Foot Ankle Int 38(7):736–744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10. </a:t>
            </a:r>
            <a:r>
              <a:rPr lang="en-US" sz="1400" dirty="0" err="1">
                <a:effectLst/>
                <a:latin typeface="Calibri" panose="020F0502020204030204" pitchFamily="34" charset="0"/>
                <a:cs typeface="Calibri" panose="020F0502020204030204" pitchFamily="34" charset="0"/>
              </a:rPr>
              <a:t>Beumer</a:t>
            </a:r>
            <a:r>
              <a:rPr lang="en-US" sz="1400" dirty="0">
                <a:effectLst/>
                <a:latin typeface="Calibri" panose="020F0502020204030204" pitchFamily="34" charset="0"/>
                <a:cs typeface="Calibri" panose="020F0502020204030204" pitchFamily="34" charset="0"/>
              </a:rPr>
              <a:t> A, van </a:t>
            </a:r>
            <a:r>
              <a:rPr lang="en-US" sz="1400" dirty="0" err="1">
                <a:effectLst/>
                <a:latin typeface="Calibri" panose="020F0502020204030204" pitchFamily="34" charset="0"/>
                <a:cs typeface="Calibri" panose="020F0502020204030204" pitchFamily="34" charset="0"/>
              </a:rPr>
              <a:t>Hemert</a:t>
            </a:r>
            <a:r>
              <a:rPr lang="en-US" sz="1400" dirty="0">
                <a:effectLst/>
                <a:latin typeface="Calibri" panose="020F0502020204030204" pitchFamily="34" charset="0"/>
                <a:cs typeface="Calibri" panose="020F0502020204030204" pitchFamily="34" charset="0"/>
              </a:rPr>
              <a:t> WL, </a:t>
            </a:r>
            <a:r>
              <a:rPr lang="en-US" sz="1400" dirty="0" err="1">
                <a:effectLst/>
                <a:latin typeface="Calibri" panose="020F0502020204030204" pitchFamily="34" charset="0"/>
                <a:cs typeface="Calibri" panose="020F0502020204030204" pitchFamily="34" charset="0"/>
              </a:rPr>
              <a:t>Niesing</a:t>
            </a:r>
            <a:r>
              <a:rPr lang="en-US" sz="1400" dirty="0">
                <a:effectLst/>
                <a:latin typeface="Calibri" panose="020F0502020204030204" pitchFamily="34" charset="0"/>
                <a:cs typeface="Calibri" panose="020F0502020204030204" pitchFamily="34" charset="0"/>
              </a:rPr>
              <a:t> R, </a:t>
            </a:r>
            <a:r>
              <a:rPr lang="en-US" sz="1400" dirty="0" err="1">
                <a:effectLst/>
                <a:latin typeface="Calibri" panose="020F0502020204030204" pitchFamily="34" charset="0"/>
                <a:cs typeface="Calibri" panose="020F0502020204030204" pitchFamily="34" charset="0"/>
              </a:rPr>
              <a:t>Entius</a:t>
            </a:r>
            <a:r>
              <a:rPr lang="en-US" sz="1400" dirty="0">
                <a:effectLst/>
                <a:latin typeface="Calibri" panose="020F0502020204030204" pitchFamily="34" charset="0"/>
                <a:cs typeface="Calibri" panose="020F0502020204030204" pitchFamily="34" charset="0"/>
              </a:rPr>
              <a:t> CA, </a:t>
            </a:r>
            <a:r>
              <a:rPr lang="en-US" sz="1400" dirty="0" err="1">
                <a:effectLst/>
                <a:latin typeface="Calibri" panose="020F0502020204030204" pitchFamily="34" charset="0"/>
                <a:cs typeface="Calibri" panose="020F0502020204030204" pitchFamily="34" charset="0"/>
              </a:rPr>
              <a:t>Ginai</a:t>
            </a:r>
            <a:r>
              <a:rPr lang="en-US" sz="1400" dirty="0">
                <a:effectLst/>
                <a:latin typeface="Calibri" panose="020F0502020204030204" pitchFamily="34" charset="0"/>
                <a:cs typeface="Calibri" panose="020F0502020204030204" pitchFamily="34" charset="0"/>
              </a:rPr>
              <a:t> AZ, Mulder PG, </a:t>
            </a:r>
            <a:r>
              <a:rPr lang="en-US" sz="1400" dirty="0" err="1">
                <a:effectLst/>
                <a:latin typeface="Calibri" panose="020F0502020204030204" pitchFamily="34" charset="0"/>
                <a:cs typeface="Calibri" panose="020F0502020204030204" pitchFamily="34" charset="0"/>
              </a:rPr>
              <a:t>Swierstra</a:t>
            </a:r>
            <a:r>
              <a:rPr lang="en-US" sz="1400" dirty="0">
                <a:effectLst/>
                <a:latin typeface="Calibri" panose="020F0502020204030204" pitchFamily="34" charset="0"/>
                <a:cs typeface="Calibri" panose="020F0502020204030204" pitchFamily="34" charset="0"/>
              </a:rPr>
              <a:t> BA (2004) Radiographic measurement of the distal tibiofibular syndesmosis has limited use. Clin </a:t>
            </a:r>
            <a:r>
              <a:rPr lang="en-US" sz="1400" dirty="0" err="1">
                <a:effectLst/>
                <a:latin typeface="Calibri" panose="020F0502020204030204" pitchFamily="34" charset="0"/>
                <a:cs typeface="Calibri" panose="020F0502020204030204" pitchFamily="34" charset="0"/>
              </a:rPr>
              <a:t>Orthop</a:t>
            </a:r>
            <a:r>
              <a:rPr lang="en-US" sz="1400" dirty="0">
                <a:effectLst/>
                <a:latin typeface="Calibri" panose="020F0502020204030204" pitchFamily="34" charset="0"/>
                <a:cs typeface="Calibri" panose="020F0502020204030204" pitchFamily="34" charset="0"/>
              </a:rPr>
              <a:t> Rel Res 423:227–234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11. </a:t>
            </a:r>
            <a:r>
              <a:rPr lang="en-US" sz="1400" dirty="0" err="1">
                <a:effectLst/>
                <a:latin typeface="Calibri" panose="020F0502020204030204" pitchFamily="34" charset="0"/>
                <a:cs typeface="Calibri" panose="020F0502020204030204" pitchFamily="34" charset="0"/>
              </a:rPr>
              <a:t>Vogl</a:t>
            </a:r>
            <a:r>
              <a:rPr lang="en-US" sz="1400" dirty="0">
                <a:effectLst/>
                <a:latin typeface="Calibri" panose="020F0502020204030204" pitchFamily="34" charset="0"/>
                <a:cs typeface="Calibri" panose="020F0502020204030204" pitchFamily="34" charset="0"/>
              </a:rPr>
              <a:t> TJ, Hochmuth K, Diebold T, </a:t>
            </a:r>
            <a:r>
              <a:rPr lang="en-US" sz="1400" dirty="0" err="1">
                <a:effectLst/>
                <a:latin typeface="Calibri" panose="020F0502020204030204" pitchFamily="34" charset="0"/>
                <a:cs typeface="Calibri" panose="020F0502020204030204" pitchFamily="34" charset="0"/>
              </a:rPr>
              <a:t>Lubrich</a:t>
            </a:r>
            <a:r>
              <a:rPr lang="en-US" sz="1400" dirty="0">
                <a:effectLst/>
                <a:latin typeface="Calibri" panose="020F0502020204030204" pitchFamily="34" charset="0"/>
                <a:cs typeface="Calibri" panose="020F0502020204030204" pitchFamily="34" charset="0"/>
              </a:rPr>
              <a:t> J, Hofmann R, </a:t>
            </a:r>
            <a:r>
              <a:rPr lang="en-US" sz="1400" dirty="0" err="1">
                <a:effectLst/>
                <a:latin typeface="Calibri" panose="020F0502020204030204" pitchFamily="34" charset="0"/>
                <a:cs typeface="Calibri" panose="020F0502020204030204" pitchFamily="34" charset="0"/>
              </a:rPr>
              <a:t>Stöckle</a:t>
            </a:r>
            <a:r>
              <a:rPr lang="en-US" sz="1400" dirty="0">
                <a:effectLst/>
                <a:latin typeface="Calibri" panose="020F0502020204030204" pitchFamily="34" charset="0"/>
                <a:cs typeface="Calibri" panose="020F0502020204030204" pitchFamily="34" charset="0"/>
              </a:rPr>
              <a:t> U, </a:t>
            </a:r>
            <a:r>
              <a:rPr lang="en-US" sz="1400" dirty="0" err="1">
                <a:effectLst/>
                <a:latin typeface="Calibri" panose="020F0502020204030204" pitchFamily="34" charset="0"/>
                <a:cs typeface="Calibri" panose="020F0502020204030204" pitchFamily="34" charset="0"/>
              </a:rPr>
              <a:t>Söllner</a:t>
            </a:r>
            <a:r>
              <a:rPr lang="en-US" sz="1400" dirty="0">
                <a:effectLst/>
                <a:latin typeface="Calibri" panose="020F0502020204030204" pitchFamily="34" charset="0"/>
                <a:cs typeface="Calibri" panose="020F0502020204030204" pitchFamily="34" charset="0"/>
              </a:rPr>
              <a:t> O, Bisson S, </a:t>
            </a:r>
            <a:r>
              <a:rPr lang="en-US" sz="1400" dirty="0" err="1">
                <a:effectLst/>
                <a:latin typeface="Calibri" panose="020F0502020204030204" pitchFamily="34" charset="0"/>
                <a:cs typeface="Calibri" panose="020F0502020204030204" pitchFamily="34" charset="0"/>
              </a:rPr>
              <a:t>Südkamp</a:t>
            </a:r>
            <a:r>
              <a:rPr lang="en-US" sz="1400" dirty="0">
                <a:effectLst/>
                <a:latin typeface="Calibri" panose="020F0502020204030204" pitchFamily="34" charset="0"/>
                <a:cs typeface="Calibri" panose="020F0502020204030204" pitchFamily="34" charset="0"/>
              </a:rPr>
              <a:t> N, </a:t>
            </a:r>
            <a:r>
              <a:rPr lang="en-US" sz="1400" dirty="0" err="1">
                <a:effectLst/>
                <a:latin typeface="Calibri" panose="020F0502020204030204" pitchFamily="34" charset="0"/>
                <a:cs typeface="Calibri" panose="020F0502020204030204" pitchFamily="34" charset="0"/>
              </a:rPr>
              <a:t>Maeurer</a:t>
            </a:r>
            <a:r>
              <a:rPr lang="en-US" sz="1400" dirty="0">
                <a:effectLst/>
                <a:latin typeface="Calibri" panose="020F0502020204030204" pitchFamily="34" charset="0"/>
                <a:cs typeface="Calibri" panose="020F0502020204030204" pitchFamily="34" charset="0"/>
              </a:rPr>
              <a:t> J, Haas N, Felix R (1997) Magnetic resonance imaging in the diagnosis of acute injured distal </a:t>
            </a:r>
            <a:r>
              <a:rPr lang="en-US" sz="1400" dirty="0" err="1">
                <a:effectLst/>
                <a:latin typeface="Calibri" panose="020F0502020204030204" pitchFamily="34" charset="0"/>
                <a:cs typeface="Calibri" panose="020F0502020204030204" pitchFamily="34" charset="0"/>
              </a:rPr>
              <a:t>tibio</a:t>
            </a:r>
            <a:r>
              <a:rPr lang="en-US" sz="1400" dirty="0">
                <a:effectLst/>
                <a:latin typeface="Calibri" panose="020F0502020204030204" pitchFamily="34" charset="0"/>
                <a:cs typeface="Calibri" panose="020F0502020204030204" pitchFamily="34" charset="0"/>
              </a:rPr>
              <a:t>-fibular syndesmosis. Invest </a:t>
            </a:r>
            <a:r>
              <a:rPr lang="en-US" sz="1400" dirty="0" err="1">
                <a:effectLst/>
                <a:latin typeface="Calibri" panose="020F0502020204030204" pitchFamily="34" charset="0"/>
                <a:cs typeface="Calibri" panose="020F0502020204030204" pitchFamily="34" charset="0"/>
              </a:rPr>
              <a:t>Radiol</a:t>
            </a:r>
            <a:r>
              <a:rPr lang="en-US" sz="1400" dirty="0">
                <a:effectLst/>
                <a:latin typeface="Calibri" panose="020F0502020204030204" pitchFamily="34" charset="0"/>
                <a:cs typeface="Calibri" panose="020F0502020204030204" pitchFamily="34" charset="0"/>
              </a:rPr>
              <a:t> 32(7):401–409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12. Rodrigues JC, do Amaral e Castro A, </a:t>
            </a:r>
            <a:r>
              <a:rPr lang="en-US" sz="1400" dirty="0" err="1">
                <a:effectLst/>
                <a:latin typeface="Calibri" panose="020F0502020204030204" pitchFamily="34" charset="0"/>
                <a:cs typeface="Calibri" panose="020F0502020204030204" pitchFamily="34" charset="0"/>
              </a:rPr>
              <a:t>Rosemberg</a:t>
            </a:r>
            <a:r>
              <a:rPr lang="en-US" sz="1400" dirty="0">
                <a:effectLst/>
                <a:latin typeface="Calibri" panose="020F0502020204030204" pitchFamily="34" charset="0"/>
                <a:cs typeface="Calibri" panose="020F0502020204030204" pitchFamily="34" charset="0"/>
              </a:rPr>
              <a:t> LA, de Cesar </a:t>
            </a:r>
            <a:r>
              <a:rPr lang="en-US" sz="1400" dirty="0" err="1">
                <a:effectLst/>
                <a:latin typeface="Calibri" panose="020F0502020204030204" pitchFamily="34" charset="0"/>
                <a:cs typeface="Calibri" panose="020F0502020204030204" pitchFamily="34" charset="0"/>
              </a:rPr>
              <a:t>Netto</a:t>
            </a:r>
            <a:r>
              <a:rPr lang="en-US" sz="1400" dirty="0">
                <a:effectLst/>
                <a:latin typeface="Calibri" panose="020F0502020204030204" pitchFamily="34" charset="0"/>
                <a:cs typeface="Calibri" panose="020F0502020204030204" pitchFamily="34" charset="0"/>
              </a:rPr>
              <a:t> C, Godoy-Santos AL (2023) Diagnostic accuracy of con- </a:t>
            </a:r>
            <a:r>
              <a:rPr lang="en-US" sz="1400" dirty="0" err="1">
                <a:effectLst/>
                <a:latin typeface="Calibri" panose="020F0502020204030204" pitchFamily="34" charset="0"/>
                <a:cs typeface="Calibri" panose="020F0502020204030204" pitchFamily="34" charset="0"/>
              </a:rPr>
              <a:t>ventional</a:t>
            </a:r>
            <a:r>
              <a:rPr lang="en-US" sz="1400" dirty="0">
                <a:effectLst/>
                <a:latin typeface="Calibri" panose="020F0502020204030204" pitchFamily="34" charset="0"/>
                <a:cs typeface="Calibri" panose="020F0502020204030204" pitchFamily="34" charset="0"/>
              </a:rPr>
              <a:t> ankle CT scan with external rotation and dorsiflexion in patients with acute isolated syndesmotic instability. Am J Sports Med 51(4):985-996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13. </a:t>
            </a:r>
            <a:r>
              <a:rPr lang="en-US" sz="1400" dirty="0" err="1">
                <a:effectLst/>
                <a:latin typeface="Calibri" panose="020F0502020204030204" pitchFamily="34" charset="0"/>
                <a:cs typeface="Calibri" panose="020F0502020204030204" pitchFamily="34" charset="0"/>
              </a:rPr>
              <a:t>Ahn</a:t>
            </a:r>
            <a:r>
              <a:rPr lang="en-US" sz="1400" dirty="0">
                <a:effectLst/>
                <a:latin typeface="Calibri" panose="020F0502020204030204" pitchFamily="34" charset="0"/>
                <a:cs typeface="Calibri" panose="020F0502020204030204" pitchFamily="34" charset="0"/>
              </a:rPr>
              <a:t> TK, Choi SM, Kim JY, Lee WC (2017) Isolated </a:t>
            </a:r>
            <a:r>
              <a:rPr lang="en-US" sz="1400" dirty="0" err="1">
                <a:effectLst/>
                <a:latin typeface="Calibri" panose="020F0502020204030204" pitchFamily="34" charset="0"/>
                <a:cs typeface="Calibri" panose="020F0502020204030204" pitchFamily="34" charset="0"/>
              </a:rPr>
              <a:t>syndesmo</a:t>
            </a:r>
            <a:r>
              <a:rPr lang="en-US" sz="1400" dirty="0">
                <a:effectLst/>
                <a:latin typeface="Calibri" panose="020F0502020204030204" pitchFamily="34" charset="0"/>
                <a:cs typeface="Calibri" panose="020F0502020204030204" pitchFamily="34" charset="0"/>
              </a:rPr>
              <a:t>- sis diastasis: computed tomography scan assessment with arthro- </a:t>
            </a:r>
            <a:r>
              <a:rPr lang="en-US" sz="1400" dirty="0" err="1">
                <a:effectLst/>
                <a:latin typeface="Calibri" panose="020F0502020204030204" pitchFamily="34" charset="0"/>
                <a:cs typeface="Calibri" panose="020F0502020204030204" pitchFamily="34" charset="0"/>
              </a:rPr>
              <a:t>scopic</a:t>
            </a:r>
            <a:r>
              <a:rPr lang="en-US" sz="1400" dirty="0">
                <a:effectLst/>
                <a:latin typeface="Calibri" panose="020F0502020204030204" pitchFamily="34" charset="0"/>
                <a:cs typeface="Calibri" panose="020F0502020204030204" pitchFamily="34" charset="0"/>
              </a:rPr>
              <a:t> correlation. Arthroscopy 33(4):828–834 </a:t>
            </a:r>
            <a:endParaRPr lang="en-US" sz="1400" dirty="0">
              <a:latin typeface="Calibri" panose="020F0502020204030204" pitchFamily="34" charset="0"/>
              <a:cs typeface="Calibri" panose="020F0502020204030204" pitchFamily="34" charset="0"/>
            </a:endParaRPr>
          </a:p>
          <a:p>
            <a:r>
              <a:rPr lang="en-US" sz="1400" dirty="0">
                <a:effectLst/>
                <a:latin typeface="Calibri" panose="020F0502020204030204" pitchFamily="34" charset="0"/>
                <a:cs typeface="Calibri" panose="020F0502020204030204" pitchFamily="34" charset="0"/>
              </a:rPr>
              <a:t>14. </a:t>
            </a:r>
            <a:r>
              <a:rPr lang="en-US" sz="1400" dirty="0" err="1">
                <a:effectLst/>
                <a:latin typeface="Calibri" panose="020F0502020204030204" pitchFamily="34" charset="0"/>
                <a:cs typeface="Calibri" panose="020F0502020204030204" pitchFamily="34" charset="0"/>
              </a:rPr>
              <a:t>Rammelt</a:t>
            </a:r>
            <a:r>
              <a:rPr lang="en-US" sz="1400" dirty="0">
                <a:effectLst/>
                <a:latin typeface="Calibri" panose="020F0502020204030204" pitchFamily="34" charset="0"/>
                <a:cs typeface="Calibri" panose="020F0502020204030204" pitchFamily="34" charset="0"/>
              </a:rPr>
              <a:t> S, </a:t>
            </a:r>
            <a:r>
              <a:rPr lang="en-US" sz="1400" dirty="0" err="1">
                <a:effectLst/>
                <a:latin typeface="Calibri" panose="020F0502020204030204" pitchFamily="34" charset="0"/>
                <a:cs typeface="Calibri" panose="020F0502020204030204" pitchFamily="34" charset="0"/>
              </a:rPr>
              <a:t>Boszczyk</a:t>
            </a:r>
            <a:r>
              <a:rPr lang="en-US" sz="1400" dirty="0">
                <a:effectLst/>
                <a:latin typeface="Calibri" panose="020F0502020204030204" pitchFamily="34" charset="0"/>
                <a:cs typeface="Calibri" panose="020F0502020204030204" pitchFamily="34" charset="0"/>
              </a:rPr>
              <a:t> A (2023) Ligament ruptures in ankle frac- </a:t>
            </a:r>
            <a:r>
              <a:rPr lang="en-US" sz="1400" dirty="0" err="1">
                <a:effectLst/>
                <a:latin typeface="Calibri" panose="020F0502020204030204" pitchFamily="34" charset="0"/>
                <a:cs typeface="Calibri" panose="020F0502020204030204" pitchFamily="34" charset="0"/>
              </a:rPr>
              <a:t>tures</a:t>
            </a:r>
            <a:r>
              <a:rPr lang="en-US" sz="1400" dirty="0">
                <a:effectLst/>
                <a:latin typeface="Calibri" panose="020F0502020204030204" pitchFamily="34" charset="0"/>
                <a:cs typeface="Calibri" panose="020F0502020204030204" pitchFamily="34" charset="0"/>
              </a:rPr>
              <a:t> - was </a:t>
            </a:r>
            <a:r>
              <a:rPr lang="en-US" sz="1400" dirty="0" err="1">
                <a:effectLst/>
                <a:latin typeface="Calibri" panose="020F0502020204030204" pitchFamily="34" charset="0"/>
                <a:cs typeface="Calibri" panose="020F0502020204030204" pitchFamily="34" charset="0"/>
              </a:rPr>
              <a:t>Lauge</a:t>
            </a:r>
            <a:r>
              <a:rPr lang="en-US" sz="1400" dirty="0">
                <a:effectLst/>
                <a:latin typeface="Calibri" panose="020F0502020204030204" pitchFamily="34" charset="0"/>
                <a:cs typeface="Calibri" panose="020F0502020204030204" pitchFamily="34" charset="0"/>
              </a:rPr>
              <a:t>-Hansen right? Foot Ankle Clin 28(2):445–461 </a:t>
            </a:r>
            <a:endParaRPr lang="en-US"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a:p>
            <a:pPr algn="just"/>
            <a:endParaRPr lang="pt-BR" sz="1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82C7C5C-F047-0F0B-CE24-0868CC4F5834}"/>
              </a:ext>
            </a:extLst>
          </p:cNvPr>
          <p:cNvSpPr txBox="1"/>
          <p:nvPr/>
        </p:nvSpPr>
        <p:spPr>
          <a:xfrm>
            <a:off x="21517277" y="15844636"/>
            <a:ext cx="6422723" cy="193899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Figure 3. </a:t>
            </a:r>
            <a:r>
              <a:rPr lang="en-US" sz="2000" dirty="0">
                <a:effectLst/>
                <a:latin typeface="Calibri" panose="020F0502020204030204" pitchFamily="34" charset="0"/>
                <a:cs typeface="Calibri" panose="020F0502020204030204" pitchFamily="34" charset="0"/>
              </a:rPr>
              <a:t> Scatter diagram with a heat map for the percentage of tibia joint involved and d difference measurements in CT scans. </a:t>
            </a:r>
            <a:r>
              <a:rPr lang="en-US" sz="2000" dirty="0" err="1">
                <a:effectLst/>
                <a:latin typeface="Calibri" panose="020F0502020204030204" pitchFamily="34" charset="0"/>
                <a:cs typeface="Calibri" panose="020F0502020204030204" pitchFamily="34" charset="0"/>
              </a:rPr>
              <a:t>d_dif</a:t>
            </a:r>
            <a:r>
              <a:rPr lang="en-US" sz="2000" dirty="0">
                <a:effectLst/>
                <a:latin typeface="Calibri" panose="020F0502020204030204" pitchFamily="34" charset="0"/>
                <a:cs typeface="Calibri" panose="020F0502020204030204" pitchFamily="34" charset="0"/>
              </a:rPr>
              <a:t>_ CTSM_FK: d difference measurement in CT scan with ankles stress maneuvers and flexed knees </a:t>
            </a:r>
            <a:endParaRPr lang="en-US" sz="2000" dirty="0">
              <a:latin typeface="Calibri" panose="020F0502020204030204" pitchFamily="34" charset="0"/>
              <a:cs typeface="Calibri" panose="020F0502020204030204" pitchFamily="34" charset="0"/>
            </a:endParaRPr>
          </a:p>
          <a:p>
            <a:endParaRPr lang="en-BR" sz="20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1C7EA03-69AC-26E2-2B70-CFE0C5DE06E7}"/>
              </a:ext>
            </a:extLst>
          </p:cNvPr>
          <p:cNvSpPr txBox="1"/>
          <p:nvPr/>
        </p:nvSpPr>
        <p:spPr>
          <a:xfrm>
            <a:off x="1423533" y="32971954"/>
            <a:ext cx="5562502" cy="1200329"/>
          </a:xfrm>
          <a:prstGeom prst="rect">
            <a:avLst/>
          </a:prstGeom>
          <a:noFill/>
        </p:spPr>
        <p:txBody>
          <a:bodyPr wrap="square" rtlCol="0">
            <a:spAutoFit/>
          </a:bodyPr>
          <a:lstStyle/>
          <a:p>
            <a:r>
              <a:rPr lang="en-US" sz="1800" kern="100" dirty="0">
                <a:effectLst/>
                <a:latin typeface="Calibri" panose="020F0502020204030204" pitchFamily="34" charset="0"/>
                <a:ea typeface="Aptos" panose="020B0004020202020204" pitchFamily="34" charset="0"/>
                <a:cs typeface="Calibri" panose="020F0502020204030204" pitchFamily="34" charset="0"/>
              </a:rPr>
              <a:t>Figure 1: (A) Neutral position, lateral view; (B) Stress maneuver with external rotation, dorsiflexion, and flexed knees, lateral view. </a:t>
            </a:r>
            <a:endParaRPr lang="en-BR" sz="1800" kern="100" dirty="0">
              <a:effectLst/>
              <a:latin typeface="Calibri" panose="020F0502020204030204" pitchFamily="34" charset="0"/>
              <a:ea typeface="Aptos" panose="020B0004020202020204" pitchFamily="34" charset="0"/>
              <a:cs typeface="Calibri" panose="020F0502020204030204" pitchFamily="34" charset="0"/>
            </a:endParaRPr>
          </a:p>
          <a:p>
            <a:endParaRPr lang="en-BR" dirty="0">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38483A8-C292-1A6F-026E-2DA821CE012D}"/>
              </a:ext>
            </a:extLst>
          </p:cNvPr>
          <p:cNvPicPr>
            <a:picLocks noChangeAspect="1"/>
          </p:cNvPicPr>
          <p:nvPr/>
        </p:nvPicPr>
        <p:blipFill>
          <a:blip r:embed="Rd1dcd2326fb24586">
            <a:extLst>
              <a:ext uri="{28A0092B-C50C-407E-A947-70E740481C1C}">
                <a14:useLocalDpi xmlns:a14="http://schemas.microsoft.com/office/drawing/2010/main" val="0"/>
              </a:ext>
            </a:extLst>
          </a:blip>
          <a:stretch>
            <a:fillRect/>
          </a:stretch>
        </p:blipFill>
        <p:spPr>
          <a:xfrm>
            <a:off x="1525035" y="26666613"/>
            <a:ext cx="5461000" cy="6172200"/>
          </a:xfrm>
          <a:prstGeom prst="rect">
            <a:avLst/>
          </a:prstGeom>
        </p:spPr>
      </p:pic>
      <p:sp>
        <p:nvSpPr>
          <p:cNvPr id="27" name="TextBox 26">
            <a:extLst>
              <a:ext uri="{FF2B5EF4-FFF2-40B4-BE49-F238E27FC236}">
                <a16:creationId xmlns:a16="http://schemas.microsoft.com/office/drawing/2014/main" id="{D7E4A366-8A37-6F9B-B0DF-B1CEEC3A4001}"/>
              </a:ext>
            </a:extLst>
          </p:cNvPr>
          <p:cNvSpPr txBox="1"/>
          <p:nvPr/>
        </p:nvSpPr>
        <p:spPr>
          <a:xfrm>
            <a:off x="7056763" y="32926654"/>
            <a:ext cx="7140502" cy="1754326"/>
          </a:xfrm>
          <a:prstGeom prst="rect">
            <a:avLst/>
          </a:prstGeom>
          <a:noFill/>
        </p:spPr>
        <p:txBody>
          <a:bodyPr wrap="square" rtlCol="0">
            <a:spAutoFit/>
          </a:bodyPr>
          <a:lstStyle/>
          <a:p>
            <a:r>
              <a:rPr lang="en-US" sz="1800" dirty="0">
                <a:effectLst/>
                <a:latin typeface="Calibri" panose="020F0502020204030204" pitchFamily="34" charset="0"/>
                <a:cs typeface="Calibri" panose="020F0502020204030204" pitchFamily="34" charset="0"/>
              </a:rPr>
              <a:t>Figure 2. </a:t>
            </a:r>
            <a:r>
              <a:rPr lang="en-US" dirty="0">
                <a:latin typeface="Calibri" panose="020F0502020204030204" pitchFamily="34" charset="0"/>
                <a:cs typeface="Calibri" panose="020F0502020204030204" pitchFamily="34" charset="0"/>
              </a:rPr>
              <a:t>A </a:t>
            </a:r>
            <a:r>
              <a:rPr lang="en-US" sz="1800" dirty="0">
                <a:effectLst/>
                <a:latin typeface="Calibri" panose="020F0502020204030204" pitchFamily="34" charset="0"/>
                <a:cs typeface="Calibri" panose="020F0502020204030204" pitchFamily="34" charset="0"/>
              </a:rPr>
              <a:t>man, 64 years old, had a right ankle sprain five days ago. </a:t>
            </a:r>
            <a:r>
              <a:rPr lang="en-US" sz="1800">
                <a:effectLst/>
                <a:latin typeface="Calibri" panose="020F0502020204030204" pitchFamily="34" charset="0"/>
                <a:cs typeface="Calibri" panose="020F0502020204030204" pitchFamily="34" charset="0"/>
              </a:rPr>
              <a:t>(A): </a:t>
            </a:r>
            <a:r>
              <a:rPr lang="en-US" sz="1800" dirty="0">
                <a:effectLst/>
                <a:latin typeface="Calibri" panose="020F0502020204030204" pitchFamily="34" charset="0"/>
                <a:cs typeface="Calibri" panose="020F0502020204030204" pitchFamily="34" charset="0"/>
              </a:rPr>
              <a:t>CT scan axial image in neutral phase showing posterior malleolus fracture </a:t>
            </a:r>
            <a:r>
              <a:rPr lang="en-US" sz="1800" dirty="0" err="1">
                <a:effectLst/>
                <a:latin typeface="Calibri" panose="020F0502020204030204" pitchFamily="34" charset="0"/>
                <a:cs typeface="Calibri" panose="020F0502020204030204" pitchFamily="34" charset="0"/>
              </a:rPr>
              <a:t>Bartoníček</a:t>
            </a:r>
            <a:r>
              <a:rPr lang="en-US" sz="1800" dirty="0">
                <a:effectLst/>
                <a:latin typeface="Calibri" panose="020F0502020204030204" pitchFamily="34" charset="0"/>
                <a:cs typeface="Calibri" panose="020F0502020204030204" pitchFamily="34" charset="0"/>
              </a:rPr>
              <a:t> and </a:t>
            </a:r>
            <a:r>
              <a:rPr lang="en-US" sz="1800" dirty="0" err="1">
                <a:effectLst/>
                <a:latin typeface="Calibri" panose="020F0502020204030204" pitchFamily="34" charset="0"/>
                <a:cs typeface="Calibri" panose="020F0502020204030204" pitchFamily="34" charset="0"/>
              </a:rPr>
              <a:t>Rammelt</a:t>
            </a:r>
            <a:r>
              <a:rPr lang="en-US" sz="1800" dirty="0">
                <a:effectLst/>
                <a:latin typeface="Calibri" panose="020F0502020204030204" pitchFamily="34" charset="0"/>
                <a:cs typeface="Calibri" panose="020F0502020204030204" pitchFamily="34" charset="0"/>
              </a:rPr>
              <a:t> type II and an usual tibiofibular relationship with d difference measurement less than 1.0 mm. (B): CT scan axial image with stress maneuvers showing instability of the right tibiofibular syndesmosis with d difference greater than 2.0 mm </a:t>
            </a:r>
            <a:endParaRPr lang="en-US" dirty="0">
              <a:latin typeface="Calibri" panose="020F0502020204030204" pitchFamily="34" charset="0"/>
              <a:cs typeface="Calibri" panose="020F0502020204030204" pitchFamily="34" charset="0"/>
            </a:endParaRPr>
          </a:p>
        </p:txBody>
      </p:sp>
      <p:pic>
        <p:nvPicPr>
          <p:cNvPr id="29" name="Imagem 2" descr="Gráfico, Gráfico de bolhas&#10;&#10;Descrição gerada automaticamente">
            <a:extLst>
              <a:ext uri="{FF2B5EF4-FFF2-40B4-BE49-F238E27FC236}">
                <a16:creationId xmlns:a16="http://schemas.microsoft.com/office/drawing/2014/main" id="{0A1734DE-D586-CCE4-934C-710603C93C94}"/>
              </a:ext>
            </a:extLst>
          </p:cNvPr>
          <p:cNvPicPr>
            <a:picLocks noChangeAspect="1"/>
          </p:cNvPicPr>
          <p:nvPr/>
        </p:nvPicPr>
        <p:blipFill>
          <a:blip r:embed="R3113ad0b34f34693" cstate="print">
            <a:extLst>
              <a:ext uri="{28A0092B-C50C-407E-A947-70E740481C1C}">
                <a14:useLocalDpi xmlns:a14="http://schemas.microsoft.com/office/drawing/2010/main" val="0"/>
              </a:ext>
            </a:extLst>
          </a:blip>
          <a:stretch>
            <a:fillRect/>
          </a:stretch>
        </p:blipFill>
        <p:spPr>
          <a:xfrm>
            <a:off x="14400210" y="12377981"/>
            <a:ext cx="7165570" cy="5371278"/>
          </a:xfrm>
          <a:prstGeom prst="rect">
            <a:avLst/>
          </a:prstGeom>
        </p:spPr>
      </p:pic>
      <p:sp>
        <p:nvSpPr>
          <p:cNvPr id="31" name="TextBox 30">
            <a:extLst>
              <a:ext uri="{FF2B5EF4-FFF2-40B4-BE49-F238E27FC236}">
                <a16:creationId xmlns:a16="http://schemas.microsoft.com/office/drawing/2014/main" id="{3FF5819F-114C-CEC5-DA49-721F8D7C792A}"/>
              </a:ext>
            </a:extLst>
          </p:cNvPr>
          <p:cNvSpPr txBox="1"/>
          <p:nvPr/>
        </p:nvSpPr>
        <p:spPr>
          <a:xfrm>
            <a:off x="15313437" y="31553125"/>
            <a:ext cx="12170058" cy="1200329"/>
          </a:xfrm>
          <a:prstGeom prst="rect">
            <a:avLst/>
          </a:prstGeom>
          <a:noFill/>
        </p:spPr>
        <p:txBody>
          <a:bodyPr wrap="square" rtlCol="0">
            <a:spAutoFit/>
          </a:bodyPr>
          <a:lstStyle/>
          <a:p>
            <a:r>
              <a:rPr lang="en-US" sz="1800" dirty="0">
                <a:effectLst/>
                <a:latin typeface="Calibri" panose="020F0502020204030204" pitchFamily="34" charset="0"/>
                <a:cs typeface="Calibri" panose="020F0502020204030204" pitchFamily="34" charset="0"/>
              </a:rPr>
              <a:t>Figure 4. Case example: A standard weight-bearing X-ray AP view right and left ankles, B standard weight-bearing X-ray AP view right and left ankles, C MRI sagittal view showing acute isolated non-dis- placed posterior malleolar fractures </a:t>
            </a:r>
            <a:r>
              <a:rPr lang="en-US" sz="1800" dirty="0" err="1">
                <a:effectLst/>
                <a:latin typeface="Calibri" panose="020F0502020204030204" pitchFamily="34" charset="0"/>
                <a:cs typeface="Calibri" panose="020F0502020204030204" pitchFamily="34" charset="0"/>
              </a:rPr>
              <a:t>Bartoníček</a:t>
            </a:r>
            <a:r>
              <a:rPr lang="en-US" sz="1800" dirty="0">
                <a:effectLst/>
                <a:latin typeface="Calibri" panose="020F0502020204030204" pitchFamily="34" charset="0"/>
                <a:cs typeface="Calibri" panose="020F0502020204030204" pitchFamily="34" charset="0"/>
              </a:rPr>
              <a:t> and </a:t>
            </a:r>
            <a:r>
              <a:rPr lang="en-US" sz="1800" dirty="0" err="1">
                <a:effectLst/>
                <a:latin typeface="Calibri" panose="020F0502020204030204" pitchFamily="34" charset="0"/>
                <a:cs typeface="Calibri" panose="020F0502020204030204" pitchFamily="34" charset="0"/>
              </a:rPr>
              <a:t>Rammelt</a:t>
            </a:r>
            <a:r>
              <a:rPr lang="en-US" sz="1800" dirty="0">
                <a:effectLst/>
                <a:latin typeface="Calibri" panose="020F0502020204030204" pitchFamily="34" charset="0"/>
                <a:cs typeface="Calibri" panose="020F0502020204030204" pitchFamily="34" charset="0"/>
              </a:rPr>
              <a:t> type II, MRI axial view showing acute isolated non-displaced posterior </a:t>
            </a:r>
            <a:endParaRPr lang="en-US" dirty="0">
              <a:latin typeface="Calibri" panose="020F0502020204030204" pitchFamily="34" charset="0"/>
              <a:cs typeface="Calibri" panose="020F0502020204030204" pitchFamily="34" charset="0"/>
            </a:endParaRPr>
          </a:p>
          <a:p>
            <a:endParaRPr lang="en-BR"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901A5E6-50ED-E302-C403-F6519610C93A}"/>
              </a:ext>
            </a:extLst>
          </p:cNvPr>
          <p:cNvPicPr>
            <a:picLocks noChangeAspect="1"/>
          </p:cNvPicPr>
          <p:nvPr/>
        </p:nvPicPr>
        <p:blipFill>
          <a:blip r:embed="R64520626b29346c7">
            <a:extLst>
              <a:ext uri="{28A0092B-C50C-407E-A947-70E740481C1C}">
                <a14:useLocalDpi xmlns:a14="http://schemas.microsoft.com/office/drawing/2010/main" val="0"/>
              </a:ext>
            </a:extLst>
          </a:blip>
          <a:stretch>
            <a:fillRect/>
          </a:stretch>
        </p:blipFill>
        <p:spPr>
          <a:xfrm>
            <a:off x="15302839" y="21228975"/>
            <a:ext cx="12170058" cy="10346669"/>
          </a:xfrm>
          <a:prstGeom prst="rect">
            <a:avLst/>
          </a:prstGeom>
        </p:spPr>
      </p:pic>
      <p:pic>
        <p:nvPicPr>
          <p:cNvPr id="39" name="Picture 38">
            <a:extLst>
              <a:ext uri="{FF2B5EF4-FFF2-40B4-BE49-F238E27FC236}">
                <a16:creationId xmlns:a16="http://schemas.microsoft.com/office/drawing/2014/main" id="{2DEE605D-1F23-E11F-7E4E-B0A14CC5A20F}"/>
              </a:ext>
            </a:extLst>
          </p:cNvPr>
          <p:cNvPicPr>
            <a:picLocks noChangeAspect="1"/>
          </p:cNvPicPr>
          <p:nvPr/>
        </p:nvPicPr>
        <p:blipFill>
          <a:blip r:embed="Reac446db340d4e18">
            <a:extLst>
              <a:ext uri="{28A0092B-C50C-407E-A947-70E740481C1C}">
                <a14:useLocalDpi xmlns:a14="http://schemas.microsoft.com/office/drawing/2010/main" val="0"/>
              </a:ext>
            </a:extLst>
          </a:blip>
          <a:stretch>
            <a:fillRect/>
          </a:stretch>
        </p:blipFill>
        <p:spPr>
          <a:xfrm>
            <a:off x="7056762" y="26608358"/>
            <a:ext cx="7140502" cy="6242028"/>
          </a:xfrm>
          <a:prstGeom prst="rect">
            <a:avLst/>
          </a:prstGeom>
        </p:spPr>
      </p:pic>
      <p:pic>
        <p:nvPicPr>
          <p:cNvPr id="43" name="Picture 42">
            <a:extLst>
              <a:ext uri="{FF2B5EF4-FFF2-40B4-BE49-F238E27FC236}">
                <a16:creationId xmlns:a16="http://schemas.microsoft.com/office/drawing/2014/main" id="{D7317B35-5761-A35B-3236-09139392D17B}"/>
              </a:ext>
            </a:extLst>
          </p:cNvPr>
          <p:cNvPicPr>
            <a:picLocks noChangeAspect="1"/>
          </p:cNvPicPr>
          <p:nvPr/>
        </p:nvPicPr>
        <p:blipFill>
          <a:blip r:embed="R81e8a49da4f34d2e">
            <a:extLst>
              <a:ext uri="{28A0092B-C50C-407E-A947-70E740481C1C}">
                <a14:useLocalDpi xmlns:a14="http://schemas.microsoft.com/office/drawing/2010/main" val="0"/>
              </a:ext>
            </a:extLst>
          </a:blip>
          <a:stretch>
            <a:fillRect/>
          </a:stretch>
        </p:blipFill>
        <p:spPr>
          <a:xfrm>
            <a:off x="15006033" y="17904300"/>
            <a:ext cx="13116333" cy="3181087"/>
          </a:xfrm>
          <a:prstGeom prst="rect">
            <a:avLst/>
          </a:prstGeom>
        </p:spPr>
      </p:pic>
      <p:pic>
        <p:nvPicPr>
          <p:cNvPr id="44" name="Picture 43">
            <a:extLst>
              <a:ext uri="{FF2B5EF4-FFF2-40B4-BE49-F238E27FC236}">
                <a16:creationId xmlns:a16="http://schemas.microsoft.com/office/drawing/2014/main" id="{0E237A35-2838-BBFC-1D83-1E60F15890E7}"/>
              </a:ext>
            </a:extLst>
          </p:cNvPr>
          <p:cNvPicPr>
            <a:picLocks noChangeAspect="1"/>
          </p:cNvPicPr>
          <p:nvPr/>
        </p:nvPicPr>
        <p:blipFill>
          <a:blip r:embed="R0b9de36805a84e41">
            <a:extLst>
              <a:ext uri="{28A0092B-C50C-407E-A947-70E740481C1C}">
                <a14:useLocalDpi xmlns:a14="http://schemas.microsoft.com/office/drawing/2010/main" val="0"/>
              </a:ext>
            </a:extLst>
          </a:blip>
          <a:stretch>
            <a:fillRect/>
          </a:stretch>
        </p:blipFill>
        <p:spPr>
          <a:xfrm>
            <a:off x="1727199" y="34945241"/>
            <a:ext cx="9282931" cy="5460548"/>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984e0c93352497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01a37ebb89e48c2">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6422529" y="4698596"/>
            <a:ext cx="20954364" cy="4739759"/>
          </a:xfrm>
          <a:prstGeom prst="rect">
            <a:avLst/>
          </a:prstGeom>
          <a:noFill/>
        </p:spPr>
        <p:txBody>
          <a:bodyPr wrap="square" rtlCol="0">
            <a:spAutoFit/>
          </a:bodyPr>
          <a:lstStyle/>
          <a:p>
            <a:r>
              <a:rPr lang="pt-BR" sz="3400" dirty="0">
                <a:latin typeface="Calibri" panose="020F0502020204030204" pitchFamily="34" charset="0"/>
                <a:cs typeface="Calibri" panose="020F0502020204030204" pitchFamily="34" charset="0"/>
              </a:rPr>
              <a:t>Autores: Matheus de Oliveira Cardoso, Fernanda Moura Viana, André Campana Otoni Vieira, João Mário Moraes,</a:t>
            </a:r>
          </a:p>
          <a:p>
            <a:r>
              <a:rPr lang="pt-BR" sz="3400" dirty="0">
                <a:latin typeface="Calibri" panose="020F0502020204030204" pitchFamily="34" charset="0"/>
                <a:cs typeface="Calibri" panose="020F0502020204030204" pitchFamily="34" charset="0"/>
              </a:rPr>
              <a:t>João Vitor de Souza Ribeiro, José Dutra Neto, </a:t>
            </a:r>
            <a:r>
              <a:rPr lang="pt-BR" sz="3400" b="0" i="0" u="none" strike="noStrike" dirty="0">
                <a:effectLst/>
                <a:latin typeface="Calibri" panose="020F0502020204030204" pitchFamily="34" charset="0"/>
                <a:cs typeface="Calibri" panose="020F0502020204030204" pitchFamily="34" charset="0"/>
              </a:rPr>
              <a:t>Rodrigo Soares Nogueira Barros, </a:t>
            </a:r>
            <a:r>
              <a:rPr lang="pt-BR" sz="3400" b="0" i="0" u="none" strike="noStrike" dirty="0" err="1">
                <a:effectLst/>
                <a:latin typeface="Calibri" panose="020F0502020204030204" pitchFamily="34" charset="0"/>
                <a:cs typeface="Calibri" panose="020F0502020204030204" pitchFamily="34" charset="0"/>
              </a:rPr>
              <a:t>Jhordana</a:t>
            </a:r>
            <a:r>
              <a:rPr lang="pt-BR" sz="3400" b="0" i="0" u="none" strike="noStrike" dirty="0">
                <a:effectLst/>
                <a:latin typeface="Calibri" panose="020F0502020204030204" pitchFamily="34" charset="0"/>
                <a:cs typeface="Calibri" panose="020F0502020204030204" pitchFamily="34" charset="0"/>
              </a:rPr>
              <a:t> Esteves Dos Santos,</a:t>
            </a:r>
          </a:p>
          <a:p>
            <a:r>
              <a:rPr lang="pt-BR" sz="3400" b="0" i="0" u="none" strike="noStrike" dirty="0">
                <a:effectLst/>
                <a:latin typeface="Calibri" panose="020F0502020204030204" pitchFamily="34" charset="0"/>
                <a:cs typeface="Calibri" panose="020F0502020204030204" pitchFamily="34" charset="0"/>
              </a:rPr>
              <a:t>Guilherme </a:t>
            </a:r>
            <a:r>
              <a:rPr lang="pt-BR" sz="3400" b="0" i="0" u="none" strike="noStrike" dirty="0" err="1">
                <a:effectLst/>
                <a:latin typeface="Calibri" panose="020F0502020204030204" pitchFamily="34" charset="0"/>
                <a:cs typeface="Calibri" panose="020F0502020204030204" pitchFamily="34" charset="0"/>
              </a:rPr>
              <a:t>Pazinato</a:t>
            </a:r>
            <a:r>
              <a:rPr lang="pt-BR" sz="3400" b="0" i="0" u="none" strike="noStrike" dirty="0">
                <a:effectLst/>
                <a:latin typeface="Calibri" panose="020F0502020204030204" pitchFamily="34" charset="0"/>
                <a:cs typeface="Calibri" panose="020F0502020204030204" pitchFamily="34" charset="0"/>
              </a:rPr>
              <a:t> Ritter, Lara Bernardes Fernandes, Lygia Gomes Fleury – Médicos </a:t>
            </a:r>
            <a:r>
              <a:rPr lang="pt-BR" sz="3400" dirty="0">
                <a:latin typeface="Calibri" panose="020F0502020204030204" pitchFamily="34" charset="0"/>
                <a:cs typeface="Calibri" panose="020F0502020204030204" pitchFamily="34" charset="0"/>
              </a:rPr>
              <a:t>Residentes do Hospital Estadual Governador Otávio Lage - HUGOL</a:t>
            </a:r>
            <a:r>
              <a:rPr lang="pt-BR" sz="3400" b="0" i="0" u="none" strike="noStrike" dirty="0">
                <a:effectLst/>
                <a:latin typeface="Calibri" panose="020F0502020204030204" pitchFamily="34" charset="0"/>
                <a:cs typeface="Calibri" panose="020F0502020204030204" pitchFamily="34" charset="0"/>
              </a:rPr>
              <a:t> </a:t>
            </a:r>
            <a:endParaRPr lang="pt-BR" sz="3400" dirty="0">
              <a:latin typeface="Calibri" panose="020F0502020204030204" pitchFamily="34" charset="0"/>
              <a:cs typeface="Calibri" panose="020F0502020204030204" pitchFamily="34" charset="0"/>
            </a:endParaRPr>
          </a:p>
          <a:p>
            <a:r>
              <a:rPr lang="pt-BR" sz="3400" dirty="0">
                <a:latin typeface="Calibri" panose="020F0502020204030204" pitchFamily="34" charset="0"/>
                <a:cs typeface="Calibri" panose="020F0502020204030204" pitchFamily="34" charset="0"/>
              </a:rPr>
              <a:t>Lorenzo </a:t>
            </a:r>
            <a:r>
              <a:rPr lang="pt-BR" sz="3400" dirty="0" err="1">
                <a:latin typeface="Calibri" panose="020F0502020204030204" pitchFamily="34" charset="0"/>
                <a:cs typeface="Calibri" panose="020F0502020204030204" pitchFamily="34" charset="0"/>
              </a:rPr>
              <a:t>Fagotti</a:t>
            </a:r>
            <a:r>
              <a:rPr lang="pt-BR" sz="3400" dirty="0">
                <a:latin typeface="Calibri" panose="020F0502020204030204" pitchFamily="34" charset="0"/>
                <a:cs typeface="Calibri" panose="020F0502020204030204" pitchFamily="34" charset="0"/>
              </a:rPr>
              <a:t> – Médico coordenador do </a:t>
            </a:r>
            <a:r>
              <a:rPr lang="pt-BR" sz="3400" b="0" i="0" u="none" strike="noStrike" dirty="0">
                <a:effectLst/>
                <a:latin typeface="Calibri" panose="020F0502020204030204" pitchFamily="34" charset="0"/>
                <a:cs typeface="Calibri" panose="020F0502020204030204" pitchFamily="34" charset="0"/>
              </a:rPr>
              <a:t>Instituto Vero Passo</a:t>
            </a:r>
            <a:endParaRPr lang="pt-BR" sz="3400" dirty="0">
              <a:latin typeface="Calibri" panose="020F0502020204030204" pitchFamily="34" charset="0"/>
              <a:cs typeface="Calibri" panose="020F0502020204030204" pitchFamily="34" charset="0"/>
            </a:endParaRPr>
          </a:p>
          <a:p>
            <a:r>
              <a:rPr lang="pt-BR" sz="3400" dirty="0">
                <a:latin typeface="Calibri" panose="020F0502020204030204" pitchFamily="34" charset="0"/>
                <a:cs typeface="Calibri" panose="020F0502020204030204" pitchFamily="34" charset="0"/>
              </a:rPr>
              <a:t>Gabriel Fonseca de Oliveira Costa – Médico preceptor do </a:t>
            </a:r>
            <a:r>
              <a:rPr lang="pt-BR" sz="3400" b="0" i="0" u="none" strike="noStrike" dirty="0">
                <a:effectLst/>
                <a:latin typeface="Calibri" panose="020F0502020204030204" pitchFamily="34" charset="0"/>
                <a:cs typeface="Calibri" panose="020F0502020204030204" pitchFamily="34" charset="0"/>
              </a:rPr>
              <a:t>Centro Estadual de Reabilitação e Readaptação Dr. Henrique Santillo - </a:t>
            </a:r>
            <a:r>
              <a:rPr lang="pt-BR" sz="3400" dirty="0">
                <a:latin typeface="Calibri" panose="020F0502020204030204" pitchFamily="34" charset="0"/>
                <a:cs typeface="Calibri" panose="020F0502020204030204" pitchFamily="34" charset="0"/>
              </a:rPr>
              <a:t>CRER</a:t>
            </a:r>
          </a:p>
          <a:p>
            <a:endParaRPr lang="pt-BR" sz="3200" dirty="0"/>
          </a:p>
          <a:p>
            <a:endParaRPr lang="pt-BR" sz="3200" dirty="0"/>
          </a:p>
        </p:txBody>
      </p:sp>
      <p:pic>
        <p:nvPicPr>
          <p:cNvPr id="1026" name="Picture 2" descr="Inscrições - XXX CBTO - Congresso Brasileiro de Trauma Ortopédico - 15 a 17  de maio de 2025">
            <a:extLst>
              <a:ext uri="{FF2B5EF4-FFF2-40B4-BE49-F238E27FC236}">
                <a16:creationId xmlns:a16="http://schemas.microsoft.com/office/drawing/2014/main" id="{88772EB8-CF95-9EA9-56A1-4DDF788F0958}"/>
              </a:ext>
            </a:extLst>
          </p:cNvPr>
          <p:cNvPicPr>
            <a:picLocks noChangeAspect="1" noChangeArrowheads="1"/>
          </p:cNvPicPr>
          <p:nvPr/>
        </p:nvPicPr>
        <p:blipFill>
          <a:blip r:embed="Rd8292288e5ee43c4">
            <a:extLst>
              <a:ext uri="{28A0092B-C50C-407E-A947-70E740481C1C}">
                <a14:useLocalDpi xmlns:a14="http://schemas.microsoft.com/office/drawing/2010/main" val="0"/>
              </a:ext>
            </a:extLst>
          </a:blip>
          <a:srcRect/>
          <a:stretch>
            <a:fillRect/>
          </a:stretch>
        </p:blipFill>
        <p:spPr bwMode="auto">
          <a:xfrm>
            <a:off x="1423533" y="4476831"/>
            <a:ext cx="4603523" cy="2856545"/>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3007A07D-72E4-76F5-FAC4-1A20576BB004}"/>
              </a:ext>
            </a:extLst>
          </p:cNvPr>
          <p:cNvSpPr/>
          <p:nvPr/>
        </p:nvSpPr>
        <p:spPr>
          <a:xfrm>
            <a:off x="3689523" y="8441612"/>
            <a:ext cx="23415906" cy="923330"/>
          </a:xfrm>
          <a:prstGeom prst="rect">
            <a:avLst/>
          </a:prstGeom>
          <a:solidFill>
            <a:schemeClr val="tx2">
              <a:lumMod val="25000"/>
              <a:lumOff val="75000"/>
            </a:schemeClr>
          </a:solidFill>
          <a:ln>
            <a:solidFill>
              <a:schemeClr val="tx1"/>
            </a:solidFill>
          </a:ln>
        </p:spPr>
        <p:txBody>
          <a:bodyPr wrap="square">
            <a:spAutoFit/>
          </a:bodyPr>
          <a:lstStyle/>
          <a:p>
            <a:pPr algn="ctr"/>
            <a:r>
              <a:rPr lang="pt-BR" sz="5400" b="0" i="0" u="none" strike="noStrike" dirty="0">
                <a:effectLst/>
                <a:latin typeface="Calibri" panose="020F0502020204030204" pitchFamily="34" charset="0"/>
                <a:cs typeface="Calibri" panose="020F0502020204030204" pitchFamily="34" charset="0"/>
              </a:rPr>
              <a:t>Artroplastia total de quadril uma análise comparativa sobre seus índices de luxação</a:t>
            </a:r>
            <a:endParaRPr lang="pt-BR" sz="54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266022" y="10374889"/>
            <a:ext cx="14351352" cy="2693045"/>
          </a:xfrm>
          <a:prstGeom prst="rect">
            <a:avLst/>
          </a:prstGeom>
          <a:noFill/>
        </p:spPr>
        <p:txBody>
          <a:bodyPr wrap="square" rtlCol="0">
            <a:spAutoFit/>
          </a:bodyPr>
          <a:lstStyle/>
          <a:p>
            <a:pPr algn="just"/>
            <a:r>
              <a:rPr lang="pt-BR" sz="3500" dirty="0">
                <a:latin typeface="Calibri" panose="020F0502020204030204" pitchFamily="34" charset="0"/>
                <a:cs typeface="Calibri" panose="020F0502020204030204" pitchFamily="34" charset="0"/>
              </a:rPr>
              <a:t>	</a:t>
            </a:r>
            <a:r>
              <a:rPr lang="pt-BR" sz="3500" b="0" i="0" u="none" strike="noStrike" dirty="0">
                <a:effectLst/>
                <a:latin typeface="Calibri" panose="020F0502020204030204" pitchFamily="34" charset="0"/>
                <a:cs typeface="Calibri" panose="020F0502020204030204" pitchFamily="34" charset="0"/>
              </a:rPr>
              <a:t>A artroplastia total do quadril (ATQ) é realizada para a maioria das fraturas do colo fêmur em pacientes idosos. A luxação após ATQ é uma complicação frequente e pode ocorrer de forma precoce. </a:t>
            </a:r>
          </a:p>
          <a:p>
            <a:pPr algn="just"/>
            <a:endParaRPr lang="pt-BR" sz="3200" dirty="0">
              <a:latin typeface="Open Sans" panose="020B0606030504020204" pitchFamily="34" charset="0"/>
              <a:cs typeface="Calibri" panose="020F0502020204030204" pitchFamily="34" charset="0"/>
            </a:endParaRPr>
          </a:p>
          <a:p>
            <a:pPr algn="just"/>
            <a:endParaRPr lang="pt-BR" sz="3200" dirty="0">
              <a:latin typeface="Open Sans" panose="020B060603050402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175309" y="9637834"/>
            <a:ext cx="2745239" cy="769441"/>
          </a:xfrm>
          <a:prstGeom prst="rect">
            <a:avLst/>
          </a:prstGeom>
          <a:noFill/>
        </p:spPr>
        <p:txBody>
          <a:bodyPr wrap="none" rtlCol="0">
            <a:spAutoFit/>
          </a:bodyPr>
          <a:lstStyle/>
          <a:p>
            <a:r>
              <a:rPr lang="pt-BR" sz="44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163893" y="14689617"/>
            <a:ext cx="14425432" cy="4462760"/>
          </a:xfrm>
          <a:prstGeom prst="rect">
            <a:avLst/>
          </a:prstGeom>
          <a:noFill/>
        </p:spPr>
        <p:txBody>
          <a:bodyPr wrap="square" rtlCol="0">
            <a:spAutoFit/>
          </a:bodyPr>
          <a:lstStyle/>
          <a:p>
            <a:pPr algn="just"/>
            <a:r>
              <a:rPr lang="pt-BR" sz="3200" b="0" i="0" u="none" strike="noStrike" dirty="0">
                <a:effectLst/>
                <a:latin typeface="Open Sans" panose="020B0606030504020204" pitchFamily="34" charset="0"/>
              </a:rPr>
              <a:t>	</a:t>
            </a:r>
            <a:r>
              <a:rPr lang="pt-BR" sz="3500" b="0" i="0" u="none" strike="noStrike" dirty="0">
                <a:effectLst/>
                <a:latin typeface="Calibri" panose="020F0502020204030204" pitchFamily="34" charset="0"/>
                <a:cs typeface="Calibri" panose="020F0502020204030204" pitchFamily="34" charset="0"/>
              </a:rPr>
              <a:t>Foram analisados os prontuários de 56 pacientes e estimadas as frequências em relação às seguintes variáveis: sexo, idade, comorbidades pré-existentes, lateralidade, tipo de fratura segundo a classificação de Garden, tipo de prótese (convencional ou dupla mobilidade), tempo cirúrgico, complicações intraoperatórias, tempo de internação após cirurgia (dias) e luxação (ocorrência, tratamento resultado, tempo entre a cirurgia e o primeiro episódio de luxação).</a:t>
            </a:r>
            <a:endParaRPr lang="pt-BR" sz="35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175309" y="14019956"/>
            <a:ext cx="4781437" cy="769441"/>
          </a:xfrm>
          <a:prstGeom prst="rect">
            <a:avLst/>
          </a:prstGeom>
          <a:noFill/>
        </p:spPr>
        <p:txBody>
          <a:bodyPr wrap="none" rtlCol="0">
            <a:spAutoFit/>
          </a:bodyPr>
          <a:lstStyle/>
          <a:p>
            <a:r>
              <a:rPr lang="pt-BR" sz="4400" b="1" dirty="0">
                <a:latin typeface="Calibri" panose="020F0502020204030204" pitchFamily="34" charset="0"/>
                <a:cs typeface="Calibri" panose="020F0502020204030204" pitchFamily="34" charset="0"/>
              </a:rPr>
              <a:t>Material e métodos</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214774" y="19113696"/>
            <a:ext cx="14402600" cy="5155257"/>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	</a:t>
            </a:r>
            <a:r>
              <a:rPr lang="pt-BR" sz="3300" dirty="0">
                <a:latin typeface="Calibri" panose="020F0502020204030204" pitchFamily="34" charset="0"/>
                <a:cs typeface="Calibri" panose="020F0502020204030204" pitchFamily="34" charset="0"/>
              </a:rPr>
              <a:t>A maioria dos indivíduos era do sexo feminino (75%, </a:t>
            </a:r>
            <a:r>
              <a:rPr lang="pt-BR" sz="3300" dirty="0" err="1">
                <a:latin typeface="Calibri" panose="020F0502020204030204" pitchFamily="34" charset="0"/>
                <a:cs typeface="Calibri" panose="020F0502020204030204" pitchFamily="34" charset="0"/>
              </a:rPr>
              <a:t>n</a:t>
            </a:r>
            <a:r>
              <a:rPr lang="pt-BR" sz="3300" dirty="0">
                <a:latin typeface="Calibri" panose="020F0502020204030204" pitchFamily="34" charset="0"/>
                <a:cs typeface="Calibri" panose="020F0502020204030204" pitchFamily="34" charset="0"/>
              </a:rPr>
              <a:t>= 42). O grupo de prótese convencional apresentou uma idade média de 67,75 anos e o grupo de dupla mobilidade 82,25 anos, diferindo significativamente entre si (</a:t>
            </a:r>
            <a:r>
              <a:rPr lang="pt-BR" sz="3300" dirty="0" err="1">
                <a:latin typeface="Calibri" panose="020F0502020204030204" pitchFamily="34" charset="0"/>
                <a:cs typeface="Calibri" panose="020F0502020204030204" pitchFamily="34" charset="0"/>
              </a:rPr>
              <a:t>p</a:t>
            </a:r>
            <a:r>
              <a:rPr lang="pt-BR" sz="3300" dirty="0">
                <a:latin typeface="Calibri" panose="020F0502020204030204" pitchFamily="34" charset="0"/>
                <a:cs typeface="Calibri" panose="020F0502020204030204" pitchFamily="34" charset="0"/>
              </a:rPr>
              <a:t>= 0,0001). Quanto ao tempo de cirurgia, foi observada diferença significativa em relação ao tipo de prótese utilizada (</a:t>
            </a:r>
            <a:r>
              <a:rPr lang="pt-BR" sz="3300" dirty="0" err="1">
                <a:latin typeface="Calibri" panose="020F0502020204030204" pitchFamily="34" charset="0"/>
                <a:cs typeface="Calibri" panose="020F0502020204030204" pitchFamily="34" charset="0"/>
              </a:rPr>
              <a:t>p</a:t>
            </a:r>
            <a:r>
              <a:rPr lang="pt-BR" sz="3300" dirty="0">
                <a:latin typeface="Calibri" panose="020F0502020204030204" pitchFamily="34" charset="0"/>
                <a:cs typeface="Calibri" panose="020F0502020204030204" pitchFamily="34" charset="0"/>
              </a:rPr>
              <a:t>= 0,001), a cirurgia com prótese convencional durou um tempo maior. Não foi observada diferença significativa em relação à presença de luxação e ao tempo de internação entre os dois grupos. A ocorrência de luxação após a ATQ foi de 3,6% (</a:t>
            </a:r>
            <a:r>
              <a:rPr lang="pt-BR" sz="3300" dirty="0" err="1">
                <a:latin typeface="Calibri" panose="020F0502020204030204" pitchFamily="34" charset="0"/>
                <a:cs typeface="Calibri" panose="020F0502020204030204" pitchFamily="34" charset="0"/>
              </a:rPr>
              <a:t>n</a:t>
            </a:r>
            <a:r>
              <a:rPr lang="pt-BR" sz="3300" dirty="0">
                <a:latin typeface="Calibri" panose="020F0502020204030204" pitchFamily="34" charset="0"/>
                <a:cs typeface="Calibri" panose="020F0502020204030204" pitchFamily="34" charset="0"/>
              </a:rPr>
              <a:t>= 02), em apenas dois casos de ATQ com uso de prótese de dupla mobilidade.</a:t>
            </a:r>
          </a:p>
          <a:p>
            <a:pPr algn="just"/>
            <a:endParaRPr lang="pt-BR" sz="3200"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175309" y="18481745"/>
            <a:ext cx="2970795" cy="769441"/>
          </a:xfrm>
          <a:prstGeom prst="rect">
            <a:avLst/>
          </a:prstGeom>
          <a:noFill/>
        </p:spPr>
        <p:txBody>
          <a:bodyPr wrap="square" rtlCol="0">
            <a:spAutoFit/>
          </a:bodyPr>
          <a:lstStyle/>
          <a:p>
            <a:r>
              <a:rPr lang="pt-BR" sz="44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5080138" y="25189251"/>
            <a:ext cx="11285061"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6071441" y="18060722"/>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5938849" y="25519010"/>
            <a:ext cx="12344587" cy="2554545"/>
          </a:xfrm>
          <a:prstGeom prst="rect">
            <a:avLst/>
          </a:prstGeom>
          <a:noFill/>
        </p:spPr>
        <p:txBody>
          <a:bodyPr wrap="square" rtlCol="0">
            <a:spAutoFit/>
          </a:bodyPr>
          <a:lstStyle/>
          <a:p>
            <a:pPr algn="just"/>
            <a:r>
              <a:rPr lang="pt-BR" sz="3200" b="0" i="0" u="none" strike="noStrike" dirty="0">
                <a:effectLst/>
                <a:latin typeface="Open Sans" panose="020B0606030504020204" pitchFamily="34" charset="0"/>
              </a:rPr>
              <a:t>	A incidência de luxação em grupos comparáveis após a ATQ foi semelhante, independente do tipo de prótese utilizada (convencional ou dupla mobilidade). O uso da prótese de dupla mobilidade apresentou como única vantagem em relação à convencional o menor tempo de cirurgia.</a:t>
            </a:r>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896291" y="24835308"/>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444713" y="28527708"/>
            <a:ext cx="13022457" cy="12126397"/>
          </a:xfrm>
          <a:prstGeom prst="rect">
            <a:avLst/>
          </a:prstGeom>
          <a:noFill/>
        </p:spPr>
        <p:txBody>
          <a:bodyPr wrap="square" rtlCol="0">
            <a:spAutoFit/>
          </a:bodyPr>
          <a:lstStyle/>
          <a:p>
            <a:pPr algn="just"/>
            <a:r>
              <a:rPr lang="pt-BR" sz="3000" dirty="0">
                <a:latin typeface="Calibri" panose="020F0502020204030204" pitchFamily="34" charset="0"/>
                <a:cs typeface="Calibri" panose="020F0502020204030204" pitchFamily="34" charset="0"/>
              </a:rPr>
              <a:t>1. Lima BLTS, Santos JDNN, Coutinho ML, Sampaio TCFV. Estudo comparativo da funcionalidade do paciente submetido à artroplastia total de quadril. </a:t>
            </a:r>
            <a:r>
              <a:rPr lang="pt-BR" sz="3000" dirty="0" err="1">
                <a:latin typeface="Calibri" panose="020F0502020204030204" pitchFamily="34" charset="0"/>
                <a:cs typeface="Calibri" panose="020F0502020204030204" pitchFamily="34" charset="0"/>
              </a:rPr>
              <a:t>Rev</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Interd</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Ciênc</a:t>
            </a:r>
            <a:r>
              <a:rPr lang="pt-BR" sz="3000" dirty="0">
                <a:latin typeface="Calibri" panose="020F0502020204030204" pitchFamily="34" charset="0"/>
                <a:cs typeface="Calibri" panose="020F0502020204030204" pitchFamily="34" charset="0"/>
              </a:rPr>
              <a:t> Méd. 2017;1(1):96-109.</a:t>
            </a:r>
          </a:p>
          <a:p>
            <a:pPr algn="just"/>
            <a:r>
              <a:rPr lang="pt-BR" sz="3000" dirty="0">
                <a:latin typeface="Calibri" panose="020F0502020204030204" pitchFamily="34" charset="0"/>
                <a:cs typeface="Calibri" panose="020F0502020204030204" pitchFamily="34" charset="0"/>
              </a:rPr>
              <a:t>2. </a:t>
            </a:r>
            <a:r>
              <a:rPr lang="pt-BR" sz="3000" dirty="0" err="1">
                <a:latin typeface="Calibri" panose="020F0502020204030204" pitchFamily="34" charset="0"/>
                <a:cs typeface="Calibri" panose="020F0502020204030204" pitchFamily="34" charset="0"/>
              </a:rPr>
              <a:t>Enge</a:t>
            </a:r>
            <a:r>
              <a:rPr lang="pt-BR" sz="3000" dirty="0">
                <a:latin typeface="Calibri" panose="020F0502020204030204" pitchFamily="34" charset="0"/>
                <a:cs typeface="Calibri" panose="020F0502020204030204" pitchFamily="34" charset="0"/>
              </a:rPr>
              <a:t> Júnior </a:t>
            </a:r>
            <a:r>
              <a:rPr lang="pt-BR" sz="3000" dirty="0" err="1">
                <a:latin typeface="Calibri" panose="020F0502020204030204" pitchFamily="34" charset="0"/>
                <a:cs typeface="Calibri" panose="020F0502020204030204" pitchFamily="34" charset="0"/>
              </a:rPr>
              <a:t>D</a:t>
            </a:r>
            <a:r>
              <a:rPr lang="pt-BR" sz="3000" dirty="0">
                <a:latin typeface="Calibri" panose="020F0502020204030204" pitchFamily="34" charset="0"/>
                <a:cs typeface="Calibri" panose="020F0502020204030204" pitchFamily="34" charset="0"/>
              </a:rPr>
              <a:t>, Castro AA, Fonseca EKUN, Baptista E, </a:t>
            </a:r>
            <a:r>
              <a:rPr lang="pt-BR" sz="3000" dirty="0" err="1">
                <a:latin typeface="Calibri" panose="020F0502020204030204" pitchFamily="34" charset="0"/>
                <a:cs typeface="Calibri" panose="020F0502020204030204" pitchFamily="34" charset="0"/>
              </a:rPr>
              <a:t>Padial</a:t>
            </a:r>
            <a:r>
              <a:rPr lang="pt-BR" sz="3000" dirty="0">
                <a:latin typeface="Calibri" panose="020F0502020204030204" pitchFamily="34" charset="0"/>
                <a:cs typeface="Calibri" panose="020F0502020204030204" pitchFamily="34" charset="0"/>
              </a:rPr>
              <a:t> MB, </a:t>
            </a:r>
            <a:r>
              <a:rPr lang="pt-BR" sz="3000" dirty="0" err="1">
                <a:latin typeface="Calibri" panose="020F0502020204030204" pitchFamily="34" charset="0"/>
                <a:cs typeface="Calibri" panose="020F0502020204030204" pitchFamily="34" charset="0"/>
              </a:rPr>
              <a:t>Rosemberg</a:t>
            </a:r>
            <a:r>
              <a:rPr lang="pt-BR" sz="3000" dirty="0">
                <a:latin typeface="Calibri" panose="020F0502020204030204" pitchFamily="34" charset="0"/>
                <a:cs typeface="Calibri" panose="020F0502020204030204" pitchFamily="34" charset="0"/>
              </a:rPr>
              <a:t> LA. Principais complicações da artroplastia de quadril: ensaio </a:t>
            </a:r>
            <a:r>
              <a:rPr lang="pt-BR" sz="3000" dirty="0" err="1">
                <a:latin typeface="Calibri" panose="020F0502020204030204" pitchFamily="34" charset="0"/>
                <a:cs typeface="Calibri" panose="020F0502020204030204" pitchFamily="34" charset="0"/>
              </a:rPr>
              <a:t>icono</a:t>
            </a:r>
            <a:r>
              <a:rPr lang="pt-BR" sz="3000" dirty="0">
                <a:latin typeface="Calibri" panose="020F0502020204030204" pitchFamily="34" charset="0"/>
                <a:cs typeface="Calibri" panose="020F0502020204030204" pitchFamily="34" charset="0"/>
              </a:rPr>
              <a:t>- gráfico. </a:t>
            </a:r>
            <a:r>
              <a:rPr lang="pt-BR" sz="3000" dirty="0" err="1">
                <a:latin typeface="Calibri" panose="020F0502020204030204" pitchFamily="34" charset="0"/>
                <a:cs typeface="Calibri" panose="020F0502020204030204" pitchFamily="34" charset="0"/>
              </a:rPr>
              <a:t>Radiol</a:t>
            </a:r>
            <a:r>
              <a:rPr lang="pt-BR" sz="3000" dirty="0">
                <a:latin typeface="Calibri" panose="020F0502020204030204" pitchFamily="34" charset="0"/>
                <a:cs typeface="Calibri" panose="020F0502020204030204" pitchFamily="34" charset="0"/>
              </a:rPr>
              <a:t> Bras. 2020 Jan/Fev;53(1):56–62.</a:t>
            </a:r>
          </a:p>
          <a:p>
            <a:pPr algn="just"/>
            <a:r>
              <a:rPr lang="pt-BR" sz="3000" dirty="0">
                <a:latin typeface="Calibri" panose="020F0502020204030204" pitchFamily="34" charset="0"/>
                <a:cs typeface="Calibri" panose="020F0502020204030204" pitchFamily="34" charset="0"/>
              </a:rPr>
              <a:t>3. </a:t>
            </a:r>
            <a:r>
              <a:rPr lang="pt-BR" sz="3000" dirty="0" err="1">
                <a:latin typeface="Calibri" panose="020F0502020204030204" pitchFamily="34" charset="0"/>
                <a:cs typeface="Calibri" panose="020F0502020204030204" pitchFamily="34" charset="0"/>
              </a:rPr>
              <a:t>Hermansen</a:t>
            </a:r>
            <a:r>
              <a:rPr lang="pt-BR" sz="3000" dirty="0">
                <a:latin typeface="Calibri" panose="020F0502020204030204" pitchFamily="34" charset="0"/>
                <a:cs typeface="Calibri" panose="020F0502020204030204" pitchFamily="34" charset="0"/>
              </a:rPr>
              <a:t> LL, </a:t>
            </a:r>
            <a:r>
              <a:rPr lang="pt-BR" sz="3000" dirty="0" err="1">
                <a:latin typeface="Calibri" panose="020F0502020204030204" pitchFamily="34" charset="0"/>
                <a:cs typeface="Calibri" panose="020F0502020204030204" pitchFamily="34" charset="0"/>
              </a:rPr>
              <a:t>Viberg</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B</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Overgaard</a:t>
            </a:r>
            <a:r>
              <a:rPr lang="pt-BR" sz="3000" dirty="0">
                <a:latin typeface="Calibri" panose="020F0502020204030204" pitchFamily="34" charset="0"/>
                <a:cs typeface="Calibri" panose="020F0502020204030204" pitchFamily="34" charset="0"/>
              </a:rPr>
              <a:t> S. Risk </a:t>
            </a:r>
            <a:r>
              <a:rPr lang="pt-BR" sz="3000" dirty="0" err="1">
                <a:latin typeface="Calibri" panose="020F0502020204030204" pitchFamily="34" charset="0"/>
                <a:cs typeface="Calibri" panose="020F0502020204030204" pitchFamily="34" charset="0"/>
              </a:rPr>
              <a:t>Factors</a:t>
            </a:r>
            <a:r>
              <a:rPr lang="pt-BR" sz="3000" dirty="0">
                <a:latin typeface="Calibri" panose="020F0502020204030204" pitchFamily="34" charset="0"/>
                <a:cs typeface="Calibri" panose="020F0502020204030204" pitchFamily="34" charset="0"/>
              </a:rPr>
              <a:t> for </a:t>
            </a:r>
            <a:r>
              <a:rPr lang="pt-BR" sz="3000" dirty="0" err="1">
                <a:latin typeface="Calibri" panose="020F0502020204030204" pitchFamily="34" charset="0"/>
                <a:cs typeface="Calibri" panose="020F0502020204030204" pitchFamily="34" charset="0"/>
              </a:rPr>
              <a:t>Dislocation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and</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Re-revision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After</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First</a:t>
            </a:r>
            <a:r>
              <a:rPr lang="pt-BR" sz="3000" dirty="0">
                <a:latin typeface="Calibri" panose="020F0502020204030204" pitchFamily="34" charset="0"/>
                <a:cs typeface="Calibri" panose="020F0502020204030204" pitchFamily="34" charset="0"/>
              </a:rPr>
              <a:t>-Time </a:t>
            </a:r>
            <a:r>
              <a:rPr lang="pt-BR" sz="3000" dirty="0" err="1">
                <a:latin typeface="Calibri" panose="020F0502020204030204" pitchFamily="34" charset="0"/>
                <a:cs typeface="Calibri" panose="020F0502020204030204" pitchFamily="34" charset="0"/>
              </a:rPr>
              <a:t>Revision</a:t>
            </a:r>
            <a:r>
              <a:rPr lang="pt-BR" sz="3000" dirty="0">
                <a:latin typeface="Calibri" panose="020F0502020204030204" pitchFamily="34" charset="0"/>
                <a:cs typeface="Calibri" panose="020F0502020204030204" pitchFamily="34" charset="0"/>
              </a:rPr>
              <a:t> Total Hip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due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to</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Recurrent</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Dislocation</a:t>
            </a:r>
            <a:r>
              <a:rPr lang="pt-BR" sz="3000" dirty="0">
                <a:latin typeface="Calibri" panose="020F0502020204030204" pitchFamily="34" charset="0"/>
                <a:cs typeface="Calibri" panose="020F0502020204030204" pitchFamily="34" charset="0"/>
              </a:rPr>
              <a:t> - A </a:t>
            </a:r>
            <a:r>
              <a:rPr lang="pt-BR" sz="3000" dirty="0" err="1">
                <a:latin typeface="Calibri" panose="020F0502020204030204" pitchFamily="34" charset="0"/>
                <a:cs typeface="Calibri" panose="020F0502020204030204" pitchFamily="34" charset="0"/>
              </a:rPr>
              <a:t>Study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From</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the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Danish</a:t>
            </a:r>
            <a:r>
              <a:rPr lang="pt-BR" sz="3000" dirty="0">
                <a:latin typeface="Calibri" panose="020F0502020204030204" pitchFamily="34" charset="0"/>
                <a:cs typeface="Calibri" panose="020F0502020204030204" pitchFamily="34" charset="0"/>
              </a:rPr>
              <a:t> Hip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Register. J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2021;36:1407–1412.</a:t>
            </a:r>
          </a:p>
          <a:p>
            <a:pPr algn="just"/>
            <a:r>
              <a:rPr lang="pt-BR" sz="3000" dirty="0">
                <a:latin typeface="Calibri" panose="020F0502020204030204" pitchFamily="34" charset="0"/>
                <a:cs typeface="Calibri" panose="020F0502020204030204" pitchFamily="34" charset="0"/>
              </a:rPr>
              <a:t>4. </a:t>
            </a:r>
            <a:r>
              <a:rPr lang="pt-BR" sz="3000" dirty="0" err="1">
                <a:latin typeface="Calibri" panose="020F0502020204030204" pitchFamily="34" charset="0"/>
                <a:cs typeface="Calibri" panose="020F0502020204030204" pitchFamily="34" charset="0"/>
              </a:rPr>
              <a:t>Mortazavi</a:t>
            </a:r>
            <a:r>
              <a:rPr lang="pt-BR" sz="3000" dirty="0">
                <a:latin typeface="Calibri" panose="020F0502020204030204" pitchFamily="34" charset="0"/>
                <a:cs typeface="Calibri" panose="020F0502020204030204" pitchFamily="34" charset="0"/>
              </a:rPr>
              <a:t> SMJ, </a:t>
            </a:r>
            <a:r>
              <a:rPr lang="pt-BR" sz="3000" dirty="0" err="1">
                <a:latin typeface="Calibri" panose="020F0502020204030204" pitchFamily="34" charset="0"/>
                <a:cs typeface="Calibri" panose="020F0502020204030204" pitchFamily="34" charset="0"/>
              </a:rPr>
              <a:t>Ghadimi</a:t>
            </a:r>
            <a:r>
              <a:rPr lang="pt-BR" sz="3000" dirty="0">
                <a:latin typeface="Calibri" panose="020F0502020204030204" pitchFamily="34" charset="0"/>
                <a:cs typeface="Calibri" panose="020F0502020204030204" pitchFamily="34" charset="0"/>
              </a:rPr>
              <a:t> E, </a:t>
            </a:r>
            <a:r>
              <a:rPr lang="pt-BR" sz="3000" dirty="0" err="1">
                <a:latin typeface="Calibri" panose="020F0502020204030204" pitchFamily="34" charset="0"/>
                <a:cs typeface="Calibri" panose="020F0502020204030204" pitchFamily="34" charset="0"/>
              </a:rPr>
              <a:t>Ardakani</a:t>
            </a:r>
            <a:r>
              <a:rPr lang="pt-BR" sz="3000" dirty="0">
                <a:latin typeface="Calibri" panose="020F0502020204030204" pitchFamily="34" charset="0"/>
                <a:cs typeface="Calibri" panose="020F0502020204030204" pitchFamily="34" charset="0"/>
              </a:rPr>
              <a:t> MV, et al. Risk </a:t>
            </a:r>
            <a:r>
              <a:rPr lang="pt-BR" sz="3000" dirty="0" err="1">
                <a:latin typeface="Calibri" panose="020F0502020204030204" pitchFamily="34" charset="0"/>
                <a:cs typeface="Calibri" panose="020F0502020204030204" pitchFamily="34" charset="0"/>
              </a:rPr>
              <a:t>factors</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of</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dislocation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after</a:t>
            </a:r>
            <a:r>
              <a:rPr lang="pt-BR" sz="3000" dirty="0">
                <a:latin typeface="Calibri" panose="020F0502020204030204" pitchFamily="34" charset="0"/>
                <a:cs typeface="Calibri" panose="020F0502020204030204" pitchFamily="34" charset="0"/>
              </a:rPr>
              <a:t> total hip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in </a:t>
            </a:r>
            <a:r>
              <a:rPr lang="pt-BR" sz="3000" dirty="0" err="1">
                <a:latin typeface="Calibri" panose="020F0502020204030204" pitchFamily="34" charset="0"/>
                <a:cs typeface="Calibri" panose="020F0502020204030204" pitchFamily="34" charset="0"/>
              </a:rPr>
              <a:t>patients</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with</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developmental</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dysplasia</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of</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the</a:t>
            </a:r>
            <a:r>
              <a:rPr lang="pt-BR" sz="3000" dirty="0">
                <a:latin typeface="Calibri" panose="020F0502020204030204" pitchFamily="34" charset="0"/>
                <a:cs typeface="Calibri" panose="020F0502020204030204" pitchFamily="34" charset="0"/>
              </a:rPr>
              <a:t> hip. </a:t>
            </a:r>
            <a:r>
              <a:rPr lang="pt-BR" sz="3000" dirty="0" err="1">
                <a:latin typeface="Calibri" panose="020F0502020204030204" pitchFamily="34" charset="0"/>
                <a:cs typeface="Calibri" panose="020F0502020204030204" pitchFamily="34" charset="0"/>
              </a:rPr>
              <a:t>International</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Orthopaedics</a:t>
            </a:r>
            <a:r>
              <a:rPr lang="pt-BR" sz="3000" dirty="0">
                <a:latin typeface="Calibri" panose="020F0502020204030204" pitchFamily="34" charset="0"/>
                <a:cs typeface="Calibri" panose="020F0502020204030204" pitchFamily="34" charset="0"/>
              </a:rPr>
              <a:t>. 2022;46(4):749–59.</a:t>
            </a:r>
          </a:p>
          <a:p>
            <a:pPr algn="just"/>
            <a:r>
              <a:rPr lang="pt-BR" sz="3000" dirty="0">
                <a:latin typeface="Calibri" panose="020F0502020204030204" pitchFamily="34" charset="0"/>
                <a:cs typeface="Calibri" panose="020F0502020204030204" pitchFamily="34" charset="0"/>
              </a:rPr>
              <a:t>5. Wright-</a:t>
            </a:r>
            <a:r>
              <a:rPr lang="pt-BR" sz="3000" dirty="0" err="1">
                <a:latin typeface="Calibri" panose="020F0502020204030204" pitchFamily="34" charset="0"/>
                <a:cs typeface="Calibri" panose="020F0502020204030204" pitchFamily="34" charset="0"/>
              </a:rPr>
              <a:t>Chisem</a:t>
            </a:r>
            <a:r>
              <a:rPr lang="pt-BR" sz="3000" dirty="0">
                <a:latin typeface="Calibri" panose="020F0502020204030204" pitchFamily="34" charset="0"/>
                <a:cs typeface="Calibri" panose="020F0502020204030204" pitchFamily="34" charset="0"/>
              </a:rPr>
              <a:t> J, </a:t>
            </a:r>
            <a:r>
              <a:rPr lang="pt-BR" sz="3000" dirty="0" err="1">
                <a:latin typeface="Calibri" panose="020F0502020204030204" pitchFamily="34" charset="0"/>
                <a:cs typeface="Calibri" panose="020F0502020204030204" pitchFamily="34" charset="0"/>
              </a:rPr>
              <a:t>Elbuluk</a:t>
            </a:r>
            <a:r>
              <a:rPr lang="pt-BR" sz="3000" dirty="0">
                <a:latin typeface="Calibri" panose="020F0502020204030204" pitchFamily="34" charset="0"/>
                <a:cs typeface="Calibri" panose="020F0502020204030204" pitchFamily="34" charset="0"/>
              </a:rPr>
              <a:t> AM, </a:t>
            </a:r>
            <a:r>
              <a:rPr lang="pt-BR" sz="3000" dirty="0" err="1">
                <a:latin typeface="Calibri" panose="020F0502020204030204" pitchFamily="34" charset="0"/>
                <a:cs typeface="Calibri" panose="020F0502020204030204" pitchFamily="34" charset="0"/>
              </a:rPr>
              <a:t>Mayman</a:t>
            </a:r>
            <a:r>
              <a:rPr lang="pt-BR" sz="3000" dirty="0">
                <a:latin typeface="Calibri" panose="020F0502020204030204" pitchFamily="34" charset="0"/>
                <a:cs typeface="Calibri" panose="020F0502020204030204" pitchFamily="34" charset="0"/>
              </a:rPr>
              <a:t> DJ, </a:t>
            </a:r>
            <a:r>
              <a:rPr lang="pt-BR" sz="3000" dirty="0" err="1">
                <a:latin typeface="Calibri" panose="020F0502020204030204" pitchFamily="34" charset="0"/>
                <a:cs typeface="Calibri" panose="020F0502020204030204" pitchFamily="34" charset="0"/>
              </a:rPr>
              <a:t>Jerabek</a:t>
            </a:r>
            <a:r>
              <a:rPr lang="pt-BR" sz="3000" dirty="0">
                <a:latin typeface="Calibri" panose="020F0502020204030204" pitchFamily="34" charset="0"/>
                <a:cs typeface="Calibri" panose="020F0502020204030204" pitchFamily="34" charset="0"/>
              </a:rPr>
              <a:t> SA, </a:t>
            </a:r>
            <a:r>
              <a:rPr lang="pt-BR" sz="3000" dirty="0" err="1">
                <a:latin typeface="Calibri" panose="020F0502020204030204" pitchFamily="34" charset="0"/>
                <a:cs typeface="Calibri" panose="020F0502020204030204" pitchFamily="34" charset="0"/>
              </a:rPr>
              <a:t>Sculco</a:t>
            </a:r>
            <a:r>
              <a:rPr lang="pt-BR" sz="3000" dirty="0">
                <a:latin typeface="Calibri" panose="020F0502020204030204" pitchFamily="34" charset="0"/>
                <a:cs typeface="Calibri" panose="020F0502020204030204" pitchFamily="34" charset="0"/>
              </a:rPr>
              <a:t> PK, </a:t>
            </a:r>
            <a:r>
              <a:rPr lang="pt-BR" sz="3000" dirty="0" err="1">
                <a:latin typeface="Calibri" panose="020F0502020204030204" pitchFamily="34" charset="0"/>
                <a:cs typeface="Calibri" panose="020F0502020204030204" pitchFamily="34" charset="0"/>
              </a:rPr>
              <a:t>Vigdorchik</a:t>
            </a:r>
            <a:r>
              <a:rPr lang="pt-BR" sz="3000" dirty="0">
                <a:latin typeface="Calibri" panose="020F0502020204030204" pitchFamily="34" charset="0"/>
                <a:cs typeface="Calibri" panose="020F0502020204030204" pitchFamily="34" charset="0"/>
              </a:rPr>
              <a:t> JM. The </a:t>
            </a:r>
            <a:r>
              <a:rPr lang="pt-BR" sz="3000" dirty="0" err="1">
                <a:latin typeface="Calibri" panose="020F0502020204030204" pitchFamily="34" charset="0"/>
                <a:cs typeface="Calibri" panose="020F0502020204030204" pitchFamily="34" charset="0"/>
              </a:rPr>
              <a:t>journey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to</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preventing</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dislocation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after</a:t>
            </a:r>
            <a:r>
              <a:rPr lang="pt-BR" sz="3000" dirty="0">
                <a:latin typeface="Calibri" panose="020F0502020204030204" pitchFamily="34" charset="0"/>
                <a:cs typeface="Calibri" panose="020F0502020204030204" pitchFamily="34" charset="0"/>
              </a:rPr>
              <a:t> total hip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 </a:t>
            </a:r>
            <a:r>
              <a:rPr lang="pt-BR" sz="3000" dirty="0" err="1">
                <a:latin typeface="Calibri" panose="020F0502020204030204" pitchFamily="34" charset="0"/>
                <a:cs typeface="Calibri" panose="020F0502020204030204" pitchFamily="34" charset="0"/>
              </a:rPr>
              <a:t>how</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did</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we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get</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here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Bone</a:t>
            </a:r>
            <a:r>
              <a:rPr lang="pt-BR" sz="3000" dirty="0">
                <a:latin typeface="Calibri" panose="020F0502020204030204" pitchFamily="34" charset="0"/>
                <a:cs typeface="Calibri" panose="020F0502020204030204" pitchFamily="34" charset="0"/>
              </a:rPr>
              <a:t> Joint J. 2022;104-B(1):8-11.</a:t>
            </a:r>
          </a:p>
          <a:p>
            <a:pPr algn="just"/>
            <a:r>
              <a:rPr lang="pt-BR" sz="3000" dirty="0">
                <a:latin typeface="Calibri" panose="020F0502020204030204" pitchFamily="34" charset="0"/>
                <a:cs typeface="Calibri" panose="020F0502020204030204" pitchFamily="34" charset="0"/>
              </a:rPr>
              <a:t>6. Lima TL, de Bustamante </a:t>
            </a:r>
            <a:r>
              <a:rPr lang="pt-BR" sz="3000" dirty="0" err="1">
                <a:latin typeface="Calibri" panose="020F0502020204030204" pitchFamily="34" charset="0"/>
                <a:cs typeface="Calibri" panose="020F0502020204030204" pitchFamily="34" charset="0"/>
              </a:rPr>
              <a:t>Pallottino</a:t>
            </a:r>
            <a:r>
              <a:rPr lang="pt-BR" sz="3000" dirty="0">
                <a:latin typeface="Calibri" panose="020F0502020204030204" pitchFamily="34" charset="0"/>
                <a:cs typeface="Calibri" panose="020F0502020204030204" pitchFamily="34" charset="0"/>
              </a:rPr>
              <a:t> A, Franco JS, </a:t>
            </a:r>
            <a:r>
              <a:rPr lang="pt-BR" sz="3000" dirty="0" err="1">
                <a:latin typeface="Calibri" panose="020F0502020204030204" pitchFamily="34" charset="0"/>
                <a:cs typeface="Calibri" panose="020F0502020204030204" pitchFamily="34" charset="0"/>
              </a:rPr>
              <a:t>Chami</a:t>
            </a:r>
            <a:r>
              <a:rPr lang="pt-BR" sz="3000" dirty="0">
                <a:latin typeface="Calibri" panose="020F0502020204030204" pitchFamily="34" charset="0"/>
                <a:cs typeface="Calibri" panose="020F0502020204030204" pitchFamily="34" charset="0"/>
              </a:rPr>
              <a:t> SM, Scorza BJ, Morais BB. Luxação </a:t>
            </a:r>
            <a:r>
              <a:rPr lang="pt-BR" sz="3000" dirty="0" err="1">
                <a:latin typeface="Calibri" panose="020F0502020204030204" pitchFamily="34" charset="0"/>
                <a:cs typeface="Calibri" panose="020F0502020204030204" pitchFamily="34" charset="0"/>
              </a:rPr>
              <a:t>intraprotética</a:t>
            </a:r>
            <a:r>
              <a:rPr lang="pt-BR" sz="3000" dirty="0">
                <a:latin typeface="Calibri" panose="020F0502020204030204" pitchFamily="34" charset="0"/>
                <a:cs typeface="Calibri" panose="020F0502020204030204" pitchFamily="34" charset="0"/>
              </a:rPr>
              <a:t> precoce de artroplastia total do quadril com implante de dupla mobilidade: relato de caso. </a:t>
            </a:r>
            <a:r>
              <a:rPr lang="pt-BR" sz="3000" dirty="0" err="1">
                <a:latin typeface="Calibri" panose="020F0502020204030204" pitchFamily="34" charset="0"/>
                <a:cs typeface="Calibri" panose="020F0502020204030204" pitchFamily="34" charset="0"/>
              </a:rPr>
              <a:t>Rev</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Bras</a:t>
            </a:r>
            <a:r>
              <a:rPr lang="pt-BR" sz="3000" dirty="0">
                <a:latin typeface="Calibri" panose="020F0502020204030204" pitchFamily="34" charset="0"/>
                <a:cs typeface="Calibri" panose="020F0502020204030204" pitchFamily="34" charset="0"/>
              </a:rPr>
              <a:t> Ortop. 2022.</a:t>
            </a:r>
          </a:p>
          <a:p>
            <a:pPr algn="just"/>
            <a:r>
              <a:rPr lang="pt-BR" sz="3000" dirty="0">
                <a:latin typeface="Calibri" panose="020F0502020204030204" pitchFamily="34" charset="0"/>
                <a:cs typeface="Calibri" panose="020F0502020204030204" pitchFamily="34" charset="0"/>
              </a:rPr>
              <a:t>7. Ferreira WM. Taça de dupla mobilidade acetabular em artroplastia total do quadril. Tec Ortop. 2016;16(3), 3-6. 15</a:t>
            </a:r>
          </a:p>
          <a:p>
            <a:pPr algn="just"/>
            <a:r>
              <a:rPr lang="pt-BR" sz="3000" dirty="0">
                <a:latin typeface="Calibri" panose="020F0502020204030204" pitchFamily="34" charset="0"/>
                <a:cs typeface="Calibri" panose="020F0502020204030204" pitchFamily="34" charset="0"/>
              </a:rPr>
              <a:t>8. World Health </a:t>
            </a:r>
            <a:r>
              <a:rPr lang="pt-BR" sz="3000" dirty="0" err="1">
                <a:latin typeface="Calibri" panose="020F0502020204030204" pitchFamily="34" charset="0"/>
                <a:cs typeface="Calibri" panose="020F0502020204030204" pitchFamily="34" charset="0"/>
              </a:rPr>
              <a:t>Organization</a:t>
            </a:r>
            <a:r>
              <a:rPr lang="pt-BR" sz="3000" dirty="0">
                <a:latin typeface="Calibri" panose="020F0502020204030204" pitchFamily="34" charset="0"/>
                <a:cs typeface="Calibri" panose="020F0502020204030204" pitchFamily="34" charset="0"/>
              </a:rPr>
              <a:t>. ICD-11 </a:t>
            </a:r>
            <a:r>
              <a:rPr lang="pt-BR" sz="3000" dirty="0" err="1">
                <a:latin typeface="Calibri" panose="020F0502020204030204" pitchFamily="34" charset="0"/>
                <a:cs typeface="Calibri" panose="020F0502020204030204" pitchFamily="34" charset="0"/>
              </a:rPr>
              <a:t>International</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Classification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of</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Diseases</a:t>
            </a:r>
            <a:r>
              <a:rPr lang="pt-BR" sz="3000" dirty="0">
                <a:latin typeface="Calibri" panose="020F0502020204030204" pitchFamily="34" charset="0"/>
                <a:cs typeface="Calibri" panose="020F0502020204030204" pitchFamily="34" charset="0"/>
              </a:rPr>
              <a:t> for </a:t>
            </a:r>
            <a:r>
              <a:rPr lang="pt-BR" sz="3000" dirty="0" err="1">
                <a:latin typeface="Calibri" panose="020F0502020204030204" pitchFamily="34" charset="0"/>
                <a:cs typeface="Calibri" panose="020F0502020204030204" pitchFamily="34" charset="0"/>
              </a:rPr>
              <a:t>Mortality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and</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Morbidity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Statistics</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Eleventh</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Revision</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Reference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Guide</a:t>
            </a:r>
            <a:r>
              <a:rPr lang="pt-BR" sz="3000" dirty="0">
                <a:latin typeface="Calibri" panose="020F0502020204030204" pitchFamily="34" charset="0"/>
                <a:cs typeface="Calibri" panose="020F0502020204030204" pitchFamily="34" charset="0"/>
              </a:rPr>
              <a:t>. 2022.</a:t>
            </a:r>
          </a:p>
          <a:p>
            <a:pPr algn="just"/>
            <a:r>
              <a:rPr lang="pt-BR" sz="3000" dirty="0">
                <a:latin typeface="Calibri" panose="020F0502020204030204" pitchFamily="34" charset="0"/>
                <a:cs typeface="Calibri" panose="020F0502020204030204" pitchFamily="34" charset="0"/>
              </a:rPr>
              <a:t>9. </a:t>
            </a:r>
            <a:r>
              <a:rPr lang="pt-BR" sz="3000" dirty="0" err="1">
                <a:latin typeface="Calibri" panose="020F0502020204030204" pitchFamily="34" charset="0"/>
                <a:cs typeface="Calibri" panose="020F0502020204030204" pitchFamily="34" charset="0"/>
              </a:rPr>
              <a:t>Milenkovic</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S</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Mitkovic</a:t>
            </a:r>
            <a:r>
              <a:rPr lang="pt-BR" sz="3000" dirty="0">
                <a:latin typeface="Calibri" panose="020F0502020204030204" pitchFamily="34" charset="0"/>
                <a:cs typeface="Calibri" panose="020F0502020204030204" pitchFamily="34" charset="0"/>
              </a:rPr>
              <a:t> M, </a:t>
            </a:r>
            <a:r>
              <a:rPr lang="pt-BR" sz="3000" dirty="0" err="1">
                <a:latin typeface="Calibri" panose="020F0502020204030204" pitchFamily="34" charset="0"/>
                <a:cs typeface="Calibri" panose="020F0502020204030204" pitchFamily="34" charset="0"/>
              </a:rPr>
              <a:t>Mitkovic</a:t>
            </a:r>
            <a:r>
              <a:rPr lang="pt-BR" sz="3000" dirty="0">
                <a:latin typeface="Calibri" panose="020F0502020204030204" pitchFamily="34" charset="0"/>
                <a:cs typeface="Calibri" panose="020F0502020204030204" pitchFamily="34" charset="0"/>
              </a:rPr>
              <a:t> M, </a:t>
            </a:r>
            <a:r>
              <a:rPr lang="pt-BR" sz="3000" dirty="0" err="1">
                <a:latin typeface="Calibri" panose="020F0502020204030204" pitchFamily="34" charset="0"/>
                <a:cs typeface="Calibri" panose="020F0502020204030204" pitchFamily="34" charset="0"/>
              </a:rPr>
              <a:t>Stojiljković</a:t>
            </a:r>
            <a:r>
              <a:rPr lang="pt-BR" sz="3000" dirty="0">
                <a:latin typeface="Calibri" panose="020F0502020204030204" pitchFamily="34" charset="0"/>
                <a:cs typeface="Calibri" panose="020F0502020204030204" pitchFamily="34" charset="0"/>
              </a:rPr>
              <a:t> P. Total hip </a:t>
            </a:r>
            <a:r>
              <a:rPr lang="pt-BR" sz="3000" dirty="0" err="1">
                <a:latin typeface="Calibri" panose="020F0502020204030204" pitchFamily="34" charset="0"/>
                <a:cs typeface="Calibri" panose="020F0502020204030204" pitchFamily="34" charset="0"/>
              </a:rPr>
              <a:t>arthroplasty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after</a:t>
            </a:r>
            <a:r>
              <a:rPr lang="pt-BR" sz="3000" dirty="0">
                <a:latin typeface="Calibri" panose="020F0502020204030204" pitchFamily="34" charset="0"/>
                <a:cs typeface="Calibri" panose="020F0502020204030204" pitchFamily="34" charset="0"/>
              </a:rPr>
              <a:t> acetabular </a:t>
            </a:r>
            <a:r>
              <a:rPr lang="pt-BR" sz="3000" dirty="0" err="1">
                <a:latin typeface="Calibri" panose="020F0502020204030204" pitchFamily="34" charset="0"/>
                <a:cs typeface="Calibri" panose="020F0502020204030204" pitchFamily="34" charset="0"/>
              </a:rPr>
              <a:t>fracture</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surgery</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Int</a:t>
            </a:r>
            <a:r>
              <a:rPr lang="pt-BR" sz="3000" dirty="0">
                <a:latin typeface="Calibri" panose="020F0502020204030204" pitchFamily="34" charset="0"/>
                <a:cs typeface="Calibri" panose="020F0502020204030204" pitchFamily="34" charset="0"/>
              </a:rPr>
              <a:t> </a:t>
            </a:r>
            <a:r>
              <a:rPr lang="pt-BR" sz="3000" dirty="0" err="1">
                <a:latin typeface="Calibri" panose="020F0502020204030204" pitchFamily="34" charset="0"/>
                <a:cs typeface="Calibri" panose="020F0502020204030204" pitchFamily="34" charset="0"/>
              </a:rPr>
              <a:t>Orthop</a:t>
            </a:r>
            <a:r>
              <a:rPr lang="pt-BR" sz="3000" dirty="0">
                <a:latin typeface="Calibri" panose="020F0502020204030204" pitchFamily="34" charset="0"/>
                <a:cs typeface="Calibri" panose="020F0502020204030204" pitchFamily="34" charset="0"/>
              </a:rPr>
              <a:t>. 2020;10.1007/s00264-020-04676-w.</a:t>
            </a: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5444713" y="27877541"/>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CaixaDeTexto 1">
            <a:extLst>
              <a:ext uri="{FF2B5EF4-FFF2-40B4-BE49-F238E27FC236}">
                <a16:creationId xmlns:a16="http://schemas.microsoft.com/office/drawing/2014/main" id="{50F0B944-5EED-1C7C-9B79-1355A830A781}"/>
              </a:ext>
            </a:extLst>
          </p:cNvPr>
          <p:cNvSpPr txBox="1"/>
          <p:nvPr/>
        </p:nvSpPr>
        <p:spPr>
          <a:xfrm>
            <a:off x="1175309" y="11865040"/>
            <a:ext cx="14442065" cy="2646878"/>
          </a:xfrm>
          <a:prstGeom prst="rect">
            <a:avLst/>
          </a:prstGeom>
          <a:noFill/>
        </p:spPr>
        <p:txBody>
          <a:bodyPr wrap="square" rtlCol="0">
            <a:spAutoFit/>
          </a:bodyPr>
          <a:lstStyle/>
          <a:p>
            <a:pPr algn="just"/>
            <a:endParaRPr lang="pt-BR" sz="3200" dirty="0">
              <a:latin typeface="Open Sans" panose="020B0606030504020204" pitchFamily="34" charset="0"/>
              <a:cs typeface="Calibri" panose="020F0502020204030204" pitchFamily="34" charset="0"/>
            </a:endParaRPr>
          </a:p>
          <a:p>
            <a:pPr algn="just"/>
            <a:endParaRPr lang="pt-BR" sz="3200" dirty="0">
              <a:latin typeface="Open Sans" panose="020B0606030504020204" pitchFamily="34" charset="0"/>
              <a:cs typeface="Calibri" panose="020F0502020204030204" pitchFamily="34" charset="0"/>
            </a:endParaRPr>
          </a:p>
          <a:p>
            <a:pPr algn="just"/>
            <a:r>
              <a:rPr lang="pt-BR" sz="3500" dirty="0">
                <a:latin typeface="Calibri" panose="020F0502020204030204" pitchFamily="34" charset="0"/>
                <a:cs typeface="Calibri" panose="020F0502020204030204" pitchFamily="34" charset="0"/>
              </a:rPr>
              <a:t>	Avaliar a incidência luxação após ATQ realizada com prótese de dupla mobilidade em relação à prótese convencional.</a:t>
            </a:r>
          </a:p>
          <a:p>
            <a:pPr algn="just"/>
            <a:endParaRPr lang="pt-BR" sz="3200" dirty="0">
              <a:latin typeface="Calibri" panose="020F0502020204030204" pitchFamily="34" charset="0"/>
              <a:cs typeface="Calibri" panose="020F0502020204030204" pitchFamily="34" charset="0"/>
            </a:endParaRPr>
          </a:p>
        </p:txBody>
      </p:sp>
      <p:sp>
        <p:nvSpPr>
          <p:cNvPr id="17" name="CaixaDeTexto 16">
            <a:extLst>
              <a:ext uri="{FF2B5EF4-FFF2-40B4-BE49-F238E27FC236}">
                <a16:creationId xmlns:a16="http://schemas.microsoft.com/office/drawing/2014/main" id="{4BF67A5C-3B23-5530-65E0-1262C88246BC}"/>
              </a:ext>
            </a:extLst>
          </p:cNvPr>
          <p:cNvSpPr txBox="1"/>
          <p:nvPr/>
        </p:nvSpPr>
        <p:spPr>
          <a:xfrm>
            <a:off x="1175309" y="12092158"/>
            <a:ext cx="2416559" cy="769441"/>
          </a:xfrm>
          <a:prstGeom prst="rect">
            <a:avLst/>
          </a:prstGeom>
          <a:noFill/>
        </p:spPr>
        <p:txBody>
          <a:bodyPr wrap="none" rtlCol="0">
            <a:spAutoFit/>
          </a:bodyPr>
          <a:lstStyle/>
          <a:p>
            <a:r>
              <a:rPr lang="pt-BR" sz="4400" b="1" dirty="0">
                <a:latin typeface="Calibri" panose="020F0502020204030204" pitchFamily="34" charset="0"/>
                <a:cs typeface="Calibri" panose="020F0502020204030204" pitchFamily="34" charset="0"/>
              </a:rPr>
              <a:t>Objetivos</a:t>
            </a:r>
          </a:p>
        </p:txBody>
      </p:sp>
      <p:pic>
        <p:nvPicPr>
          <p:cNvPr id="28" name="Google Shape;117;g3482812fdd0_0_2">
            <a:extLst>
              <a:ext uri="{FF2B5EF4-FFF2-40B4-BE49-F238E27FC236}">
                <a16:creationId xmlns:a16="http://schemas.microsoft.com/office/drawing/2014/main" id="{0441FD78-9C48-4C46-691A-4B4BA8CB5FC5}"/>
              </a:ext>
            </a:extLst>
          </p:cNvPr>
          <p:cNvPicPr preferRelativeResize="0"/>
          <p:nvPr/>
        </p:nvPicPr>
        <p:blipFill>
          <a:blip r:embed="R2984a8cd4d834e78">
            <a:alphaModFix/>
          </a:blip>
          <a:stretch>
            <a:fillRect/>
          </a:stretch>
        </p:blipFill>
        <p:spPr>
          <a:xfrm>
            <a:off x="2463507" y="23705734"/>
            <a:ext cx="10662774" cy="8050848"/>
          </a:xfrm>
          <a:prstGeom prst="rect">
            <a:avLst/>
          </a:prstGeom>
          <a:noFill/>
          <a:ln>
            <a:noFill/>
          </a:ln>
        </p:spPr>
      </p:pic>
      <p:pic>
        <p:nvPicPr>
          <p:cNvPr id="30" name="Google Shape;132;g3482812fdd0_0_14">
            <a:extLst>
              <a:ext uri="{FF2B5EF4-FFF2-40B4-BE49-F238E27FC236}">
                <a16:creationId xmlns:a16="http://schemas.microsoft.com/office/drawing/2014/main" id="{2743DC1E-53CA-77FE-D730-1F0F2055829D}"/>
              </a:ext>
            </a:extLst>
          </p:cNvPr>
          <p:cNvPicPr preferRelativeResize="0"/>
          <p:nvPr/>
        </p:nvPicPr>
        <p:blipFill>
          <a:blip r:embed="R13e0540141834c25">
            <a:alphaModFix/>
          </a:blip>
          <a:stretch>
            <a:fillRect/>
          </a:stretch>
        </p:blipFill>
        <p:spPr>
          <a:xfrm>
            <a:off x="16209377" y="9758560"/>
            <a:ext cx="12068717" cy="7901392"/>
          </a:xfrm>
          <a:prstGeom prst="rect">
            <a:avLst/>
          </a:prstGeom>
          <a:noFill/>
          <a:ln>
            <a:noFill/>
          </a:ln>
        </p:spPr>
      </p:pic>
      <p:pic>
        <p:nvPicPr>
          <p:cNvPr id="31" name="Google Shape;125;g3482812fdd0_0_8">
            <a:extLst>
              <a:ext uri="{FF2B5EF4-FFF2-40B4-BE49-F238E27FC236}">
                <a16:creationId xmlns:a16="http://schemas.microsoft.com/office/drawing/2014/main" id="{564E66EC-691B-8044-633D-AB1963563D7E}"/>
              </a:ext>
            </a:extLst>
          </p:cNvPr>
          <p:cNvPicPr preferRelativeResize="0"/>
          <p:nvPr/>
        </p:nvPicPr>
        <p:blipFill>
          <a:blip r:embed="R621e46e621654c8e">
            <a:alphaModFix/>
          </a:blip>
          <a:stretch>
            <a:fillRect/>
          </a:stretch>
        </p:blipFill>
        <p:spPr>
          <a:xfrm>
            <a:off x="2338636" y="31756582"/>
            <a:ext cx="10941879" cy="8195499"/>
          </a:xfrm>
          <a:prstGeom prst="rect">
            <a:avLst/>
          </a:prstGeom>
          <a:noFill/>
          <a:ln>
            <a:noFill/>
          </a:ln>
        </p:spPr>
      </p:pic>
      <p:sp>
        <p:nvSpPr>
          <p:cNvPr id="32" name="CaixaDeTexto 31">
            <a:extLst>
              <a:ext uri="{FF2B5EF4-FFF2-40B4-BE49-F238E27FC236}">
                <a16:creationId xmlns:a16="http://schemas.microsoft.com/office/drawing/2014/main" id="{85271913-C388-D297-8923-2C1045830DAE}"/>
              </a:ext>
            </a:extLst>
          </p:cNvPr>
          <p:cNvSpPr txBox="1"/>
          <p:nvPr/>
        </p:nvSpPr>
        <p:spPr>
          <a:xfrm>
            <a:off x="16550445" y="17547852"/>
            <a:ext cx="11586783" cy="569580"/>
          </a:xfrm>
          <a:prstGeom prst="rect">
            <a:avLst/>
          </a:prstGeom>
          <a:noFill/>
        </p:spPr>
        <p:txBody>
          <a:bodyPr wrap="square" rtlCol="0">
            <a:spAutoFit/>
          </a:bodyPr>
          <a:lstStyle/>
          <a:p>
            <a:pPr marL="630555" lvl="0" indent="-630555" algn="l" rtl="0">
              <a:lnSpc>
                <a:spcPct val="200000"/>
              </a:lnSpc>
              <a:spcBef>
                <a:spcPts val="0"/>
              </a:spcBef>
              <a:spcAft>
                <a:spcPts val="0"/>
              </a:spcAft>
              <a:buClr>
                <a:schemeClr val="dk1"/>
              </a:buClr>
              <a:buSzPts val="1100"/>
              <a:buFont typeface="Arial"/>
              <a:buNone/>
            </a:pPr>
            <a:r>
              <a:rPr lang="pt-BR" sz="1800" b="1" dirty="0">
                <a:solidFill>
                  <a:schemeClr val="dk1"/>
                </a:solidFill>
                <a:latin typeface="Times New Roman"/>
                <a:ea typeface="Times New Roman"/>
                <a:cs typeface="Times New Roman"/>
                <a:sym typeface="Times New Roman"/>
              </a:rPr>
              <a:t>Figura 1. </a:t>
            </a:r>
            <a:r>
              <a:rPr lang="pt-BR" sz="1800" dirty="0">
                <a:solidFill>
                  <a:schemeClr val="dk1"/>
                </a:solidFill>
                <a:latin typeface="Times New Roman"/>
                <a:ea typeface="Times New Roman"/>
                <a:cs typeface="Times New Roman"/>
                <a:sym typeface="Times New Roman"/>
              </a:rPr>
              <a:t>Comorbidades e hábitos de pacientes submetidos à ATQ com diferentes tipos de próteses</a:t>
            </a:r>
            <a:endParaRPr lang="pt-BR" dirty="0"/>
          </a:p>
        </p:txBody>
      </p:sp>
      <p:sp>
        <p:nvSpPr>
          <p:cNvPr id="33" name="CaixaDeTexto 32">
            <a:extLst>
              <a:ext uri="{FF2B5EF4-FFF2-40B4-BE49-F238E27FC236}">
                <a16:creationId xmlns:a16="http://schemas.microsoft.com/office/drawing/2014/main" id="{583D82D0-269D-EF9E-EEB4-7DE18433CDD5}"/>
              </a:ext>
            </a:extLst>
          </p:cNvPr>
          <p:cNvSpPr txBox="1"/>
          <p:nvPr/>
        </p:nvSpPr>
        <p:spPr>
          <a:xfrm>
            <a:off x="15994125" y="18726921"/>
            <a:ext cx="12499220" cy="6370975"/>
          </a:xfrm>
          <a:prstGeom prst="rect">
            <a:avLst/>
          </a:prstGeom>
          <a:noFill/>
        </p:spPr>
        <p:txBody>
          <a:bodyPr wrap="square" rtlCol="0">
            <a:spAutoFit/>
          </a:bodyPr>
          <a:lstStyle/>
          <a:p>
            <a:pPr algn="just"/>
            <a:r>
              <a:rPr lang="pt-BR" sz="3200" b="0" i="0" u="none" strike="noStrike" dirty="0">
                <a:effectLst/>
                <a:latin typeface="Open Sans" panose="020B0606030504020204" pitchFamily="34" charset="0"/>
              </a:rPr>
              <a:t>	</a:t>
            </a:r>
            <a:r>
              <a:rPr lang="pt-BR" sz="3400" dirty="0">
                <a:latin typeface="Calibri" panose="020F0502020204030204" pitchFamily="34" charset="0"/>
                <a:cs typeface="Calibri" panose="020F0502020204030204" pitchFamily="34" charset="0"/>
              </a:rPr>
              <a:t>A ATQ é uma das cirurgias mais feitas no mundo e representa um dos maiores avanços na área de cirurgias ortopédicas. A maior frequência de ATQ é observada no sexo feminino, sendo mais comum em idade média acima de 80 anos. Fato também constatado neste estudo. A escolha da prótese de dupla mobilidade em idosos está associada ao menor tempo cirúrgico e à melhor estabilidade. </a:t>
            </a:r>
            <a:r>
              <a:rPr lang="pt-BR" sz="3400" dirty="0" err="1">
                <a:latin typeface="Calibri" panose="020F0502020204030204" pitchFamily="34" charset="0"/>
                <a:cs typeface="Calibri" panose="020F0502020204030204" pitchFamily="34" charset="0"/>
              </a:rPr>
              <a:t>Guyen</a:t>
            </a:r>
            <a:r>
              <a:rPr lang="pt-BR" sz="3400" dirty="0">
                <a:latin typeface="Calibri" panose="020F0502020204030204" pitchFamily="34" charset="0"/>
                <a:cs typeface="Calibri" panose="020F0502020204030204" pitchFamily="34" charset="0"/>
              </a:rPr>
              <a:t> et al. consideram que a associação entre o sexo feminino e idade superior a 70 anos como um fator de risco para a ocorrência precoce de luxação. A instabilidade é uma das complicações mais preocupantes destas cirurgias, independente do tipo de prótese utilizada, com uma incidência variável entre 0,2 a 7% em </a:t>
            </a:r>
            <a:r>
              <a:rPr lang="pt-BR" sz="3400" dirty="0" err="1">
                <a:latin typeface="Calibri" panose="020F0502020204030204" pitchFamily="34" charset="0"/>
                <a:cs typeface="Calibri" panose="020F0502020204030204" pitchFamily="34" charset="0"/>
              </a:rPr>
              <a:t>ATQs</a:t>
            </a:r>
            <a:r>
              <a:rPr lang="pt-BR" sz="3400" dirty="0">
                <a:latin typeface="Calibri" panose="020F0502020204030204" pitchFamily="34" charset="0"/>
                <a:cs typeface="Calibri" panose="020F0502020204030204" pitchFamily="34" charset="0"/>
              </a:rPr>
              <a:t> primárias.</a:t>
            </a:r>
          </a:p>
        </p:txBody>
      </p:sp>
    </p:spTree>
    <p:extLst>
      <p:ext uri="{BB962C8B-B14F-4D97-AF65-F5344CB8AC3E}">
        <p14:creationId xmlns:p14="http://schemas.microsoft.com/office/powerpoint/2010/main" val="320703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f81d6dbff7245e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a5bdfdf92a3f43a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Retângulo 1"/>
          <p:cNvSpPr/>
          <p:nvPr/>
        </p:nvSpPr>
        <p:spPr>
          <a:xfrm>
            <a:off x="564398" y="5192329"/>
            <a:ext cx="13680991" cy="32593538"/>
          </a:xfrm>
          <a:prstGeom prst="rect">
            <a:avLst/>
          </a:prstGeom>
        </p:spPr>
        <p:txBody>
          <a:bodyPr wrap="square">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Título: Técnica do "Guarda-Chuva": Redução do Estresse Circunferencial no Bloqueio Intramedular </a:t>
            </a:r>
            <a:r>
              <a:rPr lang="pt-BR" sz="4800" dirty="0" err="1">
                <a:latin typeface="Calibri" panose="020F0502020204030204" pitchFamily="34" charset="0"/>
                <a:ea typeface="Calibri" panose="020F0502020204030204" pitchFamily="34" charset="0"/>
                <a:cs typeface="Calibri" panose="020F0502020204030204" pitchFamily="34" charset="0"/>
              </a:rPr>
              <a:t>Suprapatelar</a:t>
            </a:r>
            <a:r>
              <a:rPr lang="pt-BR" sz="4800" dirty="0">
                <a:latin typeface="Calibri" panose="020F0502020204030204" pitchFamily="34" charset="0"/>
                <a:ea typeface="Calibri" panose="020F0502020204030204" pitchFamily="34" charset="0"/>
                <a:cs typeface="Calibri" panose="020F0502020204030204" pitchFamily="34" charset="0"/>
              </a:rPr>
              <a:t> em Fraturas Complexas da Tíbia </a:t>
            </a:r>
            <a:r>
              <a:rPr lang="pt-BR" sz="4800" dirty="0">
                <a:latin typeface="Calibri" panose="020F0502020204030204" pitchFamily="34" charset="0"/>
                <a:ea typeface="Calibri" panose="020F0502020204030204" pitchFamily="34" charset="0"/>
                <a:cs typeface="Calibri" panose="020F0502020204030204" pitchFamily="34" charset="0"/>
              </a:rPr>
              <a:t>Proximal</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Autores: David G. Rojas, Rodrigo </a:t>
            </a:r>
            <a:r>
              <a:rPr lang="pt-BR" sz="4800" dirty="0" err="1">
                <a:latin typeface="Calibri" panose="020F0502020204030204" pitchFamily="34" charset="0"/>
                <a:ea typeface="Calibri" panose="020F0502020204030204" pitchFamily="34" charset="0"/>
                <a:cs typeface="Calibri" panose="020F0502020204030204" pitchFamily="34" charset="0"/>
              </a:rPr>
              <a:t>Pesantez</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Alvaro</a:t>
            </a:r>
            <a:r>
              <a:rPr lang="pt-BR" sz="4800" dirty="0">
                <a:latin typeface="Calibri" panose="020F0502020204030204" pitchFamily="34" charset="0"/>
                <a:ea typeface="Calibri" panose="020F0502020204030204" pitchFamily="34" charset="0"/>
                <a:cs typeface="Calibri" panose="020F0502020204030204" pitchFamily="34" charset="0"/>
              </a:rPr>
              <a:t> Zamorano, Richard S. </a:t>
            </a:r>
            <a:r>
              <a:rPr lang="pt-BR" sz="4800" dirty="0" err="1">
                <a:latin typeface="Calibri" panose="020F0502020204030204" pitchFamily="34" charset="0"/>
                <a:ea typeface="Calibri" panose="020F0502020204030204" pitchFamily="34" charset="0"/>
                <a:cs typeface="Calibri" panose="020F0502020204030204" pitchFamily="34" charset="0"/>
              </a:rPr>
              <a:t>Yoon</a:t>
            </a:r>
            <a:r>
              <a:rPr lang="pt-BR" sz="4800" dirty="0">
                <a:latin typeface="Calibri" panose="020F0502020204030204" pitchFamily="34" charset="0"/>
                <a:ea typeface="Calibri" panose="020F0502020204030204" pitchFamily="34" charset="0"/>
                <a:cs typeface="Calibri" panose="020F0502020204030204" pitchFamily="34" charset="0"/>
              </a:rPr>
              <a:t>, Marcelo </a:t>
            </a:r>
            <a:r>
              <a:rPr lang="pt-BR" sz="4800" dirty="0" err="1">
                <a:latin typeface="Calibri" panose="020F0502020204030204" pitchFamily="34" charset="0"/>
                <a:ea typeface="Calibri" panose="020F0502020204030204" pitchFamily="34" charset="0"/>
                <a:cs typeface="Calibri" panose="020F0502020204030204" pitchFamily="34" charset="0"/>
              </a:rPr>
              <a:t>Sternick</a:t>
            </a:r>
            <a:r>
              <a:rPr lang="pt-BR" sz="4800" dirty="0">
                <a:latin typeface="Calibri" panose="020F0502020204030204" pitchFamily="34" charset="0"/>
                <a:ea typeface="Calibri" panose="020F0502020204030204" pitchFamily="34" charset="0"/>
                <a:cs typeface="Calibri" panose="020F0502020204030204" pitchFamily="34" charset="0"/>
              </a:rPr>
              <a:t>, Gustavo </a:t>
            </a:r>
            <a:r>
              <a:rPr lang="pt-BR" sz="4800" dirty="0" err="1">
                <a:latin typeface="Calibri" panose="020F0502020204030204" pitchFamily="34" charset="0"/>
                <a:ea typeface="Calibri" panose="020F0502020204030204" pitchFamily="34" charset="0"/>
                <a:cs typeface="Calibri" panose="020F0502020204030204" pitchFamily="34" charset="0"/>
              </a:rPr>
              <a:t>Waldolato</a:t>
            </a:r>
            <a:r>
              <a:rPr lang="pt-BR" sz="4800" dirty="0">
                <a:latin typeface="Calibri" panose="020F0502020204030204" pitchFamily="34" charset="0"/>
                <a:ea typeface="Calibri" panose="020F0502020204030204" pitchFamily="34" charset="0"/>
                <a:cs typeface="Calibri" panose="020F0502020204030204" pitchFamily="34" charset="0"/>
              </a:rPr>
              <a:t>, Vincenzo Giordano, Maria E. Lima, Matheus Vieira, Sarah Ruas, Robinson E. Pires</a:t>
            </a:r>
            <a:r>
              <a:rPr lang="pt-BR" sz="4800" dirty="0">
                <a:latin typeface="Calibri" panose="020F0502020204030204" pitchFamily="34" charset="0"/>
                <a:ea typeface="Calibri" panose="020F0502020204030204" pitchFamily="34" charset="0"/>
                <a:cs typeface="Calibri" panose="020F0502020204030204" pitchFamily="34" charset="0"/>
              </a:rPr>
              <a:t>.</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Introdução: A abordagem cirúrgica das fraturas complexas de tíbia proximal é um importante desafio na prática ortopédica, sobretudo em cenários complexos que as técnicas tradicionais não podem ser empregadas</a:t>
            </a:r>
            <a:r>
              <a:rPr lang="pt-BR" sz="4800" dirty="0">
                <a:latin typeface="Calibri" panose="020F0502020204030204" pitchFamily="34" charset="0"/>
                <a:ea typeface="Calibri" panose="020F0502020204030204" pitchFamily="34" charset="0"/>
                <a:cs typeface="Calibri" panose="020F0502020204030204" pitchFamily="34" charset="0"/>
              </a:rPr>
              <a:t>.</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Objetivos</a:t>
            </a:r>
            <a:r>
              <a:rPr lang="pt-BR" sz="4800" dirty="0">
                <a:latin typeface="Calibri" panose="020F0502020204030204" pitchFamily="34" charset="0"/>
                <a:ea typeface="Calibri" panose="020F0502020204030204" pitchFamily="34" charset="0"/>
                <a:cs typeface="Calibri" panose="020F0502020204030204" pitchFamily="34" charset="0"/>
              </a:rPr>
              <a:t>: Avaliar os resultados preliminares de uma nova técnica de fixação, a técnica do “guarda-chuva”, para lidar com fraturas complexas da tíbia proximal com extensão intra-articular</a:t>
            </a:r>
            <a:r>
              <a:rPr lang="pt-BR" sz="4800" dirty="0">
                <a:latin typeface="Calibri" panose="020F0502020204030204" pitchFamily="34" charset="0"/>
                <a:ea typeface="Calibri" panose="020F0502020204030204" pitchFamily="34" charset="0"/>
                <a:cs typeface="Calibri" panose="020F0502020204030204" pitchFamily="34" charset="0"/>
              </a:rPr>
              <a:t>.</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Materiais </a:t>
            </a:r>
            <a:r>
              <a:rPr lang="pt-BR" sz="4800" dirty="0">
                <a:latin typeface="Calibri" panose="020F0502020204030204" pitchFamily="34" charset="0"/>
                <a:ea typeface="Calibri" panose="020F0502020204030204" pitchFamily="34" charset="0"/>
                <a:cs typeface="Calibri" panose="020F0502020204030204" pitchFamily="34" charset="0"/>
              </a:rPr>
              <a:t>e Métodos: Estudo retrospectivo com três pacientes jovens tratados cirurgicamente por equipes médicas distintas para fraturas intra-articulares do planalto tibial com extensão </a:t>
            </a:r>
            <a:r>
              <a:rPr lang="pt-BR" sz="4800" dirty="0" err="1">
                <a:latin typeface="Calibri" panose="020F0502020204030204" pitchFamily="34" charset="0"/>
                <a:ea typeface="Calibri" panose="020F0502020204030204" pitchFamily="34" charset="0"/>
                <a:cs typeface="Calibri" panose="020F0502020204030204" pitchFamily="34" charset="0"/>
              </a:rPr>
              <a:t>diafisária</a:t>
            </a:r>
            <a:r>
              <a:rPr lang="pt-BR" sz="4800" dirty="0">
                <a:latin typeface="Calibri" panose="020F0502020204030204" pitchFamily="34" charset="0"/>
                <a:ea typeface="Calibri" panose="020F0502020204030204" pitchFamily="34" charset="0"/>
                <a:cs typeface="Calibri" panose="020F0502020204030204" pitchFamily="34" charset="0"/>
              </a:rPr>
              <a:t>, com acometimento de tecidos moles. A técnica consistiu na colocação de uma placa </a:t>
            </a:r>
            <a:r>
              <a:rPr lang="pt-BR" sz="4800" dirty="0" err="1">
                <a:latin typeface="Calibri" panose="020F0502020204030204" pitchFamily="34" charset="0"/>
                <a:ea typeface="Calibri" panose="020F0502020204030204" pitchFamily="34" charset="0"/>
                <a:cs typeface="Calibri" panose="020F0502020204030204" pitchFamily="34" charset="0"/>
              </a:rPr>
              <a:t>pré</a:t>
            </a:r>
            <a:r>
              <a:rPr lang="pt-BR" sz="4800" dirty="0">
                <a:latin typeface="Calibri" panose="020F0502020204030204" pitchFamily="34" charset="0"/>
                <a:ea typeface="Calibri" panose="020F0502020204030204" pitchFamily="34" charset="0"/>
                <a:cs typeface="Calibri" panose="020F0502020204030204" pitchFamily="34" charset="0"/>
              </a:rPr>
              <a:t>-contornada sob o ligamento patelar para estabilizar o perímetro tibial antes da inserção da haste intramedular bloqueada </a:t>
            </a:r>
            <a:r>
              <a:rPr lang="pt-BR" sz="4800" dirty="0" err="1">
                <a:latin typeface="Calibri" panose="020F0502020204030204" pitchFamily="34" charset="0"/>
                <a:ea typeface="Calibri" panose="020F0502020204030204" pitchFamily="34" charset="0"/>
                <a:cs typeface="Calibri" panose="020F0502020204030204" pitchFamily="34" charset="0"/>
              </a:rPr>
              <a:t>suprapatelar</a:t>
            </a:r>
            <a:r>
              <a:rPr lang="pt-BR" sz="4800" dirty="0">
                <a:latin typeface="Calibri" panose="020F0502020204030204" pitchFamily="34" charset="0"/>
                <a:ea typeface="Calibri" panose="020F0502020204030204" pitchFamily="34" charset="0"/>
                <a:cs typeface="Calibri" panose="020F0502020204030204" pitchFamily="34" charset="0"/>
              </a:rPr>
              <a:t>. Foram analisados função, dor, complicações, alinhamento e consolidação óssea</a:t>
            </a:r>
            <a:r>
              <a:rPr lang="pt-BR" sz="4800" dirty="0">
                <a:latin typeface="Calibri" panose="020F0502020204030204" pitchFamily="34" charset="0"/>
                <a:ea typeface="Calibri" panose="020F0502020204030204" pitchFamily="34" charset="0"/>
                <a:cs typeface="Calibri" panose="020F0502020204030204" pitchFamily="34" charset="0"/>
              </a:rPr>
              <a:t>.</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Resultados</a:t>
            </a:r>
            <a:r>
              <a:rPr lang="pt-BR" sz="4800" dirty="0">
                <a:latin typeface="Calibri" panose="020F0502020204030204" pitchFamily="34" charset="0"/>
                <a:ea typeface="Calibri" panose="020F0502020204030204" pitchFamily="34" charset="0"/>
                <a:cs typeface="Calibri" panose="020F0502020204030204" pitchFamily="34" charset="0"/>
              </a:rPr>
              <a:t>: Todos os pacientes apresentaram consolidação óssea em até seis meses, sem complicações significativas. O escore de joelho HSS variou entre 80 e 88 pontos, indicando bons a excelentes resultados funcionais</a:t>
            </a:r>
            <a:r>
              <a:rPr lang="pt-BR" sz="4800" dirty="0">
                <a:latin typeface="Calibri" panose="020F0502020204030204" pitchFamily="34" charset="0"/>
                <a:ea typeface="Calibri" panose="020F0502020204030204" pitchFamily="34" charset="0"/>
                <a:cs typeface="Calibri" panose="020F0502020204030204" pitchFamily="34" charset="0"/>
              </a:rPr>
              <a:t>. </a:t>
            </a:r>
          </a:p>
          <a:p>
            <a:pPr algn="just"/>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Discussão </a:t>
            </a:r>
            <a:r>
              <a:rPr lang="pt-BR" sz="4800" dirty="0">
                <a:latin typeface="Calibri" panose="020F0502020204030204" pitchFamily="34" charset="0"/>
                <a:ea typeface="Calibri" panose="020F0502020204030204" pitchFamily="34" charset="0"/>
                <a:cs typeface="Calibri" panose="020F0502020204030204" pitchFamily="34" charset="0"/>
              </a:rPr>
              <a:t>e </a:t>
            </a:r>
            <a:r>
              <a:rPr lang="pt-BR" sz="4800" dirty="0">
                <a:latin typeface="Calibri" panose="020F0502020204030204" pitchFamily="34" charset="0"/>
                <a:ea typeface="Calibri" panose="020F0502020204030204" pitchFamily="34" charset="0"/>
                <a:cs typeface="Calibri" panose="020F0502020204030204" pitchFamily="34" charset="0"/>
              </a:rPr>
              <a:t>Conclusões</a:t>
            </a:r>
            <a:r>
              <a:rPr lang="pt-BR" sz="4800" dirty="0">
                <a:latin typeface="Calibri" panose="020F0502020204030204" pitchFamily="34" charset="0"/>
                <a:ea typeface="Calibri" panose="020F0502020204030204" pitchFamily="34" charset="0"/>
                <a:cs typeface="Calibri" panose="020F0502020204030204" pitchFamily="34" charset="0"/>
              </a:rPr>
              <a:t>: A técnica do "guarda-chuva" demonstra ser uma alternativa eficaz na estabilização da tíbia proximal, reduzindo o estresse mecânico e preservando a função articular. Portanto, trata-se de um procedimento útil em casos com grave acometimento dos tecidos moles, sendo um método promissor para melhores resultados cirúrgicos</a:t>
            </a:r>
            <a:r>
              <a:rPr lang="pt-BR" sz="4800" dirty="0">
                <a:latin typeface="Calibri" panose="020F0502020204030204" pitchFamily="34" charset="0"/>
                <a:ea typeface="Calibri" panose="020F0502020204030204" pitchFamily="34" charset="0"/>
                <a:cs typeface="Calibri" panose="020F0502020204030204" pitchFamily="34" charset="0"/>
              </a:rPr>
              <a:t>.</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Imagem 9"/>
          <p:cNvPicPr>
            <a:picLocks noChangeAspect="1"/>
          </p:cNvPicPr>
          <p:nvPr/>
        </p:nvPicPr>
        <p:blipFill>
          <a:blip r:embed="R8240a49a9bee4eff"/>
          <a:stretch>
            <a:fillRect/>
          </a:stretch>
        </p:blipFill>
        <p:spPr>
          <a:xfrm>
            <a:off x="15335458" y="5192329"/>
            <a:ext cx="5434485" cy="8143710"/>
          </a:xfrm>
          <a:prstGeom prst="rect">
            <a:avLst/>
          </a:prstGeom>
        </p:spPr>
      </p:pic>
      <p:pic>
        <p:nvPicPr>
          <p:cNvPr id="15" name="Imagem 14"/>
          <p:cNvPicPr>
            <a:picLocks noChangeAspect="1"/>
          </p:cNvPicPr>
          <p:nvPr/>
        </p:nvPicPr>
        <p:blipFill>
          <a:blip r:embed="Rf6f24a4298f643dc"/>
          <a:stretch>
            <a:fillRect/>
          </a:stretch>
        </p:blipFill>
        <p:spPr>
          <a:xfrm>
            <a:off x="15335457" y="13646843"/>
            <a:ext cx="5434485" cy="7342336"/>
          </a:xfrm>
          <a:prstGeom prst="rect">
            <a:avLst/>
          </a:prstGeom>
        </p:spPr>
      </p:pic>
      <p:pic>
        <p:nvPicPr>
          <p:cNvPr id="16" name="Imagem 15"/>
          <p:cNvPicPr>
            <a:picLocks noChangeAspect="1"/>
          </p:cNvPicPr>
          <p:nvPr/>
        </p:nvPicPr>
        <p:blipFill>
          <a:blip r:embed="Rc7582161b6804113"/>
          <a:stretch>
            <a:fillRect/>
          </a:stretch>
        </p:blipFill>
        <p:spPr>
          <a:xfrm>
            <a:off x="22567087" y="13646843"/>
            <a:ext cx="4147834" cy="7342336"/>
          </a:xfrm>
          <a:prstGeom prst="rect">
            <a:avLst/>
          </a:prstGeom>
        </p:spPr>
      </p:pic>
      <p:pic>
        <p:nvPicPr>
          <p:cNvPr id="18" name="Imagem 17"/>
          <p:cNvPicPr>
            <a:picLocks noChangeAspect="1"/>
          </p:cNvPicPr>
          <p:nvPr/>
        </p:nvPicPr>
        <p:blipFill>
          <a:blip r:embed="Rd971af8cc77e414a"/>
          <a:stretch>
            <a:fillRect/>
          </a:stretch>
        </p:blipFill>
        <p:spPr>
          <a:xfrm>
            <a:off x="20859420" y="5192329"/>
            <a:ext cx="7563169" cy="8143710"/>
          </a:xfrm>
          <a:prstGeom prst="rect">
            <a:avLst/>
          </a:prstGeom>
        </p:spPr>
      </p:pic>
      <p:sp>
        <p:nvSpPr>
          <p:cNvPr id="26" name="Rectangle 5"/>
          <p:cNvSpPr>
            <a:spLocks noChangeArrowheads="1"/>
          </p:cNvSpPr>
          <p:nvPr/>
        </p:nvSpPr>
        <p:spPr bwMode="auto">
          <a:xfrm>
            <a:off x="15335457" y="21228492"/>
            <a:ext cx="12336844" cy="1855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pt-BR" sz="4800" dirty="0">
                <a:latin typeface="Calibri" panose="020F0502020204030204" pitchFamily="34" charset="0"/>
                <a:ea typeface="Calibri" panose="020F0502020204030204" pitchFamily="34" charset="0"/>
                <a:cs typeface="Calibri" panose="020F0502020204030204" pitchFamily="34" charset="0"/>
              </a:rPr>
              <a:t>As imagens </a:t>
            </a:r>
            <a:r>
              <a:rPr lang="pt-BR" sz="4800" dirty="0">
                <a:latin typeface="Calibri" panose="020F0502020204030204" pitchFamily="34" charset="0"/>
                <a:ea typeface="Calibri" panose="020F0502020204030204" pitchFamily="34" charset="0"/>
                <a:cs typeface="Calibri" panose="020F0502020204030204" pitchFamily="34" charset="0"/>
              </a:rPr>
              <a:t>A e B evidenciam a fratura, enquanto C, D, E, e F são imagens </a:t>
            </a:r>
            <a:r>
              <a:rPr lang="pt-BR" sz="4800" dirty="0" err="1">
                <a:latin typeface="Calibri" panose="020F0502020204030204" pitchFamily="34" charset="0"/>
                <a:ea typeface="Calibri" panose="020F0502020204030204" pitchFamily="34" charset="0"/>
                <a:cs typeface="Calibri" panose="020F0502020204030204" pitchFamily="34" charset="0"/>
              </a:rPr>
              <a:t>intraoperatórias</a:t>
            </a:r>
            <a:r>
              <a:rPr lang="pt-BR" sz="4800" dirty="0">
                <a:latin typeface="Calibri" panose="020F0502020204030204" pitchFamily="34" charset="0"/>
                <a:ea typeface="Calibri" panose="020F0502020204030204" pitchFamily="34" charset="0"/>
                <a:cs typeface="Calibri" panose="020F0502020204030204" pitchFamily="34" charset="0"/>
              </a:rPr>
              <a:t>. Já G e H são radiografias do pós-operatório imediatas e G e H são imagens do pós-operatório de um ano ilustrando a consolidação da fratura</a:t>
            </a:r>
            <a:r>
              <a:rPr lang="pt-BR" sz="4800" dirty="0">
                <a:latin typeface="Calibri" panose="020F0502020204030204" pitchFamily="34" charset="0"/>
                <a:ea typeface="Calibri" panose="020F0502020204030204" pitchFamily="34" charset="0"/>
                <a:cs typeface="Calibri" panose="020F0502020204030204" pitchFamily="34" charset="0"/>
              </a:rPr>
              <a:t>.</a:t>
            </a:r>
          </a:p>
          <a:p>
            <a:pPr algn="just" fontAlgn="base">
              <a:spcBef>
                <a:spcPct val="0"/>
              </a:spcBef>
              <a:spcAft>
                <a:spcPct val="0"/>
              </a:spcAft>
            </a:pPr>
            <a:endParaRPr lang="pt-BR" sz="4800" dirty="0">
              <a:latin typeface="Calibri" panose="020F0502020204030204" pitchFamily="34" charset="0"/>
              <a:ea typeface="Calibri" panose="020F0502020204030204" pitchFamily="34" charset="0"/>
              <a:cs typeface="Calibri" panose="020F0502020204030204" pitchFamily="34" charset="0"/>
            </a:endParaRPr>
          </a:p>
          <a:p>
            <a:pPr algn="just" fontAlgn="base">
              <a:spcBef>
                <a:spcPct val="0"/>
              </a:spcBef>
              <a:spcAft>
                <a:spcPct val="0"/>
              </a:spcAft>
            </a:pPr>
            <a:r>
              <a:rPr lang="pt-BR" sz="4800" dirty="0">
                <a:latin typeface="Calibri" panose="020F0502020204030204" pitchFamily="34" charset="0"/>
                <a:ea typeface="Calibri" panose="020F0502020204030204" pitchFamily="34" charset="0"/>
                <a:cs typeface="Calibri" panose="020F0502020204030204" pitchFamily="34" charset="0"/>
              </a:rPr>
              <a:t>Referências </a:t>
            </a:r>
            <a:r>
              <a:rPr lang="pt-BR" sz="4800" dirty="0">
                <a:latin typeface="Calibri" panose="020F0502020204030204" pitchFamily="34" charset="0"/>
                <a:ea typeface="Calibri" panose="020F0502020204030204" pitchFamily="34" charset="0"/>
                <a:cs typeface="Calibri" panose="020F0502020204030204" pitchFamily="34" charset="0"/>
              </a:rPr>
              <a:t>bibliográficas:</a:t>
            </a:r>
            <a:endParaRPr lang="pt-BR" altLang="pt-BR" sz="4800" dirty="0">
              <a:latin typeface="Calibri" panose="020F0502020204030204" pitchFamily="34" charset="0"/>
              <a:ea typeface="Calibri" panose="020F0502020204030204" pitchFamily="34" charset="0"/>
              <a:cs typeface="Calibri" panose="020F0502020204030204" pitchFamily="34" charset="0"/>
            </a:endParaRPr>
          </a:p>
          <a:p>
            <a:pPr marR="0" lvl="0" indent="0" algn="just" fontAlgn="base">
              <a:lnSpc>
                <a:spcPct val="100000"/>
              </a:lnSpc>
              <a:spcBef>
                <a:spcPct val="0"/>
              </a:spcBef>
              <a:spcAft>
                <a:spcPct val="0"/>
              </a:spcAft>
              <a:buClrTx/>
              <a:buSzTx/>
              <a:tabLst/>
            </a:pPr>
            <a:r>
              <a:rPr lang="pt-BR" altLang="pt-BR" sz="4800" dirty="0">
                <a:latin typeface="Calibri" panose="020F0502020204030204" pitchFamily="34" charset="0"/>
                <a:ea typeface="Calibri" panose="020F0502020204030204" pitchFamily="34" charset="0"/>
                <a:cs typeface="Calibri" panose="020F0502020204030204" pitchFamily="34" charset="0"/>
              </a:rPr>
              <a:t>1. </a:t>
            </a:r>
            <a:r>
              <a:rPr lang="pt-BR" altLang="pt-BR" sz="4800" dirty="0" err="1">
                <a:latin typeface="Calibri" panose="020F0502020204030204" pitchFamily="34" charset="0"/>
                <a:ea typeface="Calibri" panose="020F0502020204030204" pitchFamily="34" charset="0"/>
                <a:cs typeface="Calibri" panose="020F0502020204030204" pitchFamily="34" charset="0"/>
              </a:rPr>
              <a:t>Dunbar</a:t>
            </a:r>
            <a:r>
              <a:rPr lang="pt-BR" altLang="pt-BR" sz="4800" dirty="0">
                <a:latin typeface="Calibri" panose="020F0502020204030204" pitchFamily="34" charset="0"/>
                <a:ea typeface="Calibri" panose="020F0502020204030204" pitchFamily="34" charset="0"/>
                <a:cs typeface="Calibri" panose="020F0502020204030204" pitchFamily="34" charset="0"/>
              </a:rPr>
              <a:t> </a:t>
            </a:r>
            <a:r>
              <a:rPr lang="pt-BR" altLang="pt-BR" sz="4800" dirty="0">
                <a:latin typeface="Calibri" panose="020F0502020204030204" pitchFamily="34" charset="0"/>
                <a:ea typeface="Calibri" panose="020F0502020204030204" pitchFamily="34" charset="0"/>
                <a:cs typeface="Calibri" panose="020F0502020204030204" pitchFamily="34" charset="0"/>
              </a:rPr>
              <a:t>RP et al. </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(2005) Provisional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plating</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in open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tibia</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fractures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Orthop</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Trauma</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19:412–414.</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Yoon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 et al. (2015) IM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nailing</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and</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fixation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in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complex</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tibia</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fractures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Orthop</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Trauma</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29(8):e277–e279.</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Yoon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RS et al. (2015)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Combined</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nail</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and</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fixation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multicenter</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results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Injury</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46(6):1097–1101.</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4.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Rommens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PM,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Hessmann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MH. (2015)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Intramedullary</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Nailing</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Comprehensive</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Guide</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Springer.</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5. Giordano V et al. (2017)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Hoop</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for tibial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plateau</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fractures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Knee</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Surg</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30(6):509–513.</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6. Yi Z et al. (2020)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Modified</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Frosch</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and</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barrel</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technique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Injury</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51(3):723–734.</a:t>
            </a:r>
          </a:p>
          <a:p>
            <a:pPr marL="0" marR="0" lvl="0" indent="0" algn="l" defTabSz="914400" rtl="0" eaLnBrk="0" fontAlgn="base" latinLnBrk="0" hangingPunct="0">
              <a:lnSpc>
                <a:spcPct val="100000"/>
              </a:lnSpc>
              <a:spcBef>
                <a:spcPct val="0"/>
              </a:spcBef>
              <a:spcAft>
                <a:spcPct val="0"/>
              </a:spcAft>
              <a:buClrTx/>
              <a:buSzTx/>
              <a:tabLst/>
            </a:pP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7. Zhang BB et al. (2023) Rim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plate</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fixation</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biomechanical</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study</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Orthop</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pt-BR" altLang="pt-BR" sz="48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Surg</a:t>
            </a:r>
            <a:r>
              <a:rPr kumimoji="0" lang="pt-BR" altLang="pt-BR" sz="4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Res</a:t>
            </a:r>
            <a:r>
              <a:rPr kumimoji="0" lang="pt-BR" altLang="pt-BR" sz="4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18:840.</a:t>
            </a:r>
          </a:p>
        </p:txBody>
      </p:sp>
    </p:spTree>
    <p:extLst>
      <p:ext uri="{BB962C8B-B14F-4D97-AF65-F5344CB8AC3E}">
        <p14:creationId xmlns:p14="http://schemas.microsoft.com/office/powerpoint/2010/main" val="3207035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1e923f7da624746">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dbc80475717c49d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73839397"/>
              </p:ext>
            </p:extLst>
          </p:nvPr>
        </p:nvGraphicFramePr>
        <p:xfrm>
          <a:off x="0" y="92074"/>
          <a:ext cx="28800425" cy="39742101"/>
        </p:xfrm>
        <a:graphic>
          <a:graphicData uri="http://schemas.openxmlformats.org/presentationml/2006/ole">
            <mc:AlternateContent xmlns:mc="http://schemas.openxmlformats.org/markup-compatibility/2006">
              <mc:Choice xmlns:v="urn:schemas-microsoft-com:vml" Requires="v">
                <p:oleObj spid="_x0000_s1026" name="Acrobat Document" r:id="R4b32125291d24d0e" imgW="14395240" imgH="21596000" progId="Acrobat.Document.DC">
                  <p:embed/>
                </p:oleObj>
              </mc:Choice>
              <mc:Fallback>
                <p:oleObj name="Acrobat Document" r:id="Rb5d1212b6499491e" imgW="14395240" imgH="21596000" progId="Acrobat.Document.DC">
                  <p:embed/>
                  <p:pic>
                    <p:nvPicPr>
                      <p:cNvPr id="0" name=""/>
                      <p:cNvPicPr/>
                      <p:nvPr/>
                    </p:nvPicPr>
                    <p:blipFill>
                      <a:blip r:embed="Rad1e4f22824f4bed"/>
                      <a:stretch>
                        <a:fillRect/>
                      </a:stretch>
                    </p:blipFill>
                    <p:spPr>
                      <a:xfrm>
                        <a:off x="0" y="92074"/>
                        <a:ext cx="28800425" cy="39742101"/>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g3552ad2b09c_0_10"/>
          <p:cNvPicPr preferRelativeResize="0"/>
          <p:nvPr/>
        </p:nvPicPr>
        <p:blipFill rotWithShape="1">
          <a:blip r:embed="Rf6611e02d6d340c8">
            <a:alphaModFix/>
          </a:blip>
          <a:srcRect b="0" l="0" r="0" t="0"/>
          <a:stretch/>
        </p:blipFill>
        <p:spPr>
          <a:xfrm>
            <a:off x="-1" y="0"/>
            <a:ext cx="28800425" cy="4692410"/>
          </a:xfrm>
          <a:prstGeom prst="rect">
            <a:avLst/>
          </a:prstGeom>
          <a:noFill/>
          <a:ln>
            <a:noFill/>
          </a:ln>
        </p:spPr>
      </p:pic>
      <p:pic>
        <p:nvPicPr>
          <p:cNvPr id="85" name="Google Shape;85;g3552ad2b09c_0_10"/>
          <p:cNvPicPr preferRelativeResize="0"/>
          <p:nvPr/>
        </p:nvPicPr>
        <p:blipFill rotWithShape="1">
          <a:blip r:embed="Rc06f6b97aa0542f8">
            <a:alphaModFix/>
          </a:blip>
          <a:srcRect b="0" l="0" r="0" t="0"/>
          <a:stretch/>
        </p:blipFill>
        <p:spPr>
          <a:xfrm>
            <a:off x="-2" y="39857149"/>
            <a:ext cx="28800424" cy="3181087"/>
          </a:xfrm>
          <a:prstGeom prst="rect">
            <a:avLst/>
          </a:prstGeom>
          <a:noFill/>
          <a:ln>
            <a:noFill/>
          </a:ln>
        </p:spPr>
      </p:pic>
      <p:sp>
        <p:nvSpPr>
          <p:cNvPr id="86" name="Google Shape;86;g3552ad2b09c_0_10"/>
          <p:cNvSpPr txBox="1"/>
          <p:nvPr/>
        </p:nvSpPr>
        <p:spPr>
          <a:xfrm>
            <a:off x="2133600" y="7581900"/>
            <a:ext cx="12153900" cy="154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819">
              <a:solidFill>
                <a:schemeClr val="dk1"/>
              </a:solidFill>
            </a:endParaRPr>
          </a:p>
        </p:txBody>
      </p:sp>
      <p:sp>
        <p:nvSpPr>
          <p:cNvPr id="87" name="Google Shape;87;g3552ad2b09c_0_10"/>
          <p:cNvSpPr txBox="1"/>
          <p:nvPr/>
        </p:nvSpPr>
        <p:spPr>
          <a:xfrm>
            <a:off x="1371600" y="4648200"/>
            <a:ext cx="25984200" cy="6249300"/>
          </a:xfrm>
          <a:prstGeom prst="rect">
            <a:avLst/>
          </a:prstGeom>
          <a:noFill/>
          <a:ln>
            <a:noFill/>
          </a:ln>
        </p:spPr>
        <p:txBody>
          <a:bodyPr anchorCtr="0" anchor="t" bIns="91425" lIns="91425" spcFirstLastPara="1" rIns="91425" wrap="square" tIns="91425">
            <a:spAutoFit/>
          </a:bodyPr>
          <a:lstStyle/>
          <a:p>
            <a:pPr indent="457200" lvl="0" marL="457200" rtl="0" algn="ctr">
              <a:lnSpc>
                <a:spcPct val="115000"/>
              </a:lnSpc>
              <a:spcBef>
                <a:spcPts val="1200"/>
              </a:spcBef>
              <a:spcAft>
                <a:spcPts val="0"/>
              </a:spcAft>
              <a:buNone/>
            </a:pPr>
            <a:r>
              <a:rPr b="1" lang="pt-BR" sz="8000">
                <a:solidFill>
                  <a:schemeClr val="dk1"/>
                </a:solidFill>
                <a:latin typeface="Calibri"/>
                <a:ea typeface="Calibri"/>
                <a:cs typeface="Calibri"/>
                <a:sym typeface="Calibri"/>
              </a:rPr>
              <a:t>Retalho em V-Y oblíquo para reconstrução de defeito na polpa digital devido acidente com jateador de tinta</a:t>
            </a:r>
            <a:endParaRPr b="1" sz="8000">
              <a:solidFill>
                <a:schemeClr val="dk1"/>
              </a:solidFill>
              <a:latin typeface="Calibri"/>
              <a:ea typeface="Calibri"/>
              <a:cs typeface="Calibri"/>
              <a:sym typeface="Calibri"/>
            </a:endParaRPr>
          </a:p>
          <a:p>
            <a:pPr indent="0" lvl="0" marL="0" rtl="0" algn="ctr">
              <a:lnSpc>
                <a:spcPct val="100000"/>
              </a:lnSpc>
              <a:spcBef>
                <a:spcPts val="1200"/>
              </a:spcBef>
              <a:spcAft>
                <a:spcPts val="0"/>
              </a:spcAft>
              <a:buNone/>
            </a:pPr>
            <a:r>
              <a:rPr lang="pt-BR" sz="5000">
                <a:solidFill>
                  <a:schemeClr val="dk1"/>
                </a:solidFill>
                <a:latin typeface="Calibri"/>
                <a:ea typeface="Calibri"/>
                <a:cs typeface="Calibri"/>
                <a:sym typeface="Calibri"/>
              </a:rPr>
              <a:t>Fernanda Bondezan Anatólio¹; Hyago Lazarini Antunes¹; Marcos Vinicius Lazarini da Cunha²; Victor Hermon Lameira Braga³</a:t>
            </a:r>
            <a:endParaRPr sz="5000">
              <a:solidFill>
                <a:schemeClr val="dk1"/>
              </a:solidFill>
              <a:latin typeface="Calibri"/>
              <a:ea typeface="Calibri"/>
              <a:cs typeface="Calibri"/>
              <a:sym typeface="Calibri"/>
            </a:endParaRPr>
          </a:p>
          <a:p>
            <a:pPr indent="0" lvl="0" marL="0" rtl="0" algn="ctr">
              <a:lnSpc>
                <a:spcPct val="100000"/>
              </a:lnSpc>
              <a:spcBef>
                <a:spcPts val="1200"/>
              </a:spcBef>
              <a:spcAft>
                <a:spcPts val="0"/>
              </a:spcAft>
              <a:buNone/>
            </a:pPr>
            <a:r>
              <a:rPr lang="pt-BR" sz="4000">
                <a:solidFill>
                  <a:schemeClr val="dk1"/>
                </a:solidFill>
                <a:latin typeface="Calibri"/>
                <a:ea typeface="Calibri"/>
                <a:cs typeface="Calibri"/>
                <a:sym typeface="Calibri"/>
              </a:rPr>
              <a:t>1.Universidade de Uberaba 2. Mário Palmério Hospital Universitário 3. Universidade Federal do Triângulo Mineiro;</a:t>
            </a:r>
            <a:endParaRPr sz="4000">
              <a:solidFill>
                <a:schemeClr val="dk1"/>
              </a:solidFill>
              <a:latin typeface="Calibri"/>
              <a:ea typeface="Calibri"/>
              <a:cs typeface="Calibri"/>
              <a:sym typeface="Calibri"/>
            </a:endParaRPr>
          </a:p>
          <a:p>
            <a:pPr indent="0" lvl="0" marL="0" rtl="0" algn="ctr">
              <a:lnSpc>
                <a:spcPct val="100000"/>
              </a:lnSpc>
              <a:spcBef>
                <a:spcPts val="1200"/>
              </a:spcBef>
              <a:spcAft>
                <a:spcPts val="0"/>
              </a:spcAft>
              <a:buNone/>
            </a:pPr>
            <a:r>
              <a:rPr lang="pt-BR" sz="4000">
                <a:solidFill>
                  <a:schemeClr val="dk1"/>
                </a:solidFill>
                <a:latin typeface="Calibri"/>
                <a:ea typeface="Calibri"/>
                <a:cs typeface="Calibri"/>
                <a:sym typeface="Calibri"/>
              </a:rPr>
              <a:t>hyago.lazarini@gmail.com</a:t>
            </a:r>
            <a:endParaRPr sz="4000">
              <a:solidFill>
                <a:schemeClr val="dk1"/>
              </a:solidFill>
              <a:latin typeface="Calibri"/>
              <a:ea typeface="Calibri"/>
              <a:cs typeface="Calibri"/>
              <a:sym typeface="Calibri"/>
            </a:endParaRPr>
          </a:p>
        </p:txBody>
      </p:sp>
      <p:sp>
        <p:nvSpPr>
          <p:cNvPr id="88" name="Google Shape;88;g3552ad2b09c_0_10"/>
          <p:cNvSpPr txBox="1"/>
          <p:nvPr/>
        </p:nvSpPr>
        <p:spPr>
          <a:xfrm>
            <a:off x="685800" y="11534700"/>
            <a:ext cx="13030200" cy="23701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pt-BR" sz="5000">
                <a:solidFill>
                  <a:schemeClr val="dk1"/>
                </a:solidFill>
                <a:latin typeface="Calibri"/>
                <a:ea typeface="Calibri"/>
                <a:cs typeface="Calibri"/>
                <a:sym typeface="Calibri"/>
              </a:rPr>
              <a:t>Resumo </a:t>
            </a:r>
            <a:endParaRPr sz="5000">
              <a:solidFill>
                <a:schemeClr val="dk1"/>
              </a:solidFill>
              <a:latin typeface="Calibri"/>
              <a:ea typeface="Calibri"/>
              <a:cs typeface="Calibri"/>
              <a:sym typeface="Calibri"/>
            </a:endParaRPr>
          </a:p>
          <a:p>
            <a:pPr indent="457200" lvl="0" marL="0" rtl="0" algn="just">
              <a:lnSpc>
                <a:spcPct val="115000"/>
              </a:lnSpc>
              <a:spcBef>
                <a:spcPts val="1200"/>
              </a:spcBef>
              <a:spcAft>
                <a:spcPts val="0"/>
              </a:spcAft>
              <a:buNone/>
            </a:pPr>
            <a:r>
              <a:rPr lang="pt-BR" sz="4800">
                <a:solidFill>
                  <a:schemeClr val="dk1"/>
                </a:solidFill>
                <a:latin typeface="Calibri"/>
                <a:ea typeface="Calibri"/>
                <a:cs typeface="Calibri"/>
                <a:sym typeface="Calibri"/>
              </a:rPr>
              <a:t>O retalho V-Y oblíquo (Venkataswamy) é uma técnica eficaz na reconstrução de falhas da polpa digital, preservando sensibilidade e funcionalidade. Relata-se o caso de um paciente masculino, 45 anos, com lesão traumática no segundo dedo da mão direita após acidente com jateador de tinta. Após apresentação tardia com necrose da polpa digital, realizou-se desbridamento e reconstrução com retalho V-Y oblíquo. A evolução foi satisfatória, com cicatrização adequada, preservação da sensibilidade, mínima deformidade estética e retorno às atividades.</a:t>
            </a:r>
            <a:endParaRPr sz="4800">
              <a:solidFill>
                <a:schemeClr val="dk1"/>
              </a:solidFill>
              <a:latin typeface="Calibri"/>
              <a:ea typeface="Calibri"/>
              <a:cs typeface="Calibri"/>
              <a:sym typeface="Calibri"/>
            </a:endParaRPr>
          </a:p>
          <a:p>
            <a:pPr indent="457200" lvl="0" marL="0" rtl="0" algn="just">
              <a:lnSpc>
                <a:spcPct val="115000"/>
              </a:lnSpc>
              <a:spcBef>
                <a:spcPts val="1200"/>
              </a:spcBef>
              <a:spcAft>
                <a:spcPts val="0"/>
              </a:spcAft>
              <a:buClr>
                <a:schemeClr val="dk1"/>
              </a:buClr>
              <a:buSzPts val="1100"/>
              <a:buFont typeface="Arial"/>
              <a:buNone/>
            </a:pPr>
            <a:r>
              <a:t/>
            </a:r>
            <a:endParaRPr sz="4800">
              <a:solidFill>
                <a:schemeClr val="dk1"/>
              </a:solidFill>
              <a:latin typeface="Calibri"/>
              <a:ea typeface="Calibri"/>
              <a:cs typeface="Calibri"/>
              <a:sym typeface="Calibri"/>
            </a:endParaRPr>
          </a:p>
          <a:p>
            <a:pPr indent="0" lvl="0" marL="0" rtl="0" algn="ctr">
              <a:lnSpc>
                <a:spcPct val="115000"/>
              </a:lnSpc>
              <a:spcBef>
                <a:spcPts val="1200"/>
              </a:spcBef>
              <a:spcAft>
                <a:spcPts val="0"/>
              </a:spcAft>
              <a:buClr>
                <a:schemeClr val="dk1"/>
              </a:buClr>
              <a:buSzPts val="1100"/>
              <a:buFont typeface="Arial"/>
              <a:buNone/>
            </a:pPr>
            <a:r>
              <a:rPr b="1" lang="pt-BR" sz="5000">
                <a:solidFill>
                  <a:schemeClr val="dk1"/>
                </a:solidFill>
                <a:latin typeface="Calibri"/>
                <a:ea typeface="Calibri"/>
                <a:cs typeface="Calibri"/>
                <a:sym typeface="Calibri"/>
              </a:rPr>
              <a:t>Resultados da Pesquisa</a:t>
            </a:r>
            <a:r>
              <a:rPr b="1" lang="pt-BR" sz="4800">
                <a:solidFill>
                  <a:schemeClr val="dk1"/>
                </a:solidFill>
                <a:latin typeface="Calibri"/>
                <a:ea typeface="Calibri"/>
                <a:cs typeface="Calibri"/>
                <a:sym typeface="Calibri"/>
              </a:rPr>
              <a:t> </a:t>
            </a:r>
            <a:endParaRPr b="1" sz="48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None/>
            </a:pPr>
            <a:r>
              <a:rPr lang="pt-BR" sz="4800">
                <a:solidFill>
                  <a:schemeClr val="dk1"/>
                </a:solidFill>
                <a:latin typeface="Calibri"/>
                <a:ea typeface="Calibri"/>
                <a:cs typeface="Calibri"/>
                <a:sym typeface="Calibri"/>
              </a:rPr>
              <a:t>A viabilidade do retalho foi mantida, sem a necessidade de reabordagem cirúrgica. A cicatrização evoluiu de forma satisfatória, sem evidência de retrações ou complicações. A avaliação sensitiva, por meio do teste com monofilamentos de Semmes-Weinstein, demonstrou preservação da sensibilidade. Funcionalmente, os movimentos de pinça e preensão foram restabelecidos de maneira eficaz. No aspecto estético, observou-se apenas uma deformidade mínima, considerada aceitável dentro dos parâmetros reconstrutivos</a:t>
            </a:r>
            <a:endParaRPr sz="4800">
              <a:solidFill>
                <a:schemeClr val="dk1"/>
              </a:solidFill>
            </a:endParaRPr>
          </a:p>
        </p:txBody>
      </p:sp>
      <p:sp>
        <p:nvSpPr>
          <p:cNvPr id="89" name="Google Shape;89;g3552ad2b09c_0_10"/>
          <p:cNvSpPr txBox="1"/>
          <p:nvPr/>
        </p:nvSpPr>
        <p:spPr>
          <a:xfrm>
            <a:off x="15773400" y="12982500"/>
            <a:ext cx="9867900" cy="154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819">
              <a:solidFill>
                <a:schemeClr val="dk1"/>
              </a:solidFill>
            </a:endParaRPr>
          </a:p>
        </p:txBody>
      </p:sp>
      <p:sp>
        <p:nvSpPr>
          <p:cNvPr id="90" name="Google Shape;90;g3552ad2b09c_0_10"/>
          <p:cNvSpPr txBox="1"/>
          <p:nvPr/>
        </p:nvSpPr>
        <p:spPr>
          <a:xfrm>
            <a:off x="15087600" y="30576300"/>
            <a:ext cx="12954000" cy="8997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pt-BR" sz="5000">
                <a:solidFill>
                  <a:schemeClr val="dk1"/>
                </a:solidFill>
                <a:latin typeface="Calibri"/>
                <a:ea typeface="Calibri"/>
                <a:cs typeface="Calibri"/>
                <a:sym typeface="Calibri"/>
              </a:rPr>
              <a:t>Referências Bibliográficas</a:t>
            </a:r>
            <a:r>
              <a:rPr b="1" lang="pt-BR" sz="4800">
                <a:solidFill>
                  <a:schemeClr val="dk1"/>
                </a:solidFill>
                <a:latin typeface="Calibri"/>
                <a:ea typeface="Calibri"/>
                <a:cs typeface="Calibri"/>
                <a:sym typeface="Calibri"/>
              </a:rPr>
              <a:t> </a:t>
            </a:r>
            <a:endParaRPr b="1" sz="4800">
              <a:solidFill>
                <a:schemeClr val="dk1"/>
              </a:solidFill>
              <a:latin typeface="Calibri"/>
              <a:ea typeface="Calibri"/>
              <a:cs typeface="Calibri"/>
              <a:sym typeface="Calibri"/>
            </a:endParaRPr>
          </a:p>
          <a:p>
            <a:pPr indent="-463550" lvl="0" marL="457200" rtl="0" algn="l">
              <a:lnSpc>
                <a:spcPct val="115000"/>
              </a:lnSpc>
              <a:spcBef>
                <a:spcPts val="1200"/>
              </a:spcBef>
              <a:spcAft>
                <a:spcPts val="0"/>
              </a:spcAft>
              <a:buClr>
                <a:schemeClr val="dk1"/>
              </a:buClr>
              <a:buSzPts val="3700"/>
              <a:buFont typeface="Calibri"/>
              <a:buAutoNum type="arabicPeriod"/>
            </a:pPr>
            <a:r>
              <a:rPr lang="pt-BR" sz="3700">
                <a:solidFill>
                  <a:schemeClr val="dk1"/>
                </a:solidFill>
                <a:latin typeface="Calibri"/>
                <a:ea typeface="Calibri"/>
                <a:cs typeface="Calibri"/>
                <a:sym typeface="Calibri"/>
              </a:rPr>
              <a:t>Venkataswami R, Subramanian N. Oblique triangular flap for fingertip reconstruction. </a:t>
            </a:r>
            <a:r>
              <a:rPr i="1" lang="pt-BR" sz="3700">
                <a:solidFill>
                  <a:schemeClr val="dk1"/>
                </a:solidFill>
                <a:latin typeface="Calibri"/>
                <a:ea typeface="Calibri"/>
                <a:cs typeface="Calibri"/>
                <a:sym typeface="Calibri"/>
              </a:rPr>
              <a:t>J Hand Surg Am</a:t>
            </a:r>
            <a:r>
              <a:rPr lang="pt-BR" sz="3700">
                <a:solidFill>
                  <a:schemeClr val="dk1"/>
                </a:solidFill>
                <a:latin typeface="Calibri"/>
                <a:ea typeface="Calibri"/>
                <a:cs typeface="Calibri"/>
                <a:sym typeface="Calibri"/>
              </a:rPr>
              <a:t>. 1980.</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AutoNum type="arabicPeriod"/>
            </a:pPr>
            <a:r>
              <a:rPr lang="pt-BR" sz="3700">
                <a:solidFill>
                  <a:schemeClr val="dk1"/>
                </a:solidFill>
                <a:latin typeface="Calibri"/>
                <a:ea typeface="Calibri"/>
                <a:cs typeface="Calibri"/>
                <a:sym typeface="Calibri"/>
              </a:rPr>
              <a:t>Atasoy E, et al. Reconstruction of the amputated fingertip with a triangular volar flap. </a:t>
            </a:r>
            <a:r>
              <a:rPr i="1" lang="pt-BR" sz="3700">
                <a:solidFill>
                  <a:schemeClr val="dk1"/>
                </a:solidFill>
                <a:latin typeface="Calibri"/>
                <a:ea typeface="Calibri"/>
                <a:cs typeface="Calibri"/>
                <a:sym typeface="Calibri"/>
              </a:rPr>
              <a:t>J Bone Joint Surg Am</a:t>
            </a:r>
            <a:r>
              <a:rPr lang="pt-BR" sz="3700">
                <a:solidFill>
                  <a:schemeClr val="dk1"/>
                </a:solidFill>
                <a:latin typeface="Calibri"/>
                <a:ea typeface="Calibri"/>
                <a:cs typeface="Calibri"/>
                <a:sym typeface="Calibri"/>
              </a:rPr>
              <a:t>. 1970.</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AutoNum type="arabicPeriod"/>
            </a:pPr>
            <a:r>
              <a:rPr lang="pt-BR" sz="3700">
                <a:solidFill>
                  <a:schemeClr val="dk1"/>
                </a:solidFill>
                <a:latin typeface="Calibri"/>
                <a:ea typeface="Calibri"/>
                <a:cs typeface="Calibri"/>
                <a:sym typeface="Calibri"/>
              </a:rPr>
              <a:t>Elliot D, Moiemen NS. The neurovascular oblique advancement flap for fingertip reconstruction. </a:t>
            </a:r>
            <a:r>
              <a:rPr i="1" lang="pt-BR" sz="3700">
                <a:solidFill>
                  <a:schemeClr val="dk1"/>
                </a:solidFill>
                <a:latin typeface="Calibri"/>
                <a:ea typeface="Calibri"/>
                <a:cs typeface="Calibri"/>
                <a:sym typeface="Calibri"/>
              </a:rPr>
              <a:t>J Hand Surg Br</a:t>
            </a:r>
            <a:r>
              <a:rPr lang="pt-BR" sz="3700">
                <a:solidFill>
                  <a:schemeClr val="dk1"/>
                </a:solidFill>
                <a:latin typeface="Calibri"/>
                <a:ea typeface="Calibri"/>
                <a:cs typeface="Calibri"/>
                <a:sym typeface="Calibri"/>
              </a:rPr>
              <a:t>. 1992</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AutoNum type="arabicPeriod"/>
            </a:pPr>
            <a:r>
              <a:rPr lang="pt-BR" sz="3700">
                <a:solidFill>
                  <a:schemeClr val="dk1"/>
                </a:solidFill>
                <a:latin typeface="Calibri"/>
                <a:ea typeface="Calibri"/>
                <a:cs typeface="Calibri"/>
                <a:sym typeface="Calibri"/>
              </a:rPr>
              <a:t>Almeshal O, Aldekhayel S, Alshomer F, eds. Soft Tissue Reconstruction of the Hand: Loco-regional and Distant Flaps Selection and Approach. Cham: Springer; 2022.</a:t>
            </a:r>
            <a:endParaRPr sz="3700">
              <a:solidFill>
                <a:schemeClr val="dk1"/>
              </a:solidFill>
              <a:latin typeface="Calibri"/>
              <a:ea typeface="Calibri"/>
              <a:cs typeface="Calibri"/>
              <a:sym typeface="Calibri"/>
            </a:endParaRPr>
          </a:p>
          <a:p>
            <a:pPr indent="-463550" lvl="0" marL="457200" rtl="0" algn="l">
              <a:lnSpc>
                <a:spcPct val="115000"/>
              </a:lnSpc>
              <a:spcBef>
                <a:spcPts val="0"/>
              </a:spcBef>
              <a:spcAft>
                <a:spcPts val="0"/>
              </a:spcAft>
              <a:buClr>
                <a:schemeClr val="dk1"/>
              </a:buClr>
              <a:buSzPts val="3700"/>
              <a:buFont typeface="Calibri"/>
              <a:buAutoNum type="arabicPeriod"/>
            </a:pPr>
            <a:r>
              <a:rPr lang="pt-BR" sz="3700">
                <a:solidFill>
                  <a:schemeClr val="dk1"/>
                </a:solidFill>
                <a:latin typeface="Calibri"/>
                <a:ea typeface="Calibri"/>
                <a:cs typeface="Calibri"/>
                <a:sym typeface="Calibri"/>
              </a:rPr>
              <a:t>Cavadas PC. Repair and reconstruction of thumb and finger tip injuries: a global view. J Hand Surg Eur Vol. 2019 Jul;44(7):676-688. doi: 10.1177/1753193419842682.</a:t>
            </a:r>
            <a:endParaRPr sz="3700">
              <a:solidFill>
                <a:schemeClr val="dk1"/>
              </a:solidFill>
              <a:latin typeface="Calibri"/>
              <a:ea typeface="Calibri"/>
              <a:cs typeface="Calibri"/>
              <a:sym typeface="Calibri"/>
            </a:endParaRPr>
          </a:p>
        </p:txBody>
      </p:sp>
      <p:sp>
        <p:nvSpPr>
          <p:cNvPr id="91" name="Google Shape;91;g3552ad2b09c_0_10"/>
          <p:cNvSpPr txBox="1"/>
          <p:nvPr/>
        </p:nvSpPr>
        <p:spPr>
          <a:xfrm>
            <a:off x="685800" y="35585400"/>
            <a:ext cx="12992100" cy="451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Clr>
                <a:schemeClr val="dk1"/>
              </a:buClr>
              <a:buSzPts val="1100"/>
              <a:buFont typeface="Arial"/>
              <a:buNone/>
            </a:pPr>
            <a:r>
              <a:rPr b="1" lang="pt-BR" sz="5000">
                <a:solidFill>
                  <a:schemeClr val="dk1"/>
                </a:solidFill>
                <a:latin typeface="Calibri"/>
                <a:ea typeface="Calibri"/>
                <a:cs typeface="Calibri"/>
                <a:sym typeface="Calibri"/>
              </a:rPr>
              <a:t>Conclusão</a:t>
            </a:r>
            <a:endParaRPr b="1" sz="5000">
              <a:solidFill>
                <a:schemeClr val="dk1"/>
              </a:solidFill>
              <a:latin typeface="Calibri"/>
              <a:ea typeface="Calibri"/>
              <a:cs typeface="Calibri"/>
              <a:sym typeface="Calibri"/>
            </a:endParaRPr>
          </a:p>
          <a:p>
            <a:pPr indent="457200" lvl="0" marL="0" rtl="0" algn="just">
              <a:lnSpc>
                <a:spcPct val="115000"/>
              </a:lnSpc>
              <a:spcBef>
                <a:spcPts val="1200"/>
              </a:spcBef>
              <a:spcAft>
                <a:spcPts val="1200"/>
              </a:spcAft>
              <a:buClr>
                <a:schemeClr val="dk1"/>
              </a:buClr>
              <a:buSzPts val="1100"/>
              <a:buFont typeface="Arial"/>
              <a:buNone/>
            </a:pPr>
            <a:r>
              <a:rPr lang="pt-BR" sz="4800">
                <a:solidFill>
                  <a:schemeClr val="dk1"/>
                </a:solidFill>
                <a:latin typeface="Calibri"/>
                <a:ea typeface="Calibri"/>
                <a:cs typeface="Calibri"/>
                <a:sym typeface="Calibri"/>
              </a:rPr>
              <a:t>O retalho V-Y oblíquo demonstrou-se uma opção segura e funcional para reconstrução da polpa digital em lesões traumáticas, com preservação da sensibilidade e bons resultados estéticos.</a:t>
            </a:r>
            <a:endParaRPr sz="4800">
              <a:solidFill>
                <a:schemeClr val="dk1"/>
              </a:solidFill>
            </a:endParaRPr>
          </a:p>
        </p:txBody>
      </p:sp>
      <p:pic>
        <p:nvPicPr>
          <p:cNvPr id="92" name="Google Shape;92;g3552ad2b09c_0_10"/>
          <p:cNvPicPr preferRelativeResize="0"/>
          <p:nvPr/>
        </p:nvPicPr>
        <p:blipFill rotWithShape="1">
          <a:blip r:embed="R8f4e36763280493c">
            <a:alphaModFix/>
          </a:blip>
          <a:srcRect b="35421" l="0" r="0" t="9189"/>
          <a:stretch/>
        </p:blipFill>
        <p:spPr>
          <a:xfrm>
            <a:off x="15125700" y="11458500"/>
            <a:ext cx="5753100" cy="7086600"/>
          </a:xfrm>
          <a:prstGeom prst="rect">
            <a:avLst/>
          </a:prstGeom>
          <a:noFill/>
          <a:ln>
            <a:noFill/>
          </a:ln>
        </p:spPr>
      </p:pic>
      <p:cxnSp>
        <p:nvCxnSpPr>
          <p:cNvPr id="93" name="Google Shape;93;g3552ad2b09c_0_10"/>
          <p:cNvCxnSpPr/>
          <p:nvPr/>
        </p:nvCxnSpPr>
        <p:spPr>
          <a:xfrm>
            <a:off x="21564600" y="11229900"/>
            <a:ext cx="0" cy="15201900"/>
          </a:xfrm>
          <a:prstGeom prst="straightConnector1">
            <a:avLst/>
          </a:prstGeom>
          <a:noFill/>
          <a:ln cap="flat" cmpd="sng" w="9525">
            <a:solidFill>
              <a:schemeClr val="dk2"/>
            </a:solidFill>
            <a:prstDash val="solid"/>
            <a:round/>
            <a:headEnd len="med" w="med" type="none"/>
            <a:tailEnd len="med" w="med" type="none"/>
          </a:ln>
        </p:spPr>
      </p:cxnSp>
      <p:cxnSp>
        <p:nvCxnSpPr>
          <p:cNvPr id="94" name="Google Shape;94;g3552ad2b09c_0_10"/>
          <p:cNvCxnSpPr/>
          <p:nvPr/>
        </p:nvCxnSpPr>
        <p:spPr>
          <a:xfrm flipH="1" rot="10800000">
            <a:off x="15125700" y="19230900"/>
            <a:ext cx="12954000" cy="38100"/>
          </a:xfrm>
          <a:prstGeom prst="straightConnector1">
            <a:avLst/>
          </a:prstGeom>
          <a:noFill/>
          <a:ln cap="flat" cmpd="sng" w="9525">
            <a:solidFill>
              <a:schemeClr val="dk2"/>
            </a:solidFill>
            <a:prstDash val="solid"/>
            <a:round/>
            <a:headEnd len="med" w="med" type="none"/>
            <a:tailEnd len="med" w="med" type="none"/>
          </a:ln>
        </p:spPr>
      </p:cxnSp>
      <p:sp>
        <p:nvSpPr>
          <p:cNvPr id="95" name="Google Shape;95;g3552ad2b09c_0_10"/>
          <p:cNvSpPr txBox="1"/>
          <p:nvPr/>
        </p:nvSpPr>
        <p:spPr>
          <a:xfrm>
            <a:off x="15049500" y="18545100"/>
            <a:ext cx="2552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3500">
                <a:solidFill>
                  <a:schemeClr val="dk1"/>
                </a:solidFill>
              </a:rPr>
              <a:t>Foto A</a:t>
            </a:r>
            <a:r>
              <a:rPr lang="pt-BR" sz="3500">
                <a:solidFill>
                  <a:schemeClr val="dk1"/>
                </a:solidFill>
              </a:rPr>
              <a:t>.</a:t>
            </a:r>
            <a:r>
              <a:rPr lang="pt-BR" sz="3500">
                <a:solidFill>
                  <a:schemeClr val="dk1"/>
                </a:solidFill>
              </a:rPr>
              <a:t> </a:t>
            </a:r>
            <a:endParaRPr sz="3500">
              <a:solidFill>
                <a:schemeClr val="dk1"/>
              </a:solidFill>
            </a:endParaRPr>
          </a:p>
        </p:txBody>
      </p:sp>
      <p:pic>
        <p:nvPicPr>
          <p:cNvPr id="96" name="Google Shape;96;g3552ad2b09c_0_10"/>
          <p:cNvPicPr preferRelativeResize="0"/>
          <p:nvPr/>
        </p:nvPicPr>
        <p:blipFill rotWithShape="1">
          <a:blip r:embed="R4c1ee5e8cc5e4830">
            <a:alphaModFix/>
          </a:blip>
          <a:srcRect b="26339" l="8977" r="11713" t="-534"/>
          <a:stretch/>
        </p:blipFill>
        <p:spPr>
          <a:xfrm>
            <a:off x="22250400" y="11382300"/>
            <a:ext cx="5842003" cy="7124699"/>
          </a:xfrm>
          <a:prstGeom prst="rect">
            <a:avLst/>
          </a:prstGeom>
          <a:noFill/>
          <a:ln>
            <a:noFill/>
          </a:ln>
        </p:spPr>
      </p:pic>
      <p:sp>
        <p:nvSpPr>
          <p:cNvPr id="97" name="Google Shape;97;g3552ad2b09c_0_10"/>
          <p:cNvSpPr txBox="1"/>
          <p:nvPr/>
        </p:nvSpPr>
        <p:spPr>
          <a:xfrm>
            <a:off x="22212300" y="18507000"/>
            <a:ext cx="21336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3500">
                <a:solidFill>
                  <a:schemeClr val="dk1"/>
                </a:solidFill>
              </a:rPr>
              <a:t>Foto B</a:t>
            </a:r>
            <a:r>
              <a:rPr lang="pt-BR" sz="3000">
                <a:solidFill>
                  <a:schemeClr val="dk1"/>
                </a:solidFill>
              </a:rPr>
              <a:t>.</a:t>
            </a:r>
            <a:endParaRPr sz="3000">
              <a:solidFill>
                <a:schemeClr val="dk1"/>
              </a:solidFill>
            </a:endParaRPr>
          </a:p>
        </p:txBody>
      </p:sp>
      <p:pic>
        <p:nvPicPr>
          <p:cNvPr id="98" name="Google Shape;98;g3552ad2b09c_0_10"/>
          <p:cNvPicPr preferRelativeResize="0"/>
          <p:nvPr/>
        </p:nvPicPr>
        <p:blipFill rotWithShape="1">
          <a:blip r:embed="Rbc61978bb4fe422f">
            <a:alphaModFix/>
          </a:blip>
          <a:srcRect b="39249" l="16721" r="32374" t="8065"/>
          <a:stretch/>
        </p:blipFill>
        <p:spPr>
          <a:xfrm>
            <a:off x="15240000" y="20053005"/>
            <a:ext cx="5638798" cy="6454996"/>
          </a:xfrm>
          <a:prstGeom prst="rect">
            <a:avLst/>
          </a:prstGeom>
          <a:noFill/>
          <a:ln>
            <a:noFill/>
          </a:ln>
        </p:spPr>
      </p:pic>
      <p:sp>
        <p:nvSpPr>
          <p:cNvPr id="99" name="Google Shape;99;g3552ad2b09c_0_10"/>
          <p:cNvSpPr txBox="1"/>
          <p:nvPr/>
        </p:nvSpPr>
        <p:spPr>
          <a:xfrm>
            <a:off x="15163800" y="26546100"/>
            <a:ext cx="1943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3500">
                <a:solidFill>
                  <a:schemeClr val="dk1"/>
                </a:solidFill>
              </a:rPr>
              <a:t>Foto C.</a:t>
            </a:r>
            <a:endParaRPr sz="3500">
              <a:solidFill>
                <a:schemeClr val="dk1"/>
              </a:solidFill>
            </a:endParaRPr>
          </a:p>
        </p:txBody>
      </p:sp>
      <p:pic>
        <p:nvPicPr>
          <p:cNvPr id="100" name="Google Shape;100;g3552ad2b09c_0_10"/>
          <p:cNvPicPr preferRelativeResize="0"/>
          <p:nvPr/>
        </p:nvPicPr>
        <p:blipFill rotWithShape="1">
          <a:blip r:embed="R5868742e256740c6">
            <a:alphaModFix/>
          </a:blip>
          <a:srcRect b="29971" l="0" r="0" t="0"/>
          <a:stretch/>
        </p:blipFill>
        <p:spPr>
          <a:xfrm>
            <a:off x="22974304" y="20031000"/>
            <a:ext cx="4381496" cy="6438902"/>
          </a:xfrm>
          <a:prstGeom prst="rect">
            <a:avLst/>
          </a:prstGeom>
          <a:noFill/>
          <a:ln>
            <a:noFill/>
          </a:ln>
        </p:spPr>
      </p:pic>
      <p:sp>
        <p:nvSpPr>
          <p:cNvPr id="101" name="Google Shape;101;g3552ad2b09c_0_10"/>
          <p:cNvSpPr txBox="1"/>
          <p:nvPr/>
        </p:nvSpPr>
        <p:spPr>
          <a:xfrm>
            <a:off x="22898100" y="26469900"/>
            <a:ext cx="1714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3500">
                <a:solidFill>
                  <a:schemeClr val="dk1"/>
                </a:solidFill>
              </a:rPr>
              <a:t>Foto D.</a:t>
            </a:r>
            <a:endParaRPr sz="3500">
              <a:solidFill>
                <a:schemeClr val="dk1"/>
              </a:solidFill>
            </a:endParaRPr>
          </a:p>
        </p:txBody>
      </p:sp>
      <p:sp>
        <p:nvSpPr>
          <p:cNvPr id="102" name="Google Shape;102;g3552ad2b09c_0_10"/>
          <p:cNvSpPr txBox="1"/>
          <p:nvPr/>
        </p:nvSpPr>
        <p:spPr>
          <a:xfrm>
            <a:off x="15125700" y="27574800"/>
            <a:ext cx="12954000" cy="3001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pt-BR" sz="4500">
                <a:solidFill>
                  <a:schemeClr val="dk1"/>
                </a:solidFill>
                <a:latin typeface="Calibri"/>
                <a:ea typeface="Calibri"/>
                <a:cs typeface="Calibri"/>
                <a:sym typeface="Calibri"/>
              </a:rPr>
              <a:t>Foto A: Lesão após primeiro desbridamento. Foto B: Demarcação cirúrgica do retalho V-Y oblíquo. Foto C: Pós-operatório imediato. Foto D: Pós-operatório com 60 dias.</a:t>
            </a:r>
            <a:r>
              <a:rPr lang="pt-BR" sz="4800">
                <a:solidFill>
                  <a:schemeClr val="dk1"/>
                </a:solidFill>
                <a:latin typeface="Calibri"/>
                <a:ea typeface="Calibri"/>
                <a:cs typeface="Calibri"/>
                <a:sym typeface="Calibri"/>
              </a:rPr>
              <a:t>    </a:t>
            </a:r>
            <a:endParaRPr sz="4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BANNER CORONA MORTIS.jpg"/>
          <p:cNvPicPr preferRelativeResize="0"/>
          <p:nvPr/>
        </p:nvPicPr>
        <p:blipFill rotWithShape="1">
          <a:blip r:embed="Rb9f57abb179f4f1c">
            <a:alphaModFix/>
          </a:blip>
          <a:srcRect b="0" l="0" r="0" t="0"/>
          <a:stretch/>
        </p:blipFill>
        <p:spPr>
          <a:xfrm>
            <a:off x="0" y="0"/>
            <a:ext cx="28800423" cy="43211184"/>
          </a:xfrm>
          <a:prstGeom prst="rect">
            <a:avLst/>
          </a:prstGeom>
          <a:noFill/>
          <a:ln>
            <a:noFill/>
          </a:ln>
        </p:spPr>
      </p:pic>
    </p:spTree>
  </p:cSld>
  <p:clrMapOvr>
    <a:masterClrMapping/>
  </p:clrMapOvr>
</p:sld>
</file>

<file path=docProps/app.xml><?xml version="1.0" encoding="utf-8"?>
<Properties xmlns="http://schemas.openxmlformats.org/officeDocument/2006/extended-properties" xmlns:vt="http://schemas.openxmlformats.org/officeDocument/2006/docPropsVTypes">
  <Template>Office Theme</Template>
  <TotalTime>724</TotalTime>
  <Words>549</Words>
  <Application>Microsoft Office PowerPoint</Application>
  <PresentationFormat>Personalizar</PresentationFormat>
  <Paragraphs>22</Paragraphs>
  <Slides>1</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vt:i4>
      </vt:variant>
    </vt:vector>
  </HeadingPairs>
  <TitlesOfParts>
    <vt:vector size="6" baseType="lpstr">
      <vt:lpstr>Aptos</vt:lpstr>
      <vt:lpstr>Aptos Display</vt:lpstr>
      <vt:lpstr>Arial</vt:lpstr>
      <vt:lpstr>Candara</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Arthur de Góes Ribeiro</lastModifiedBy>
  <revision>14</revision>
  <dcterms:created xsi:type="dcterms:W3CDTF">2025-03-17T16:47:21.0000000Z</dcterms:created>
  <dcterms:modified xsi:type="dcterms:W3CDTF">2025-05-15T14:45:53.6420000Z</dcterms:modified>
</coreProperties>
</file>