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svg" ContentType="image/svg+xml"/>
  <Default Extension="emf" ContentType="image/x-emf"/>
  <Default Extension="bin" ContentType="application/vnd.openxmlformats-officedocument.oleObject"/>
  <Default Extension="vml" ContentType="application/vnd.openxmlformats-officedocument.vmlDrawing"/>
  <Default Extension="wdp" ContentType="image/vnd.ms-photo"/>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27.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8.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53.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60.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71.xml" ContentType="application/vnd.openxmlformats-officedocument.presentationml.slideLayout+xml"/>
  <Override PartName="/ppt/slideMasters/slideMaster8.xml" ContentType="application/vnd.openxmlformats-officedocument.presentationml.slideMaster+xml"/>
  <Override PartName="/ppt/slideMasters/theme/theme9.xml" ContentType="application/vnd.openxmlformats-officedocument.theme+xml"/>
  <Override PartName="/ppt/slideLayouts/slideLayout82.xml" ContentType="application/vnd.openxmlformats-officedocument.presentationml.slideLayout+xml"/>
  <Override PartName="/ppt/slideMasters/slideMaster9.xml" ContentType="application/vnd.openxmlformats-officedocument.presentationml.slideMaster+xml"/>
  <Override PartName="/ppt/slideMasters/theme/theme10.xml" ContentType="application/vnd.openxmlformats-officedocument.theme+xml"/>
  <Override PartName="/ppt/slideLayouts/slideLayout99.xml" ContentType="application/vnd.openxmlformats-officedocument.presentationml.slideLayout+xml"/>
  <Override PartName="/ppt/slideMasters/slideMaster10.xml" ContentType="application/vnd.openxmlformats-officedocument.presentationml.slideMaster+xml"/>
  <Override PartName="/ppt/slideMasters/theme/theme11.xml" ContentType="application/vnd.openxmlformats-officedocument.theme+xml"/>
  <Override PartName="/ppt/slideLayouts/slideLayout100.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bleStyles.xml" ContentType="application/vnd.openxmlformats-officedocument.presentationml.tableStyles+xml"/>
  <Override PartName="/ppt/slides/slide5.xml" ContentType="application/vnd.openxmlformats-officedocument.presentationml.slide+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9.xml" ContentType="application/vnd.openxmlformats-officedocument.presentationml.slide+xml"/>
  <Override PartName="/ppt/notesSlides/notesSlide4.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tags/tag1.xml" ContentType="application/vnd.openxmlformats-officedocument.presentationml.tags+xml"/>
  <Override PartName="/ppt/slides/tags/tag2.xml" ContentType="application/vnd.openxmlformats-officedocument.presentationml.tags+xml"/>
  <Override PartName="/ppt/slides/tags/tag3.xml" ContentType="application/vnd.openxmlformats-officedocument.presentationml.tags+xml"/>
  <Override PartName="/ppt/slides/tags/tag4.xml" ContentType="application/vnd.openxmlformats-officedocument.presentationml.tags+xml"/>
  <Override PartName="/ppt/slides/tags/tag5.xml" ContentType="application/vnd.openxmlformats-officedocument.presentationml.tags+xml"/>
  <Override PartName="/ppt/slides/tags/tag6.xml" ContentType="application/vnd.openxmlformats-officedocument.presentationml.tags+xml"/>
  <Override PartName="/ppt/slides/tags/tag7.xml" ContentType="application/vnd.openxmlformats-officedocument.presentationml.tags+xml"/>
  <Override PartName="/ppt/notesSlides/notesSlide5.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tags/tag8.xml" ContentType="application/vnd.openxmlformats-officedocument.presentationml.tags+xml"/>
  <Override PartName="/ppt/slides/tags/tag9.xml" ContentType="application/vnd.openxmlformats-officedocument.presentationml.tags+xml"/>
  <Override PartName="/ppt/slides/tags/tag10.xml" ContentType="application/vnd.openxmlformats-officedocument.presentationml.tags+xml"/>
  <Override PartName="/ppt/slides/tags/tag11.xml" ContentType="application/vnd.openxmlformats-officedocument.presentationml.tags+xml"/>
  <Override PartName="/ppt/slides/tags/tag12.xml" ContentType="application/vnd.openxmlformats-officedocument.presentationml.tags+xml"/>
  <Override PartName="/ppt/notesSlides/notesSlide6.xml" ContentType="application/vnd.openxmlformats-officedocument.presentationml.notesSlide+xml"/>
  <Override PartName="/ppt/slides/slide15.xml" ContentType="application/vnd.openxmlformats-officedocument.presentationml.slide+xml"/>
  <Override PartName="/ppt/notesSlides/notesSlide7.xml" ContentType="application/vnd.openxmlformats-officedocument.presentationml.notes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fdf771b5f522415e" /><Relationship Type="http://schemas.openxmlformats.org/package/2006/relationships/metadata/core-properties" Target="/docProps/core.xml" Id="Rc7cc8df8adad40f7" /><Relationship Type="http://schemas.openxmlformats.org/officeDocument/2006/relationships/extended-properties" Target="/docProps/app.xml" Id="R21504b18a8974293"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871f473f930e4ed9"/>
    <p:sldMasterId id="2147483660" r:id="R882ad5b7ae7d4716"/>
    <p:sldMasterId id="2147483672" r:id="R9c72c2e249f8465d"/>
    <p:sldMasterId id="2147483684" r:id="R549c4946be1d4587"/>
    <p:sldMasterId id="2147483696" r:id="Rc038beb593fa4721"/>
    <p:sldMasterId id="2147483708" r:id="R78792791db334c6e"/>
    <p:sldMasterId id="2147483720" r:id="R69ce606e3f734b4d"/>
    <p:sldMasterId id="2147483732" r:id="R2a4c18216f2d42a7"/>
    <p:sldMasterId id="2147483744" r:id="R48a4e2ee5f6b45c3"/>
    <p:sldMasterId id="2147483756" r:id="Re6c25b48c2f7420a"/>
  </p:sldMasterIdLst>
  <p:notesMasterIdLst>
    <p:notesMasterId r:id="R5fa42d7261484049"/>
  </p:notesMasterIdLst>
  <p:sldIdLst>
    <p:sldId id="256" r:id="R96b1534127b94903"/>
    <p:sldId id="257" r:id="R2576ae9e2f7742a6"/>
    <p:sldId id="258" r:id="Rff21d483874e44f3"/>
    <p:sldId id="259" r:id="R7200ceb36f084923"/>
    <p:sldId id="260" r:id="R9887f9928e5e4700"/>
    <p:sldId id="261" r:id="R001a7782a2d24634"/>
    <p:sldId id="262" r:id="R699d9211671641f7"/>
    <p:sldId id="263" r:id="R98c14a09578a41fc"/>
    <p:sldId id="264" r:id="Redc4236d9e244a24"/>
    <p:sldId id="265" r:id="R67c16f2a884d4de1"/>
    <p:sldId id="266" r:id="R0f43dfe14102490e"/>
    <p:sldId id="267" r:id="R6c40c53c20c64277"/>
    <p:sldId id="268" r:id="Rbb1f9c8d54ce49bd"/>
    <p:sldId id="269" r:id="Rbddb403807574806"/>
    <p:sldId id="270" r:id="R6e85e71d73974ac5"/>
    <p:sldId id="271" r:id="Rc4b5b44252c447a0"/>
    <p:sldId id="272" r:id="Rf7226cedf5c149e0"/>
    <p:sldId id="273" r:id="R0a5c8b1a0d2844ce"/>
    <p:sldId id="274" r:id="R377511bc538e4d2d"/>
    <p:sldId id="275" r:id="R001d9c668b8f4756"/>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070"/>
    <a:srgbClr val="455567"/>
    <a:srgbClr val="6C91AB"/>
    <a:srgbClr val="7EADCB"/>
    <a:srgbClr val="CBDBE5"/>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565"/>
  </p:normalViewPr>
  <p:slideViewPr>
    <p:cSldViewPr snapToGrid="0">
      <p:cViewPr>
        <p:scale>
          <a:sx n="40" d="100"/>
          <a:sy n="40" d="100"/>
        </p:scale>
        <p:origin x="1352" y="144"/>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5fa42d7261484049" /><Relationship Type="http://schemas.openxmlformats.org/officeDocument/2006/relationships/presProps" Target="/ppt/presProps.xml" Id="R48c597e74de44448" /><Relationship Type="http://schemas.openxmlformats.org/officeDocument/2006/relationships/viewProps" Target="/ppt/viewProps.xml" Id="R1f8a664069d04e71" /><Relationship Type="http://schemas.openxmlformats.org/officeDocument/2006/relationships/slideMaster" Target="/ppt/slideMasters/slideMaster1.xml" Id="R871f473f930e4ed9" /><Relationship Type="http://schemas.openxmlformats.org/officeDocument/2006/relationships/theme" Target="/ppt/slideMasters/theme/theme2.xml" Id="Rae925f7b6c134943" /><Relationship Type="http://schemas.openxmlformats.org/officeDocument/2006/relationships/slideMaster" Target="/ppt/slideMasters/slideMaster2.xml" Id="R882ad5b7ae7d4716" /><Relationship Type="http://schemas.openxmlformats.org/officeDocument/2006/relationships/slideMaster" Target="/ppt/slideMasters/slideMaster3.xml" Id="R9c72c2e249f8465d" /><Relationship Type="http://schemas.openxmlformats.org/officeDocument/2006/relationships/slideMaster" Target="/ppt/slideMasters/slideMaster4.xml" Id="R549c4946be1d4587" /><Relationship Type="http://schemas.openxmlformats.org/officeDocument/2006/relationships/slideMaster" Target="/ppt/slideMasters/slideMaster5.xml" Id="Rc038beb593fa4721" /><Relationship Type="http://schemas.openxmlformats.org/officeDocument/2006/relationships/slideMaster" Target="/ppt/slideMasters/slideMaster6.xml" Id="R78792791db334c6e" /><Relationship Type="http://schemas.openxmlformats.org/officeDocument/2006/relationships/slideMaster" Target="/ppt/slideMasters/slideMaster7.xml" Id="R69ce606e3f734b4d" /><Relationship Type="http://schemas.openxmlformats.org/officeDocument/2006/relationships/slideMaster" Target="/ppt/slideMasters/slideMaster8.xml" Id="R2a4c18216f2d42a7" /><Relationship Type="http://schemas.openxmlformats.org/officeDocument/2006/relationships/slideMaster" Target="/ppt/slideMasters/slideMaster9.xml" Id="R48a4e2ee5f6b45c3" /><Relationship Type="http://schemas.openxmlformats.org/officeDocument/2006/relationships/slideMaster" Target="/ppt/slideMasters/slideMaster10.xml" Id="Re6c25b48c2f7420a" /><Relationship Type="http://schemas.openxmlformats.org/officeDocument/2006/relationships/slide" Target="/ppt/slides/slide1.xml" Id="R96b1534127b94903" /><Relationship Type="http://schemas.openxmlformats.org/officeDocument/2006/relationships/slide" Target="/ppt/slides/slide2.xml" Id="R2576ae9e2f7742a6" /><Relationship Type="http://schemas.openxmlformats.org/officeDocument/2006/relationships/slide" Target="/ppt/slides/slide3.xml" Id="Rff21d483874e44f3" /><Relationship Type="http://schemas.openxmlformats.org/officeDocument/2006/relationships/slide" Target="/ppt/slides/slide4.xml" Id="R7200ceb36f084923" /><Relationship Type="http://schemas.openxmlformats.org/officeDocument/2006/relationships/tableStyles" Target="/ppt/tableStyles.xml" Id="R278e12880bbe4957" /><Relationship Type="http://schemas.openxmlformats.org/officeDocument/2006/relationships/slide" Target="/ppt/slides/slide5.xml" Id="R9887f9928e5e4700" /><Relationship Type="http://schemas.openxmlformats.org/officeDocument/2006/relationships/slide" Target="/ppt/slides/slide6.xml" Id="R001a7782a2d24634" /><Relationship Type="http://schemas.openxmlformats.org/officeDocument/2006/relationships/slide" Target="/ppt/slides/slide7.xml" Id="R699d9211671641f7" /><Relationship Type="http://schemas.openxmlformats.org/officeDocument/2006/relationships/slide" Target="/ppt/slides/slide8.xml" Id="R98c14a09578a41fc" /><Relationship Type="http://schemas.openxmlformats.org/officeDocument/2006/relationships/slide" Target="/ppt/slides/slide9.xml" Id="Redc4236d9e244a24" /><Relationship Type="http://schemas.openxmlformats.org/officeDocument/2006/relationships/slide" Target="/ppt/slides/slide10.xml" Id="R67c16f2a884d4de1" /><Relationship Type="http://schemas.openxmlformats.org/officeDocument/2006/relationships/slide" Target="/ppt/slides/slide11.xml" Id="R0f43dfe14102490e" /><Relationship Type="http://schemas.openxmlformats.org/officeDocument/2006/relationships/slide" Target="/ppt/slides/slide12.xml" Id="R6c40c53c20c64277" /><Relationship Type="http://schemas.openxmlformats.org/officeDocument/2006/relationships/slide" Target="/ppt/slides/slide13.xml" Id="Rbb1f9c8d54ce49bd" /><Relationship Type="http://schemas.openxmlformats.org/officeDocument/2006/relationships/slide" Target="/ppt/slides/slide14.xml" Id="Rbddb403807574806" /><Relationship Type="http://schemas.openxmlformats.org/officeDocument/2006/relationships/slide" Target="/ppt/slides/slide15.xml" Id="R6e85e71d73974ac5" /><Relationship Type="http://schemas.openxmlformats.org/officeDocument/2006/relationships/slide" Target="/ppt/slides/slide16.xml" Id="Rc4b5b44252c447a0" /><Relationship Type="http://schemas.openxmlformats.org/officeDocument/2006/relationships/slide" Target="/ppt/slides/slide17.xml" Id="Rf7226cedf5c149e0" /><Relationship Type="http://schemas.openxmlformats.org/officeDocument/2006/relationships/slide" Target="/ppt/slides/slide18.xml" Id="R0a5c8b1a0d2844ce" /><Relationship Type="http://schemas.openxmlformats.org/officeDocument/2006/relationships/slide" Target="/ppt/slides/slide19.xml" Id="R377511bc538e4d2d" /><Relationship Type="http://schemas.openxmlformats.org/officeDocument/2006/relationships/slide" Target="/ppt/slides/slide20.xml" Id="R001d9c668b8f4756" /></Relationships>
</file>

<file path=ppt/drawings/_rels/vmldrawing.vml.rels>&#65279;<?xml version="1.0" encoding="utf-8"?><Relationships xmlns="http://schemas.openxmlformats.org/package/2006/relationships"><Relationship Type="http://schemas.openxmlformats.org/officeDocument/2006/relationships/image" Target="/ppt/media/image.emf" Id="Rbac5d342d5714730" /></Relationships>
</file>

<file path=ppt/drawings/_rels/vmldrawing2.vml.rels>&#65279;<?xml version="1.0" encoding="utf-8"?><Relationships xmlns="http://schemas.openxmlformats.org/package/2006/relationships"><Relationship Type="http://schemas.openxmlformats.org/officeDocument/2006/relationships/image" Target="/ppt/media/image2.emf" Id="R4c3cf3d75e5e4b50" /></Relationships>
</file>

<file path=ppt/drawings/_rels/vmldrawing3.vml.rels>&#65279;<?xml version="1.0" encoding="utf-8"?><Relationships xmlns="http://schemas.openxmlformats.org/package/2006/relationships"><Relationship Type="http://schemas.openxmlformats.org/officeDocument/2006/relationships/image" Target="/ppt/media/image3.emf" Id="Rfeafc1b9ba3d4b7b" /></Relationships>
</file>

<file path=ppt/drawings/_rels/vmldrawing4.vml.rels>&#65279;<?xml version="1.0" encoding="utf-8"?><Relationships xmlns="http://schemas.openxmlformats.org/package/2006/relationships"><Relationship Type="http://schemas.openxmlformats.org/officeDocument/2006/relationships/image" Target="/ppt/media/image4.emf" Id="R010c8fffa3a144b8" /></Relationships>
</file>

<file path=ppt/drawings/_rels/vmldrawing5.vml.rels>&#65279;<?xml version="1.0" encoding="utf-8"?><Relationships xmlns="http://schemas.openxmlformats.org/package/2006/relationships"><Relationship Type="http://schemas.openxmlformats.org/officeDocument/2006/relationships/image" Target="/ppt/media/image5.emf" Id="Rbe4bc9f6f4994704"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f0dcc8a05c554d66"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443ED-B21C-5845-BEE4-6AE824922266}" type="datetimeFigureOut">
              <a:rPr lang="pt-BR"/>
              <a:t>12/05/2025</a:t>
            </a:fld>
            <a:endParaRPr lang="pt-BR"/>
          </a:p>
        </p:txBody>
      </p:sp>
      <p:sp>
        <p:nvSpPr>
          <p:cNvPr id="4" name="Espaço Reservado para Imagem de Slide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2B887-EA31-6F46-867E-ACAE1E777F61}" type="slidenum">
              <a:rPr lang="pt-BR"/>
              <a:t>‹nº›</a:t>
            </a:fld>
            <a:endParaRPr lang="pt-BR"/>
          </a:p>
        </p:txBody>
      </p:sp>
    </p:spTree>
    <p:extLst>
      <p:ext uri="{BB962C8B-B14F-4D97-AF65-F5344CB8AC3E}">
        <p14:creationId xmlns:p14="http://schemas.microsoft.com/office/powerpoint/2010/main" val="81090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notesSlides/_rels/notesSlide1.xml.rels>&#65279;<?xml version="1.0" encoding="utf-8"?><Relationships xmlns="http://schemas.openxmlformats.org/package/2006/relationships"><Relationship Type="http://schemas.openxmlformats.org/officeDocument/2006/relationships/slide" Target="/ppt/slides/slide1.xml" Id="Rd19c593a9885461c" /><Relationship Type="http://schemas.openxmlformats.org/officeDocument/2006/relationships/notesMaster" Target="/ppt/notesMasters/notesMaster1.xml" Id="Rf2ec7350d7e74ebb" /></Relationships>
</file>

<file path=ppt/notesSlides/_rels/notesSlide2.xml.rels>&#65279;<?xml version="1.0" encoding="utf-8"?><Relationships xmlns="http://schemas.openxmlformats.org/package/2006/relationships"><Relationship Type="http://schemas.openxmlformats.org/officeDocument/2006/relationships/slide" Target="/ppt/slides/slide6.xml" Id="Rc45ae38165284d5f" /><Relationship Type="http://schemas.openxmlformats.org/officeDocument/2006/relationships/notesMaster" Target="/ppt/notesMasters/notesMaster1.xml" Id="R1520e70ad40a4538" /></Relationships>
</file>

<file path=ppt/notesSlides/_rels/notesSlide3.xml.rels>&#65279;<?xml version="1.0" encoding="utf-8"?><Relationships xmlns="http://schemas.openxmlformats.org/package/2006/relationships"><Relationship Type="http://schemas.openxmlformats.org/officeDocument/2006/relationships/slide" Target="/ppt/slides/slide7.xml" Id="R0af0912434e647df" /><Relationship Type="http://schemas.openxmlformats.org/officeDocument/2006/relationships/notesMaster" Target="/ppt/notesMasters/notesMaster1.xml" Id="Re5428e27fd2f401e" /></Relationships>
</file>

<file path=ppt/notesSlides/_rels/notesSlide4.xml.rels>&#65279;<?xml version="1.0" encoding="utf-8"?><Relationships xmlns="http://schemas.openxmlformats.org/package/2006/relationships"><Relationship Type="http://schemas.openxmlformats.org/officeDocument/2006/relationships/slide" Target="/ppt/slides/slide9.xml" Id="R4e52675ee1e24094" /><Relationship Type="http://schemas.openxmlformats.org/officeDocument/2006/relationships/notesMaster" Target="/ppt/notesMasters/notesMaster1.xml" Id="Re7aed7d24ac648bd" /></Relationships>
</file>

<file path=ppt/notesSlides/_rels/notesSlide5.xml.rels>&#65279;<?xml version="1.0" encoding="utf-8"?><Relationships xmlns="http://schemas.openxmlformats.org/package/2006/relationships"><Relationship Type="http://schemas.openxmlformats.org/officeDocument/2006/relationships/slide" Target="/ppt/slides/slide12.xml" Id="R57a256fa104c4bf0" /><Relationship Type="http://schemas.openxmlformats.org/officeDocument/2006/relationships/notesMaster" Target="/ppt/notesMasters/notesMaster1.xml" Id="R770bc40255af4355" /></Relationships>
</file>

<file path=ppt/notesSlides/_rels/notesSlide6.xml.rels>&#65279;<?xml version="1.0" encoding="utf-8"?><Relationships xmlns="http://schemas.openxmlformats.org/package/2006/relationships"><Relationship Type="http://schemas.openxmlformats.org/officeDocument/2006/relationships/slide" Target="/ppt/slides/slide14.xml" Id="R74b34cf0946641ef" /><Relationship Type="http://schemas.openxmlformats.org/officeDocument/2006/relationships/notesMaster" Target="/ppt/notesMasters/notesMaster1.xml" Id="R0166c94cb0354945" /></Relationships>
</file>

<file path=ppt/notesSlides/_rels/notesSlide7.xml.rels>&#65279;<?xml version="1.0" encoding="utf-8"?><Relationships xmlns="http://schemas.openxmlformats.org/package/2006/relationships"><Relationship Type="http://schemas.openxmlformats.org/officeDocument/2006/relationships/slide" Target="/ppt/slides/slide15.xml" Id="Rcac775cc746549a2" /><Relationship Type="http://schemas.openxmlformats.org/officeDocument/2006/relationships/notesMaster" Target="/ppt/notesMasters/notesMaster1.xml" Id="R2014a9802e004f03"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472B887-EA31-6F46-867E-ACAE1E777F61}" type="slidenum">
              <a:rPr lang="pt-BR"/>
              <a:t>1</a:t>
            </a:fld>
            <a:endParaRPr lang="pt-BR"/>
          </a:p>
        </p:txBody>
      </p:sp>
    </p:spTree>
    <p:extLst>
      <p:ext uri="{BB962C8B-B14F-4D97-AF65-F5344CB8AC3E}">
        <p14:creationId xmlns:p14="http://schemas.microsoft.com/office/powerpoint/2010/main" val="266790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ço Reservado para Imagem de Slide 1"/>
          <p:cNvSpPr>
            <a:spLocks noGrp="1"/>
          </p:cNvSpPr>
          <p:nvPr>
            <p:ph type="sldImg" idx="2"/>
          </p:nvPr>
        </p:nvSpPr>
        <p:spPr/>
      </p:sp>
      <p:sp>
        <p:nvSpPr>
          <p:cNvPr id="3" name="Espaço Reservado para Texto 2"/>
          <p:cNvSpPr>
            <a:spLocks noGrp="1"/>
          </p:cNvSpPr>
          <p:nvPr>
            <p:ph type="body" idx="3"/>
          </p:nvPr>
        </p:nvSpPr>
        <p:spPr/>
        <p:txBody>
          <a:bodyPr/>
          <a:p>
            <a:endParaRPr lang="pt-B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ço Reservado para Imagem de Slide 1"/>
          <p:cNvSpPr>
            <a:spLocks noGrp="1"/>
          </p:cNvSpPr>
          <p:nvPr>
            <p:ph type="sldImg" idx="2"/>
          </p:nvPr>
        </p:nvSpPr>
        <p:spPr/>
      </p:sp>
      <p:sp>
        <p:nvSpPr>
          <p:cNvPr id="3" name="Espaço Reservado para Texto 2"/>
          <p:cNvSpPr>
            <a:spLocks noGrp="1"/>
          </p:cNvSpPr>
          <p:nvPr>
            <p:ph type="body" idx="3"/>
          </p:nvPr>
        </p:nvSpPr>
        <p:spPr/>
        <p:txBody>
          <a:bodyPr/>
          <a:p>
            <a:endParaRPr lang="pt-B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57150d736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357150d7361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00.xml.rels>&#65279;<?xml version="1.0" encoding="utf-8"?><Relationships xmlns="http://schemas.openxmlformats.org/package/2006/relationships"><Relationship Type="http://schemas.openxmlformats.org/officeDocument/2006/relationships/slideMaster" Target="/ppt/slideMasters/slideMaster10.xml" Id="R9c95313b1bb447ca"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9b17c470e68c49a3"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1197bf0237f94fcd" /></Relationships>
</file>

<file path=ppt/slideLayouts/_rels/slideLayout38.xml.rels>&#65279;<?xml version="1.0" encoding="utf-8"?><Relationships xmlns="http://schemas.openxmlformats.org/package/2006/relationships"><Relationship Type="http://schemas.openxmlformats.org/officeDocument/2006/relationships/slideMaster" Target="/ppt/slideMasters/slideMaster4.xml" Id="R8139ad2bd0c3435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fda76a6680354b5c" /></Relationships>
</file>

<file path=ppt/slideLayouts/_rels/slideLayout53.xml.rels>&#65279;<?xml version="1.0" encoding="utf-8"?><Relationships xmlns="http://schemas.openxmlformats.org/package/2006/relationships"><Relationship Type="http://schemas.openxmlformats.org/officeDocument/2006/relationships/slideMaster" Target="/ppt/slideMasters/slideMaster5.xml" Id="R7eb787bf7ced4c0a"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6.xml" Id="R8e96781cda874090"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7.xml" Id="R644a88e095904ea4" /></Relationships>
</file>

<file path=ppt/slideLayouts/_rels/slideLayout82.xml.rels>&#65279;<?xml version="1.0" encoding="utf-8"?><Relationships xmlns="http://schemas.openxmlformats.org/package/2006/relationships"><Relationship Type="http://schemas.openxmlformats.org/officeDocument/2006/relationships/slideMaster" Target="/ppt/slideMasters/slideMaster8.xml" Id="R70331a7475df458f" /></Relationships>
</file>

<file path=ppt/slideLayouts/_rels/slideLayout99.xml.rels>&#65279;<?xml version="1.0" encoding="utf-8"?><Relationships xmlns="http://schemas.openxmlformats.org/package/2006/relationships"><Relationship Type="http://schemas.openxmlformats.org/officeDocument/2006/relationships/slideMaster" Target="/ppt/slideMasters/slideMaster9.xml" Id="R6d9a79041c1549ee" /></Relationships>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160032" y="7070108"/>
            <a:ext cx="24480361" cy="1504022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3600053" y="22690338"/>
            <a:ext cx="21600319" cy="1043015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3"/>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06/05/2025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12/05/2025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160032" y="7070108"/>
            <a:ext cx="24480361" cy="150402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3600053" y="22690338"/>
            <a:ext cx="21600319" cy="104301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a:endParaRPr/>
          </a:p>
        </p:txBody>
      </p:sp>
      <p:sp>
        <p:nvSpPr>
          <p:cNvPr id="14" name="Google Shape;14;p3"/>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160032" y="7070108"/>
            <a:ext cx="24480361" cy="150402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898"/>
              <a:buFont typeface="Play"/>
              <a:buNone/>
              <a:defRPr sz="188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3600053" y="22690338"/>
            <a:ext cx="21600319" cy="104301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a:endParaRPr/>
          </a:p>
        </p:txBody>
      </p:sp>
      <p:sp>
        <p:nvSpPr>
          <p:cNvPr id="14" name="Google Shape;14;p3"/>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160032" y="7070108"/>
            <a:ext cx="24480361" cy="150402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3600053" y="22690338"/>
            <a:ext cx="21600319" cy="104301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a:endParaRPr/>
          </a:p>
        </p:txBody>
      </p:sp>
      <p:sp>
        <p:nvSpPr>
          <p:cNvPr id="14" name="Google Shape;14;p3"/>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0032" y="7070108"/>
            <a:ext cx="24480361" cy="15040222"/>
          </a:xfrm>
        </p:spPr>
        <p:txBody>
          <a:bodyPr anchor="b"/>
          <a:lstStyle>
            <a:lvl1pPr algn="ctr">
              <a:defRPr sz="18900"/>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60"/>
            </a:lvl1pPr>
            <a:lvl2pPr marL="1440180" indent="0" algn="ctr">
              <a:buNone/>
              <a:defRPr sz="6300"/>
            </a:lvl2pPr>
            <a:lvl3pPr marL="2880360" indent="0" algn="ctr">
              <a:buNone/>
              <a:defRPr sz="5670"/>
            </a:lvl3pPr>
            <a:lvl4pPr marL="4319905" indent="0" algn="ctr">
              <a:buNone/>
              <a:defRPr sz="5040"/>
            </a:lvl4pPr>
            <a:lvl5pPr marL="5760085" indent="0" algn="ctr">
              <a:buNone/>
              <a:defRPr sz="5040"/>
            </a:lvl5pPr>
            <a:lvl6pPr marL="7200265" indent="0" algn="ctr">
              <a:buNone/>
              <a:defRPr sz="5040"/>
            </a:lvl6pPr>
            <a:lvl7pPr marL="8640445" indent="0" algn="ctr">
              <a:buNone/>
              <a:defRPr sz="5040"/>
            </a:lvl7pPr>
            <a:lvl8pPr marL="10079990" indent="0" algn="ctr">
              <a:buNone/>
              <a:defRPr sz="5040"/>
            </a:lvl8pPr>
            <a:lvl9pPr marL="11520170"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9E2C8B1D-EFB5-4C13-9534-612974C9F30A}" type="slidenum">
              <a:rPr lang="pt-BR"/>
            </a:fld>
            <a:endParaRPr lang="pt-BR" dirty="0"/>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156abcc9a531439b" /><Relationship Type="http://schemas.openxmlformats.org/officeDocument/2006/relationships/slideLayout" Target="/ppt/slideLayouts/slideLayout5.xml" Id="R9157da496a014e37" /></Relationships>
</file>

<file path=ppt/slideMasters/_rels/slideMaster10.xml.rels>&#65279;<?xml version="1.0" encoding="utf-8"?><Relationships xmlns="http://schemas.openxmlformats.org/package/2006/relationships"><Relationship Type="http://schemas.openxmlformats.org/officeDocument/2006/relationships/theme" Target="/ppt/slideMasters/theme/theme11.xml" Id="R389fc85170a041df" /><Relationship Type="http://schemas.openxmlformats.org/officeDocument/2006/relationships/slideLayout" Target="/ppt/slideLayouts/slideLayout100.xml" Id="R4ba0e5f14ccc4cdb"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7eab036a11a44812" /><Relationship Type="http://schemas.openxmlformats.org/officeDocument/2006/relationships/slideLayout" Target="/ppt/slideLayouts/slideLayout16.xml" Id="Rffe6867c403c455d"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bef1049ac7a74bf4" /><Relationship Type="http://schemas.openxmlformats.org/officeDocument/2006/relationships/slideLayout" Target="/ppt/slideLayouts/slideLayout27.xml" Id="Rd7f6473c27a641e4"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377ed0fe78714cc7" /><Relationship Type="http://schemas.openxmlformats.org/officeDocument/2006/relationships/slideLayout" Target="/ppt/slideLayouts/slideLayout38.xml" Id="R5c552463c491431b"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913aff5cc817403b" /><Relationship Type="http://schemas.openxmlformats.org/officeDocument/2006/relationships/slideLayout" Target="/ppt/slideLayouts/slideLayout53.xml" Id="Rc1cc3d562ded44e3"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acfcde30e24d4159" /><Relationship Type="http://schemas.openxmlformats.org/officeDocument/2006/relationships/slideLayout" Target="/ppt/slideLayouts/slideLayout60.xml" Id="R964f701ff58f4ffe"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8.xml" Id="R0ffa5e2205884a56" /><Relationship Type="http://schemas.openxmlformats.org/officeDocument/2006/relationships/slideLayout" Target="/ppt/slideLayouts/slideLayout71.xml" Id="R5c3004a9c7bd48e8"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9.xml" Id="Rf59d744976ce4178" /><Relationship Type="http://schemas.openxmlformats.org/officeDocument/2006/relationships/slideLayout" Target="/ppt/slideLayouts/slideLayout82.xml" Id="R8a869f68852d4ebf" /></Relationships>
</file>

<file path=ppt/slideMasters/_rels/slideMaster9.xml.rels>&#65279;<?xml version="1.0" encoding="utf-8"?><Relationships xmlns="http://schemas.openxmlformats.org/package/2006/relationships"><Relationship Type="http://schemas.openxmlformats.org/officeDocument/2006/relationships/theme" Target="/ppt/slideMasters/theme/theme10.xml" Id="R5e145f67c9ce4cc0" /><Relationship Type="http://schemas.openxmlformats.org/officeDocument/2006/relationships/slideLayout" Target="/ppt/slideLayouts/slideLayout99.xml" Id="Rfd177bf7ee70425e"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12/05/2025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53" r:id="R9157da496a014e37"/>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2"/>
          <p:cNvSpPr txBox="1"/>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9" name="Google Shape;9;p2"/>
          <p:cNvSpPr txBox="1"/>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10" name="Google Shape;10;p2"/>
          <p:cNvSpPr txBox="1"/>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757" r:id="R4ba0e5f14ccc4cdb"/>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07/05/2025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65" r:id="Rffe6867c403c455d"/>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77" r:id="Rd7f6473c27a641e4"/>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06/05/2025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89" r:id="R5c552463c491431b"/>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84" y="274688"/>
            <a:ext cx="8231112" cy="114321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84" y="1600494"/>
            <a:ext cx="8231112" cy="4526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457284" y="6357518"/>
            <a:ext cx="2133992" cy="365192"/>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a:pPr/>
              <a:t>8/1/2011</a:t>
            </a:fld>
            <a:endParaRPr lang="en-US"/>
          </a:p>
        </p:txBody>
      </p:sp>
      <p:sp>
        <p:nvSpPr>
          <p:cNvPr id="5" name="Footer Placeholder 4"/>
          <p:cNvSpPr>
            <a:spLocks noGrp="1"/>
          </p:cNvSpPr>
          <p:nvPr>
            <p:ph type="ftr" sz="quarter" idx="3"/>
          </p:nvPr>
        </p:nvSpPr>
        <p:spPr>
          <a:xfrm>
            <a:off x="3124774" y="6357518"/>
            <a:ext cx="2896132" cy="36519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404" y="6357518"/>
            <a:ext cx="2133992" cy="365192"/>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5" r:id="Rc1cc3d562ded44e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713" r:id="R964f701ff58f4ffe"/>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725" r:id="R5c3004a9c7bd48e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737" r:id="R8a869f68852d4ebf"/>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endParaRPr lang="pt-BR"/>
          </a:p>
          <a:p>
            <a:pPr lvl="1"/>
            <a:r>
              <a:rPr lang="pt-BR"/>
              <a:t>Segundo nível</a:t>
            </a:r>
            <a:endParaRPr lang="pt-BR"/>
          </a:p>
          <a:p>
            <a:pPr lvl="2"/>
            <a:r>
              <a:rPr lang="pt-BR"/>
              <a:t>Terceiro nível</a:t>
            </a:r>
            <a:endParaRPr lang="pt-BR"/>
          </a:p>
          <a:p>
            <a:pPr lvl="3"/>
            <a:r>
              <a:rPr lang="pt-BR"/>
              <a:t>Quarto nível</a:t>
            </a:r>
            <a:endParaRPr lang="pt-B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fld>
            <a:endParaRPr lang="pt-BR" dirty="0"/>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dirty="0"/>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fld>
            <a:endParaRPr lang="pt-BR" dirty="0"/>
          </a:p>
        </p:txBody>
      </p:sp>
    </p:spTree>
  </p:cSld>
  <p:clrMap bg1="lt1" tx1="dk1" bg2="lt2" tx2="dk2" accent1="accent1" accent2="accent2" accent3="accent3" accent4="accent4" accent5="accent5" accent6="accent6" hlink="hlink" folHlink="folHlink"/>
  <p:sldLayoutIdLst>
    <p:sldLayoutId id="2147483755" r:id="Rfd177bf7ee70425e"/>
  </p:sldLayoutIdLst>
  <p:txStyles>
    <p:titleStyle>
      <a:lvl1pPr algn="l" defTabSz="2880360" rtl="0" eaLnBrk="1" latinLnBrk="0" hangingPunct="1">
        <a:lnSpc>
          <a:spcPct val="90000"/>
        </a:lnSpc>
        <a:spcBef>
          <a:spcPct val="0"/>
        </a:spcBef>
        <a:buNone/>
        <a:defRPr sz="13860" kern="1200">
          <a:solidFill>
            <a:schemeClr val="tx1"/>
          </a:solidFill>
          <a:latin typeface="+mj-lt"/>
          <a:ea typeface="+mj-ea"/>
          <a:cs typeface="+mj-cs"/>
        </a:defRPr>
      </a:lvl1pPr>
    </p:titleStyle>
    <p:bodyStyle>
      <a:lvl1pPr marL="720090" indent="-720090" algn="l" defTabSz="2880360" rtl="0" eaLnBrk="1" latinLnBrk="0" hangingPunct="1">
        <a:lnSpc>
          <a:spcPct val="90000"/>
        </a:lnSpc>
        <a:spcBef>
          <a:spcPts val="3150"/>
        </a:spcBef>
        <a:buFont typeface="Arial" panose="020B0604020202020204" pitchFamily="34" charset="0"/>
        <a:buChar char="•"/>
        <a:defRPr sz="8820" kern="1200">
          <a:solidFill>
            <a:schemeClr val="tx1"/>
          </a:solidFill>
          <a:latin typeface="+mn-lt"/>
          <a:ea typeface="+mn-ea"/>
          <a:cs typeface="+mn-cs"/>
        </a:defRPr>
      </a:lvl1pPr>
      <a:lvl2pPr marL="2160270" indent="-720090" algn="l" defTabSz="2880360" rtl="0" eaLnBrk="1" latinLnBrk="0" hangingPunct="1">
        <a:lnSpc>
          <a:spcPct val="90000"/>
        </a:lnSpc>
        <a:spcBef>
          <a:spcPts val="1575"/>
        </a:spcBef>
        <a:buFont typeface="Arial" panose="020B0604020202020204" pitchFamily="34" charset="0"/>
        <a:buChar char="•"/>
        <a:defRPr sz="7560" kern="1200">
          <a:solidFill>
            <a:schemeClr val="tx1"/>
          </a:solidFill>
          <a:latin typeface="+mn-lt"/>
          <a:ea typeface="+mn-ea"/>
          <a:cs typeface="+mn-cs"/>
        </a:defRPr>
      </a:lvl2pPr>
      <a:lvl3pPr marL="3599815" indent="-720090" algn="l" defTabSz="2880360" rtl="0" eaLnBrk="1" latinLnBrk="0" hangingPunct="1">
        <a:lnSpc>
          <a:spcPct val="90000"/>
        </a:lnSpc>
        <a:spcBef>
          <a:spcPts val="1575"/>
        </a:spcBef>
        <a:buFont typeface="Arial" panose="020B0604020202020204" pitchFamily="34" charset="0"/>
        <a:buChar char="•"/>
        <a:defRPr sz="6300" kern="1200">
          <a:solidFill>
            <a:schemeClr val="tx1"/>
          </a:solidFill>
          <a:latin typeface="+mn-lt"/>
          <a:ea typeface="+mn-ea"/>
          <a:cs typeface="+mn-cs"/>
        </a:defRPr>
      </a:lvl3pPr>
      <a:lvl4pPr marL="503999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4pPr>
      <a:lvl5pPr marL="648017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5pPr>
      <a:lvl6pPr marL="792035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6pPr>
      <a:lvl7pPr marL="936053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7pPr>
      <a:lvl8pPr marL="1080008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8pPr>
      <a:lvl9pPr marL="1224026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9pPr>
    </p:bodyStyle>
    <p:otherStyle>
      <a:defPPr>
        <a:defRPr lang="en-US"/>
      </a:defPPr>
      <a:lvl1pPr marL="0" algn="l" defTabSz="2880360" rtl="0" eaLnBrk="1" latinLnBrk="0" hangingPunct="1">
        <a:defRPr sz="5670" kern="1200">
          <a:solidFill>
            <a:schemeClr val="tx1"/>
          </a:solidFill>
          <a:latin typeface="+mn-lt"/>
          <a:ea typeface="+mn-ea"/>
          <a:cs typeface="+mn-cs"/>
        </a:defRPr>
      </a:lvl1pPr>
      <a:lvl2pPr marL="1440180" algn="l" defTabSz="2880360" rtl="0" eaLnBrk="1" latinLnBrk="0" hangingPunct="1">
        <a:defRPr sz="5670" kern="1200">
          <a:solidFill>
            <a:schemeClr val="tx1"/>
          </a:solidFill>
          <a:latin typeface="+mn-lt"/>
          <a:ea typeface="+mn-ea"/>
          <a:cs typeface="+mn-cs"/>
        </a:defRPr>
      </a:lvl2pPr>
      <a:lvl3pPr marL="2880360" algn="l" defTabSz="2880360" rtl="0" eaLnBrk="1" latinLnBrk="0" hangingPunct="1">
        <a:defRPr sz="5670" kern="1200">
          <a:solidFill>
            <a:schemeClr val="tx1"/>
          </a:solidFill>
          <a:latin typeface="+mn-lt"/>
          <a:ea typeface="+mn-ea"/>
          <a:cs typeface="+mn-cs"/>
        </a:defRPr>
      </a:lvl3pPr>
      <a:lvl4pPr marL="4319905" algn="l" defTabSz="2880360" rtl="0" eaLnBrk="1" latinLnBrk="0" hangingPunct="1">
        <a:defRPr sz="5670" kern="1200">
          <a:solidFill>
            <a:schemeClr val="tx1"/>
          </a:solidFill>
          <a:latin typeface="+mn-lt"/>
          <a:ea typeface="+mn-ea"/>
          <a:cs typeface="+mn-cs"/>
        </a:defRPr>
      </a:lvl4pPr>
      <a:lvl5pPr marL="5760085" algn="l" defTabSz="2880360" rtl="0" eaLnBrk="1" latinLnBrk="0" hangingPunct="1">
        <a:defRPr sz="5670" kern="1200">
          <a:solidFill>
            <a:schemeClr val="tx1"/>
          </a:solidFill>
          <a:latin typeface="+mn-lt"/>
          <a:ea typeface="+mn-ea"/>
          <a:cs typeface="+mn-cs"/>
        </a:defRPr>
      </a:lvl5pPr>
      <a:lvl6pPr marL="7200265" algn="l" defTabSz="2880360" rtl="0" eaLnBrk="1" latinLnBrk="0" hangingPunct="1">
        <a:defRPr sz="5670" kern="1200">
          <a:solidFill>
            <a:schemeClr val="tx1"/>
          </a:solidFill>
          <a:latin typeface="+mn-lt"/>
          <a:ea typeface="+mn-ea"/>
          <a:cs typeface="+mn-cs"/>
        </a:defRPr>
      </a:lvl6pPr>
      <a:lvl7pPr marL="8640445" algn="l" defTabSz="2880360" rtl="0" eaLnBrk="1" latinLnBrk="0" hangingPunct="1">
        <a:defRPr sz="5670" kern="1200">
          <a:solidFill>
            <a:schemeClr val="tx1"/>
          </a:solidFill>
          <a:latin typeface="+mn-lt"/>
          <a:ea typeface="+mn-ea"/>
          <a:cs typeface="+mn-cs"/>
        </a:defRPr>
      </a:lvl7pPr>
      <a:lvl8pPr marL="10079990" algn="l" defTabSz="2880360" rtl="0" eaLnBrk="1" latinLnBrk="0" hangingPunct="1">
        <a:defRPr sz="5670" kern="1200">
          <a:solidFill>
            <a:schemeClr val="tx1"/>
          </a:solidFill>
          <a:latin typeface="+mn-lt"/>
          <a:ea typeface="+mn-ea"/>
          <a:cs typeface="+mn-cs"/>
        </a:defRPr>
      </a:lvl8pPr>
      <a:lvl9pPr marL="11520170" algn="l" defTabSz="2880360" rtl="0" eaLnBrk="1" latinLnBrk="0" hangingPunct="1">
        <a:defRPr sz="5670" kern="1200">
          <a:solidFill>
            <a:schemeClr val="tx1"/>
          </a:solidFill>
          <a:latin typeface="+mn-lt"/>
          <a:ea typeface="+mn-ea"/>
          <a:cs typeface="+mn-cs"/>
        </a:defRPr>
      </a:lvl9pPr>
    </p:otherStyle>
  </p:txStyles>
</p:sldMaster>
</file>

<file path=ppt/slideMasters/theme/theme10.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slideMasters/theme/theme11.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2.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5.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slideMasters/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7.xml><?xml version="1.0" encoding="utf-8"?>
<a:theme xmlns:a="http://schemas.openxmlformats.org/drawingml/2006/main"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8.xml><?xml version="1.0" encoding="utf-8"?>
<a:theme xmlns:a="http://schemas.openxmlformats.org/drawingml/2006/main"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9.xml><?xml version="1.0" encoding="utf-8"?>
<a:theme xmlns:a="http://schemas.openxmlformats.org/drawingml/2006/main"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1.xml.rels>&#65279;<?xml version="1.0" encoding="utf-8"?><Relationships xmlns="http://schemas.openxmlformats.org/package/2006/relationships"><Relationship Type="http://schemas.openxmlformats.org/officeDocument/2006/relationships/image" Target="/ppt/media/image.png" Id="Re6990404c6504d91" /><Relationship Type="http://schemas.openxmlformats.org/officeDocument/2006/relationships/image" Target="/ppt/media/image2.png" Id="Rf8c82907e9e743be" /><Relationship Type="http://schemas.openxmlformats.org/officeDocument/2006/relationships/notesSlide" Target="/ppt/notesSlides/notesSlide1.xml" Id="Re816bea89be34f97" /><Relationship Type="http://schemas.openxmlformats.org/officeDocument/2006/relationships/slideLayout" Target="/ppt/slideLayouts/slideLayout5.xml" Id="Rd8c60a9d9a5a40a9" /></Relationships>
</file>

<file path=ppt/slides/_rels/slide10.xml.rels>&#65279;<?xml version="1.0" encoding="utf-8"?><Relationships xmlns="http://schemas.openxmlformats.org/package/2006/relationships"><Relationship Type="http://schemas.openxmlformats.org/officeDocument/2006/relationships/image" Target="/ppt/media/image35.png" Id="R49a513c4100e46c1" /><Relationship Type="http://schemas.openxmlformats.org/officeDocument/2006/relationships/image" Target="/ppt/media/image.png" Id="Rfde4a9e96f3648b1" /><Relationship Type="http://schemas.openxmlformats.org/officeDocument/2006/relationships/image" Target="/ppt/media/image2.png" Id="R46e15bc8993745eb" /><Relationship Type="http://schemas.openxmlformats.org/officeDocument/2006/relationships/image" Target="/ppt/media/image36.png" Id="Raef8f7556e954ef0" /><Relationship Type="http://schemas.openxmlformats.org/officeDocument/2006/relationships/image" Target="/ppt/media/image37.png" Id="R164b72300f754195" /><Relationship Type="http://schemas.openxmlformats.org/officeDocument/2006/relationships/image" Target="/ppt/media/image11.jpg" Id="R2b23bb5a2d414cae" /><Relationship Type="http://schemas.openxmlformats.org/officeDocument/2006/relationships/image" Target="/ppt/media/image38.png" Id="R5b37cc9b552f4e0a" /><Relationship Type="http://schemas.openxmlformats.org/officeDocument/2006/relationships/image" Target="/ppt/media/image39.png" Id="R41d8f45f4dea49bb" /><Relationship Type="http://schemas.openxmlformats.org/officeDocument/2006/relationships/image" Target="/ppt/media/image40.png" Id="R0ea3d82490e141ad" /><Relationship Type="http://schemas.openxmlformats.org/officeDocument/2006/relationships/image" Target="/ppt/media/image41.png" Id="Rfeef498bfab04870" /><Relationship Type="http://schemas.openxmlformats.org/officeDocument/2006/relationships/image" Target="/ppt/media/image42.png" Id="Ref5927bdc90a49b6" /><Relationship Type="http://schemas.openxmlformats.org/officeDocument/2006/relationships/image" Target="/ppt/media/image43.png" Id="R2c8ea340e8754447" /><Relationship Type="http://schemas.microsoft.com/office/2007/relationships/hdphoto" Target="/ppt/slides/udata/data.wdp" Id="R42e403ebb68b45aa" /><Relationship Type="http://schemas.openxmlformats.org/officeDocument/2006/relationships/slideLayout" Target="/ppt/slideLayouts/slideLayout27.xml" Id="Rf2894ee739624835" /></Relationships>
</file>

<file path=ppt/slides/_rels/slide11.xml.rels>&#65279;<?xml version="1.0" encoding="utf-8"?><Relationships xmlns="http://schemas.openxmlformats.org/package/2006/relationships"><Relationship Type="http://schemas.openxmlformats.org/officeDocument/2006/relationships/image" Target="/ppt/media/image.png" Id="Re8606ef4f15c458c" /><Relationship Type="http://schemas.openxmlformats.org/officeDocument/2006/relationships/image" Target="/ppt/media/image2.png" Id="R79c95508b044402a" /><Relationship Type="http://schemas.openxmlformats.org/officeDocument/2006/relationships/image" Target="/ppt/media/image44.png" Id="R52e6b31b7581466e" /><Relationship Type="http://schemas.openxmlformats.org/officeDocument/2006/relationships/image" Target="/ppt/media/image45.png" Id="R6457eeb73319459d" /><Relationship Type="http://schemas.openxmlformats.org/officeDocument/2006/relationships/image" Target="/ppt/media/image46.png" Id="R63f0085471de4815" /><Relationship Type="http://schemas.openxmlformats.org/officeDocument/2006/relationships/slideLayout" Target="/ppt/slideLayouts/slideLayout27.xml" Id="Rd1ea9dc56ccc441b" /></Relationships>
</file>

<file path=ppt/slides/_rels/slide12.xml.rels>&#65279;<?xml version="1.0" encoding="utf-8"?><Relationships xmlns="http://schemas.openxmlformats.org/package/2006/relationships"><Relationship Type="http://schemas.openxmlformats.org/officeDocument/2006/relationships/image" Target="/ppt/media/image.png" Id="Rac68c2f7d6ab46e2" /><Relationship Type="http://schemas.openxmlformats.org/officeDocument/2006/relationships/image" Target="/ppt/media/image2.png" Id="R86be8efbc22e4f24" /><Relationship Type="http://schemas.openxmlformats.org/officeDocument/2006/relationships/image" Target="/ppt/media/image47.png" Id="Ra94a067c4ce04bc9" /><Relationship Type="http://schemas.openxmlformats.org/officeDocument/2006/relationships/image" Target="/ppt/media/image12.jpg" Id="R20338765d6fa406b" /><Relationship Type="http://schemas.openxmlformats.org/officeDocument/2006/relationships/image" Target="/ppt/media/image48.png" Id="R8658fa8794654be2" /><Relationship Type="http://schemas.openxmlformats.org/officeDocument/2006/relationships/image" Target="/ppt/media/image49.png" Id="Rb3f33398217a49f6" /><Relationship Type="http://schemas.openxmlformats.org/officeDocument/2006/relationships/image" Target="/ppt/media/image13.jpg" Id="R792b7549676c475a" /><Relationship Type="http://schemas.openxmlformats.org/officeDocument/2006/relationships/image" Target="/ppt/media/image50.png" Id="Rd2c3e0cac5e54473" /><Relationship Type="http://schemas.openxmlformats.org/officeDocument/2006/relationships/image" Target="/ppt/media/image14.jpg" Id="R97999309db624f62" /><Relationship Type="http://schemas.openxmlformats.org/officeDocument/2006/relationships/image" Target="/ppt/media/image51.png" Id="R49f47dfbd9dd4c64" /><Relationship Type="http://schemas.openxmlformats.org/officeDocument/2006/relationships/tags" Target="/ppt/slides/tags/tag1.xml" Id="R67565540425440a2" /><Relationship Type="http://schemas.openxmlformats.org/officeDocument/2006/relationships/tags" Target="/ppt/slides/tags/tag2.xml" Id="R5e691f789d404591" /><Relationship Type="http://schemas.openxmlformats.org/officeDocument/2006/relationships/tags" Target="/ppt/slides/tags/tag3.xml" Id="R48ae58fb249b459d" /><Relationship Type="http://schemas.openxmlformats.org/officeDocument/2006/relationships/tags" Target="/ppt/slides/tags/tag4.xml" Id="R3ea8c90e8c704b54" /><Relationship Type="http://schemas.openxmlformats.org/officeDocument/2006/relationships/tags" Target="/ppt/slides/tags/tag5.xml" Id="R24a0b523695a4f3e" /><Relationship Type="http://schemas.openxmlformats.org/officeDocument/2006/relationships/tags" Target="/ppt/slides/tags/tag6.xml" Id="Rf471f47ef2a748e0" /><Relationship Type="http://schemas.openxmlformats.org/officeDocument/2006/relationships/tags" Target="/ppt/slides/tags/tag7.xml" Id="R32970ee775374c38" /><Relationship Type="http://schemas.openxmlformats.org/officeDocument/2006/relationships/notesSlide" Target="/ppt/notesSlides/notesSlide5.xml" Id="Rfe8a656d24dc4999" /><Relationship Type="http://schemas.openxmlformats.org/officeDocument/2006/relationships/slideLayout" Target="/ppt/slideLayouts/slideLayout99.xml" Id="R44e96eab77e54996" /></Relationships>
</file>

<file path=ppt/slides/_rels/slide13.xml.rels>&#65279;<?xml version="1.0" encoding="utf-8"?><Relationships xmlns="http://schemas.openxmlformats.org/package/2006/relationships"><Relationship Type="http://schemas.openxmlformats.org/officeDocument/2006/relationships/image" Target="/ppt/media/image.png" Id="Reade0bbe6a5244ec" /><Relationship Type="http://schemas.openxmlformats.org/officeDocument/2006/relationships/image" Target="/ppt/media/image2.png" Id="Rfd7568ba7f35420f" /><Relationship Type="http://schemas.openxmlformats.org/officeDocument/2006/relationships/image" Target="/ppt/media/image44.png" Id="R47d8ff4c6bd24ea0" /><Relationship Type="http://schemas.openxmlformats.org/officeDocument/2006/relationships/image" Target="/ppt/media/image52.png" Id="R565835aa698043fe" /><Relationship Type="http://schemas.openxmlformats.org/officeDocument/2006/relationships/image" Target="/ppt/media/image53.png" Id="R9fc0ad4d5d4a4193" /><Relationship Type="http://schemas.openxmlformats.org/officeDocument/2006/relationships/image" Target="/ppt/media/image54.png" Id="R7ff59a2a734f4dd5" /><Relationship Type="http://schemas.openxmlformats.org/officeDocument/2006/relationships/slideLayout" Target="/ppt/slideLayouts/slideLayout27.xml" Id="Rff8bd53fda304dfb" /></Relationships>
</file>

<file path=ppt/slides/_rels/slide14.xml.rels>&#65279;<?xml version="1.0" encoding="utf-8"?><Relationships xmlns="http://schemas.openxmlformats.org/package/2006/relationships"><Relationship Type="http://schemas.openxmlformats.org/officeDocument/2006/relationships/image" Target="/ppt/media/image.png" Id="R0335028fe49d43ab" /><Relationship Type="http://schemas.openxmlformats.org/officeDocument/2006/relationships/image" Target="/ppt/media/image2.png" Id="R3195869a60ec4cd5" /><Relationship Type="http://schemas.openxmlformats.org/officeDocument/2006/relationships/image" Target="/ppt/media/image47.png" Id="R7c059438981b4c01" /><Relationship Type="http://schemas.openxmlformats.org/officeDocument/2006/relationships/image" Target="/ppt/media/image55.png" Id="R746afcb6f1264f83" /><Relationship Type="http://schemas.openxmlformats.org/officeDocument/2006/relationships/image" Target="/ppt/media/image56.png" Id="R4d40bb8c7fe24fd4" /><Relationship Type="http://schemas.openxmlformats.org/officeDocument/2006/relationships/image" Target="/ppt/media/image57.png" Id="R2244ffefa10247cd" /><Relationship Type="http://schemas.openxmlformats.org/officeDocument/2006/relationships/image" Target="/ppt/media/image58.png" Id="Rabafe9dd19134028" /><Relationship Type="http://schemas.openxmlformats.org/officeDocument/2006/relationships/image" Target="/ppt/media/image59.png" Id="R5479fc0391d84494" /><Relationship Type="http://schemas.openxmlformats.org/officeDocument/2006/relationships/tags" Target="/ppt/slides/tags/tag8.xml" Id="R8493c83ed3df4db8" /><Relationship Type="http://schemas.openxmlformats.org/officeDocument/2006/relationships/tags" Target="/ppt/slides/tags/tag9.xml" Id="R11bdb2295b024686" /><Relationship Type="http://schemas.openxmlformats.org/officeDocument/2006/relationships/tags" Target="/ppt/slides/tags/tag10.xml" Id="Re8a44fc52d9f4b45" /><Relationship Type="http://schemas.openxmlformats.org/officeDocument/2006/relationships/tags" Target="/ppt/slides/tags/tag11.xml" Id="R167f7191c2df427e" /><Relationship Type="http://schemas.openxmlformats.org/officeDocument/2006/relationships/tags" Target="/ppt/slides/tags/tag12.xml" Id="R1843c48e03a94cee" /><Relationship Type="http://schemas.openxmlformats.org/officeDocument/2006/relationships/notesSlide" Target="/ppt/notesSlides/notesSlide6.xml" Id="R74daee6d7d19474a" /><Relationship Type="http://schemas.openxmlformats.org/officeDocument/2006/relationships/slideLayout" Target="/ppt/slideLayouts/slideLayout99.xml" Id="Rf7c50f74d71f40ab" /></Relationships>
</file>

<file path=ppt/slides/_rels/slide15.xml.rels>&#65279;<?xml version="1.0" encoding="utf-8"?><Relationships xmlns="http://schemas.openxmlformats.org/package/2006/relationships"><Relationship Type="http://schemas.openxmlformats.org/officeDocument/2006/relationships/image" Target="/ppt/media/image60.png" Id="R2b5a8f5cfd194654" /><Relationship Type="http://schemas.openxmlformats.org/officeDocument/2006/relationships/image" Target="/ppt/media/image61.png" Id="R7741db5f61c249a3" /><Relationship Type="http://schemas.openxmlformats.org/officeDocument/2006/relationships/image" Target="/ppt/media/image62.png" Id="R7a12221dddf840e5" /><Relationship Type="http://schemas.openxmlformats.org/officeDocument/2006/relationships/image" Target="/ppt/media/image63.png" Id="R052756b4ebb14263" /><Relationship Type="http://schemas.openxmlformats.org/officeDocument/2006/relationships/image" Target="/ppt/media/image64.png" Id="R1f9ea4554eac4bff" /><Relationship Type="http://schemas.openxmlformats.org/officeDocument/2006/relationships/image" Target="/ppt/media/image23.png" Id="Rcfaff2ef0d184488" /><Relationship Type="http://schemas.openxmlformats.org/officeDocument/2006/relationships/notesSlide" Target="/ppt/notesSlides/notesSlide7.xml" Id="Rf48c759cfe5e4576" /><Relationship Type="http://schemas.openxmlformats.org/officeDocument/2006/relationships/slideLayout" Target="/ppt/slideLayouts/slideLayout100.xml" Id="R7fd50814fc6f4183" /></Relationships>
</file>

<file path=ppt/slides/_rels/slide16.xml.rels>&#65279;<?xml version="1.0" encoding="utf-8"?><Relationships xmlns="http://schemas.openxmlformats.org/package/2006/relationships"><Relationship Type="http://schemas.openxmlformats.org/officeDocument/2006/relationships/image" Target="/ppt/media/image.png" Id="R42ae3794d3874dda" /><Relationship Type="http://schemas.openxmlformats.org/officeDocument/2006/relationships/image" Target="/ppt/media/image2.png" Id="Rb921135aa7274eea" /><Relationship Type="http://schemas.openxmlformats.org/officeDocument/2006/relationships/image" Target="/ppt/media/image2.emf" Id="Raa746e3e852b4a5b" /><Relationship Type="http://schemas.openxmlformats.org/officeDocument/2006/relationships/oleObject" Target="/ppt/slides/embeddings/embeddedObject3.bin" Id="Refa98c51eb794f20" /><Relationship Type="http://schemas.openxmlformats.org/officeDocument/2006/relationships/oleObject" Target="/ppt/slides/embeddings/embeddedObject4.bin" Id="R87eae06dd9fc403a" /><Relationship Type="http://schemas.openxmlformats.org/officeDocument/2006/relationships/vmlDrawing" Target="/ppt/drawings/vmldrawing2.vml" Id="R69b2c0d31e8a4401" /><Relationship Type="http://schemas.openxmlformats.org/officeDocument/2006/relationships/slideLayout" Target="/ppt/slideLayouts/slideLayout5.xml" Id="R2611a41b6f224282" /></Relationships>
</file>

<file path=ppt/slides/_rels/slide17.xml.rels>&#65279;<?xml version="1.0" encoding="utf-8"?><Relationships xmlns="http://schemas.openxmlformats.org/package/2006/relationships"><Relationship Type="http://schemas.openxmlformats.org/officeDocument/2006/relationships/image" Target="/ppt/media/image.png" Id="Rb32137fd9aca4a29" /><Relationship Type="http://schemas.openxmlformats.org/officeDocument/2006/relationships/image" Target="/ppt/media/image2.png" Id="R22d2df662198402c" /><Relationship Type="http://schemas.openxmlformats.org/officeDocument/2006/relationships/image" Target="/ppt/media/image3.emf" Id="Rbf034ff44e664ee8" /><Relationship Type="http://schemas.openxmlformats.org/officeDocument/2006/relationships/oleObject" Target="/ppt/slides/embeddings/embeddedObject5.bin" Id="R575b0e04b1554fc1" /><Relationship Type="http://schemas.openxmlformats.org/officeDocument/2006/relationships/oleObject" Target="/ppt/slides/embeddings/embeddedObject6.bin" Id="Rde98882116ef4e74" /><Relationship Type="http://schemas.openxmlformats.org/officeDocument/2006/relationships/vmlDrawing" Target="/ppt/drawings/vmldrawing3.vml" Id="Ree9d26f4776f431d" /><Relationship Type="http://schemas.openxmlformats.org/officeDocument/2006/relationships/slideLayout" Target="/ppt/slideLayouts/slideLayout5.xml" Id="R04234b8460644371" /></Relationships>
</file>

<file path=ppt/slides/_rels/slide18.xml.rels>&#65279;<?xml version="1.0" encoding="utf-8"?><Relationships xmlns="http://schemas.openxmlformats.org/package/2006/relationships"><Relationship Type="http://schemas.openxmlformats.org/officeDocument/2006/relationships/image" Target="/ppt/media/image.png" Id="R4fa015ec551f46d7" /><Relationship Type="http://schemas.openxmlformats.org/officeDocument/2006/relationships/image" Target="/ppt/media/image2.png" Id="Rd27769c778474102" /><Relationship Type="http://schemas.openxmlformats.org/officeDocument/2006/relationships/image" Target="/ppt/media/image4.emf" Id="R056bda1e46584369" /><Relationship Type="http://schemas.openxmlformats.org/officeDocument/2006/relationships/oleObject" Target="/ppt/slides/embeddings/embeddedObject7.bin" Id="R816d2f0ce2174c52" /><Relationship Type="http://schemas.openxmlformats.org/officeDocument/2006/relationships/oleObject" Target="/ppt/slides/embeddings/embeddedObject8.bin" Id="R496ab2c2cf1543b1" /><Relationship Type="http://schemas.openxmlformats.org/officeDocument/2006/relationships/vmlDrawing" Target="/ppt/drawings/vmldrawing4.vml" Id="R20286a8f46ef44f0" /><Relationship Type="http://schemas.openxmlformats.org/officeDocument/2006/relationships/slideLayout" Target="/ppt/slideLayouts/slideLayout5.xml" Id="R536e4eada8834bdf" /></Relationships>
</file>

<file path=ppt/slides/_rels/slide19.xml.rels>&#65279;<?xml version="1.0" encoding="utf-8"?><Relationships xmlns="http://schemas.openxmlformats.org/package/2006/relationships"><Relationship Type="http://schemas.openxmlformats.org/officeDocument/2006/relationships/image" Target="/ppt/media/image.png" Id="R7a507da481f04547" /><Relationship Type="http://schemas.openxmlformats.org/officeDocument/2006/relationships/image" Target="/ppt/media/image2.png" Id="R743fe76dc9144edc" /><Relationship Type="http://schemas.openxmlformats.org/officeDocument/2006/relationships/image" Target="/ppt/media/image65.png" Id="R28a4c0a6582e4617" /><Relationship Type="http://schemas.openxmlformats.org/officeDocument/2006/relationships/image" Target="/ppt/media/image66.png" Id="R0835d3cf9a5145b3" /><Relationship Type="http://schemas.openxmlformats.org/officeDocument/2006/relationships/image" Target="/ppt/media/image67.png" Id="R84db15d5ebf34f3e" /><Relationship Type="http://schemas.openxmlformats.org/officeDocument/2006/relationships/image" Target="/ppt/media/image68.png" Id="Rb673fbe7049a436c" /><Relationship Type="http://schemas.openxmlformats.org/officeDocument/2006/relationships/slideLayout" Target="/ppt/slideLayouts/slideLayout27.xml" Id="Rd3c673fbe8eb4e74" /><Relationship Type="http://schemas.openxmlformats.org/officeDocument/2006/relationships/hyperlink" Target="http://www.datasus.gov.br/" TargetMode="External" Id="rcIdc6e526ff603a467a" /></Relationships>
</file>

<file path=ppt/slides/_rels/slide2.xml.rels>&#65279;<?xml version="1.0" encoding="utf-8"?><Relationships xmlns="http://schemas.openxmlformats.org/package/2006/relationships"><Relationship Type="http://schemas.openxmlformats.org/officeDocument/2006/relationships/image" Target="/ppt/media/image.png" Id="R3146fb4c9b794b41" /><Relationship Type="http://schemas.openxmlformats.org/officeDocument/2006/relationships/image" Target="/ppt/media/image2.png" Id="R16454271eb8c4103" /><Relationship Type="http://schemas.openxmlformats.org/officeDocument/2006/relationships/image" Target="/ppt/media/image3.png" Id="R0dd8fd22aaab4d56" /><Relationship Type="http://schemas.openxmlformats.org/officeDocument/2006/relationships/image" Target="/ppt/media/image4.png" Id="R9b89d29037334e0e" /><Relationship Type="http://schemas.openxmlformats.org/officeDocument/2006/relationships/image" Target="/ppt/media/image5.png" Id="R0516e1c6ab584756" /><Relationship Type="http://schemas.openxmlformats.org/officeDocument/2006/relationships/image" Target="/ppt/media/image6.png" Id="Rd8eecce63e9c4066" /><Relationship Type="http://schemas.openxmlformats.org/officeDocument/2006/relationships/image" Target="/ppt/media/image7.png" Id="Ra467b07a0e544ef1" /><Relationship Type="http://schemas.openxmlformats.org/officeDocument/2006/relationships/slideLayout" Target="/ppt/slideLayouts/slideLayout16.xml" Id="Rd7a7454452254e29" /></Relationships>
</file>

<file path=ppt/slides/_rels/slide20.xml.rels>&#65279;<?xml version="1.0" encoding="utf-8"?><Relationships xmlns="http://schemas.openxmlformats.org/package/2006/relationships"><Relationship Type="http://schemas.openxmlformats.org/officeDocument/2006/relationships/image" Target="/ppt/media/image.png" Id="Rcdd732354a8e4d9a" /><Relationship Type="http://schemas.openxmlformats.org/officeDocument/2006/relationships/image" Target="/ppt/media/image2.png" Id="R086d3dd922a74fac" /><Relationship Type="http://schemas.openxmlformats.org/officeDocument/2006/relationships/image" Target="/ppt/media/image5.emf" Id="Rb7a4854b8aaa41ca" /><Relationship Type="http://schemas.openxmlformats.org/officeDocument/2006/relationships/oleObject" Target="/ppt/slides/embeddings/embeddedObject9.bin" Id="R7670f30084294fe3" /><Relationship Type="http://schemas.openxmlformats.org/officeDocument/2006/relationships/oleObject" Target="/ppt/slides/embeddings/embeddedObject10.bin" Id="R9628c053c4f04162" /><Relationship Type="http://schemas.openxmlformats.org/officeDocument/2006/relationships/vmlDrawing" Target="/ppt/drawings/vmldrawing5.vml" Id="R4213fdcb93e24c98" /><Relationship Type="http://schemas.openxmlformats.org/officeDocument/2006/relationships/slideLayout" Target="/ppt/slideLayouts/slideLayout5.xml" Id="R31c5bb472b7845fd" /></Relationships>
</file>

<file path=ppt/slides/_rels/slide3.xml.rels>&#65279;<?xml version="1.0" encoding="utf-8"?><Relationships xmlns="http://schemas.openxmlformats.org/package/2006/relationships"><Relationship Type="http://schemas.openxmlformats.org/officeDocument/2006/relationships/image" Target="/ppt/media/image.jpg" Id="Radd28e10ded94453" /><Relationship Type="http://schemas.openxmlformats.org/officeDocument/2006/relationships/image" Target="/ppt/media/image.png" Id="R64dfcf0c3f7d4a34" /><Relationship Type="http://schemas.openxmlformats.org/officeDocument/2006/relationships/image" Target="/ppt/media/image2.png" Id="R5a3fd7670e984b01" /><Relationship Type="http://schemas.openxmlformats.org/officeDocument/2006/relationships/image" Target="/ppt/media/image8.png" Id="R3b33986ef44a4689" /><Relationship Type="http://schemas.openxmlformats.org/officeDocument/2006/relationships/image" Target="/ppt/media/image9.png" Id="Raaa8de4bd49541e4" /><Relationship Type="http://schemas.openxmlformats.org/officeDocument/2006/relationships/image" Target="/ppt/media/image10.png" Id="R613ee78281a3428e" /><Relationship Type="http://schemas.openxmlformats.org/officeDocument/2006/relationships/image" Target="/ppt/media/image11.png" Id="R0b2bc601be45474a" /><Relationship Type="http://schemas.openxmlformats.org/officeDocument/2006/relationships/image" Target="/ppt/media/image12.png" Id="R1c70fcb846e94e4f" /><Relationship Type="http://schemas.openxmlformats.org/officeDocument/2006/relationships/slideLayout" Target="/ppt/slideLayouts/slideLayout27.xml" Id="R53d37b3a28fd43cb" /></Relationships>
</file>

<file path=ppt/slides/_rels/slide4.xml.rels>&#65279;<?xml version="1.0" encoding="utf-8"?><Relationships xmlns="http://schemas.openxmlformats.org/package/2006/relationships"><Relationship Type="http://schemas.openxmlformats.org/officeDocument/2006/relationships/image" Target="/ppt/media/image.png" Id="Rcd4a0e5d8e454c0a" /><Relationship Type="http://schemas.openxmlformats.org/officeDocument/2006/relationships/image" Target="/ppt/media/image2.png" Id="R1eb519baf8dd40e7" /><Relationship Type="http://schemas.openxmlformats.org/officeDocument/2006/relationships/slideLayout" Target="/ppt/slideLayouts/slideLayout38.xml" Id="R69e7e629895340fa" /></Relationships>
</file>

<file path=ppt/slides/_rels/slide5.xml.rels>&#65279;<?xml version="1.0" encoding="utf-8"?><Relationships xmlns="http://schemas.openxmlformats.org/package/2006/relationships"><Relationship Type="http://schemas.openxmlformats.org/officeDocument/2006/relationships/image" Target="/ppt/media/image13.png" Id="Rf73711835d654f85" /><Relationship Type="http://schemas.openxmlformats.org/officeDocument/2006/relationships/image" Target="/ppt/media/image14.png" Id="R9d6ed97c53c74b4d" /><Relationship Type="http://schemas.openxmlformats.org/officeDocument/2006/relationships/image" Target="/ppt/media/image15.png" Id="R40abc880ad0144f9" /><Relationship Type="http://schemas.openxmlformats.org/officeDocument/2006/relationships/image" Target="/ppt/media/image.svg" Id="R6b472ca166eb445d" /><Relationship Type="http://schemas.openxmlformats.org/officeDocument/2006/relationships/image" Target="/ppt/media/image16.png" Id="R61e150d80c60462d" /><Relationship Type="http://schemas.openxmlformats.org/officeDocument/2006/relationships/image" Target="/ppt/media/image2.svg" Id="R2015a49bd0f54873" /><Relationship Type="http://schemas.openxmlformats.org/officeDocument/2006/relationships/image" Target="/ppt/media/image17.png" Id="R91c1e59a0760485a" /><Relationship Type="http://schemas.openxmlformats.org/officeDocument/2006/relationships/image" Target="/ppt/media/image3.svg" Id="R999b0231b3d0433c" /><Relationship Type="http://schemas.openxmlformats.org/officeDocument/2006/relationships/image" Target="/ppt/media/image2.jpg" Id="R0e61e48b4fe442bf" /><Relationship Type="http://schemas.openxmlformats.org/officeDocument/2006/relationships/image" Target="/ppt/media/image18.png" Id="R06081d82ec0e4d5e" /><Relationship Type="http://schemas.openxmlformats.org/officeDocument/2006/relationships/image" Target="/ppt/media/image4.svg" Id="R81064b4ea1154288" /><Relationship Type="http://schemas.openxmlformats.org/officeDocument/2006/relationships/image" Target="/ppt/media/image19.png" Id="R473d1298eac94735" /><Relationship Type="http://schemas.openxmlformats.org/officeDocument/2006/relationships/image" Target="/ppt/media/image20.png" Id="Rc886af5b0a0541be" /><Relationship Type="http://schemas.openxmlformats.org/officeDocument/2006/relationships/image" Target="/ppt/media/image5.svg" Id="Rb2f1f5a65ab64833" /><Relationship Type="http://schemas.openxmlformats.org/officeDocument/2006/relationships/image" Target="/ppt/media/image3.jpg" Id="Rb915fc54f34b4286" /><Relationship Type="http://schemas.openxmlformats.org/officeDocument/2006/relationships/image" Target="/ppt/media/image21.png" Id="R76883ba075044377" /><Relationship Type="http://schemas.openxmlformats.org/officeDocument/2006/relationships/image" Target="/ppt/media/image6.svg" Id="R12d9d58ff1234854" /><Relationship Type="http://schemas.openxmlformats.org/officeDocument/2006/relationships/image" Target="/ppt/media/image22.png" Id="Rcb515f7572a54596" /><Relationship Type="http://schemas.openxmlformats.org/officeDocument/2006/relationships/slideLayout" Target="/ppt/slideLayouts/slideLayout53.xml" Id="Rb5effab8c61f4eb0" /></Relationships>
</file>

<file path=ppt/slides/_rels/slide6.xml.rels>&#65279;<?xml version="1.0" encoding="utf-8"?><Relationships xmlns="http://schemas.openxmlformats.org/package/2006/relationships"><Relationship Type="http://schemas.openxmlformats.org/officeDocument/2006/relationships/image" Target="/ppt/media/image23.png" Id="R375dca71432d47af" /><Relationship Type="http://schemas.openxmlformats.org/officeDocument/2006/relationships/image" Target="/ppt/media/image24.png" Id="Rd45c4eb66c6b4962" /><Relationship Type="http://schemas.openxmlformats.org/officeDocument/2006/relationships/image" Target="/ppt/media/image25.png" Id="Re7fb0643848b42c7" /><Relationship Type="http://schemas.openxmlformats.org/officeDocument/2006/relationships/image" Target="/ppt/media/image26.png" Id="R518684e1673445a2" /><Relationship Type="http://schemas.openxmlformats.org/officeDocument/2006/relationships/image" Target="/ppt/media/image27.png" Id="Rdeb95bf3f4e34008" /><Relationship Type="http://schemas.openxmlformats.org/officeDocument/2006/relationships/image" Target="/ppt/media/image28.png" Id="Rdb66ca2421c542e2" /><Relationship Type="http://schemas.openxmlformats.org/officeDocument/2006/relationships/image" Target="/ppt/media/image4.jpg" Id="Rf487470866f64c44" /><Relationship Type="http://schemas.openxmlformats.org/officeDocument/2006/relationships/image" Target="/ppt/media/image5.jpg" Id="Rb1ae28b70f84441d" /><Relationship Type="http://schemas.openxmlformats.org/officeDocument/2006/relationships/image" Target="/ppt/media/image6.jpg" Id="R88d6ac704ecc4e2b" /><Relationship Type="http://schemas.openxmlformats.org/officeDocument/2006/relationships/image" Target="/ppt/media/image7.jpg" Id="R5196b89945d04f5c" /><Relationship Type="http://schemas.openxmlformats.org/officeDocument/2006/relationships/image" Target="/ppt/media/image29.png" Id="R6c05b51ae0224baf" /><Relationship Type="http://schemas.openxmlformats.org/officeDocument/2006/relationships/image" Target="/ppt/media/image30.png" Id="R513207e1f7ee4c65" /><Relationship Type="http://schemas.openxmlformats.org/officeDocument/2006/relationships/notesSlide" Target="/ppt/notesSlides/notesSlide2.xml" Id="Rf1f3aa10b71c4c10" /><Relationship Type="http://schemas.openxmlformats.org/officeDocument/2006/relationships/slideLayout" Target="/ppt/slideLayouts/slideLayout60.xml" Id="Rb735b21ac13940c6" /><Relationship Type="http://schemas.openxmlformats.org/officeDocument/2006/relationships/hyperlink" Target="https://www.handmicro.org/journal/view.php?doi=10.12790/ahm.23.0049" TargetMode="External" Id="rcId4e663e0dd24e4e5a" /><Relationship Type="http://schemas.openxmlformats.org/officeDocument/2006/relationships/hyperlink" Target="https://www.ncbi.nlm.nih.gov/books/NBK470188/" TargetMode="External" Id="rcId123e5d8a7e7f4049" /></Relationships>
</file>

<file path=ppt/slides/_rels/slide7.xml.rels>&#65279;<?xml version="1.0" encoding="utf-8"?><Relationships xmlns="http://schemas.openxmlformats.org/package/2006/relationships"><Relationship Type="http://schemas.openxmlformats.org/officeDocument/2006/relationships/image" Target="/ppt/media/image23.png" Id="Ra71e68b7b3694a2f" /><Relationship Type="http://schemas.openxmlformats.org/officeDocument/2006/relationships/image" Target="/ppt/media/image24.png" Id="R7925c17ab8714a43" /><Relationship Type="http://schemas.openxmlformats.org/officeDocument/2006/relationships/image" Target="/ppt/media/image8.jpg" Id="R6f2d17906e864399" /><Relationship Type="http://schemas.openxmlformats.org/officeDocument/2006/relationships/image" Target="/ppt/media/image9.jpg" Id="R6ef138b09bb84966" /><Relationship Type="http://schemas.openxmlformats.org/officeDocument/2006/relationships/image" Target="/ppt/media/image31.png" Id="Rc9a216bdc4df4864" /><Relationship Type="http://schemas.openxmlformats.org/officeDocument/2006/relationships/image" Target="/ppt/media/image10.jpg" Id="R1b9fbd1320eb4bc8" /><Relationship Type="http://schemas.openxmlformats.org/officeDocument/2006/relationships/image" Target="/ppt/media/image32.png" Id="R88ce5c7776054ab0" /><Relationship Type="http://schemas.openxmlformats.org/officeDocument/2006/relationships/image" Target="/ppt/media/image29.png" Id="R74bbcab312c64fb8" /><Relationship Type="http://schemas.openxmlformats.org/officeDocument/2006/relationships/image" Target="/ppt/media/image30.png" Id="R96247f88f5ec46cc" /><Relationship Type="http://schemas.openxmlformats.org/officeDocument/2006/relationships/notesSlide" Target="/ppt/notesSlides/notesSlide3.xml" Id="Rfd1adf501a994ee4" /><Relationship Type="http://schemas.openxmlformats.org/officeDocument/2006/relationships/slideLayout" Target="/ppt/slideLayouts/slideLayout71.xml" Id="R6defcc6b619c490a" /></Relationships>
</file>

<file path=ppt/slides/_rels/slide8.xml.rels>&#65279;<?xml version="1.0" encoding="utf-8"?><Relationships xmlns="http://schemas.openxmlformats.org/package/2006/relationships"><Relationship Type="http://schemas.openxmlformats.org/officeDocument/2006/relationships/image" Target="/ppt/media/image.png" Id="R76e4b33f8ba6475f" /><Relationship Type="http://schemas.openxmlformats.org/officeDocument/2006/relationships/image" Target="/ppt/media/image2.png" Id="R8c7a80799f2c4240" /><Relationship Type="http://schemas.openxmlformats.org/officeDocument/2006/relationships/image" Target="/ppt/media/image.emf" Id="R4cc672e802484e37" /><Relationship Type="http://schemas.openxmlformats.org/officeDocument/2006/relationships/oleObject" Target="/ppt/slides/embeddings/embeddedObject.bin" Id="R2479c8a180a34091" /><Relationship Type="http://schemas.openxmlformats.org/officeDocument/2006/relationships/oleObject" Target="/ppt/slides/embeddings/embeddedObject2.bin" Id="Rcb83b9a394d343e7" /><Relationship Type="http://schemas.openxmlformats.org/officeDocument/2006/relationships/vmlDrawing" Target="/ppt/drawings/vmldrawing.vml" Id="R2512e03dfc39491b" /><Relationship Type="http://schemas.openxmlformats.org/officeDocument/2006/relationships/slideLayout" Target="/ppt/slideLayouts/slideLayout5.xml" Id="R166a74629b2244e3" /></Relationships>
</file>

<file path=ppt/slides/_rels/slide9.xml.rels>&#65279;<?xml version="1.0" encoding="utf-8"?><Relationships xmlns="http://schemas.openxmlformats.org/package/2006/relationships"><Relationship Type="http://schemas.openxmlformats.org/officeDocument/2006/relationships/image" Target="/ppt/media/image23.png" Id="R007adcd47ac947eb" /><Relationship Type="http://schemas.openxmlformats.org/officeDocument/2006/relationships/image" Target="/ppt/media/image24.png" Id="R0b1180150e324f48" /><Relationship Type="http://schemas.openxmlformats.org/officeDocument/2006/relationships/image" Target="/ppt/media/image33.png" Id="Rc91882d81fe441cb" /><Relationship Type="http://schemas.openxmlformats.org/officeDocument/2006/relationships/image" Target="/ppt/media/image34.png" Id="R4742c12f858843bb" /><Relationship Type="http://schemas.openxmlformats.org/officeDocument/2006/relationships/notesSlide" Target="/ppt/notesSlides/notesSlide4.xml" Id="R675790751dcc4472" /><Relationship Type="http://schemas.openxmlformats.org/officeDocument/2006/relationships/slideLayout" Target="/ppt/slideLayouts/slideLayout82.xml" Id="R6a82e3e16cae44ac"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6990404c6504d91">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8c82907e9e743be">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6" name="CaixaDeTexto 5">
            <a:extLst>
              <a:ext uri="{FF2B5EF4-FFF2-40B4-BE49-F238E27FC236}">
                <a16:creationId xmlns:a16="http://schemas.microsoft.com/office/drawing/2014/main" id="{297E2BB4-3D5C-517B-6302-3FDB1B8D2B7D}"/>
              </a:ext>
            </a:extLst>
          </p:cNvPr>
          <p:cNvSpPr txBox="1"/>
          <p:nvPr/>
        </p:nvSpPr>
        <p:spPr>
          <a:xfrm>
            <a:off x="677965" y="4583312"/>
            <a:ext cx="26974800" cy="2246769"/>
          </a:xfrm>
          <a:prstGeom prst="rect">
            <a:avLst/>
          </a:prstGeom>
          <a:noFill/>
        </p:spPr>
        <p:txBody>
          <a:bodyPr wrap="square" rtlCol="0">
            <a:spAutoFit/>
          </a:bodyPr>
          <a:lstStyle/>
          <a:p>
            <a:pPr algn="ctr"/>
            <a:r>
              <a:rPr lang="pt-BR" sz="7000" b="1" i="0" dirty="0">
                <a:solidFill>
                  <a:srgbClr val="455567"/>
                </a:solidFill>
                <a:effectLst/>
                <a:highlight>
                  <a:srgbClr val="FFFFFF"/>
                </a:highlight>
                <a:latin typeface="Calibri" panose="020F0502020204030204" pitchFamily="34" charset="0"/>
                <a:cs typeface="Calibri" panose="020F0502020204030204" pitchFamily="34" charset="0"/>
              </a:rPr>
              <a:t>Conhecimento e manejo da dor </a:t>
            </a:r>
            <a:r>
              <a:rPr lang="pt-BR" sz="7000" b="1" dirty="0">
                <a:solidFill>
                  <a:srgbClr val="455567"/>
                </a:solidFill>
                <a:highlight>
                  <a:srgbClr val="FFFFFF"/>
                </a:highlight>
                <a:latin typeface="Calibri" panose="020F0502020204030204" pitchFamily="34" charset="0"/>
                <a:cs typeface="Calibri" panose="020F0502020204030204" pitchFamily="34" charset="0"/>
              </a:rPr>
              <a:t>n</a:t>
            </a:r>
            <a:r>
              <a:rPr lang="pt-BR" sz="7000" b="1" i="0" dirty="0">
                <a:solidFill>
                  <a:srgbClr val="455567"/>
                </a:solidFill>
                <a:effectLst/>
                <a:highlight>
                  <a:srgbClr val="FFFFFF"/>
                </a:highlight>
                <a:latin typeface="Calibri" panose="020F0502020204030204" pitchFamily="34" charset="0"/>
                <a:cs typeface="Calibri" panose="020F0502020204030204" pitchFamily="34" charset="0"/>
              </a:rPr>
              <a:t>europática entre ortopedistas </a:t>
            </a:r>
            <a:r>
              <a:rPr lang="pt-BR" sz="7000" b="1" dirty="0">
                <a:solidFill>
                  <a:srgbClr val="455567"/>
                </a:solidFill>
                <a:highlight>
                  <a:srgbClr val="FFFFFF"/>
                </a:highlight>
                <a:latin typeface="Calibri" panose="020F0502020204030204" pitchFamily="34" charset="0"/>
                <a:cs typeface="Calibri" panose="020F0502020204030204" pitchFamily="34" charset="0"/>
              </a:rPr>
              <a:t>t</a:t>
            </a:r>
            <a:r>
              <a:rPr lang="pt-BR" sz="7000" b="1" i="0" dirty="0">
                <a:solidFill>
                  <a:srgbClr val="455567"/>
                </a:solidFill>
                <a:effectLst/>
                <a:highlight>
                  <a:srgbClr val="FFFFFF"/>
                </a:highlight>
                <a:latin typeface="Calibri" panose="020F0502020204030204" pitchFamily="34" charset="0"/>
                <a:cs typeface="Calibri" panose="020F0502020204030204" pitchFamily="34" charset="0"/>
              </a:rPr>
              <a:t>raumatologistas da América Latina: um </a:t>
            </a:r>
            <a:r>
              <a:rPr lang="pt-BR" sz="7000" b="1" dirty="0">
                <a:solidFill>
                  <a:srgbClr val="455567"/>
                </a:solidFill>
                <a:highlight>
                  <a:srgbClr val="FFFFFF"/>
                </a:highlight>
                <a:latin typeface="Calibri" panose="020F0502020204030204" pitchFamily="34" charset="0"/>
                <a:cs typeface="Calibri" panose="020F0502020204030204" pitchFamily="34" charset="0"/>
              </a:rPr>
              <a:t>e</a:t>
            </a:r>
            <a:r>
              <a:rPr lang="pt-BR" sz="7000" b="1" i="0" dirty="0">
                <a:solidFill>
                  <a:srgbClr val="455567"/>
                </a:solidFill>
                <a:effectLst/>
                <a:highlight>
                  <a:srgbClr val="FFFFFF"/>
                </a:highlight>
                <a:latin typeface="Calibri" panose="020F0502020204030204" pitchFamily="34" charset="0"/>
                <a:cs typeface="Calibri" panose="020F0502020204030204" pitchFamily="34" charset="0"/>
              </a:rPr>
              <a:t>studo </a:t>
            </a:r>
            <a:r>
              <a:rPr lang="pt-BR" sz="7000" b="1" dirty="0">
                <a:solidFill>
                  <a:srgbClr val="455567"/>
                </a:solidFill>
                <a:highlight>
                  <a:srgbClr val="FFFFFF"/>
                </a:highlight>
                <a:latin typeface="Calibri" panose="020F0502020204030204" pitchFamily="34" charset="0"/>
                <a:cs typeface="Calibri" panose="020F0502020204030204" pitchFamily="34" charset="0"/>
              </a:rPr>
              <a:t>t</a:t>
            </a:r>
            <a:r>
              <a:rPr lang="pt-BR" sz="7000" b="1" i="0" dirty="0">
                <a:solidFill>
                  <a:srgbClr val="455567"/>
                </a:solidFill>
                <a:effectLst/>
                <a:highlight>
                  <a:srgbClr val="FFFFFF"/>
                </a:highlight>
                <a:latin typeface="Calibri" panose="020F0502020204030204" pitchFamily="34" charset="0"/>
                <a:cs typeface="Calibri" panose="020F0502020204030204" pitchFamily="34" charset="0"/>
              </a:rPr>
              <a:t>ransversal</a:t>
            </a:r>
            <a:endParaRPr lang="pt-BR" sz="7000" b="1" dirty="0">
              <a:solidFill>
                <a:srgbClr val="45556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CaixaDeTexto 8">
            <a:extLst>
              <a:ext uri="{FF2B5EF4-FFF2-40B4-BE49-F238E27FC236}">
                <a16:creationId xmlns:a16="http://schemas.microsoft.com/office/drawing/2014/main" id="{91EB8769-5F20-1C1E-3386-EA2BB10C98F3}"/>
              </a:ext>
            </a:extLst>
          </p:cNvPr>
          <p:cNvSpPr txBox="1"/>
          <p:nvPr/>
        </p:nvSpPr>
        <p:spPr>
          <a:xfrm>
            <a:off x="374323" y="10867325"/>
            <a:ext cx="13790612" cy="27884557"/>
          </a:xfrm>
          <a:prstGeom prst="rect">
            <a:avLst/>
          </a:prstGeom>
          <a:noFill/>
        </p:spPr>
        <p:txBody>
          <a:bodyPr wrap="square">
            <a:spAutoFit/>
          </a:bodyPr>
          <a:lstStyle/>
          <a:p>
            <a:pPr algn="just"/>
            <a:r>
              <a:rPr lang="pt-BR" sz="4200" b="1" i="0" dirty="0">
                <a:solidFill>
                  <a:srgbClr val="45556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INTRODUÇÃO</a:t>
            </a:r>
          </a:p>
          <a:p>
            <a:pPr algn="just"/>
            <a:r>
              <a:rPr lang="pt-BR" sz="4200" b="1" dirty="0">
                <a:solidFill>
                  <a:srgbClr val="455567"/>
                </a:solidFill>
                <a:highlight>
                  <a:srgbClr val="FFFFFF"/>
                </a:highlight>
                <a:latin typeface="Calibri" panose="020F0502020204030204" pitchFamily="34" charset="0"/>
                <a:cs typeface="Calibri" panose="020F0502020204030204" pitchFamily="34" charset="0"/>
              </a:rPr>
              <a:t>	</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A dor neuropática (DN) é um tipo de dor crônica que pode se desenvolver em pacientes submetidos a procedimentos cirúrgicos de fixação de fraturas. </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Estudos indicam que 15 das 20 cirurgias mais associadas com desenvolvimento de dor intensa pós-operatória são resultantes do trauma ortopédico.</a:t>
            </a:r>
            <a:r>
              <a:rPr lang="pt-BR" sz="4200" baseline="300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Além disso, 29,5% dos pacientes pós-operatório</a:t>
            </a:r>
            <a:r>
              <a:rPr lang="pt-BR" sz="4200" dirty="0">
                <a:solidFill>
                  <a:schemeClr val="tx2">
                    <a:lumMod val="90000"/>
                    <a:lumOff val="10000"/>
                  </a:schemeClr>
                </a:solidFill>
                <a:latin typeface="Calibri" panose="020F0502020204030204" pitchFamily="34" charset="0"/>
                <a:ea typeface="Times New Roman" panose="02020603050405020304" pitchFamily="18" charset="0"/>
                <a:cs typeface="Calibri" panose="020F0502020204030204" pitchFamily="34" charset="0"/>
              </a:rPr>
              <a:t>s de fraturas desenvolvem dor de característica neuropática.</a:t>
            </a:r>
            <a:r>
              <a:rPr lang="pt-BR" sz="4200" baseline="30000" dirty="0">
                <a:solidFill>
                  <a:schemeClr val="tx2">
                    <a:lumMod val="90000"/>
                    <a:lumOff val="10000"/>
                  </a:schemeClr>
                </a:solidFill>
                <a:latin typeface="Calibri" panose="020F0502020204030204" pitchFamily="34" charset="0"/>
                <a:ea typeface="Times New Roman" panose="02020603050405020304" pitchFamily="18" charset="0"/>
                <a:cs typeface="Calibri" panose="020F0502020204030204" pitchFamily="34" charset="0"/>
              </a:rPr>
              <a:t>2,3</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Distinguir a dor nociceptiva da dor neuropática em pacientes submetidos a tratamento cirúrgico de fraturas é extremamente importante para estabelecer etiologia, prognóstico e estratégias terapêuticas específicas para o manejo da dor.</a:t>
            </a:r>
          </a:p>
          <a:p>
            <a:pPr algn="just"/>
            <a:endPar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endParaRPr>
          </a:p>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OBJETIVO</a:t>
            </a:r>
          </a:p>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pt-BR" sz="4200" dirty="0">
                <a:solidFill>
                  <a:schemeClr val="tx2">
                    <a:lumMod val="90000"/>
                    <a:lumOff val="10000"/>
                  </a:schemeClr>
                </a:solidFill>
                <a:highlight>
                  <a:srgbClr val="FFFFFF"/>
                </a:highlight>
                <a:latin typeface="Calibri" panose="020F0502020204030204" pitchFamily="34" charset="0"/>
                <a:ea typeface="Calibri" panose="020F0502020204030204" pitchFamily="34" charset="0"/>
                <a:cs typeface="Calibri" panose="020F0502020204030204" pitchFamily="34" charset="0"/>
              </a:rPr>
              <a:t>A</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valiar o conhecimento e o manejo da DN entre ortopedistas na América Latina. </a:t>
            </a:r>
          </a:p>
          <a:p>
            <a:pPr algn="just"/>
            <a:endParaRPr lang="pt-BR" sz="4200"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MATERIAIS E MÉTODOS</a:t>
            </a:r>
          </a:p>
          <a:p>
            <a:pPr algn="just"/>
            <a:r>
              <a:rPr lang="pt-BR" sz="4200" b="1" i="0" dirty="0">
                <a:solidFill>
                  <a:srgbClr val="455567"/>
                </a:solidFill>
                <a:effectLst/>
                <a:highlight>
                  <a:srgbClr val="FFFFFF"/>
                </a:highlight>
                <a:latin typeface="Calibri" panose="020F0502020204030204" pitchFamily="34" charset="0"/>
                <a:cs typeface="Calibri" panose="020F0502020204030204" pitchFamily="34" charset="0"/>
              </a:rPr>
              <a:t>	</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Um questionário estruturado foi aplicado a uma amostra de 543 cirurgiões ortopédicos de 20 países da América Latina que atuam no tratamento cirúrgico de pacientes com fraturas. Neste questionário foram avaliadas questões de experiência clínica, conhecimento dos critérios diagnósticos de DN, utilização de ferramentas diagnósticas e estratégias de tratamento.</a:t>
            </a:r>
          </a:p>
          <a:p>
            <a:pPr algn="just"/>
            <a:endParaRPr lang="pt-BR" sz="4200"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RESULTADOS</a:t>
            </a:r>
          </a:p>
          <a:p>
            <a:pPr algn="just"/>
            <a:r>
              <a:rPr lang="pt-BR" sz="4200" b="1" i="0" dirty="0">
                <a:solidFill>
                  <a:srgbClr val="455567"/>
                </a:solidFill>
                <a:effectLst/>
                <a:highlight>
                  <a:srgbClr val="FFFFFF"/>
                </a:highlight>
                <a:latin typeface="Calibri" panose="020F0502020204030204" pitchFamily="34" charset="0"/>
                <a:cs typeface="Calibri" panose="020F0502020204030204" pitchFamily="34" charset="0"/>
              </a:rPr>
              <a:t>	</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Os resultados revelaram que 55,8% dos participantes demonstraram conhecimento insuficiente sobre o diagnóstico da DN, especialmente na diferenciação entre DN e dor nociceptiva. Para o diagnóstico são utilizados questionários validados como o DN4 (</a:t>
            </a:r>
            <a:r>
              <a:rPr lang="pt-BR" sz="4200" b="0" i="1" dirty="0" err="1">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Douleur</a:t>
            </a:r>
            <a:r>
              <a:rPr lang="pt-BR" sz="4200" b="0" i="1"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 </a:t>
            </a:r>
            <a:r>
              <a:rPr lang="pt-BR" sz="4200" b="0" i="1" dirty="0" err="1">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Neuropathic</a:t>
            </a:r>
            <a:r>
              <a:rPr lang="pt-BR" sz="4200" b="0" i="1"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 </a:t>
            </a:r>
            <a:r>
              <a:rPr lang="pt-BR" sz="4200" i="1" dirty="0">
                <a:solidFill>
                  <a:schemeClr val="tx2">
                    <a:lumMod val="90000"/>
                    <a:lumOff val="10000"/>
                  </a:schemeClr>
                </a:solidFill>
                <a:highlight>
                  <a:srgbClr val="FFFFFF"/>
                </a:highlight>
                <a:latin typeface="Calibri" panose="020F0502020204030204" pitchFamily="34" charset="0"/>
                <a:cs typeface="Calibri" panose="020F0502020204030204" pitchFamily="34" charset="0"/>
              </a:rPr>
              <a:t>4 </a:t>
            </a:r>
            <a:r>
              <a:rPr lang="pt-BR" sz="4200" i="1" dirty="0" err="1">
                <a:solidFill>
                  <a:schemeClr val="tx2">
                    <a:lumMod val="90000"/>
                    <a:lumOff val="10000"/>
                  </a:schemeClr>
                </a:solidFill>
                <a:highlight>
                  <a:srgbClr val="FFFFFF"/>
                </a:highlight>
                <a:latin typeface="Calibri" panose="020F0502020204030204" pitchFamily="34" charset="0"/>
                <a:cs typeface="Calibri" panose="020F0502020204030204" pitchFamily="34" charset="0"/>
              </a:rPr>
              <a:t>Questions</a:t>
            </a:r>
            <a:r>
              <a:rPr lang="pt-BR" sz="4200" dirty="0">
                <a:solidFill>
                  <a:schemeClr val="tx2">
                    <a:lumMod val="90000"/>
                    <a:lumOff val="10000"/>
                  </a:schemeClr>
                </a:solidFill>
                <a:highlight>
                  <a:srgbClr val="FFFFFF"/>
                </a:highlight>
                <a:latin typeface="Calibri" panose="020F0502020204030204" pitchFamily="34" charset="0"/>
                <a:cs typeface="Calibri" panose="020F0502020204030204" pitchFamily="34" charset="0"/>
              </a:rPr>
              <a:t>)</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 e, apenas 21,5% utilizavam em sua rotina clínica. </a:t>
            </a:r>
          </a:p>
          <a:p>
            <a:pPr algn="just"/>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Dos entrevistados, 44,6% iniciariam drogas moduladoras de dor preemptivamente no pós-operatório imediato para pacientes co</a:t>
            </a:r>
            <a:r>
              <a:rPr lang="pt-BR" sz="4200" dirty="0">
                <a:solidFill>
                  <a:schemeClr val="tx2">
                    <a:lumMod val="90000"/>
                    <a:lumOff val="10000"/>
                  </a:schemeClr>
                </a:solidFill>
                <a:latin typeface="Calibri" panose="020F0502020204030204" pitchFamily="34" charset="0"/>
                <a:ea typeface="Times New Roman" panose="02020603050405020304" pitchFamily="18" charset="0"/>
                <a:cs typeface="Calibri" panose="020F0502020204030204" pitchFamily="34" charset="0"/>
              </a:rPr>
              <a:t>m fatores de risco para desenvolvimento de dor crônica.</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pt-BR" sz="4200" dirty="0">
                <a:solidFill>
                  <a:schemeClr val="tx2">
                    <a:lumMod val="90000"/>
                    <a:lumOff val="10000"/>
                  </a:schemeClr>
                </a:solidFill>
                <a:latin typeface="Calibri" panose="020F0502020204030204" pitchFamily="34" charset="0"/>
                <a:ea typeface="Times New Roman" panose="02020603050405020304" pitchFamily="18" charset="0"/>
                <a:cs typeface="Calibri" panose="020F0502020204030204" pitchFamily="34" charset="0"/>
              </a:rPr>
              <a:t>E</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nquanto 78,1% utilizariam esses fármacos em pacientes já com cronicidade de dor.</a:t>
            </a:r>
          </a:p>
          <a:p>
            <a:pPr algn="just"/>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	Em relação à formação, ortopedistas com </a:t>
            </a:r>
            <a:r>
              <a:rPr lang="pt-BR" sz="4200" b="0" i="0" dirty="0" err="1">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subespecialização</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 em outras áreas ortopédicas, apresentaram maior capacidade de identificação e diagnóstico de dor Mista nos cenários clínicos, em comparação com ortopedistas generalistas (</a:t>
            </a:r>
            <a:r>
              <a:rPr lang="pt-BR" sz="4200" b="0" i="0" dirty="0" err="1">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p</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&lt;0,006). </a:t>
            </a:r>
            <a:endParaRPr lang="pt-BR" sz="4200" dirty="0">
              <a:solidFill>
                <a:schemeClr val="tx2">
                  <a:lumMod val="90000"/>
                  <a:lumOff val="10000"/>
                </a:schemeClr>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227A266F-D6DE-BA7F-77F9-A9BC09AF3CAE}"/>
              </a:ext>
            </a:extLst>
          </p:cNvPr>
          <p:cNvSpPr txBox="1"/>
          <p:nvPr/>
        </p:nvSpPr>
        <p:spPr>
          <a:xfrm>
            <a:off x="14635059" y="10825037"/>
            <a:ext cx="13790181" cy="29177218"/>
          </a:xfrm>
          <a:prstGeom prst="rect">
            <a:avLst/>
          </a:prstGeom>
          <a:noFill/>
        </p:spPr>
        <p:txBody>
          <a:bodyPr wrap="square">
            <a:spAutoFit/>
          </a:bodyPr>
          <a:lstStyle/>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DISCUSSÃO</a:t>
            </a:r>
          </a:p>
          <a:p>
            <a:pPr algn="just"/>
            <a:r>
              <a:rPr lang="pt-BR" sz="4200" b="1" dirty="0">
                <a:solidFill>
                  <a:srgbClr val="455567"/>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O tema de DN após fixação de fraturas é escasso na literatura. No entanto, a prevalência e a importância clínica na população em geral é bem relevante.</a:t>
            </a:r>
            <a:r>
              <a:rPr lang="pt-BR" sz="4200" baseline="300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4,5</a:t>
            </a:r>
            <a:r>
              <a:rPr lang="pt-BR" sz="4200" dirty="0">
                <a:solidFill>
                  <a:schemeClr val="tx2">
                    <a:lumMod val="90000"/>
                    <a:lumOff val="10000"/>
                  </a:schemeClr>
                </a:solidFill>
                <a:effectLst/>
                <a:latin typeface="Calibri" panose="020F0502020204030204" pitchFamily="34" charset="0"/>
                <a:cs typeface="Calibri" panose="020F0502020204030204" pitchFamily="34" charset="0"/>
              </a:rPr>
              <a:t> </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Embora muitos ortopedistas empregassem drogas neuromoduladoras preemptivamente no pós-operatório para DN, um número considerável apresentou deficiência em habilidades de diagnóstico preciso, manejo clínico e conhecimento de ferramentas diagnósticas.</a:t>
            </a:r>
          </a:p>
          <a:p>
            <a:pPr algn="just"/>
            <a:endParaRPr lang="pt-BR" sz="4200" dirty="0">
              <a:solidFill>
                <a:srgbClr val="6C91AB"/>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CONCLUSÃO</a:t>
            </a:r>
          </a:p>
          <a:p>
            <a:pPr algn="just"/>
            <a:r>
              <a:rPr lang="pt-BR" sz="4200" b="1" i="0" dirty="0">
                <a:solidFill>
                  <a:srgbClr val="455567"/>
                </a:solidFill>
                <a:effectLst/>
                <a:highlight>
                  <a:srgbClr val="FFFFFF"/>
                </a:highlight>
                <a:latin typeface="Calibri" panose="020F0502020204030204" pitchFamily="34" charset="0"/>
                <a:cs typeface="Calibri" panose="020F0502020204030204" pitchFamily="34" charset="0"/>
              </a:rPr>
              <a:t>	</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A dor neuropática é uma complicação frequente nos pacientes </a:t>
            </a:r>
            <a:r>
              <a:rPr lang="pt-BR" sz="4200" b="0" i="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submetidos à </a:t>
            </a:r>
            <a:r>
              <a:rPr lang="pt-BR" sz="4200" b="0" i="0" dirty="0">
                <a:solidFill>
                  <a:schemeClr val="tx2">
                    <a:lumMod val="90000"/>
                    <a:lumOff val="10000"/>
                  </a:schemeClr>
                </a:solidFill>
                <a:effectLst/>
                <a:highlight>
                  <a:srgbClr val="FFFFFF"/>
                </a:highlight>
                <a:latin typeface="Calibri" panose="020F0502020204030204" pitchFamily="34" charset="0"/>
                <a:cs typeface="Calibri" panose="020F0502020204030204" pitchFamily="34" charset="0"/>
              </a:rPr>
              <a:t>fixação de fratura e o conhecimento por parte do ortopedista é fundamental para identificação, diagnóstico e manejo. Dessa forma, ressalta-se a necessidade de aprimoramento da educação e treinamento no reconhecimento e manejo da DN na comunidade ortopédica latino-americana.</a:t>
            </a:r>
            <a:endParaRPr lang="pt-BR" sz="4200" b="1" dirty="0">
              <a:solidFill>
                <a:schemeClr val="tx2">
                  <a:lumMod val="90000"/>
                  <a:lumOff val="10000"/>
                </a:schemeClr>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endPar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r>
              <a:rPr lang="pt-BR" sz="4200" b="1" i="0" dirty="0">
                <a:solidFill>
                  <a:srgbClr val="455567"/>
                </a:solidFill>
                <a:effectLst/>
                <a:latin typeface="Calibri" panose="020F0502020204030204" pitchFamily="34" charset="0"/>
                <a:cs typeface="Calibri" panose="020F0502020204030204" pitchFamily="34" charset="0"/>
              </a:rPr>
              <a:t>PALAVRAS-CHAVE:</a:t>
            </a:r>
            <a:r>
              <a:rPr lang="pt-BR" sz="4200" b="0" i="0" dirty="0">
                <a:solidFill>
                  <a:srgbClr val="455567"/>
                </a:solidFill>
                <a:effectLst/>
                <a:highlight>
                  <a:srgbClr val="FFFFFF"/>
                </a:highlight>
                <a:latin typeface="Calibri" panose="020F0502020204030204" pitchFamily="34" charset="0"/>
                <a:cs typeface="Calibri" panose="020F0502020204030204" pitchFamily="34" charset="0"/>
              </a:rPr>
              <a:t> </a:t>
            </a:r>
            <a:r>
              <a:rPr lang="pt-BR" sz="4200" b="0" i="0" dirty="0">
                <a:solidFill>
                  <a:schemeClr val="tx2">
                    <a:lumMod val="90000"/>
                    <a:lumOff val="10000"/>
                  </a:schemeClr>
                </a:solidFill>
                <a:effectLst/>
                <a:latin typeface="Calibri" panose="020F0502020204030204" pitchFamily="34" charset="0"/>
                <a:cs typeface="Calibri" panose="020F0502020204030204" pitchFamily="34" charset="0"/>
              </a:rPr>
              <a:t>dor neuropática, dor crônica, fixação de fraturas</a:t>
            </a:r>
            <a:endParaRPr lang="pt-BR" sz="4200" dirty="0">
              <a:solidFill>
                <a:srgbClr val="6C91AB"/>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endParaRPr lang="pt-BR" sz="4200" dirty="0">
              <a:solidFill>
                <a:srgbClr val="6C91AB"/>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r>
              <a:rPr lang="pt-BR" sz="42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rPr>
              <a:t>REFERÊNCIAS BIBLIOGRÁFICAS</a:t>
            </a:r>
          </a:p>
          <a:p>
            <a:pPr marL="342900" lvl="0" indent="-342900" algn="just">
              <a:tabLst>
                <a:tab pos="457200" algn="l"/>
              </a:tabLst>
            </a:pP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1 -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Treede</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RD, Jensen TS, Campbell JN,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Cruco</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G,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Dostrovsky</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JO, Griffin JW, et al. Neuropathic pain: redefinition and a grading system for clinical and research purposes.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Neurology</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2008;70(18):1630–5. </a:t>
            </a:r>
          </a:p>
          <a:p>
            <a:pPr marL="342900" indent="-342900" algn="just">
              <a:tabLst>
                <a:tab pos="457200" algn="l"/>
              </a:tabLst>
            </a:pP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2 -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Waldolato</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Polese</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JC, Pires RE, Camargos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F</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Portilho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Waldolato</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Leopoldino AAO. </a:t>
            </a:r>
            <a:r>
              <a:rPr lang="en-US"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The hidden impact of neuropathic pain after surgical fixation of wrist, hip, and ankle fractures: A cross-sectional retrospective study evaluating its prevalence and risk factors.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Injury</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2023 Nov;54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Suppl</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6:110708. </a:t>
            </a:r>
            <a:r>
              <a:rPr lang="pt-BR" sz="4200" dirty="0" err="1">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doi</a:t>
            </a:r>
            <a:r>
              <a:rPr lang="pt-BR" sz="4200" dirty="0">
                <a:solidFill>
                  <a:schemeClr val="tx2">
                    <a:lumMod val="90000"/>
                    <a:lumOff val="10000"/>
                  </a:schemeClr>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10.1016/j.injury.2023.03.036. </a:t>
            </a:r>
            <a:endParaRPr lang="pt-BR" sz="4200" dirty="0">
              <a:solidFill>
                <a:schemeClr val="tx2">
                  <a:lumMod val="90000"/>
                  <a:lumOff val="10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tabLst>
                <a:tab pos="457200" algn="l"/>
              </a:tabLst>
            </a:pP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3 - Dieleman JP,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Kerklaan</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J,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Huygen</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FJ, Bouma P,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Sturkenboom</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M. Incidence rates and treatment of neuropathic pain conditions in the general population. Pain 2008;137(3):681–8. </a:t>
            </a:r>
            <a:endPar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tabLst>
                <a:tab pos="457200" algn="l"/>
              </a:tabLst>
            </a:pP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4 - Dey S, Guthmiller KB,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Varacallo</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M. Complex Regional Pain Syn- drome. </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In: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StatPearls</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Treasure</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Island</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(FL):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StatPearls</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Publishing</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pt-BR"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September</a:t>
            </a:r>
            <a:r>
              <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4, 2022 </a:t>
            </a:r>
          </a:p>
          <a:p>
            <a:pPr marL="342900" lvl="0" indent="-342900" algn="just">
              <a:tabLst>
                <a:tab pos="457200" algn="l"/>
              </a:tabLst>
            </a:pP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5-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DeGeorge</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BR Jr, Van Houten HK, Mwangi R,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Sangaralingham</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LR, Larson AN, Kakar S. Outcomes and Complications in the mana- </a:t>
            </a:r>
            <a:r>
              <a:rPr lang="en-US" sz="4200" dirty="0" err="1">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gement</a:t>
            </a:r>
            <a:r>
              <a:rPr lang="en-US"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 of distal radial fractures in the Elderly. J Bone Joint Surg Am 2020;102(01):37–44 </a:t>
            </a:r>
            <a:endParaRPr lang="pt-BR" sz="4200" dirty="0">
              <a:solidFill>
                <a:schemeClr val="tx2">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pt-BR" sz="4200" dirty="0">
              <a:solidFill>
                <a:srgbClr val="6C91AB"/>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
        <p:nvSpPr>
          <p:cNvPr id="3" name="CaixaDeTexto 2">
            <a:extLst>
              <a:ext uri="{FF2B5EF4-FFF2-40B4-BE49-F238E27FC236}">
                <a16:creationId xmlns:a16="http://schemas.microsoft.com/office/drawing/2014/main" id="{AF31DDAF-20C3-01A0-3E9F-833F06C5C74C}"/>
              </a:ext>
            </a:extLst>
          </p:cNvPr>
          <p:cNvSpPr txBox="1"/>
          <p:nvPr/>
        </p:nvSpPr>
        <p:spPr>
          <a:xfrm>
            <a:off x="374323" y="7288269"/>
            <a:ext cx="28050917" cy="2785378"/>
          </a:xfrm>
          <a:prstGeom prst="rect">
            <a:avLst/>
          </a:prstGeom>
          <a:noFill/>
        </p:spPr>
        <p:txBody>
          <a:bodyPr wrap="square">
            <a:spAutoFit/>
          </a:bodyPr>
          <a:lstStyle/>
          <a:p>
            <a:pPr algn="ctr"/>
            <a:r>
              <a:rPr lang="pt-BR" sz="3500" b="1" i="0" dirty="0">
                <a:solidFill>
                  <a:srgbClr val="455567"/>
                </a:solidFill>
                <a:effectLst/>
                <a:latin typeface="Calibri" panose="020F0502020204030204" pitchFamily="34" charset="0"/>
                <a:cs typeface="Calibri" panose="020F0502020204030204" pitchFamily="34" charset="0"/>
              </a:rPr>
              <a:t>Autores:</a:t>
            </a:r>
            <a:r>
              <a:rPr lang="pt-BR" sz="3500" b="0" i="0" dirty="0">
                <a:solidFill>
                  <a:srgbClr val="455567"/>
                </a:solidFill>
                <a:effectLst/>
                <a:highlight>
                  <a:srgbClr val="FFFFFF"/>
                </a:highlight>
                <a:latin typeface="Calibri" panose="020F0502020204030204" pitchFamily="34" charset="0"/>
                <a:cs typeface="Calibri" panose="020F0502020204030204" pitchFamily="34" charset="0"/>
              </a:rPr>
              <a:t> </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Gustavo Waldolato</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1</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William Dias </a:t>
            </a:r>
            <a:r>
              <a:rPr lang="pt-BR" sz="3500" b="0" i="0" dirty="0" err="1">
                <a:solidFill>
                  <a:schemeClr val="tx2">
                    <a:lumMod val="90000"/>
                    <a:lumOff val="10000"/>
                  </a:schemeClr>
                </a:solidFill>
                <a:effectLst/>
                <a:latin typeface="Calibri" panose="020F0502020204030204" pitchFamily="34" charset="0"/>
                <a:cs typeface="Calibri" panose="020F0502020204030204" pitchFamily="34" charset="0"/>
              </a:rPr>
              <a:t>Bellangero</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2</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Pedro José </a:t>
            </a:r>
            <a:r>
              <a:rPr lang="pt-BR" sz="3500" b="0" i="0" dirty="0" err="1">
                <a:solidFill>
                  <a:schemeClr val="tx2">
                    <a:lumMod val="90000"/>
                    <a:lumOff val="10000"/>
                  </a:schemeClr>
                </a:solidFill>
                <a:effectLst/>
                <a:latin typeface="Calibri" panose="020F0502020204030204" pitchFamily="34" charset="0"/>
                <a:cs typeface="Calibri" panose="020F0502020204030204" pitchFamily="34" charset="0"/>
              </a:rPr>
              <a:t>Labronici</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3</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a:t>
            </a:r>
            <a:r>
              <a:rPr lang="pt-BR" sz="3500" b="0" i="0" dirty="0" err="1">
                <a:solidFill>
                  <a:schemeClr val="tx2">
                    <a:lumMod val="90000"/>
                    <a:lumOff val="10000"/>
                  </a:schemeClr>
                </a:solidFill>
                <a:effectLst/>
                <a:latin typeface="Calibri" panose="020F0502020204030204" pitchFamily="34" charset="0"/>
                <a:cs typeface="Calibri" panose="020F0502020204030204" pitchFamily="34" charset="0"/>
              </a:rPr>
              <a:t>Antonio</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Tufi Neder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4</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Tulio Vinícius de Oliveira Campos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5</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David Rojas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6</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Anderson Freitas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7</a:t>
            </a:r>
            <a:r>
              <a:rPr lang="pt-BR" sz="3500" dirty="0">
                <a:solidFill>
                  <a:schemeClr val="tx2">
                    <a:lumMod val="90000"/>
                    <a:lumOff val="10000"/>
                  </a:schemeClr>
                </a:solidFill>
                <a:latin typeface="Calibri" panose="020F0502020204030204" pitchFamily="34" charset="0"/>
                <a:cs typeface="Calibri" panose="020F0502020204030204" pitchFamily="34" charset="0"/>
              </a:rPr>
              <a:t>, Alexandre Pallottino</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8</a:t>
            </a:r>
            <a:r>
              <a:rPr lang="pt-BR" sz="3500" dirty="0">
                <a:solidFill>
                  <a:schemeClr val="tx2">
                    <a:lumMod val="90000"/>
                    <a:lumOff val="10000"/>
                  </a:schemeClr>
                </a:solidFill>
                <a:latin typeface="Calibri" panose="020F0502020204030204" pitchFamily="34" charset="0"/>
                <a:cs typeface="Calibri" panose="020F0502020204030204" pitchFamily="34" charset="0"/>
              </a:rPr>
              <a:t>, </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Robinson Esteves Santos Pires</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5</a:t>
            </a:r>
          </a:p>
          <a:p>
            <a:pPr algn="ct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(Estudo realizado pelo </a:t>
            </a:r>
            <a:r>
              <a:rPr lang="pt-BR" sz="3500" dirty="0">
                <a:solidFill>
                  <a:schemeClr val="tx2">
                    <a:lumMod val="90000"/>
                    <a:lumOff val="10000"/>
                  </a:schemeClr>
                </a:solidFill>
                <a:latin typeface="Calibri" panose="020F0502020204030204" pitchFamily="34" charset="0"/>
                <a:cs typeface="Calibri" panose="020F0502020204030204" pitchFamily="34" charset="0"/>
              </a:rPr>
              <a:t>Capítulo de Pesquisa da AO Trauma Brasil)</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a:t>
            </a:r>
            <a:br>
              <a:rPr lang="pt-BR" sz="3500" dirty="0">
                <a:solidFill>
                  <a:schemeClr val="tx2">
                    <a:lumMod val="90000"/>
                    <a:lumOff val="10000"/>
                  </a:schemeClr>
                </a:solidFill>
                <a:latin typeface="Calibri" panose="020F0502020204030204" pitchFamily="34" charset="0"/>
                <a:cs typeface="Calibri" panose="020F0502020204030204" pitchFamily="34" charset="0"/>
              </a:rPr>
            </a:br>
            <a:r>
              <a:rPr lang="pt-BR" sz="3500" b="1" i="0" dirty="0">
                <a:solidFill>
                  <a:srgbClr val="455567"/>
                </a:solidFill>
                <a:effectLst/>
                <a:latin typeface="Calibri" panose="020F0502020204030204" pitchFamily="34" charset="0"/>
                <a:cs typeface="Calibri" panose="020F0502020204030204" pitchFamily="34" charset="0"/>
              </a:rPr>
              <a:t>Instituições:</a:t>
            </a:r>
            <a:r>
              <a:rPr lang="pt-BR" sz="3500" b="0" i="0" dirty="0">
                <a:solidFill>
                  <a:srgbClr val="455567"/>
                </a:solidFill>
                <a:effectLst/>
                <a:highlight>
                  <a:srgbClr val="FFFFFF"/>
                </a:highlight>
                <a:latin typeface="Calibri" panose="020F0502020204030204" pitchFamily="34" charset="0"/>
                <a:cs typeface="Calibri" panose="020F0502020204030204" pitchFamily="34" charset="0"/>
              </a:rPr>
              <a:t>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1</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Faculdade de Ciências Médicas de Minas Gerais,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2</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Unicamp,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3</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Universidade Federal Fluminense, </a:t>
            </a:r>
            <a:r>
              <a:rPr lang="pt-BR" sz="3500" baseline="30000" dirty="0">
                <a:solidFill>
                  <a:schemeClr val="tx2">
                    <a:lumMod val="90000"/>
                    <a:lumOff val="10000"/>
                  </a:schemeClr>
                </a:solidFill>
                <a:latin typeface="Calibri" panose="020F0502020204030204" pitchFamily="34" charset="0"/>
                <a:cs typeface="Calibri" panose="020F0502020204030204" pitchFamily="34" charset="0"/>
              </a:rPr>
              <a:t>4</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Materdei Hospital,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5</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Universidade Federal de Minas Gerais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6</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Hospital São Francisco,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7</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Hospital Ortopédico e Medicina Especializada, </a:t>
            </a:r>
            <a:r>
              <a:rPr lang="pt-BR" sz="3500" b="0" i="0" baseline="30000" dirty="0">
                <a:solidFill>
                  <a:schemeClr val="tx2">
                    <a:lumMod val="90000"/>
                    <a:lumOff val="10000"/>
                  </a:schemeClr>
                </a:solidFill>
                <a:effectLst/>
                <a:latin typeface="Calibri" panose="020F0502020204030204" pitchFamily="34" charset="0"/>
                <a:cs typeface="Calibri" panose="020F0502020204030204" pitchFamily="34" charset="0"/>
              </a:rPr>
              <a:t>8</a:t>
            </a:r>
            <a:r>
              <a:rPr lang="pt-BR" sz="3500" b="0" i="0" dirty="0">
                <a:solidFill>
                  <a:schemeClr val="tx2">
                    <a:lumMod val="90000"/>
                    <a:lumOff val="10000"/>
                  </a:schemeClr>
                </a:solidFill>
                <a:effectLst/>
                <a:latin typeface="Calibri" panose="020F0502020204030204" pitchFamily="34" charset="0"/>
                <a:cs typeface="Calibri" panose="020F0502020204030204" pitchFamily="34" charset="0"/>
              </a:rPr>
              <a:t> Hospital Miguel Couto, </a:t>
            </a:r>
            <a:endParaRPr lang="pt-BR" sz="3500" dirty="0">
              <a:solidFill>
                <a:schemeClr val="tx2">
                  <a:lumMod val="90000"/>
                  <a:lumOff val="10000"/>
                </a:schemeClr>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81" descr="Gráfico, Gráfico de barras&#10;&#10;O conteúdo gerado por IA pode estar incorreto.">
            <a:extLst>
              <a:ext uri="{FF2B5EF4-FFF2-40B4-BE49-F238E27FC236}">
                <a16:creationId xmlns:a16="http://schemas.microsoft.com/office/drawing/2014/main" id="{B4A9ACF8-A240-C31E-DD62-32100046730C}"/>
              </a:ext>
            </a:extLst>
          </p:cNvPr>
          <p:cNvPicPr>
            <a:picLocks noChangeAspect="1"/>
          </p:cNvPicPr>
          <p:nvPr/>
        </p:nvPicPr>
        <p:blipFill>
          <a:blip r:embed="R49a513c4100e46c1">
            <a:extLst>
              <a:ext uri="{28A0092B-C50C-407E-A947-70E740481C1C}">
                <a14:useLocalDpi xmlns:a14="http://schemas.microsoft.com/office/drawing/2010/main" val="0"/>
              </a:ext>
            </a:extLst>
          </a:blip>
          <a:srcRect b="3975"/>
          <a:stretch/>
        </p:blipFill>
        <p:spPr>
          <a:xfrm>
            <a:off x="22207837" y="24345543"/>
            <a:ext cx="6608929" cy="5983178"/>
          </a:xfrm>
          <a:prstGeom prst="rect">
            <a:avLst/>
          </a:prstGeom>
        </p:spPr>
      </p:pic>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fde4a9e96f3648b1">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46e15bc8993745eb">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Tabela 1">
            <a:extLst>
              <a:ext uri="{FF2B5EF4-FFF2-40B4-BE49-F238E27FC236}">
                <a16:creationId xmlns:a16="http://schemas.microsoft.com/office/drawing/2014/main" id="{AC3BDC47-1E3E-1152-1886-3EA60DB96466}"/>
              </a:ext>
            </a:extLst>
          </p:cNvPr>
          <p:cNvGraphicFramePr>
            <a:graphicFrameLocks noGrp="1"/>
          </p:cNvGraphicFramePr>
          <p:nvPr>
            <p:extLst>
              <p:ext uri="{D42A27DB-BD31-4B8C-83A1-F6EECF244321}">
                <p14:modId xmlns:p14="http://schemas.microsoft.com/office/powerpoint/2010/main" val="1964624820"/>
              </p:ext>
            </p:extLst>
          </p:nvPr>
        </p:nvGraphicFramePr>
        <p:xfrm>
          <a:off x="16771624" y="10765787"/>
          <a:ext cx="8710105" cy="3175164"/>
        </p:xfrm>
        <a:graphic>
          <a:graphicData uri="http://schemas.openxmlformats.org/drawingml/2006/table">
            <a:tbl>
              <a:tblPr>
                <a:tableStyleId>{ED083AE6-46FA-4A59-8FB0-9F97EB10719F}</a:tableStyleId>
              </a:tblPr>
              <a:tblGrid>
                <a:gridCol w="881270">
                  <a:extLst>
                    <a:ext uri="{9D8B030D-6E8A-4147-A177-3AD203B41FA5}">
                      <a16:colId xmlns:a16="http://schemas.microsoft.com/office/drawing/2014/main" val="2955627598"/>
                    </a:ext>
                  </a:extLst>
                </a:gridCol>
                <a:gridCol w="7828835">
                  <a:extLst>
                    <a:ext uri="{9D8B030D-6E8A-4147-A177-3AD203B41FA5}">
                      <a16:colId xmlns:a16="http://schemas.microsoft.com/office/drawing/2014/main" val="574279785"/>
                    </a:ext>
                  </a:extLst>
                </a:gridCol>
              </a:tblGrid>
              <a:tr h="534846">
                <a:tc>
                  <a:txBody>
                    <a:bodyPr/>
                    <a:lstStyle/>
                    <a:p>
                      <a:pPr algn="ctr" rtl="0" fontAlgn="b"/>
                      <a:r>
                        <a:rPr lang="pt-BR" sz="3600" b="1" noProof="1">
                          <a:solidFill>
                            <a:schemeClr val="bg1"/>
                          </a:solidFill>
                          <a:effectLst/>
                        </a:rPr>
                        <a:t>Qtd</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tc>
                  <a:txBody>
                    <a:bodyPr/>
                    <a:lstStyle/>
                    <a:p>
                      <a:pPr algn="ctr" rtl="0" fontAlgn="b"/>
                      <a:r>
                        <a:rPr lang="pt-BR" sz="3600" b="1" noProof="1">
                          <a:solidFill>
                            <a:schemeClr val="bg1"/>
                          </a:solidFill>
                          <a:effectLst/>
                        </a:rPr>
                        <a:t>Germe</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extLst>
                  <a:ext uri="{0D108BD9-81ED-4DB2-BD59-A6C34878D82A}">
                    <a16:rowId xmlns:a16="http://schemas.microsoft.com/office/drawing/2014/main" val="300204551"/>
                  </a:ext>
                </a:extLst>
              </a:tr>
              <a:tr h="622409">
                <a:tc>
                  <a:txBody>
                    <a:bodyPr/>
                    <a:lstStyle/>
                    <a:p>
                      <a:pPr algn="ctr" rtl="0" fontAlgn="ctr"/>
                      <a:r>
                        <a:rPr lang="pt-BR" sz="3600" b="1" noProof="1">
                          <a:solidFill>
                            <a:srgbClr val="FF0000"/>
                          </a:solidFill>
                          <a:effectLst/>
                        </a:rPr>
                        <a:t>7</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ctr"/>
                      <a:r>
                        <a:rPr lang="pt-BR" sz="3600" b="1" i="1" noProof="1">
                          <a:solidFill>
                            <a:srgbClr val="FF0000"/>
                          </a:solidFill>
                          <a:effectLst/>
                        </a:rPr>
                        <a:t>Staphylococcus epidermidis</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4049876027"/>
                  </a:ext>
                </a:extLst>
              </a:tr>
              <a:tr h="622409">
                <a:tc>
                  <a:txBody>
                    <a:bodyPr/>
                    <a:lstStyle/>
                    <a:p>
                      <a:pPr algn="ctr" rtl="0" fontAlgn="ctr"/>
                      <a:r>
                        <a:rPr lang="pt-BR" sz="3600" noProof="1">
                          <a:effectLst/>
                        </a:rPr>
                        <a:t>3</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ctr"/>
                      <a:r>
                        <a:rPr lang="pt-BR" sz="3600" i="1" noProof="1">
                          <a:effectLst/>
                        </a:rPr>
                        <a:t>Staphylococcus capitis</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307724646"/>
                  </a:ext>
                </a:extLst>
              </a:tr>
              <a:tr h="622409">
                <a:tc>
                  <a:txBody>
                    <a:bodyPr/>
                    <a:lstStyle/>
                    <a:p>
                      <a:pPr algn="ctr" rtl="0" fontAlgn="b"/>
                      <a:r>
                        <a:rPr lang="pt-BR" sz="3600" noProof="1">
                          <a:effectLst/>
                        </a:rPr>
                        <a:t>1</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ctr"/>
                      <a:r>
                        <a:rPr lang="pt-BR" sz="3600" i="1" noProof="1">
                          <a:effectLst/>
                        </a:rPr>
                        <a:t>Staphylococcus warneri</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238733297"/>
                  </a:ext>
                </a:extLst>
              </a:tr>
              <a:tr h="746163">
                <a:tc>
                  <a:txBody>
                    <a:bodyPr/>
                    <a:lstStyle/>
                    <a:p>
                      <a:pPr algn="ctr" rtl="0" fontAlgn="b"/>
                      <a:r>
                        <a:rPr lang="pt-BR" sz="3600" noProof="1">
                          <a:effectLst/>
                        </a:rPr>
                        <a:t>1</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ctr"/>
                      <a:r>
                        <a:rPr lang="pt-BR" sz="3600" i="1" noProof="1">
                          <a:effectLst/>
                        </a:rPr>
                        <a:t>Staphylococcus lugdunensis</a:t>
                      </a:r>
                    </a:p>
                  </a:txBody>
                  <a:tcPr marL="9851" marR="9851" marT="6567" marB="65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140134194"/>
                  </a:ext>
                </a:extLst>
              </a:tr>
            </a:tbl>
          </a:graphicData>
        </a:graphic>
      </p:graphicFrame>
      <p:sp>
        <p:nvSpPr>
          <p:cNvPr id="3" name="Retângulo 2">
            <a:extLst>
              <a:ext uri="{FF2B5EF4-FFF2-40B4-BE49-F238E27FC236}">
                <a16:creationId xmlns:a16="http://schemas.microsoft.com/office/drawing/2014/main" id="{D3DEF107-A729-8B91-D45D-D97531AECD15}"/>
              </a:ext>
            </a:extLst>
          </p:cNvPr>
          <p:cNvSpPr/>
          <p:nvPr/>
        </p:nvSpPr>
        <p:spPr>
          <a:xfrm>
            <a:off x="14369369" y="9307745"/>
            <a:ext cx="112486" cy="30305829"/>
          </a:xfrm>
          <a:prstGeom prst="rect">
            <a:avLst/>
          </a:prstGeom>
          <a:solidFill>
            <a:srgbClr val="424F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BB6BE33D-07D7-C003-53C5-BEA4B6DBB4B2}"/>
              </a:ext>
            </a:extLst>
          </p:cNvPr>
          <p:cNvSpPr txBox="1"/>
          <p:nvPr/>
        </p:nvSpPr>
        <p:spPr>
          <a:xfrm>
            <a:off x="-1" y="9307745"/>
            <a:ext cx="14400000" cy="646331"/>
          </a:xfrm>
          <a:prstGeom prst="rect">
            <a:avLst/>
          </a:prstGeom>
          <a:solidFill>
            <a:srgbClr val="424F61"/>
          </a:solidFill>
        </p:spPr>
        <p:txBody>
          <a:bodyPr wrap="square">
            <a:spAutoFit/>
          </a:bodyPr>
          <a:lstStyle/>
          <a:p>
            <a:r>
              <a:rPr lang="pt-BR" sz="3600" b="1" cap="all"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INTRODUÇÃO</a:t>
            </a:r>
            <a:endParaRPr lang="pt-BR" sz="3600" dirty="0">
              <a:solidFill>
                <a:schemeClr val="bg1"/>
              </a:solidFill>
            </a:endParaRPr>
          </a:p>
        </p:txBody>
      </p:sp>
      <p:sp>
        <p:nvSpPr>
          <p:cNvPr id="11" name="CaixaDeTexto 10">
            <a:extLst>
              <a:ext uri="{FF2B5EF4-FFF2-40B4-BE49-F238E27FC236}">
                <a16:creationId xmlns:a16="http://schemas.microsoft.com/office/drawing/2014/main" id="{5BF26DB6-C45E-5DAF-A410-6D1C8148D47B}"/>
              </a:ext>
            </a:extLst>
          </p:cNvPr>
          <p:cNvSpPr txBox="1"/>
          <p:nvPr/>
        </p:nvSpPr>
        <p:spPr>
          <a:xfrm>
            <a:off x="486383" y="10291267"/>
            <a:ext cx="13292229" cy="5078313"/>
          </a:xfrm>
          <a:prstGeom prst="rect">
            <a:avLst/>
          </a:prstGeom>
          <a:noFill/>
        </p:spPr>
        <p:txBody>
          <a:bodyPr wrap="square">
            <a:spAutoFit/>
          </a:bodyPr>
          <a:lstStyle/>
          <a:p>
            <a:r>
              <a:rPr lang="pt-BR" sz="3600" b="0" i="0" dirty="0">
                <a:effectLst/>
                <a:latin typeface="Open Sans" panose="020B0606030504020204" pitchFamily="34" charset="0"/>
                <a:ea typeface="Open Sans" panose="020B0606030504020204" pitchFamily="34" charset="0"/>
                <a:cs typeface="Open Sans" panose="020B0606030504020204" pitchFamily="34" charset="0"/>
              </a:rPr>
              <a:t>No nosso serviço, as fraturas fechadas ou expostas na diáfise da tíbia e do fêmur são inicialmente tratadas com fixação externa temporária em politraumatizados pela ausência do implante adequado no primeiro atendimento. As fraturas são inicialmente estabilizadas com fixadores externos (FE) de forma temporária até a osteossíntese definitiva. O tempo para a conversão acaba sendo variável o que teoricamente poderia causar o desenvolvimento de infecção clínica pós-operatória.</a:t>
            </a:r>
          </a:p>
        </p:txBody>
      </p:sp>
      <p:sp>
        <p:nvSpPr>
          <p:cNvPr id="12" name="CaixaDeTexto 11">
            <a:extLst>
              <a:ext uri="{FF2B5EF4-FFF2-40B4-BE49-F238E27FC236}">
                <a16:creationId xmlns:a16="http://schemas.microsoft.com/office/drawing/2014/main" id="{2C35FEFE-0629-11F7-BAD8-F4E4C1AD8A80}"/>
              </a:ext>
            </a:extLst>
          </p:cNvPr>
          <p:cNvSpPr txBox="1"/>
          <p:nvPr/>
        </p:nvSpPr>
        <p:spPr>
          <a:xfrm>
            <a:off x="-1" y="15752317"/>
            <a:ext cx="14400000" cy="646331"/>
          </a:xfrm>
          <a:prstGeom prst="rect">
            <a:avLst/>
          </a:prstGeom>
          <a:solidFill>
            <a:srgbClr val="424F61"/>
          </a:solidFill>
        </p:spPr>
        <p:txBody>
          <a:bodyPr wrap="square">
            <a:spAutoFit/>
          </a:bodyPr>
          <a:lstStyle/>
          <a:p>
            <a:r>
              <a:rPr lang="pt-BR" sz="3600" b="1" cap="all"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Objetivos</a:t>
            </a:r>
            <a:endParaRPr lang="pt-BR" sz="3600" dirty="0">
              <a:solidFill>
                <a:schemeClr val="bg1"/>
              </a:solidFill>
            </a:endParaRPr>
          </a:p>
        </p:txBody>
      </p:sp>
      <p:sp>
        <p:nvSpPr>
          <p:cNvPr id="13" name="CaixaDeTexto 12">
            <a:extLst>
              <a:ext uri="{FF2B5EF4-FFF2-40B4-BE49-F238E27FC236}">
                <a16:creationId xmlns:a16="http://schemas.microsoft.com/office/drawing/2014/main" id="{98FCF39F-510A-D248-3071-1FE8BBC118ED}"/>
              </a:ext>
            </a:extLst>
          </p:cNvPr>
          <p:cNvSpPr txBox="1"/>
          <p:nvPr/>
        </p:nvSpPr>
        <p:spPr>
          <a:xfrm>
            <a:off x="598211" y="16735839"/>
            <a:ext cx="13292229" cy="1754326"/>
          </a:xfrm>
          <a:prstGeom prst="rect">
            <a:avLst/>
          </a:prstGeom>
          <a:noFill/>
        </p:spPr>
        <p:txBody>
          <a:bodyPr wrap="square">
            <a:spAutoFit/>
          </a:bodyPr>
          <a:lstStyle/>
          <a:p>
            <a:r>
              <a:rPr lang="pt-BR" sz="3600" b="0" i="0" dirty="0">
                <a:effectLst/>
                <a:latin typeface="Open Sans" panose="020B0606030504020204" pitchFamily="34" charset="0"/>
                <a:ea typeface="Open Sans" panose="020B0606030504020204" pitchFamily="34" charset="0"/>
                <a:cs typeface="Open Sans" panose="020B0606030504020204" pitchFamily="34" charset="0"/>
              </a:rPr>
              <a:t>Determinar a frequência de </a:t>
            </a:r>
            <a:r>
              <a:rPr lang="pt-BR" sz="3600" dirty="0">
                <a:latin typeface="Open Sans" panose="020B0606030504020204" pitchFamily="34" charset="0"/>
                <a:ea typeface="Open Sans" panose="020B0606030504020204" pitchFamily="34" charset="0"/>
                <a:cs typeface="Open Sans" panose="020B0606030504020204" pitchFamily="34" charset="0"/>
              </a:rPr>
              <a:t>cultura medular positiva (CPM) </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em função do tempo de uso do FE e o desenvolvimento de infecção clínica (IC) </a:t>
            </a:r>
            <a:r>
              <a:rPr lang="pt-BR" sz="3600" dirty="0">
                <a:latin typeface="Open Sans" panose="020B0606030504020204" pitchFamily="34" charset="0"/>
                <a:ea typeface="Open Sans" panose="020B0606030504020204" pitchFamily="34" charset="0"/>
                <a:cs typeface="Open Sans" panose="020B0606030504020204" pitchFamily="34" charset="0"/>
              </a:rPr>
              <a:t>após 12 semanas</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6" name="CaixaDeTexto 5">
            <a:extLst>
              <a:ext uri="{FF2B5EF4-FFF2-40B4-BE49-F238E27FC236}">
                <a16:creationId xmlns:a16="http://schemas.microsoft.com/office/drawing/2014/main" id="{07860615-DF5E-7AB5-C338-A519100FB789}"/>
              </a:ext>
            </a:extLst>
          </p:cNvPr>
          <p:cNvSpPr txBox="1"/>
          <p:nvPr/>
        </p:nvSpPr>
        <p:spPr>
          <a:xfrm>
            <a:off x="-1" y="18964937"/>
            <a:ext cx="14400000" cy="646331"/>
          </a:xfrm>
          <a:prstGeom prst="rect">
            <a:avLst/>
          </a:prstGeom>
          <a:solidFill>
            <a:srgbClr val="424F61"/>
          </a:solidFill>
        </p:spPr>
        <p:txBody>
          <a:bodyPr wrap="square">
            <a:spAutoFit/>
          </a:bodyPr>
          <a:lstStyle/>
          <a:p>
            <a:r>
              <a:rPr lang="pt-BR" sz="3600" b="1" cap="all"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MÉTODOS</a:t>
            </a:r>
            <a:endParaRPr lang="pt-BR" sz="3600" dirty="0">
              <a:solidFill>
                <a:schemeClr val="bg1"/>
              </a:solidFill>
            </a:endParaRPr>
          </a:p>
        </p:txBody>
      </p:sp>
      <p:sp>
        <p:nvSpPr>
          <p:cNvPr id="16" name="CaixaDeTexto 15">
            <a:extLst>
              <a:ext uri="{FF2B5EF4-FFF2-40B4-BE49-F238E27FC236}">
                <a16:creationId xmlns:a16="http://schemas.microsoft.com/office/drawing/2014/main" id="{BBB8B17D-642D-B93E-CC7C-82DE27948AE9}"/>
              </a:ext>
            </a:extLst>
          </p:cNvPr>
          <p:cNvSpPr txBox="1"/>
          <p:nvPr/>
        </p:nvSpPr>
        <p:spPr>
          <a:xfrm>
            <a:off x="-1" y="28153776"/>
            <a:ext cx="14400000" cy="646331"/>
          </a:xfrm>
          <a:prstGeom prst="rect">
            <a:avLst/>
          </a:prstGeom>
          <a:solidFill>
            <a:srgbClr val="424F61"/>
          </a:solidFill>
        </p:spPr>
        <p:txBody>
          <a:bodyPr wrap="square">
            <a:spAutoFit/>
          </a:bodyPr>
          <a:lstStyle/>
          <a:p>
            <a:r>
              <a:rPr lang="pt-BR" sz="3600" b="1" cap="all"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RESULTADOS</a:t>
            </a:r>
            <a:endParaRPr lang="pt-BR" sz="3600" dirty="0">
              <a:solidFill>
                <a:schemeClr val="bg1"/>
              </a:solidFill>
            </a:endParaRPr>
          </a:p>
        </p:txBody>
      </p:sp>
      <p:sp>
        <p:nvSpPr>
          <p:cNvPr id="21" name="CaixaDeTexto 20">
            <a:extLst>
              <a:ext uri="{FF2B5EF4-FFF2-40B4-BE49-F238E27FC236}">
                <a16:creationId xmlns:a16="http://schemas.microsoft.com/office/drawing/2014/main" id="{E2027098-8EC9-654F-7D34-78A087F97732}"/>
              </a:ext>
            </a:extLst>
          </p:cNvPr>
          <p:cNvSpPr txBox="1"/>
          <p:nvPr/>
        </p:nvSpPr>
        <p:spPr>
          <a:xfrm>
            <a:off x="486383" y="29175997"/>
            <a:ext cx="12899521" cy="5547821"/>
          </a:xfrm>
          <a:prstGeom prst="rect">
            <a:avLst/>
          </a:prstGeom>
          <a:noFill/>
          <a:ln>
            <a:noFill/>
          </a:ln>
        </p:spPr>
        <p:txBody>
          <a:bodyPr wrap="square">
            <a:noAutofit/>
          </a:bodyPr>
          <a:lstStyle/>
          <a:p>
            <a:pPr marL="571500" indent="-571500">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Tempo de Fixador </a:t>
            </a:r>
            <a:r>
              <a:rPr lang="pt-BR" sz="3600" dirty="0">
                <a:latin typeface="Open Sans" panose="020B0606030504020204" pitchFamily="34" charset="0"/>
                <a:ea typeface="Open Sans" panose="020B0606030504020204" pitchFamily="34" charset="0"/>
                <a:cs typeface="Open Sans" panose="020B0606030504020204" pitchFamily="34" charset="0"/>
              </a:rPr>
              <a:t>E</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xterno </a:t>
            </a:r>
            <a:r>
              <a:rPr lang="pt-BR" sz="3600" dirty="0">
                <a:latin typeface="Open Sans" panose="020B0606030504020204" pitchFamily="34" charset="0"/>
                <a:ea typeface="Open Sans" panose="020B0606030504020204" pitchFamily="34" charset="0"/>
                <a:cs typeface="Open Sans" panose="020B0606030504020204" pitchFamily="34" charset="0"/>
              </a:rPr>
              <a:t>(</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FE) variou de 2 a 25 dias</a:t>
            </a:r>
          </a:p>
          <a:p>
            <a:pPr marL="571500" indent="-571500">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14 Fraturas Expostas e 9 Fratura Fechadas</a:t>
            </a:r>
          </a:p>
          <a:p>
            <a:pPr marL="571500" indent="-571500">
              <a:buFont typeface="Wingdings" panose="05000000000000000000" pitchFamily="2" charset="2"/>
              <a:buChar char="Ø"/>
            </a:pPr>
            <a:endParaRPr lang="pt-BR" sz="36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Tempo médio FE em Fratura </a:t>
            </a:r>
            <a:r>
              <a:rPr lang="pt-BR" sz="3600" b="1"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Exposta</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de </a:t>
            </a:r>
            <a:r>
              <a:rPr lang="pt-BR" sz="3600" b="1"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8,9 ± 5,0 dias</a:t>
            </a:r>
          </a:p>
          <a:p>
            <a:pPr marL="571500" indent="-571500">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Tempo médio FE em Fratura </a:t>
            </a:r>
            <a:r>
              <a:rPr lang="pt-BR" sz="3600" b="1" i="0" dirty="0">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Fechada</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de </a:t>
            </a:r>
            <a:r>
              <a:rPr lang="pt-BR" sz="36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13,8 ± 8,3 dias</a:t>
            </a:r>
          </a:p>
          <a:p>
            <a:pPr marL="571500" indent="-571500">
              <a:buFont typeface="Wingdings" panose="05000000000000000000" pitchFamily="2" charset="2"/>
              <a:buChar char="Ø"/>
            </a:pPr>
            <a:endParaRPr lang="pt-BR" sz="3600" b="1" dirty="0">
              <a:solidFill>
                <a:srgbClr val="424F61"/>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CMP a partir do 3º dia (Exposta) e 6º dia (Fechada)</a:t>
            </a:r>
          </a:p>
          <a:p>
            <a:pPr marL="571500" indent="-571500">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Ao Total 13 pacientes tiveram CPM</a:t>
            </a:r>
          </a:p>
          <a:p>
            <a:pPr marL="571500" indent="-571500">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Os 4 pacientes internados em UTI tiveram CMP</a:t>
            </a:r>
          </a:p>
          <a:p>
            <a:pPr marL="571500" indent="-571500">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A Infecção Clínica foi identificada em 2 pacientes</a:t>
            </a:r>
          </a:p>
          <a:p>
            <a:pPr marL="571500" indent="-571500">
              <a:buFont typeface="Wingdings" panose="05000000000000000000" pitchFamily="2" charset="2"/>
              <a:buChar char="Ø"/>
            </a:pPr>
            <a:endParaRPr lang="pt-BR" sz="36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Ø"/>
            </a:pPr>
            <a:endParaRPr lang="pt-BR" sz="3600" dirty="0">
              <a:latin typeface="Open Sans" panose="020B0606030504020204" pitchFamily="34" charset="0"/>
              <a:ea typeface="Open Sans" panose="020B0606030504020204" pitchFamily="34" charset="0"/>
              <a:cs typeface="Open Sans" panose="020B0606030504020204" pitchFamily="34" charset="0"/>
            </a:endParaRPr>
          </a:p>
          <a:p>
            <a:r>
              <a:rPr lang="pt-BR" sz="3600" b="0" i="0" dirty="0">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22" name="CaixaDeTexto 21">
            <a:extLst>
              <a:ext uri="{FF2B5EF4-FFF2-40B4-BE49-F238E27FC236}">
                <a16:creationId xmlns:a16="http://schemas.microsoft.com/office/drawing/2014/main" id="{D99F5BCC-B447-1004-6425-E8E621CE1812}"/>
              </a:ext>
            </a:extLst>
          </p:cNvPr>
          <p:cNvSpPr txBox="1"/>
          <p:nvPr/>
        </p:nvSpPr>
        <p:spPr>
          <a:xfrm>
            <a:off x="486383" y="20020058"/>
            <a:ext cx="13829118" cy="2440313"/>
          </a:xfrm>
          <a:prstGeom prst="rect">
            <a:avLst/>
          </a:prstGeom>
          <a:noFill/>
          <a:ln>
            <a:noFill/>
          </a:ln>
        </p:spPr>
        <p:txBody>
          <a:bodyPr wrap="square">
            <a:noAutofit/>
          </a:bodyPr>
          <a:lstStyle/>
          <a:p>
            <a:pPr marL="571500" indent="-571500">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Estudo Prospectivo JULHO/2024 a MARÇO/2025</a:t>
            </a:r>
          </a:p>
          <a:p>
            <a:pPr marL="571500" indent="-571500">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Fraturas de TÍBIA ou FÊMUR convertidas a HIM</a:t>
            </a:r>
          </a:p>
          <a:p>
            <a:pPr marL="571500" indent="-571500">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Seguimento por 12 semanas</a:t>
            </a:r>
          </a:p>
          <a:p>
            <a:pPr marL="571500" indent="-571500">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Utilização do Consenso para Infecção Relacionada a Fraturas</a:t>
            </a:r>
            <a:endParaRPr lang="pt-BR" sz="3000" b="0" i="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5" name="CaixaDeTexto 24">
            <a:extLst>
              <a:ext uri="{FF2B5EF4-FFF2-40B4-BE49-F238E27FC236}">
                <a16:creationId xmlns:a16="http://schemas.microsoft.com/office/drawing/2014/main" id="{6A04F012-B944-04C6-7A45-9C50CD7856AC}"/>
              </a:ext>
            </a:extLst>
          </p:cNvPr>
          <p:cNvSpPr txBox="1"/>
          <p:nvPr/>
        </p:nvSpPr>
        <p:spPr>
          <a:xfrm>
            <a:off x="362154" y="5090842"/>
            <a:ext cx="27963630" cy="3724096"/>
          </a:xfrm>
          <a:prstGeom prst="rect">
            <a:avLst/>
          </a:prstGeom>
          <a:noFill/>
        </p:spPr>
        <p:txBody>
          <a:bodyPr wrap="square" rtlCol="0">
            <a:spAutoFit/>
          </a:bodyPr>
          <a:lstStyle/>
          <a:p>
            <a:pPr algn="ctr"/>
            <a:r>
              <a:rPr lang="pt-BR" sz="4800" b="1" cap="all" dirty="0">
                <a:effectLst/>
                <a:latin typeface="Open Sans" panose="020B0606030504020204" pitchFamily="34" charset="0"/>
                <a:ea typeface="Open Sans" panose="020B0606030504020204" pitchFamily="34" charset="0"/>
                <a:cs typeface="Open Sans" panose="020B0606030504020204" pitchFamily="34" charset="0"/>
              </a:rPr>
              <a:t>Fixador externo temporário e incidência de cultura medular positiva e infecção clínica pós-operatória</a:t>
            </a: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a:p>
            <a:pPr algn="ctr"/>
            <a:r>
              <a:rPr lang="pt-BR" sz="3600" b="0" i="0" dirty="0">
                <a:effectLst/>
                <a:latin typeface="Open Sans" panose="020B0606030504020204" pitchFamily="34" charset="0"/>
                <a:ea typeface="Open Sans" panose="020B0606030504020204" pitchFamily="34" charset="0"/>
                <a:cs typeface="Open Sans" panose="020B0606030504020204" pitchFamily="34" charset="0"/>
              </a:rPr>
              <a:t>Ricardo Martins-Santos</a:t>
            </a:r>
            <a:r>
              <a:rPr lang="pt-BR" sz="3600" b="0" i="0" baseline="30000" dirty="0">
                <a:effectLst/>
                <a:latin typeface="Open Sans" panose="020B0606030504020204" pitchFamily="34" charset="0"/>
                <a:ea typeface="Open Sans" panose="020B0606030504020204" pitchFamily="34" charset="0"/>
                <a:cs typeface="Open Sans" panose="020B0606030504020204" pitchFamily="34" charset="0"/>
              </a:rPr>
              <a:t>1</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a:t>
            </a:r>
            <a:r>
              <a:rPr lang="pt-BR" sz="3600" dirty="0">
                <a:latin typeface="Open Sans" panose="020B0606030504020204" pitchFamily="34" charset="0"/>
                <a:ea typeface="Open Sans" panose="020B0606030504020204" pitchFamily="34" charset="0"/>
                <a:cs typeface="Open Sans" panose="020B0606030504020204" pitchFamily="34" charset="0"/>
              </a:rPr>
              <a:t> Matheus Portilho Pinto Ribeiro</a:t>
            </a:r>
            <a:r>
              <a:rPr lang="pt-BR" sz="3600" b="0" i="0" baseline="30000" dirty="0">
                <a:effectLst/>
                <a:latin typeface="Open Sans" panose="020B0606030504020204" pitchFamily="34" charset="0"/>
                <a:ea typeface="Open Sans" panose="020B0606030504020204" pitchFamily="34" charset="0"/>
                <a:cs typeface="Open Sans" panose="020B0606030504020204" pitchFamily="34" charset="0"/>
              </a:rPr>
              <a:t>1</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André Luís </a:t>
            </a:r>
            <a:r>
              <a:rPr lang="pt-BR" sz="3600" b="0" i="0" dirty="0" err="1">
                <a:effectLst/>
                <a:latin typeface="Open Sans" panose="020B0606030504020204" pitchFamily="34" charset="0"/>
                <a:ea typeface="Open Sans" panose="020B0606030504020204" pitchFamily="34" charset="0"/>
                <a:cs typeface="Open Sans" panose="020B0606030504020204" pitchFamily="34" charset="0"/>
              </a:rPr>
              <a:t>Lugnani</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de Andrade</a:t>
            </a:r>
            <a:r>
              <a:rPr lang="pt-BR" sz="3600" b="0" i="0" baseline="30000" dirty="0">
                <a:effectLst/>
                <a:latin typeface="Open Sans" panose="020B0606030504020204" pitchFamily="34" charset="0"/>
                <a:ea typeface="Open Sans" panose="020B0606030504020204" pitchFamily="34" charset="0"/>
                <a:cs typeface="Open Sans" panose="020B0606030504020204" pitchFamily="34" charset="0"/>
              </a:rPr>
              <a:t>1</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Felipe Lins Rossi</a:t>
            </a:r>
            <a:r>
              <a:rPr lang="pt-BR" sz="3600" b="0" i="0" baseline="30000" dirty="0">
                <a:effectLst/>
                <a:latin typeface="Open Sans" panose="020B0606030504020204" pitchFamily="34" charset="0"/>
                <a:ea typeface="Open Sans" panose="020B0606030504020204" pitchFamily="34" charset="0"/>
                <a:cs typeface="Open Sans" panose="020B0606030504020204" pitchFamily="34" charset="0"/>
              </a:rPr>
              <a:t>1</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a:t>
            </a:r>
          </a:p>
          <a:p>
            <a:pPr algn="ctr"/>
            <a:r>
              <a:rPr lang="pt-BR" sz="3600" b="0" i="0" dirty="0">
                <a:effectLst/>
                <a:latin typeface="Open Sans" panose="020B0606030504020204" pitchFamily="34" charset="0"/>
                <a:ea typeface="Open Sans" panose="020B0606030504020204" pitchFamily="34" charset="0"/>
                <a:cs typeface="Open Sans" panose="020B0606030504020204" pitchFamily="34" charset="0"/>
              </a:rPr>
              <a:t>Bruno Livani</a:t>
            </a:r>
            <a:r>
              <a:rPr lang="pt-BR" sz="3600" b="0" i="0" baseline="30000" dirty="0">
                <a:effectLst/>
                <a:latin typeface="Open Sans" panose="020B0606030504020204" pitchFamily="34" charset="0"/>
                <a:ea typeface="Open Sans" panose="020B0606030504020204" pitchFamily="34" charset="0"/>
                <a:cs typeface="Open Sans" panose="020B0606030504020204" pitchFamily="34" charset="0"/>
              </a:rPr>
              <a:t>1</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William Dias Belangero</a:t>
            </a:r>
            <a:r>
              <a:rPr lang="pt-BR" sz="3600" b="0" i="0" baseline="30000" dirty="0">
                <a:effectLst/>
                <a:latin typeface="Open Sans" panose="020B0606030504020204" pitchFamily="34" charset="0"/>
                <a:ea typeface="Open Sans" panose="020B0606030504020204" pitchFamily="34" charset="0"/>
                <a:cs typeface="Open Sans" panose="020B0606030504020204" pitchFamily="34" charset="0"/>
              </a:rPr>
              <a:t>1</a:t>
            </a:r>
            <a:endParaRPr lang="pt-BR" sz="3600" dirty="0">
              <a:latin typeface="Open Sans" panose="020B0606030504020204" pitchFamily="34" charset="0"/>
              <a:ea typeface="Open Sans" panose="020B0606030504020204" pitchFamily="34" charset="0"/>
              <a:cs typeface="Open Sans" panose="020B0606030504020204" pitchFamily="34" charset="0"/>
            </a:endParaRPr>
          </a:p>
          <a:p>
            <a:pPr algn="ctr"/>
            <a:r>
              <a:rPr lang="pt-BR" sz="3200" i="1" kern="100" baseline="30000" dirty="0">
                <a:effectLst/>
                <a:latin typeface="Open Sans" panose="020B0606030504020204" pitchFamily="34" charset="0"/>
                <a:ea typeface="Open Sans" panose="020B0606030504020204" pitchFamily="34" charset="0"/>
                <a:cs typeface="Open Sans" panose="020B0606030504020204" pitchFamily="34" charset="0"/>
              </a:rPr>
              <a:t>1</a:t>
            </a:r>
            <a:r>
              <a:rPr lang="pt-BR" sz="3200" i="1" kern="100" dirty="0">
                <a:effectLst/>
                <a:latin typeface="Open Sans" panose="020B0606030504020204" pitchFamily="34" charset="0"/>
                <a:ea typeface="Open Sans" panose="020B0606030504020204" pitchFamily="34" charset="0"/>
                <a:cs typeface="Open Sans" panose="020B0606030504020204" pitchFamily="34" charset="0"/>
              </a:rPr>
              <a:t> Departamento de Ortopedia, Reumatologia e Traumatologia, Faculdade de Ciências Médicas, UNICAMP, Campinas, São Paulo, Brasil</a:t>
            </a:r>
            <a:endParaRPr lang="pt-BR" sz="3200" kern="100" dirty="0">
              <a:effectLst/>
              <a:latin typeface="Open Sans" panose="020B0606030504020204" pitchFamily="34" charset="0"/>
              <a:ea typeface="Open Sans" panose="020B0606030504020204" pitchFamily="34" charset="0"/>
              <a:cs typeface="Open Sans" panose="020B0606030504020204" pitchFamily="34" charset="0"/>
            </a:endParaRPr>
          </a:p>
          <a:p>
            <a:pPr algn="ctr"/>
            <a:endParaRPr lang="pt-B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8" name="Tabela 27">
            <a:extLst>
              <a:ext uri="{FF2B5EF4-FFF2-40B4-BE49-F238E27FC236}">
                <a16:creationId xmlns:a16="http://schemas.microsoft.com/office/drawing/2014/main" id="{C1F3A178-7DBC-6C6E-9617-597870627C07}"/>
              </a:ext>
            </a:extLst>
          </p:cNvPr>
          <p:cNvGraphicFramePr>
            <a:graphicFrameLocks noGrp="1"/>
          </p:cNvGraphicFramePr>
          <p:nvPr>
            <p:extLst>
              <p:ext uri="{D42A27DB-BD31-4B8C-83A1-F6EECF244321}">
                <p14:modId xmlns:p14="http://schemas.microsoft.com/office/powerpoint/2010/main" val="538022769"/>
              </p:ext>
            </p:extLst>
          </p:nvPr>
        </p:nvGraphicFramePr>
        <p:xfrm>
          <a:off x="15385926" y="15070592"/>
          <a:ext cx="7274118" cy="8592990"/>
        </p:xfrm>
        <a:graphic>
          <a:graphicData uri="http://schemas.openxmlformats.org/drawingml/2006/table">
            <a:tbl>
              <a:tblPr/>
              <a:tblGrid>
                <a:gridCol w="2542466">
                  <a:extLst>
                    <a:ext uri="{9D8B030D-6E8A-4147-A177-3AD203B41FA5}">
                      <a16:colId xmlns:a16="http://schemas.microsoft.com/office/drawing/2014/main" val="144208475"/>
                    </a:ext>
                  </a:extLst>
                </a:gridCol>
                <a:gridCol w="1509722">
                  <a:extLst>
                    <a:ext uri="{9D8B030D-6E8A-4147-A177-3AD203B41FA5}">
                      <a16:colId xmlns:a16="http://schemas.microsoft.com/office/drawing/2014/main" val="1305372152"/>
                    </a:ext>
                  </a:extLst>
                </a:gridCol>
                <a:gridCol w="3221930">
                  <a:extLst>
                    <a:ext uri="{9D8B030D-6E8A-4147-A177-3AD203B41FA5}">
                      <a16:colId xmlns:a16="http://schemas.microsoft.com/office/drawing/2014/main" val="1217089530"/>
                    </a:ext>
                  </a:extLst>
                </a:gridCol>
              </a:tblGrid>
              <a:tr h="525443">
                <a:tc>
                  <a:txBody>
                    <a:bodyPr/>
                    <a:lstStyle/>
                    <a:p>
                      <a:pPr marL="0" algn="ctr" defTabSz="2880086" rtl="0" eaLnBrk="1" fontAlgn="b" latinLnBrk="0" hangingPunct="1"/>
                      <a:r>
                        <a:rPr lang="pt-BR" sz="3600" b="1" kern="1200" dirty="0">
                          <a:solidFill>
                            <a:schemeClr val="bg1"/>
                          </a:solidFill>
                          <a:effectLst/>
                          <a:latin typeface="+mn-lt"/>
                          <a:ea typeface="+mn-ea"/>
                          <a:cs typeface="+mn-cs"/>
                        </a:rPr>
                        <a:t>LOCAL</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tc>
                  <a:txBody>
                    <a:bodyPr/>
                    <a:lstStyle/>
                    <a:p>
                      <a:pPr marL="0" algn="ctr" defTabSz="2880086" rtl="0" eaLnBrk="1" fontAlgn="b" latinLnBrk="0" hangingPunct="1"/>
                      <a:r>
                        <a:rPr lang="pt-BR" sz="3600" b="1" kern="1200" dirty="0">
                          <a:solidFill>
                            <a:schemeClr val="bg1"/>
                          </a:solidFill>
                          <a:effectLst/>
                          <a:latin typeface="+mn-lt"/>
                          <a:ea typeface="+mn-ea"/>
                          <a:cs typeface="+mn-cs"/>
                        </a:rPr>
                        <a:t>G &amp; A</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tc>
                  <a:txBody>
                    <a:bodyPr/>
                    <a:lstStyle/>
                    <a:p>
                      <a:pPr marL="0" algn="ctr" defTabSz="2880086" rtl="0" eaLnBrk="1" fontAlgn="b" latinLnBrk="0" hangingPunct="1"/>
                      <a:r>
                        <a:rPr lang="pt-BR" sz="3600" b="1" kern="1200" dirty="0">
                          <a:solidFill>
                            <a:schemeClr val="bg1"/>
                          </a:solidFill>
                          <a:effectLst/>
                          <a:latin typeface="+mn-lt"/>
                          <a:ea typeface="+mn-ea"/>
                          <a:cs typeface="+mn-cs"/>
                        </a:rPr>
                        <a:t>AO</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extLst>
                  <a:ext uri="{0D108BD9-81ED-4DB2-BD59-A6C34878D82A}">
                    <a16:rowId xmlns:a16="http://schemas.microsoft.com/office/drawing/2014/main" val="2102522673"/>
                  </a:ext>
                </a:extLst>
              </a:tr>
              <a:tr h="542073">
                <a:tc rowSpan="11">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TÍBIA</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rowSpan="3">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GI</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dirty="0">
                          <a:solidFill>
                            <a:srgbClr val="FF0000"/>
                          </a:solidFill>
                          <a:effectLst/>
                        </a:rPr>
                        <a:t>41A3</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2128716575"/>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effectLst/>
                        </a:rPr>
                        <a:t>42A2/4F2A</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926084717"/>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effectLst/>
                        </a:rPr>
                        <a:t>42A3/4F2B</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1443765069"/>
                  </a:ext>
                </a:extLst>
              </a:tr>
              <a:tr h="542073">
                <a:tc vMerge="1">
                  <a:txBody>
                    <a:bodyPr/>
                    <a:lstStyle/>
                    <a:p>
                      <a:endParaRPr lang="pt-BR"/>
                    </a:p>
                  </a:txBody>
                  <a:tcPr/>
                </a:tc>
                <a:tc rowSpan="2">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GII</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a:solidFill>
                            <a:srgbClr val="FF0000"/>
                          </a:solidFill>
                          <a:effectLst/>
                        </a:rPr>
                        <a:t>42A3</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28955727"/>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effectLst/>
                        </a:rPr>
                        <a:t>43A2</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4115581523"/>
                  </a:ext>
                </a:extLst>
              </a:tr>
              <a:tr h="542073">
                <a:tc vMerge="1">
                  <a:txBody>
                    <a:bodyPr/>
                    <a:lstStyle/>
                    <a:p>
                      <a:endParaRPr lang="pt-BR"/>
                    </a:p>
                  </a:txBody>
                  <a:tcPr/>
                </a:tc>
                <a:tc rowSpan="5">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GIIIA</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a:effectLst/>
                        </a:rPr>
                        <a:t>42A3/4F2A</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1282619815"/>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effectLst/>
                        </a:rPr>
                        <a:t>42A2/4F2A</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2047436926"/>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solidFill>
                            <a:srgbClr val="FF0000"/>
                          </a:solidFill>
                          <a:effectLst/>
                        </a:rPr>
                        <a:t>42B3/4F2B</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401374706"/>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effectLst/>
                        </a:rPr>
                        <a:t>42A2/4F2B</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081419256"/>
                  </a:ext>
                </a:extLst>
              </a:tr>
              <a:tr h="542073">
                <a:tc vMerge="1">
                  <a:txBody>
                    <a:bodyPr/>
                    <a:lstStyle/>
                    <a:p>
                      <a:endParaRPr lang="pt-BR"/>
                    </a:p>
                  </a:txBody>
                  <a:tcPr/>
                </a:tc>
                <a:tc vMerge="1">
                  <a:txBody>
                    <a:bodyPr/>
                    <a:lstStyle/>
                    <a:p>
                      <a:endParaRPr lang="pt-BR"/>
                    </a:p>
                  </a:txBody>
                  <a:tcPr/>
                </a:tc>
                <a:tc>
                  <a:txBody>
                    <a:bodyPr/>
                    <a:lstStyle/>
                    <a:p>
                      <a:pPr algn="ctr" rtl="0" fontAlgn="b"/>
                      <a:r>
                        <a:rPr lang="pt-BR" sz="3600">
                          <a:solidFill>
                            <a:srgbClr val="FF0000"/>
                          </a:solidFill>
                          <a:effectLst/>
                        </a:rPr>
                        <a:t>42A3/4F2A</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935784620"/>
                  </a:ext>
                </a:extLst>
              </a:tr>
              <a:tr h="542073">
                <a:tc vMerge="1">
                  <a:txBody>
                    <a:bodyPr/>
                    <a:lstStyle/>
                    <a:p>
                      <a:endParaRPr lang="pt-BR"/>
                    </a:p>
                  </a:txBody>
                  <a:tcPr/>
                </a:tc>
                <a:tc>
                  <a:txBody>
                    <a:bodyPr/>
                    <a:lstStyle/>
                    <a:p>
                      <a:pPr marL="0" algn="ctr" defTabSz="2880086" rtl="0" eaLnBrk="1" fontAlgn="ctr" latinLnBrk="0" hangingPunct="1">
                        <a:buNone/>
                      </a:pPr>
                      <a:r>
                        <a:rPr lang="pt-BR" sz="3600" kern="1200">
                          <a:solidFill>
                            <a:schemeClr val="tx1"/>
                          </a:solidFill>
                          <a:effectLst/>
                          <a:latin typeface="+mn-lt"/>
                          <a:ea typeface="+mn-ea"/>
                          <a:cs typeface="+mn-cs"/>
                        </a:rPr>
                        <a:t>GIIIB</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dirty="0">
                          <a:ln w="3175">
                            <a:solidFill>
                              <a:schemeClr val="tx1"/>
                            </a:solidFill>
                          </a:ln>
                          <a:solidFill>
                            <a:srgbClr val="FFFF00"/>
                          </a:solidFill>
                          <a:effectLst/>
                        </a:rPr>
                        <a:t>42A2c/4F2Ab</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2197161417"/>
                  </a:ext>
                </a:extLst>
              </a:tr>
              <a:tr h="542073">
                <a:tc rowSpan="3">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FÊMUR</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GII</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a:solidFill>
                            <a:srgbClr val="FF0000"/>
                          </a:solidFill>
                          <a:effectLst/>
                        </a:rPr>
                        <a:t>32C2</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759939817"/>
                  </a:ext>
                </a:extLst>
              </a:tr>
              <a:tr h="542073">
                <a:tc vMerge="1">
                  <a:txBody>
                    <a:bodyPr/>
                    <a:lstStyle/>
                    <a:p>
                      <a:endParaRPr lang="pt-BR"/>
                    </a:p>
                  </a:txBody>
                  <a:tcPr/>
                </a:tc>
                <a:tc>
                  <a:txBody>
                    <a:bodyPr/>
                    <a:lstStyle/>
                    <a:p>
                      <a:pPr marL="0" algn="ctr" defTabSz="2880086" rtl="0" eaLnBrk="1" fontAlgn="ctr" latinLnBrk="0" hangingPunct="1">
                        <a:buNone/>
                      </a:pPr>
                      <a:r>
                        <a:rPr lang="pt-BR" sz="3600" kern="1200" dirty="0">
                          <a:solidFill>
                            <a:schemeClr val="tx1"/>
                          </a:solidFill>
                          <a:effectLst/>
                          <a:latin typeface="+mn-lt"/>
                          <a:ea typeface="+mn-ea"/>
                          <a:cs typeface="+mn-cs"/>
                        </a:rPr>
                        <a:t>GIIIA</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a:effectLst/>
                        </a:rPr>
                        <a:t>32B3</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2256273293"/>
                  </a:ext>
                </a:extLst>
              </a:tr>
              <a:tr h="542073">
                <a:tc vMerge="1">
                  <a:txBody>
                    <a:bodyPr/>
                    <a:lstStyle/>
                    <a:p>
                      <a:endParaRPr lang="pt-BR"/>
                    </a:p>
                  </a:txBody>
                  <a:tcPr/>
                </a:tc>
                <a:tc>
                  <a:txBody>
                    <a:bodyPr/>
                    <a:lstStyle/>
                    <a:p>
                      <a:pPr marL="0" algn="ctr" defTabSz="2880086" rtl="0" eaLnBrk="1" fontAlgn="ctr" latinLnBrk="0" hangingPunct="1">
                        <a:buNone/>
                      </a:pPr>
                      <a:r>
                        <a:rPr lang="pt-BR" sz="3600" kern="1200">
                          <a:solidFill>
                            <a:schemeClr val="tx1"/>
                          </a:solidFill>
                          <a:effectLst/>
                          <a:latin typeface="+mn-lt"/>
                          <a:ea typeface="+mn-ea"/>
                          <a:cs typeface="+mn-cs"/>
                        </a:rPr>
                        <a:t>GIIIB</a:t>
                      </a:r>
                    </a:p>
                  </a:txBody>
                  <a:tcPr marL="5843" marR="5843" marT="3895" marB="38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b"/>
                      <a:r>
                        <a:rPr lang="pt-BR" sz="3600" dirty="0">
                          <a:ln w="3175">
                            <a:solidFill>
                              <a:schemeClr val="tx1"/>
                            </a:solidFill>
                          </a:ln>
                          <a:solidFill>
                            <a:srgbClr val="FFFF00"/>
                          </a:solidFill>
                          <a:effectLst/>
                        </a:rPr>
                        <a:t>32A2</a:t>
                      </a:r>
                    </a:p>
                  </a:txBody>
                  <a:tcPr marL="19050" marR="19050" marT="12700" marB="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1092075132"/>
                  </a:ext>
                </a:extLst>
              </a:tr>
            </a:tbl>
          </a:graphicData>
        </a:graphic>
      </p:graphicFrame>
      <p:graphicFrame>
        <p:nvGraphicFramePr>
          <p:cNvPr id="29" name="Tabela 28">
            <a:extLst>
              <a:ext uri="{FF2B5EF4-FFF2-40B4-BE49-F238E27FC236}">
                <a16:creationId xmlns:a16="http://schemas.microsoft.com/office/drawing/2014/main" id="{27FC1D64-A080-4EEA-5DC7-6BDA46DAD9BA}"/>
              </a:ext>
            </a:extLst>
          </p:cNvPr>
          <p:cNvGraphicFramePr>
            <a:graphicFrameLocks noGrp="1"/>
          </p:cNvGraphicFramePr>
          <p:nvPr>
            <p:extLst>
              <p:ext uri="{D42A27DB-BD31-4B8C-83A1-F6EECF244321}">
                <p14:modId xmlns:p14="http://schemas.microsoft.com/office/powerpoint/2010/main" val="4123715328"/>
              </p:ext>
            </p:extLst>
          </p:nvPr>
        </p:nvGraphicFramePr>
        <p:xfrm>
          <a:off x="23022012" y="15070592"/>
          <a:ext cx="4661880" cy="5740400"/>
        </p:xfrm>
        <a:graphic>
          <a:graphicData uri="http://schemas.openxmlformats.org/drawingml/2006/table">
            <a:tbl>
              <a:tblPr/>
              <a:tblGrid>
                <a:gridCol w="2232702">
                  <a:extLst>
                    <a:ext uri="{9D8B030D-6E8A-4147-A177-3AD203B41FA5}">
                      <a16:colId xmlns:a16="http://schemas.microsoft.com/office/drawing/2014/main" val="1587373598"/>
                    </a:ext>
                  </a:extLst>
                </a:gridCol>
                <a:gridCol w="2429178">
                  <a:extLst>
                    <a:ext uri="{9D8B030D-6E8A-4147-A177-3AD203B41FA5}">
                      <a16:colId xmlns:a16="http://schemas.microsoft.com/office/drawing/2014/main" val="3548842665"/>
                    </a:ext>
                  </a:extLst>
                </a:gridCol>
              </a:tblGrid>
              <a:tr h="288795">
                <a:tc>
                  <a:txBody>
                    <a:bodyPr/>
                    <a:lstStyle/>
                    <a:p>
                      <a:pPr marL="0" algn="ctr" defTabSz="2880086" rtl="0" eaLnBrk="1" fontAlgn="b" latinLnBrk="0" hangingPunct="1"/>
                      <a:r>
                        <a:rPr lang="pt-BR" sz="3600" b="1" kern="1200" dirty="0">
                          <a:solidFill>
                            <a:schemeClr val="bg1"/>
                          </a:solidFill>
                          <a:effectLst/>
                          <a:latin typeface="+mn-lt"/>
                          <a:ea typeface="+mn-ea"/>
                          <a:cs typeface="+mn-cs"/>
                        </a:rPr>
                        <a:t>LOCAL</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tc>
                  <a:txBody>
                    <a:bodyPr/>
                    <a:lstStyle/>
                    <a:p>
                      <a:pPr marL="0" algn="ctr" defTabSz="2880086" rtl="0" eaLnBrk="1" fontAlgn="b" latinLnBrk="0" hangingPunct="1"/>
                      <a:r>
                        <a:rPr lang="pt-BR" sz="3600" b="1" kern="1200" dirty="0">
                          <a:solidFill>
                            <a:schemeClr val="bg1"/>
                          </a:solidFill>
                          <a:effectLst/>
                          <a:latin typeface="+mn-lt"/>
                          <a:ea typeface="+mn-ea"/>
                          <a:cs typeface="+mn-cs"/>
                        </a:rPr>
                        <a:t>AO</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F61"/>
                    </a:solidFill>
                  </a:tcPr>
                </a:tc>
                <a:extLst>
                  <a:ext uri="{0D108BD9-81ED-4DB2-BD59-A6C34878D82A}">
                    <a16:rowId xmlns:a16="http://schemas.microsoft.com/office/drawing/2014/main" val="1512749110"/>
                  </a:ext>
                </a:extLst>
              </a:tr>
              <a:tr h="273536">
                <a:tc rowSpan="3">
                  <a:txBody>
                    <a:bodyPr/>
                    <a:lstStyle/>
                    <a:p>
                      <a:pPr marL="0" algn="ctr" defTabSz="2880086" rtl="0" eaLnBrk="1" fontAlgn="ctr" latinLnBrk="0" hangingPunct="1">
                        <a:buNone/>
                      </a:pPr>
                      <a:r>
                        <a:rPr lang="pt-BR" sz="3600" kern="1200">
                          <a:solidFill>
                            <a:schemeClr val="tx1"/>
                          </a:solidFill>
                          <a:effectLst/>
                          <a:latin typeface="+mn-lt"/>
                          <a:ea typeface="+mn-ea"/>
                          <a:cs typeface="+mn-cs"/>
                        </a:rPr>
                        <a:t>TÍBIA</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ctr"/>
                      <a:r>
                        <a:rPr lang="pt-BR" sz="3600">
                          <a:solidFill>
                            <a:srgbClr val="FF0000"/>
                          </a:solidFill>
                          <a:effectLst/>
                        </a:rPr>
                        <a:t>42A1</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111002880"/>
                  </a:ext>
                </a:extLst>
              </a:tr>
              <a:tr h="273536">
                <a:tc vMerge="1">
                  <a:txBody>
                    <a:bodyPr/>
                    <a:lstStyle/>
                    <a:p>
                      <a:endParaRPr lang="pt-BR"/>
                    </a:p>
                  </a:txBody>
                  <a:tcPr/>
                </a:tc>
                <a:tc>
                  <a:txBody>
                    <a:bodyPr/>
                    <a:lstStyle/>
                    <a:p>
                      <a:pPr algn="ctr" rtl="0" fontAlgn="ctr"/>
                      <a:r>
                        <a:rPr lang="pt-BR" sz="3600" dirty="0">
                          <a:solidFill>
                            <a:srgbClr val="FF0000"/>
                          </a:solidFill>
                          <a:effectLst/>
                        </a:rPr>
                        <a:t>42B2</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646881360"/>
                  </a:ext>
                </a:extLst>
              </a:tr>
              <a:tr h="273536">
                <a:tc vMerge="1">
                  <a:txBody>
                    <a:bodyPr/>
                    <a:lstStyle/>
                    <a:p>
                      <a:endParaRPr lang="pt-BR"/>
                    </a:p>
                  </a:txBody>
                  <a:tcPr/>
                </a:tc>
                <a:tc>
                  <a:txBody>
                    <a:bodyPr/>
                    <a:lstStyle/>
                    <a:p>
                      <a:pPr algn="ctr" rtl="0" fontAlgn="ctr"/>
                      <a:r>
                        <a:rPr lang="pt-BR" sz="3600">
                          <a:solidFill>
                            <a:srgbClr val="FF0000"/>
                          </a:solidFill>
                          <a:effectLst/>
                        </a:rPr>
                        <a:t>42B2</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1393058571"/>
                  </a:ext>
                </a:extLst>
              </a:tr>
              <a:tr h="273536">
                <a:tc rowSpan="6">
                  <a:txBody>
                    <a:bodyPr/>
                    <a:lstStyle/>
                    <a:p>
                      <a:pPr marL="0" algn="ctr" defTabSz="2880086" rtl="0" eaLnBrk="1" fontAlgn="ctr" latinLnBrk="0" hangingPunct="1">
                        <a:buNone/>
                      </a:pPr>
                      <a:r>
                        <a:rPr lang="pt-BR" sz="3600" kern="1200">
                          <a:solidFill>
                            <a:schemeClr val="tx1"/>
                          </a:solidFill>
                          <a:effectLst/>
                          <a:latin typeface="+mn-lt"/>
                          <a:ea typeface="+mn-ea"/>
                          <a:cs typeface="+mn-cs"/>
                        </a:rPr>
                        <a:t>FÊMUR</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tc>
                  <a:txBody>
                    <a:bodyPr/>
                    <a:lstStyle/>
                    <a:p>
                      <a:pPr algn="ctr" rtl="0" fontAlgn="ctr"/>
                      <a:r>
                        <a:rPr lang="pt-BR" sz="3600">
                          <a:effectLst/>
                        </a:rPr>
                        <a:t>32A2</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822267717"/>
                  </a:ext>
                </a:extLst>
              </a:tr>
              <a:tr h="273536">
                <a:tc vMerge="1">
                  <a:txBody>
                    <a:bodyPr/>
                    <a:lstStyle/>
                    <a:p>
                      <a:endParaRPr lang="pt-BR"/>
                    </a:p>
                  </a:txBody>
                  <a:tcPr/>
                </a:tc>
                <a:tc>
                  <a:txBody>
                    <a:bodyPr/>
                    <a:lstStyle/>
                    <a:p>
                      <a:pPr algn="ctr" rtl="0" fontAlgn="ctr"/>
                      <a:r>
                        <a:rPr lang="pt-BR" sz="3600">
                          <a:solidFill>
                            <a:srgbClr val="FF0000"/>
                          </a:solidFill>
                          <a:effectLst/>
                        </a:rPr>
                        <a:t>32A3</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111937382"/>
                  </a:ext>
                </a:extLst>
              </a:tr>
              <a:tr h="273536">
                <a:tc vMerge="1">
                  <a:txBody>
                    <a:bodyPr/>
                    <a:lstStyle/>
                    <a:p>
                      <a:endParaRPr lang="pt-BR"/>
                    </a:p>
                  </a:txBody>
                  <a:tcPr/>
                </a:tc>
                <a:tc>
                  <a:txBody>
                    <a:bodyPr/>
                    <a:lstStyle/>
                    <a:p>
                      <a:pPr algn="ctr" rtl="0" fontAlgn="ctr"/>
                      <a:r>
                        <a:rPr lang="pt-BR" sz="3600">
                          <a:solidFill>
                            <a:srgbClr val="FF0000"/>
                          </a:solidFill>
                          <a:effectLst/>
                        </a:rPr>
                        <a:t>32A3</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3505480475"/>
                  </a:ext>
                </a:extLst>
              </a:tr>
              <a:tr h="273536">
                <a:tc vMerge="1">
                  <a:txBody>
                    <a:bodyPr/>
                    <a:lstStyle/>
                    <a:p>
                      <a:endParaRPr lang="pt-BR"/>
                    </a:p>
                  </a:txBody>
                  <a:tcPr/>
                </a:tc>
                <a:tc>
                  <a:txBody>
                    <a:bodyPr/>
                    <a:lstStyle/>
                    <a:p>
                      <a:pPr algn="ctr" rtl="0" fontAlgn="ctr"/>
                      <a:r>
                        <a:rPr lang="pt-BR" sz="3600">
                          <a:effectLst/>
                        </a:rPr>
                        <a:t>32A3</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2838117092"/>
                  </a:ext>
                </a:extLst>
              </a:tr>
              <a:tr h="273536">
                <a:tc vMerge="1">
                  <a:txBody>
                    <a:bodyPr/>
                    <a:lstStyle/>
                    <a:p>
                      <a:endParaRPr lang="pt-BR"/>
                    </a:p>
                  </a:txBody>
                  <a:tcPr/>
                </a:tc>
                <a:tc>
                  <a:txBody>
                    <a:bodyPr/>
                    <a:lstStyle/>
                    <a:p>
                      <a:pPr algn="ctr" rtl="0" fontAlgn="ctr"/>
                      <a:r>
                        <a:rPr lang="pt-BR" sz="3600">
                          <a:effectLst/>
                        </a:rPr>
                        <a:t>32A3</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4078616997"/>
                  </a:ext>
                </a:extLst>
              </a:tr>
              <a:tr h="273536">
                <a:tc vMerge="1">
                  <a:txBody>
                    <a:bodyPr/>
                    <a:lstStyle/>
                    <a:p>
                      <a:endParaRPr lang="pt-BR"/>
                    </a:p>
                  </a:txBody>
                  <a:tcPr/>
                </a:tc>
                <a:tc>
                  <a:txBody>
                    <a:bodyPr/>
                    <a:lstStyle/>
                    <a:p>
                      <a:pPr algn="ctr" rtl="0" fontAlgn="ctr"/>
                      <a:r>
                        <a:rPr lang="pt-BR" sz="3600" dirty="0">
                          <a:solidFill>
                            <a:srgbClr val="FF0000"/>
                          </a:solidFill>
                          <a:effectLst/>
                        </a:rPr>
                        <a:t>32A2</a:t>
                      </a:r>
                    </a:p>
                  </a:txBody>
                  <a:tcPr marL="19050" marR="190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EF0"/>
                    </a:solidFill>
                  </a:tcPr>
                </a:tc>
                <a:extLst>
                  <a:ext uri="{0D108BD9-81ED-4DB2-BD59-A6C34878D82A}">
                    <a16:rowId xmlns:a16="http://schemas.microsoft.com/office/drawing/2014/main" val="1169196758"/>
                  </a:ext>
                </a:extLst>
              </a:tr>
            </a:tbl>
          </a:graphicData>
        </a:graphic>
      </p:graphicFrame>
      <p:sp>
        <p:nvSpPr>
          <p:cNvPr id="30" name="CaixaDeTexto 29">
            <a:extLst>
              <a:ext uri="{FF2B5EF4-FFF2-40B4-BE49-F238E27FC236}">
                <a16:creationId xmlns:a16="http://schemas.microsoft.com/office/drawing/2014/main" id="{1A02DA66-AA49-0783-7FD9-CBB59810DCC9}"/>
              </a:ext>
            </a:extLst>
          </p:cNvPr>
          <p:cNvSpPr txBox="1"/>
          <p:nvPr/>
        </p:nvSpPr>
        <p:spPr>
          <a:xfrm>
            <a:off x="15021812" y="14283724"/>
            <a:ext cx="13442473" cy="646331"/>
          </a:xfrm>
          <a:prstGeom prst="rect">
            <a:avLst/>
          </a:prstGeom>
          <a:noFill/>
        </p:spPr>
        <p:txBody>
          <a:bodyPr wrap="square">
            <a:spAutoFit/>
          </a:bodyPr>
          <a:lstStyle/>
          <a:p>
            <a:r>
              <a:rPr lang="pt-BR" sz="3600" b="1" cap="all" dirty="0">
                <a:latin typeface="Open Sans" panose="020B0606030504020204" pitchFamily="34" charset="0"/>
                <a:ea typeface="Open Sans" panose="020B0606030504020204" pitchFamily="34" charset="0"/>
                <a:cs typeface="Open Sans" panose="020B0606030504020204" pitchFamily="34" charset="0"/>
              </a:rPr>
              <a:t>Fratura exposta </a:t>
            </a:r>
            <a:r>
              <a:rPr lang="pt-BR" sz="3600" cap="all" dirty="0">
                <a:latin typeface="Open Sans" panose="020B0606030504020204" pitchFamily="34" charset="0"/>
                <a:ea typeface="Open Sans" panose="020B0606030504020204" pitchFamily="34" charset="0"/>
                <a:cs typeface="Open Sans" panose="020B0606030504020204" pitchFamily="34" charset="0"/>
              </a:rPr>
              <a:t>x</a:t>
            </a:r>
            <a:r>
              <a:rPr lang="pt-BR" sz="3600" b="1" cap="all" dirty="0">
                <a:latin typeface="Open Sans" panose="020B0606030504020204" pitchFamily="34" charset="0"/>
                <a:ea typeface="Open Sans" panose="020B0606030504020204" pitchFamily="34" charset="0"/>
                <a:cs typeface="Open Sans" panose="020B0606030504020204" pitchFamily="34" charset="0"/>
              </a:rPr>
              <a:t> fratura fechada </a:t>
            </a:r>
            <a:r>
              <a:rPr lang="pt-BR" sz="3600" cap="all" dirty="0">
                <a:latin typeface="Open Sans" panose="020B0606030504020204" pitchFamily="34" charset="0"/>
                <a:ea typeface="Open Sans" panose="020B0606030504020204" pitchFamily="34" charset="0"/>
                <a:cs typeface="Open Sans" panose="020B0606030504020204" pitchFamily="34" charset="0"/>
              </a:rPr>
              <a:t>X</a:t>
            </a:r>
            <a:r>
              <a:rPr lang="pt-BR" sz="3600" b="1" cap="all" dirty="0">
                <a:latin typeface="Open Sans" panose="020B0606030504020204" pitchFamily="34" charset="0"/>
                <a:ea typeface="Open Sans" panose="020B0606030504020204" pitchFamily="34" charset="0"/>
                <a:cs typeface="Open Sans" panose="020B0606030504020204" pitchFamily="34" charset="0"/>
              </a:rPr>
              <a:t> CLASSIFICAÇÃO</a:t>
            </a:r>
            <a:endParaRPr lang="pt-BR" sz="3600" dirty="0"/>
          </a:p>
        </p:txBody>
      </p:sp>
      <p:grpSp>
        <p:nvGrpSpPr>
          <p:cNvPr id="94" name="Agrupar 93">
            <a:extLst>
              <a:ext uri="{FF2B5EF4-FFF2-40B4-BE49-F238E27FC236}">
                <a16:creationId xmlns:a16="http://schemas.microsoft.com/office/drawing/2014/main" id="{8CB26DA5-7340-DE54-15E0-8F023D14DB9F}"/>
              </a:ext>
            </a:extLst>
          </p:cNvPr>
          <p:cNvGrpSpPr/>
          <p:nvPr/>
        </p:nvGrpSpPr>
        <p:grpSpPr>
          <a:xfrm>
            <a:off x="362154" y="35204711"/>
            <a:ext cx="13748429" cy="4797883"/>
            <a:chOff x="362154" y="34747511"/>
            <a:chExt cx="13748429" cy="4797883"/>
          </a:xfrm>
        </p:grpSpPr>
        <p:pic>
          <p:nvPicPr>
            <p:cNvPr id="32" name="Imagem 31" descr="Desenho preto e branco&#10;&#10;O conteúdo gerado por IA pode estar incorreto.">
              <a:extLst>
                <a:ext uri="{FF2B5EF4-FFF2-40B4-BE49-F238E27FC236}">
                  <a16:creationId xmlns:a16="http://schemas.microsoft.com/office/drawing/2014/main" id="{A2B684F3-03CC-1A58-69D7-9072F7BAD613}"/>
                </a:ext>
              </a:extLst>
            </p:cNvPr>
            <p:cNvPicPr>
              <a:picLocks noChangeAspect="1"/>
            </p:cNvPicPr>
            <p:nvPr/>
          </p:nvPicPr>
          <p:blipFill>
            <a:blip r:embed="Raef8f7556e954ef0">
              <a:extLst>
                <a:ext uri="{28A0092B-C50C-407E-A947-70E740481C1C}">
                  <a14:useLocalDpi xmlns:a14="http://schemas.microsoft.com/office/drawing/2010/main" val="0"/>
                </a:ext>
              </a:extLst>
            </a:blip>
            <a:srcRect l="26232" t="13639" r="59661" b="14687"/>
            <a:stretch/>
          </p:blipFill>
          <p:spPr>
            <a:xfrm>
              <a:off x="7290339" y="34855076"/>
              <a:ext cx="1290162" cy="4588790"/>
            </a:xfrm>
            <a:prstGeom prst="rect">
              <a:avLst/>
            </a:prstGeom>
          </p:spPr>
        </p:pic>
        <p:sp>
          <p:nvSpPr>
            <p:cNvPr id="19" name="CaixaDeTexto 18">
              <a:extLst>
                <a:ext uri="{FF2B5EF4-FFF2-40B4-BE49-F238E27FC236}">
                  <a16:creationId xmlns:a16="http://schemas.microsoft.com/office/drawing/2014/main" id="{6AA35EB9-360E-0430-98DB-41EEAC2C8472}"/>
                </a:ext>
              </a:extLst>
            </p:cNvPr>
            <p:cNvSpPr txBox="1"/>
            <p:nvPr/>
          </p:nvSpPr>
          <p:spPr>
            <a:xfrm>
              <a:off x="8463799" y="35420540"/>
              <a:ext cx="5646784" cy="3181087"/>
            </a:xfrm>
            <a:prstGeom prst="rect">
              <a:avLst/>
            </a:prstGeom>
            <a:noFill/>
            <a:ln>
              <a:noFill/>
            </a:ln>
          </p:spPr>
          <p:txBody>
            <a:bodyPr wrap="square">
              <a:noAutofit/>
            </a:bodyPr>
            <a:lstStyle/>
            <a:p>
              <a:r>
                <a:rPr lang="pt-BR" sz="3600" dirty="0">
                  <a:latin typeface="Open Sans" panose="020B0606030504020204" pitchFamily="34" charset="0"/>
                  <a:ea typeface="Open Sans" panose="020B0606030504020204" pitchFamily="34" charset="0"/>
                  <a:cs typeface="Open Sans" panose="020B0606030504020204" pitchFamily="34" charset="0"/>
                </a:rPr>
                <a:t>11</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 Fraturas Expostas</a:t>
              </a:r>
            </a:p>
            <a:p>
              <a:r>
                <a:rPr lang="pt-BR" sz="3600" dirty="0">
                  <a:latin typeface="Open Sans" panose="020B0606030504020204" pitchFamily="34" charset="0"/>
                  <a:ea typeface="Open Sans" panose="020B0606030504020204" pitchFamily="34" charset="0"/>
                  <a:cs typeface="Open Sans" panose="020B0606030504020204" pitchFamily="34" charset="0"/>
                </a:rPr>
                <a:t>	5 CPM (1 IC)</a:t>
              </a:r>
            </a:p>
            <a:p>
              <a:endParaRPr lang="pt-BR" sz="3600" b="0" i="0" dirty="0">
                <a:effectLst/>
                <a:latin typeface="Open Sans" panose="020B0606030504020204" pitchFamily="34" charset="0"/>
                <a:ea typeface="Open Sans" panose="020B0606030504020204" pitchFamily="34" charset="0"/>
                <a:cs typeface="Open Sans" panose="020B0606030504020204" pitchFamily="34" charset="0"/>
              </a:endParaRPr>
            </a:p>
            <a:p>
              <a:r>
                <a:rPr lang="pt-BR" sz="3600" dirty="0">
                  <a:latin typeface="Open Sans" panose="020B0606030504020204" pitchFamily="34" charset="0"/>
                  <a:ea typeface="Open Sans" panose="020B0606030504020204" pitchFamily="34" charset="0"/>
                  <a:cs typeface="Open Sans" panose="020B0606030504020204" pitchFamily="34" charset="0"/>
                </a:rPr>
                <a:t>3 Fraturas Fechadas</a:t>
              </a:r>
            </a:p>
            <a:p>
              <a:r>
                <a:rPr lang="pt-BR" sz="3600" b="0" i="0" dirty="0">
                  <a:effectLst/>
                  <a:latin typeface="Open Sans" panose="020B0606030504020204" pitchFamily="34" charset="0"/>
                  <a:ea typeface="Open Sans" panose="020B0606030504020204" pitchFamily="34" charset="0"/>
                  <a:cs typeface="Open Sans" panose="020B0606030504020204" pitchFamily="34" charset="0"/>
                </a:rPr>
                <a:t>	3 CPM</a:t>
              </a:r>
            </a:p>
            <a:p>
              <a:endParaRPr lang="pt-BR" sz="3600" b="0" i="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4" name="Imagem 33" descr="Desenho de uma pessoa&#10;&#10;O conteúdo gerado por IA pode estar incorreto.">
              <a:extLst>
                <a:ext uri="{FF2B5EF4-FFF2-40B4-BE49-F238E27FC236}">
                  <a16:creationId xmlns:a16="http://schemas.microsoft.com/office/drawing/2014/main" id="{80D7B420-BF54-2908-4E23-414B3DF74F87}"/>
                </a:ext>
              </a:extLst>
            </p:cNvPr>
            <p:cNvPicPr>
              <a:picLocks noChangeAspect="1"/>
            </p:cNvPicPr>
            <p:nvPr/>
          </p:nvPicPr>
          <p:blipFill>
            <a:blip r:embed="R164b72300f754195">
              <a:extLst>
                <a:ext uri="{28A0092B-C50C-407E-A947-70E740481C1C}">
                  <a14:useLocalDpi xmlns:a14="http://schemas.microsoft.com/office/drawing/2010/main" val="0"/>
                </a:ext>
              </a:extLst>
            </a:blip>
            <a:srcRect l="27363" t="14215" r="56636" b="10845"/>
            <a:stretch/>
          </p:blipFill>
          <p:spPr>
            <a:xfrm>
              <a:off x="362154" y="34747511"/>
              <a:ext cx="1463488" cy="4797883"/>
            </a:xfrm>
            <a:prstGeom prst="rect">
              <a:avLst/>
            </a:prstGeom>
          </p:spPr>
        </p:pic>
        <p:sp>
          <p:nvSpPr>
            <p:cNvPr id="18" name="CaixaDeTexto 17">
              <a:extLst>
                <a:ext uri="{FF2B5EF4-FFF2-40B4-BE49-F238E27FC236}">
                  <a16:creationId xmlns:a16="http://schemas.microsoft.com/office/drawing/2014/main" id="{22991AE7-B32C-5145-54F3-93AE5BD8F8C2}"/>
                </a:ext>
              </a:extLst>
            </p:cNvPr>
            <p:cNvSpPr txBox="1"/>
            <p:nvPr/>
          </p:nvSpPr>
          <p:spPr>
            <a:xfrm>
              <a:off x="1943170" y="35420540"/>
              <a:ext cx="5347169" cy="3181087"/>
            </a:xfrm>
            <a:prstGeom prst="rect">
              <a:avLst/>
            </a:prstGeom>
            <a:noFill/>
            <a:ln>
              <a:noFill/>
            </a:ln>
          </p:spPr>
          <p:txBody>
            <a:bodyPr wrap="square">
              <a:noAutofit/>
            </a:bodyPr>
            <a:lstStyle/>
            <a:p>
              <a:r>
                <a:rPr lang="pt-BR" sz="3600" b="0" i="0" dirty="0">
                  <a:effectLst/>
                  <a:latin typeface="Open Sans" panose="020B0606030504020204" pitchFamily="34" charset="0"/>
                  <a:ea typeface="Open Sans" panose="020B0606030504020204" pitchFamily="34" charset="0"/>
                  <a:cs typeface="Open Sans" panose="020B0606030504020204" pitchFamily="34" charset="0"/>
                </a:rPr>
                <a:t>3 Fraturas Expostas</a:t>
              </a:r>
            </a:p>
            <a:p>
              <a:r>
                <a:rPr lang="pt-BR" sz="3600" dirty="0">
                  <a:latin typeface="Open Sans" panose="020B0606030504020204" pitchFamily="34" charset="0"/>
                  <a:ea typeface="Open Sans" panose="020B0606030504020204" pitchFamily="34" charset="0"/>
                  <a:cs typeface="Open Sans" panose="020B0606030504020204" pitchFamily="34" charset="0"/>
                </a:rPr>
                <a:t>	2 CPM (1 IC)</a:t>
              </a:r>
            </a:p>
            <a:p>
              <a:endParaRPr lang="pt-BR" sz="3600" b="0" i="0" dirty="0">
                <a:effectLst/>
                <a:latin typeface="Open Sans" panose="020B0606030504020204" pitchFamily="34" charset="0"/>
                <a:ea typeface="Open Sans" panose="020B0606030504020204" pitchFamily="34" charset="0"/>
                <a:cs typeface="Open Sans" panose="020B0606030504020204" pitchFamily="34" charset="0"/>
              </a:endParaRPr>
            </a:p>
            <a:p>
              <a:r>
                <a:rPr lang="pt-BR" sz="3600" dirty="0">
                  <a:latin typeface="Open Sans" panose="020B0606030504020204" pitchFamily="34" charset="0"/>
                  <a:ea typeface="Open Sans" panose="020B0606030504020204" pitchFamily="34" charset="0"/>
                  <a:cs typeface="Open Sans" panose="020B0606030504020204" pitchFamily="34" charset="0"/>
                </a:rPr>
                <a:t>6 Fraturas Fechadas</a:t>
              </a:r>
            </a:p>
            <a:p>
              <a:r>
                <a:rPr lang="pt-BR" sz="3600" b="0" i="0" dirty="0">
                  <a:effectLst/>
                  <a:latin typeface="Open Sans" panose="020B0606030504020204" pitchFamily="34" charset="0"/>
                  <a:ea typeface="Open Sans" panose="020B0606030504020204" pitchFamily="34" charset="0"/>
                  <a:cs typeface="Open Sans" panose="020B0606030504020204" pitchFamily="34" charset="0"/>
                </a:rPr>
                <a:t>	3 CPM</a:t>
              </a:r>
            </a:p>
          </p:txBody>
        </p:sp>
      </p:grpSp>
      <p:grpSp>
        <p:nvGrpSpPr>
          <p:cNvPr id="91" name="Agrupar 90">
            <a:extLst>
              <a:ext uri="{FF2B5EF4-FFF2-40B4-BE49-F238E27FC236}">
                <a16:creationId xmlns:a16="http://schemas.microsoft.com/office/drawing/2014/main" id="{339B8314-F2AF-4DB5-A672-6E8A0B54CF1D}"/>
              </a:ext>
            </a:extLst>
          </p:cNvPr>
          <p:cNvGrpSpPr/>
          <p:nvPr/>
        </p:nvGrpSpPr>
        <p:grpSpPr>
          <a:xfrm>
            <a:off x="266175" y="23089071"/>
            <a:ext cx="13956299" cy="4258293"/>
            <a:chOff x="311470" y="23491963"/>
            <a:chExt cx="13956299" cy="4258293"/>
          </a:xfrm>
        </p:grpSpPr>
        <p:pic>
          <p:nvPicPr>
            <p:cNvPr id="36" name="Imagem 35" descr="Uma imagem contendo no interior, mesa, cortina, marrom&#10;&#10;O conteúdo gerado por IA pode estar incorreto.">
              <a:extLst>
                <a:ext uri="{FF2B5EF4-FFF2-40B4-BE49-F238E27FC236}">
                  <a16:creationId xmlns:a16="http://schemas.microsoft.com/office/drawing/2014/main" id="{C03BB7F7-3669-E624-2BD9-A3D58E5AF134}"/>
                </a:ext>
              </a:extLst>
            </p:cNvPr>
            <p:cNvPicPr>
              <a:picLocks noChangeAspect="1"/>
            </p:cNvPicPr>
            <p:nvPr/>
          </p:nvPicPr>
          <p:blipFill>
            <a:blip r:embed="R2b23bb5a2d414cae">
              <a:extLst>
                <a:ext uri="{28A0092B-C50C-407E-A947-70E740481C1C}">
                  <a14:useLocalDpi xmlns:a14="http://schemas.microsoft.com/office/drawing/2010/main" val="0"/>
                </a:ext>
              </a:extLst>
            </a:blip>
            <a:srcRect l="14537" t="26640" r="37583" b="9300"/>
            <a:stretch/>
          </p:blipFill>
          <p:spPr>
            <a:xfrm rot="10800000">
              <a:off x="311470" y="23721263"/>
              <a:ext cx="4169476" cy="3141601"/>
            </a:xfrm>
            <a:prstGeom prst="rect">
              <a:avLst/>
            </a:prstGeom>
          </p:spPr>
        </p:pic>
        <p:sp>
          <p:nvSpPr>
            <p:cNvPr id="41" name="CaixaDeTexto 40">
              <a:extLst>
                <a:ext uri="{FF2B5EF4-FFF2-40B4-BE49-F238E27FC236}">
                  <a16:creationId xmlns:a16="http://schemas.microsoft.com/office/drawing/2014/main" id="{894C6AAB-B99C-4FA6-2A62-1E7E81F171F5}"/>
                </a:ext>
              </a:extLst>
            </p:cNvPr>
            <p:cNvSpPr txBox="1"/>
            <p:nvPr/>
          </p:nvSpPr>
          <p:spPr>
            <a:xfrm>
              <a:off x="362025" y="27123856"/>
              <a:ext cx="4498785" cy="626400"/>
            </a:xfrm>
            <a:prstGeom prst="rect">
              <a:avLst/>
            </a:prstGeom>
            <a:noFill/>
            <a:ln>
              <a:noFill/>
            </a:ln>
          </p:spPr>
          <p:txBody>
            <a:bodyPr wrap="square">
              <a:noAutofit/>
            </a:bodyPr>
            <a:lstStyle>
              <a:defPPr>
                <a:defRPr lang="en-US"/>
              </a:defPPr>
              <a:lvl1pPr>
                <a:defRPr sz="3600" b="0" i="0">
                  <a:effectLst/>
                  <a:latin typeface="Open Sans" panose="020B0606030504020204" pitchFamily="34" charset="0"/>
                  <a:ea typeface="Open Sans" panose="020B0606030504020204" pitchFamily="34" charset="0"/>
                  <a:cs typeface="Open Sans" panose="020B0606030504020204" pitchFamily="34" charset="0"/>
                </a:defRPr>
              </a:lvl1pPr>
            </a:lstStyle>
            <a:p>
              <a:r>
                <a:rPr lang="pt-BR" dirty="0"/>
                <a:t>Pinos sem Infeção</a:t>
              </a:r>
            </a:p>
          </p:txBody>
        </p:sp>
        <p:sp>
          <p:nvSpPr>
            <p:cNvPr id="42" name="CaixaDeTexto 41">
              <a:extLst>
                <a:ext uri="{FF2B5EF4-FFF2-40B4-BE49-F238E27FC236}">
                  <a16:creationId xmlns:a16="http://schemas.microsoft.com/office/drawing/2014/main" id="{A5D014BF-F331-C2CF-F9D7-238B521E99F9}"/>
                </a:ext>
              </a:extLst>
            </p:cNvPr>
            <p:cNvSpPr txBox="1"/>
            <p:nvPr/>
          </p:nvSpPr>
          <p:spPr>
            <a:xfrm>
              <a:off x="6383687" y="27124547"/>
              <a:ext cx="4086175" cy="625709"/>
            </a:xfrm>
            <a:prstGeom prst="rect">
              <a:avLst/>
            </a:prstGeom>
            <a:noFill/>
            <a:ln>
              <a:noFill/>
            </a:ln>
          </p:spPr>
          <p:txBody>
            <a:bodyPr wrap="square">
              <a:noAutofit/>
            </a:bodyPr>
            <a:lstStyle/>
            <a:p>
              <a:r>
                <a:rPr lang="pt-BR" sz="3600" b="0" i="0" dirty="0">
                  <a:effectLst/>
                  <a:latin typeface="Open Sans" panose="020B0606030504020204" pitchFamily="34" charset="0"/>
                  <a:ea typeface="Open Sans" panose="020B0606030504020204" pitchFamily="34" charset="0"/>
                  <a:cs typeface="Open Sans" panose="020B0606030504020204" pitchFamily="34" charset="0"/>
                </a:rPr>
                <a:t>Fresado </a:t>
              </a:r>
              <a:r>
                <a:rPr lang="pt-BR" sz="3600" dirty="0">
                  <a:latin typeface="Open Sans" panose="020B0606030504020204" pitchFamily="34" charset="0"/>
                  <a:ea typeface="Open Sans" panose="020B0606030504020204" pitchFamily="34" charset="0"/>
                  <a:cs typeface="Open Sans" panose="020B0606030504020204" pitchFamily="34" charset="0"/>
                </a:rPr>
                <a:t>M</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edular</a:t>
              </a:r>
            </a:p>
          </p:txBody>
        </p:sp>
        <p:pic>
          <p:nvPicPr>
            <p:cNvPr id="5" name="Imagem 4">
              <a:extLst>
                <a:ext uri="{FF2B5EF4-FFF2-40B4-BE49-F238E27FC236}">
                  <a16:creationId xmlns:a16="http://schemas.microsoft.com/office/drawing/2014/main" id="{59BE792B-C9E6-DCF7-1C7A-AE72947BC815}"/>
                </a:ext>
              </a:extLst>
            </p:cNvPr>
            <p:cNvPicPr>
              <a:picLocks noChangeAspect="1"/>
            </p:cNvPicPr>
            <p:nvPr/>
          </p:nvPicPr>
          <p:blipFill>
            <a:blip r:embed="R5b37cc9b552f4e0a">
              <a:extLst>
                <a:ext uri="{BEBA8EAE-BF5A-486C-A8C5-ECC9F3942E4B}">
                  <a14:imgProps xmlns:a14="http://schemas.microsoft.com/office/drawing/2010/main">
                    <a14:imgLayer r:embed="R42e403ebb68b45aa">
                      <a14:imgEffect>
                        <a14:backgroundRemoval t="654" b="93682" l="10000" r="97258">
                          <a14:foregroundMark x1="32097" y1="93682" x2="37097" y2="82135"/>
                          <a14:foregroundMark x1="37097" y1="82135" x2="37419" y2="80610"/>
                          <a14:foregroundMark x1="40323" y1="73638" x2="40323" y2="73638"/>
                          <a14:foregroundMark x1="40323" y1="73638" x2="41774" y2="71242"/>
                          <a14:foregroundMark x1="45484" y1="62527" x2="49355" y2="55338"/>
                          <a14:foregroundMark x1="49355" y1="55338" x2="51613" y2="51416"/>
                          <a14:foregroundMark x1="48387" y1="48366" x2="53387" y2="41176"/>
                          <a14:foregroundMark x1="50645" y1="57952" x2="55484" y2="49020"/>
                          <a14:foregroundMark x1="55484" y1="49020" x2="56129" y2="48366"/>
                          <a14:foregroundMark x1="52258" y1="57952" x2="56129" y2="49891"/>
                          <a14:foregroundMark x1="47903" y1="49673" x2="50000" y2="54902"/>
                          <a14:foregroundMark x1="75968" y1="11765" x2="85161" y2="654"/>
                          <a14:foregroundMark x1="90645" y1="6100" x2="97258" y2="6972"/>
                        </a14:backgroundRemoval>
                      </a14:imgEffect>
                    </a14:imgLayer>
                  </a14:imgProps>
                </a:ext>
              </a:extLst>
            </a:blip>
            <a:srcRect l="27720"/>
            <a:stretch/>
          </p:blipFill>
          <p:spPr>
            <a:xfrm rot="20251206">
              <a:off x="3755752" y="23491963"/>
              <a:ext cx="3957161" cy="4053109"/>
            </a:xfrm>
            <a:prstGeom prst="rect">
              <a:avLst/>
            </a:prstGeom>
          </p:spPr>
        </p:pic>
        <p:pic>
          <p:nvPicPr>
            <p:cNvPr id="15" name="Imagem 14">
              <a:extLst>
                <a:ext uri="{FF2B5EF4-FFF2-40B4-BE49-F238E27FC236}">
                  <a16:creationId xmlns:a16="http://schemas.microsoft.com/office/drawing/2014/main" id="{C76810A7-E328-C974-5F2F-CBCF6460FD2E}"/>
                </a:ext>
              </a:extLst>
            </p:cNvPr>
            <p:cNvPicPr>
              <a:picLocks noChangeAspect="1"/>
            </p:cNvPicPr>
            <p:nvPr/>
          </p:nvPicPr>
          <p:blipFill>
            <a:blip r:embed="R41d8f45f4dea49bb"/>
            <a:srcRect t="58183" r="59932"/>
            <a:stretch/>
          </p:blipFill>
          <p:spPr>
            <a:xfrm rot="16200000" flipH="1">
              <a:off x="5724643" y="24774983"/>
              <a:ext cx="2631129" cy="1544633"/>
            </a:xfrm>
            <a:prstGeom prst="rect">
              <a:avLst/>
            </a:prstGeom>
          </p:spPr>
        </p:pic>
        <p:pic>
          <p:nvPicPr>
            <p:cNvPr id="26" name="Imagem 25">
              <a:extLst>
                <a:ext uri="{FF2B5EF4-FFF2-40B4-BE49-F238E27FC236}">
                  <a16:creationId xmlns:a16="http://schemas.microsoft.com/office/drawing/2014/main" id="{72A4922F-09E9-47C6-922B-3832A344C72D}"/>
                </a:ext>
              </a:extLst>
            </p:cNvPr>
            <p:cNvPicPr>
              <a:picLocks noChangeAspect="1"/>
            </p:cNvPicPr>
            <p:nvPr/>
          </p:nvPicPr>
          <p:blipFill>
            <a:blip r:embed="R0ea3d82490e141ad"/>
            <a:srcRect l="13581" r="13746" b="10982"/>
            <a:stretch/>
          </p:blipFill>
          <p:spPr>
            <a:xfrm>
              <a:off x="8741995" y="24338161"/>
              <a:ext cx="3664213" cy="2524703"/>
            </a:xfrm>
            <a:prstGeom prst="rect">
              <a:avLst/>
            </a:prstGeom>
          </p:spPr>
        </p:pic>
        <p:grpSp>
          <p:nvGrpSpPr>
            <p:cNvPr id="40" name="Agrupar 39">
              <a:extLst>
                <a:ext uri="{FF2B5EF4-FFF2-40B4-BE49-F238E27FC236}">
                  <a16:creationId xmlns:a16="http://schemas.microsoft.com/office/drawing/2014/main" id="{B06066B6-6F62-F795-9291-098F11AE84FE}"/>
                </a:ext>
              </a:extLst>
            </p:cNvPr>
            <p:cNvGrpSpPr/>
            <p:nvPr/>
          </p:nvGrpSpPr>
          <p:grpSpPr>
            <a:xfrm>
              <a:off x="13086271" y="24325252"/>
              <a:ext cx="1181498" cy="1955248"/>
              <a:chOff x="9960126" y="22984969"/>
              <a:chExt cx="1668600" cy="2431909"/>
            </a:xfrm>
          </p:grpSpPr>
          <p:pic>
            <p:nvPicPr>
              <p:cNvPr id="31" name="Imagem 30">
                <a:extLst>
                  <a:ext uri="{FF2B5EF4-FFF2-40B4-BE49-F238E27FC236}">
                    <a16:creationId xmlns:a16="http://schemas.microsoft.com/office/drawing/2014/main" id="{DFBC1F2B-DE71-EC10-86E7-D9EDBAC45F00}"/>
                  </a:ext>
                </a:extLst>
              </p:cNvPr>
              <p:cNvPicPr>
                <a:picLocks noChangeAspect="1"/>
              </p:cNvPicPr>
              <p:nvPr/>
            </p:nvPicPr>
            <p:blipFill>
              <a:blip r:embed="Rfeef498bfab04870"/>
              <a:stretch>
                <a:fillRect/>
              </a:stretch>
            </p:blipFill>
            <p:spPr>
              <a:xfrm>
                <a:off x="9960126" y="23370857"/>
                <a:ext cx="1668600" cy="2046021"/>
              </a:xfrm>
              <a:prstGeom prst="rect">
                <a:avLst/>
              </a:prstGeom>
            </p:spPr>
          </p:pic>
          <p:pic>
            <p:nvPicPr>
              <p:cNvPr id="37" name="Imagem 36" descr="Forma&#10;&#10;Descrição gerada automaticamente">
                <a:extLst>
                  <a:ext uri="{FF2B5EF4-FFF2-40B4-BE49-F238E27FC236}">
                    <a16:creationId xmlns:a16="http://schemas.microsoft.com/office/drawing/2014/main" id="{DBD28006-A89A-9E8E-1686-A504F56C7CDA}"/>
                  </a:ext>
                </a:extLst>
              </p:cNvPr>
              <p:cNvPicPr>
                <a:picLocks noChangeAspect="1"/>
              </p:cNvPicPr>
              <p:nvPr/>
            </p:nvPicPr>
            <p:blipFill>
              <a:blip r:embed="Ref5927bdc90a49b6">
                <a:extLst>
                  <a:ext uri="{28A0092B-C50C-407E-A947-70E740481C1C}">
                    <a14:useLocalDpi xmlns:a14="http://schemas.microsoft.com/office/drawing/2010/main" val="0"/>
                  </a:ext>
                </a:extLst>
              </a:blip>
              <a:stretch>
                <a:fillRect/>
              </a:stretch>
            </p:blipFill>
            <p:spPr>
              <a:xfrm>
                <a:off x="10616623" y="22984969"/>
                <a:ext cx="484760" cy="484760"/>
              </a:xfrm>
              <a:prstGeom prst="rect">
                <a:avLst/>
              </a:prstGeom>
            </p:spPr>
          </p:pic>
        </p:grpSp>
        <p:cxnSp>
          <p:nvCxnSpPr>
            <p:cNvPr id="44" name="Conector de Seta Reta 43">
              <a:extLst>
                <a:ext uri="{FF2B5EF4-FFF2-40B4-BE49-F238E27FC236}">
                  <a16:creationId xmlns:a16="http://schemas.microsoft.com/office/drawing/2014/main" id="{FB3003B0-DA48-0B26-A4DF-213FEF271E9C}"/>
                </a:ext>
              </a:extLst>
            </p:cNvPr>
            <p:cNvCxnSpPr/>
            <p:nvPr/>
          </p:nvCxnSpPr>
          <p:spPr>
            <a:xfrm flipV="1">
              <a:off x="5342206" y="26246684"/>
              <a:ext cx="663176" cy="706680"/>
            </a:xfrm>
            <a:prstGeom prst="straightConnector1">
              <a:avLst/>
            </a:prstGeom>
            <a:ln w="57150" cap="flat" cmpd="sng" algn="ctr">
              <a:solidFill>
                <a:schemeClr val="tx2">
                  <a:lumMod val="90000"/>
                  <a:lumOff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ector de Seta Reta 44">
              <a:extLst>
                <a:ext uri="{FF2B5EF4-FFF2-40B4-BE49-F238E27FC236}">
                  <a16:creationId xmlns:a16="http://schemas.microsoft.com/office/drawing/2014/main" id="{F8429B92-CAC6-3521-26B0-ADBD680D61A7}"/>
                </a:ext>
              </a:extLst>
            </p:cNvPr>
            <p:cNvCxnSpPr>
              <a:cxnSpLocks/>
            </p:cNvCxnSpPr>
            <p:nvPr/>
          </p:nvCxnSpPr>
          <p:spPr>
            <a:xfrm>
              <a:off x="7946546" y="25512039"/>
              <a:ext cx="666576" cy="0"/>
            </a:xfrm>
            <a:prstGeom prst="straightConnector1">
              <a:avLst/>
            </a:prstGeom>
            <a:ln w="57150" cap="flat" cmpd="sng" algn="ctr">
              <a:solidFill>
                <a:schemeClr val="tx2">
                  <a:lumMod val="90000"/>
                  <a:lumOff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Conector de Seta Reta 65">
              <a:extLst>
                <a:ext uri="{FF2B5EF4-FFF2-40B4-BE49-F238E27FC236}">
                  <a16:creationId xmlns:a16="http://schemas.microsoft.com/office/drawing/2014/main" id="{A85E1E64-09D5-61E1-8213-600EC0877F92}"/>
                </a:ext>
              </a:extLst>
            </p:cNvPr>
            <p:cNvCxnSpPr>
              <a:cxnSpLocks/>
            </p:cNvCxnSpPr>
            <p:nvPr/>
          </p:nvCxnSpPr>
          <p:spPr>
            <a:xfrm>
              <a:off x="12495848" y="25469887"/>
              <a:ext cx="666576" cy="0"/>
            </a:xfrm>
            <a:prstGeom prst="straightConnector1">
              <a:avLst/>
            </a:prstGeom>
            <a:ln w="57150" cap="flat" cmpd="sng" algn="ctr">
              <a:solidFill>
                <a:schemeClr val="tx2">
                  <a:lumMod val="90000"/>
                  <a:lumOff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8" name="CaixaDeTexto 67">
              <a:extLst>
                <a:ext uri="{FF2B5EF4-FFF2-40B4-BE49-F238E27FC236}">
                  <a16:creationId xmlns:a16="http://schemas.microsoft.com/office/drawing/2014/main" id="{9F33B504-E528-771B-AC05-295AF18C9726}"/>
                </a:ext>
              </a:extLst>
            </p:cNvPr>
            <p:cNvSpPr txBox="1"/>
            <p:nvPr/>
          </p:nvSpPr>
          <p:spPr>
            <a:xfrm>
              <a:off x="11514568" y="27123856"/>
              <a:ext cx="2330593" cy="626400"/>
            </a:xfrm>
            <a:prstGeom prst="rect">
              <a:avLst/>
            </a:prstGeom>
            <a:noFill/>
            <a:ln>
              <a:noFill/>
            </a:ln>
          </p:spPr>
          <p:txBody>
            <a:bodyPr wrap="square">
              <a:noAutofit/>
            </a:bodyPr>
            <a:lstStyle/>
            <a:p>
              <a:r>
                <a:rPr lang="pt-BR" sz="3600" b="0" i="0" dirty="0">
                  <a:effectLst/>
                  <a:latin typeface="Open Sans" panose="020B0606030504020204" pitchFamily="34" charset="0"/>
                  <a:ea typeface="Open Sans" panose="020B0606030504020204" pitchFamily="34" charset="0"/>
                  <a:cs typeface="Open Sans" panose="020B0606030504020204" pitchFamily="34" charset="0"/>
                </a:rPr>
                <a:t>Cultura</a:t>
              </a:r>
            </a:p>
          </p:txBody>
        </p:sp>
        <p:cxnSp>
          <p:nvCxnSpPr>
            <p:cNvPr id="70" name="Conector de Seta Reta 69">
              <a:extLst>
                <a:ext uri="{FF2B5EF4-FFF2-40B4-BE49-F238E27FC236}">
                  <a16:creationId xmlns:a16="http://schemas.microsoft.com/office/drawing/2014/main" id="{A0BE1E3A-1E63-4CD8-20B2-E625838772CC}"/>
                </a:ext>
              </a:extLst>
            </p:cNvPr>
            <p:cNvCxnSpPr>
              <a:cxnSpLocks/>
              <a:stCxn id="42" idx="3"/>
            </p:cNvCxnSpPr>
            <p:nvPr/>
          </p:nvCxnSpPr>
          <p:spPr>
            <a:xfrm flipV="1">
              <a:off x="10469862" y="27436711"/>
              <a:ext cx="770005" cy="691"/>
            </a:xfrm>
            <a:prstGeom prst="straightConnector1">
              <a:avLst/>
            </a:prstGeom>
            <a:ln w="57150" cap="flat" cmpd="sng" algn="ctr">
              <a:solidFill>
                <a:schemeClr val="tx2">
                  <a:lumMod val="90000"/>
                  <a:lumOff val="1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4" name="Agrupar 13">
            <a:extLst>
              <a:ext uri="{FF2B5EF4-FFF2-40B4-BE49-F238E27FC236}">
                <a16:creationId xmlns:a16="http://schemas.microsoft.com/office/drawing/2014/main" id="{10027772-D894-BCA1-B724-ECE32FD2EFB0}"/>
              </a:ext>
            </a:extLst>
          </p:cNvPr>
          <p:cNvGrpSpPr/>
          <p:nvPr/>
        </p:nvGrpSpPr>
        <p:grpSpPr>
          <a:xfrm>
            <a:off x="23151286" y="21179143"/>
            <a:ext cx="4830784" cy="1297652"/>
            <a:chOff x="23151286" y="21179143"/>
            <a:chExt cx="4830784" cy="1297652"/>
          </a:xfrm>
        </p:grpSpPr>
        <p:sp>
          <p:nvSpPr>
            <p:cNvPr id="72" name="CaixaDeTexto 71">
              <a:extLst>
                <a:ext uri="{FF2B5EF4-FFF2-40B4-BE49-F238E27FC236}">
                  <a16:creationId xmlns:a16="http://schemas.microsoft.com/office/drawing/2014/main" id="{90C4FA62-6826-E46A-F318-247A2809AB99}"/>
                </a:ext>
              </a:extLst>
            </p:cNvPr>
            <p:cNvSpPr txBox="1"/>
            <p:nvPr/>
          </p:nvSpPr>
          <p:spPr>
            <a:xfrm>
              <a:off x="23694597" y="21179143"/>
              <a:ext cx="4287473" cy="1297652"/>
            </a:xfrm>
            <a:prstGeom prst="rect">
              <a:avLst/>
            </a:prstGeom>
            <a:noFill/>
            <a:ln>
              <a:noFill/>
            </a:ln>
          </p:spPr>
          <p:txBody>
            <a:bodyPr wrap="square">
              <a:noAutofit/>
            </a:bodyPr>
            <a:lstStyle/>
            <a:p>
              <a:r>
                <a:rPr lang="pt-BR" sz="2800" dirty="0">
                  <a:latin typeface="Open Sans" panose="020B0606030504020204" pitchFamily="34" charset="0"/>
                  <a:ea typeface="Open Sans" panose="020B0606030504020204" pitchFamily="34" charset="0"/>
                  <a:cs typeface="Open Sans" panose="020B0606030504020204" pitchFamily="34" charset="0"/>
                </a:rPr>
                <a:t>SEM CONTAMINAÇÃO</a:t>
              </a:r>
            </a:p>
            <a:p>
              <a:r>
                <a:rPr lang="pt-BR" sz="2800" b="0" i="0" dirty="0">
                  <a:effectLst/>
                  <a:latin typeface="Open Sans" panose="020B0606030504020204" pitchFamily="34" charset="0"/>
                  <a:ea typeface="Open Sans" panose="020B0606030504020204" pitchFamily="34" charset="0"/>
                  <a:cs typeface="Open Sans" panose="020B0606030504020204" pitchFamily="34" charset="0"/>
                </a:rPr>
                <a:t>CPM</a:t>
              </a:r>
            </a:p>
            <a:p>
              <a:r>
                <a:rPr lang="pt-BR" sz="2800" b="0" i="0" dirty="0">
                  <a:effectLst/>
                  <a:latin typeface="Open Sans" panose="020B0606030504020204" pitchFamily="34" charset="0"/>
                  <a:ea typeface="Open Sans" panose="020B0606030504020204" pitchFamily="34" charset="0"/>
                  <a:cs typeface="Open Sans" panose="020B0606030504020204" pitchFamily="34" charset="0"/>
                </a:rPr>
                <a:t>INFECÇÃO CLÍNICA</a:t>
              </a:r>
            </a:p>
          </p:txBody>
        </p:sp>
        <p:sp>
          <p:nvSpPr>
            <p:cNvPr id="73" name="Retângulo 72">
              <a:extLst>
                <a:ext uri="{FF2B5EF4-FFF2-40B4-BE49-F238E27FC236}">
                  <a16:creationId xmlns:a16="http://schemas.microsoft.com/office/drawing/2014/main" id="{54C5A231-4964-B7AA-EA3D-C650C5EC3737}"/>
                </a:ext>
              </a:extLst>
            </p:cNvPr>
            <p:cNvSpPr/>
            <p:nvPr/>
          </p:nvSpPr>
          <p:spPr>
            <a:xfrm>
              <a:off x="23151286" y="21316491"/>
              <a:ext cx="419214" cy="2771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tângulo 73">
              <a:extLst>
                <a:ext uri="{FF2B5EF4-FFF2-40B4-BE49-F238E27FC236}">
                  <a16:creationId xmlns:a16="http://schemas.microsoft.com/office/drawing/2014/main" id="{07397BDB-283A-27BC-495F-1A2CACF7E7E2}"/>
                </a:ext>
              </a:extLst>
            </p:cNvPr>
            <p:cNvSpPr/>
            <p:nvPr/>
          </p:nvSpPr>
          <p:spPr>
            <a:xfrm>
              <a:off x="23151286" y="21689399"/>
              <a:ext cx="419214" cy="27714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D67FB47A-B3B5-4DE9-090A-83B437EA3D69}"/>
                </a:ext>
              </a:extLst>
            </p:cNvPr>
            <p:cNvSpPr/>
            <p:nvPr/>
          </p:nvSpPr>
          <p:spPr>
            <a:xfrm>
              <a:off x="23151286" y="22136968"/>
              <a:ext cx="419214" cy="277140"/>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n w="12700">
                  <a:solidFill>
                    <a:schemeClr val="tx1">
                      <a:lumMod val="95000"/>
                      <a:lumOff val="5000"/>
                    </a:schemeClr>
                  </a:solidFill>
                </a:ln>
                <a:solidFill>
                  <a:schemeClr val="tx1"/>
                </a:solidFill>
              </a:endParaRPr>
            </a:p>
          </p:txBody>
        </p:sp>
      </p:grpSp>
      <p:sp>
        <p:nvSpPr>
          <p:cNvPr id="77" name="CaixaDeTexto 76">
            <a:extLst>
              <a:ext uri="{FF2B5EF4-FFF2-40B4-BE49-F238E27FC236}">
                <a16:creationId xmlns:a16="http://schemas.microsoft.com/office/drawing/2014/main" id="{72E065C3-C7F7-6E81-8020-2EF62FD4B459}"/>
              </a:ext>
            </a:extLst>
          </p:cNvPr>
          <p:cNvSpPr txBox="1"/>
          <p:nvPr/>
        </p:nvSpPr>
        <p:spPr>
          <a:xfrm>
            <a:off x="15021812" y="10044345"/>
            <a:ext cx="13442473" cy="646331"/>
          </a:xfrm>
          <a:prstGeom prst="rect">
            <a:avLst/>
          </a:prstGeom>
          <a:noFill/>
        </p:spPr>
        <p:txBody>
          <a:bodyPr wrap="square">
            <a:spAutoFit/>
          </a:bodyPr>
          <a:lstStyle/>
          <a:p>
            <a:r>
              <a:rPr lang="pt-BR" sz="3600" b="1" cap="all" dirty="0">
                <a:latin typeface="Open Sans" panose="020B0606030504020204" pitchFamily="34" charset="0"/>
                <a:ea typeface="Open Sans" panose="020B0606030504020204" pitchFamily="34" charset="0"/>
                <a:cs typeface="Open Sans" panose="020B0606030504020204" pitchFamily="34" charset="0"/>
              </a:rPr>
              <a:t>BACTÉRIAS ENCONTRADAS NA CPM</a:t>
            </a:r>
            <a:endParaRPr lang="pt-BR" sz="3600" dirty="0"/>
          </a:p>
        </p:txBody>
      </p:sp>
      <p:pic>
        <p:nvPicPr>
          <p:cNvPr id="84" name="Imagem 83" descr="Gráfico, Gráfico de caixa estreita&#10;&#10;O conteúdo gerado por IA pode estar incorreto.">
            <a:extLst>
              <a:ext uri="{FF2B5EF4-FFF2-40B4-BE49-F238E27FC236}">
                <a16:creationId xmlns:a16="http://schemas.microsoft.com/office/drawing/2014/main" id="{6B52D8D4-AF56-77AD-4AE1-30A2A8334A14}"/>
              </a:ext>
            </a:extLst>
          </p:cNvPr>
          <p:cNvPicPr>
            <a:picLocks noChangeAspect="1"/>
          </p:cNvPicPr>
          <p:nvPr/>
        </p:nvPicPr>
        <p:blipFill>
          <a:blip r:embed="R2c8ea340e8754447">
            <a:extLst>
              <a:ext uri="{28A0092B-C50C-407E-A947-70E740481C1C}">
                <a14:useLocalDpi xmlns:a14="http://schemas.microsoft.com/office/drawing/2010/main" val="0"/>
              </a:ext>
            </a:extLst>
          </a:blip>
          <a:srcRect l="1687" t="3564" r="8187" b="3883"/>
          <a:stretch/>
        </p:blipFill>
        <p:spPr>
          <a:xfrm>
            <a:off x="14628750" y="24677306"/>
            <a:ext cx="7682610" cy="5537629"/>
          </a:xfrm>
          <a:prstGeom prst="rect">
            <a:avLst/>
          </a:prstGeom>
        </p:spPr>
      </p:pic>
      <p:sp>
        <p:nvSpPr>
          <p:cNvPr id="85" name="CaixaDeTexto 84">
            <a:extLst>
              <a:ext uri="{FF2B5EF4-FFF2-40B4-BE49-F238E27FC236}">
                <a16:creationId xmlns:a16="http://schemas.microsoft.com/office/drawing/2014/main" id="{9DAAC70A-CD4E-3F64-93A5-B9F785F0B08C}"/>
              </a:ext>
            </a:extLst>
          </p:cNvPr>
          <p:cNvSpPr txBox="1"/>
          <p:nvPr/>
        </p:nvSpPr>
        <p:spPr>
          <a:xfrm>
            <a:off x="15021812" y="24037324"/>
            <a:ext cx="13442473" cy="646331"/>
          </a:xfrm>
          <a:prstGeom prst="rect">
            <a:avLst/>
          </a:prstGeom>
          <a:noFill/>
        </p:spPr>
        <p:txBody>
          <a:bodyPr wrap="square">
            <a:spAutoFit/>
          </a:bodyPr>
          <a:lstStyle/>
          <a:p>
            <a:r>
              <a:rPr lang="pt-BR" sz="3600" b="1" cap="all" dirty="0">
                <a:latin typeface="Open Sans" panose="020B0606030504020204" pitchFamily="34" charset="0"/>
                <a:ea typeface="Open Sans" panose="020B0606030504020204" pitchFamily="34" charset="0"/>
                <a:cs typeface="Open Sans" panose="020B0606030504020204" pitchFamily="34" charset="0"/>
              </a:rPr>
              <a:t>Curva de Kaplan-</a:t>
            </a:r>
            <a:r>
              <a:rPr lang="pt-BR" sz="3600" b="1" cap="all" dirty="0" err="1">
                <a:latin typeface="Open Sans" panose="020B0606030504020204" pitchFamily="34" charset="0"/>
                <a:ea typeface="Open Sans" panose="020B0606030504020204" pitchFamily="34" charset="0"/>
                <a:cs typeface="Open Sans" panose="020B0606030504020204" pitchFamily="34" charset="0"/>
              </a:rPr>
              <a:t>meier</a:t>
            </a:r>
            <a:r>
              <a:rPr lang="pt-BR" sz="3600" b="1" cap="all" dirty="0">
                <a:latin typeface="Open Sans" panose="020B0606030504020204" pitchFamily="34" charset="0"/>
                <a:ea typeface="Open Sans" panose="020B0606030504020204" pitchFamily="34" charset="0"/>
                <a:cs typeface="Open Sans" panose="020B0606030504020204" pitchFamily="34" charset="0"/>
              </a:rPr>
              <a:t> E </a:t>
            </a:r>
            <a:r>
              <a:rPr lang="pt-BR" sz="3600" b="1" cap="all" dirty="0" err="1">
                <a:latin typeface="Open Sans" panose="020B0606030504020204" pitchFamily="34" charset="0"/>
                <a:ea typeface="Open Sans" panose="020B0606030504020204" pitchFamily="34" charset="0"/>
                <a:cs typeface="Open Sans" panose="020B0606030504020204" pitchFamily="34" charset="0"/>
              </a:rPr>
              <a:t>cPm</a:t>
            </a:r>
            <a:r>
              <a:rPr lang="pt-BR" sz="3600" b="1" cap="all" dirty="0">
                <a:latin typeface="Open Sans" panose="020B0606030504020204" pitchFamily="34" charset="0"/>
                <a:ea typeface="Open Sans" panose="020B0606030504020204" pitchFamily="34" charset="0"/>
                <a:cs typeface="Open Sans" panose="020B0606030504020204" pitchFamily="34" charset="0"/>
              </a:rPr>
              <a:t> EM UTI </a:t>
            </a:r>
            <a:r>
              <a:rPr lang="pt-BR" sz="3600" cap="all" dirty="0">
                <a:latin typeface="Open Sans" panose="020B0606030504020204" pitchFamily="34" charset="0"/>
                <a:ea typeface="Open Sans" panose="020B0606030504020204" pitchFamily="34" charset="0"/>
                <a:cs typeface="Open Sans" panose="020B0606030504020204" pitchFamily="34" charset="0"/>
              </a:rPr>
              <a:t>X</a:t>
            </a:r>
            <a:r>
              <a:rPr lang="pt-BR" sz="3600" b="1" cap="all" dirty="0">
                <a:latin typeface="Open Sans" panose="020B0606030504020204" pitchFamily="34" charset="0"/>
                <a:ea typeface="Open Sans" panose="020B0606030504020204" pitchFamily="34" charset="0"/>
                <a:cs typeface="Open Sans" panose="020B0606030504020204" pitchFamily="34" charset="0"/>
              </a:rPr>
              <a:t> ENFERMARIA </a:t>
            </a:r>
            <a:endParaRPr lang="pt-BR" sz="3600" dirty="0"/>
          </a:p>
        </p:txBody>
      </p:sp>
      <p:sp>
        <p:nvSpPr>
          <p:cNvPr id="86" name="CaixaDeTexto 85">
            <a:extLst>
              <a:ext uri="{FF2B5EF4-FFF2-40B4-BE49-F238E27FC236}">
                <a16:creationId xmlns:a16="http://schemas.microsoft.com/office/drawing/2014/main" id="{01D5E35D-88F3-2F1C-F608-0D8C19B8E77F}"/>
              </a:ext>
            </a:extLst>
          </p:cNvPr>
          <p:cNvSpPr txBox="1"/>
          <p:nvPr/>
        </p:nvSpPr>
        <p:spPr>
          <a:xfrm>
            <a:off x="14465837" y="35794966"/>
            <a:ext cx="14400000" cy="646331"/>
          </a:xfrm>
          <a:prstGeom prst="rect">
            <a:avLst/>
          </a:prstGeom>
          <a:solidFill>
            <a:srgbClr val="424F61"/>
          </a:solidFill>
          <a:ln>
            <a:noFill/>
          </a:ln>
        </p:spPr>
        <p:txBody>
          <a:bodyPr wrap="square">
            <a:spAutoFit/>
          </a:bodyPr>
          <a:lstStyle/>
          <a:p>
            <a:r>
              <a:rPr lang="pt-BR" sz="36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			Conclusões</a:t>
            </a:r>
            <a:endParaRPr lang="pt-BR" sz="3600" dirty="0">
              <a:solidFill>
                <a:schemeClr val="bg1"/>
              </a:solidFill>
            </a:endParaRPr>
          </a:p>
        </p:txBody>
      </p:sp>
      <p:sp>
        <p:nvSpPr>
          <p:cNvPr id="87" name="CaixaDeTexto 86">
            <a:extLst>
              <a:ext uri="{FF2B5EF4-FFF2-40B4-BE49-F238E27FC236}">
                <a16:creationId xmlns:a16="http://schemas.microsoft.com/office/drawing/2014/main" id="{D6E709CF-89C1-9C68-99F8-5520184B197E}"/>
              </a:ext>
            </a:extLst>
          </p:cNvPr>
          <p:cNvSpPr txBox="1"/>
          <p:nvPr/>
        </p:nvSpPr>
        <p:spPr>
          <a:xfrm>
            <a:off x="14689841" y="36486732"/>
            <a:ext cx="13774444" cy="646331"/>
          </a:xfrm>
          <a:prstGeom prst="rect">
            <a:avLst/>
          </a:prstGeom>
          <a:noFill/>
        </p:spPr>
        <p:txBody>
          <a:bodyPr wrap="square">
            <a:spAutoFit/>
          </a:bodyPr>
          <a:lstStyle/>
          <a:p>
            <a:r>
              <a:rPr lang="pt-BR" sz="3600" b="0" i="0" dirty="0">
                <a:effectLst/>
                <a:latin typeface="Open Sans" panose="020B0606030504020204" pitchFamily="34" charset="0"/>
                <a:ea typeface="Open Sans" panose="020B0606030504020204" pitchFamily="34" charset="0"/>
                <a:cs typeface="Open Sans" panose="020B0606030504020204" pitchFamily="34" charset="0"/>
              </a:rPr>
              <a:t>Deve-se minimizar a 3d ou abolir o uso do FE nestes pacientes. </a:t>
            </a:r>
          </a:p>
        </p:txBody>
      </p:sp>
      <p:sp>
        <p:nvSpPr>
          <p:cNvPr id="89" name="CaixaDeTexto 88">
            <a:extLst>
              <a:ext uri="{FF2B5EF4-FFF2-40B4-BE49-F238E27FC236}">
                <a16:creationId xmlns:a16="http://schemas.microsoft.com/office/drawing/2014/main" id="{53E2D221-7C38-CAC6-0039-54936B7BF3E3}"/>
              </a:ext>
            </a:extLst>
          </p:cNvPr>
          <p:cNvSpPr txBox="1"/>
          <p:nvPr/>
        </p:nvSpPr>
        <p:spPr>
          <a:xfrm>
            <a:off x="14689841" y="38059374"/>
            <a:ext cx="13774444" cy="1754326"/>
          </a:xfrm>
          <a:prstGeom prst="rect">
            <a:avLst/>
          </a:prstGeom>
          <a:noFill/>
        </p:spPr>
        <p:txBody>
          <a:bodyPr wrap="square">
            <a:spAutoFit/>
          </a:bodyPr>
          <a:lstStyle/>
          <a:p>
            <a:r>
              <a:rPr lang="en-US" sz="3600" b="0" i="0" dirty="0" err="1">
                <a:effectLst/>
                <a:latin typeface="Open Sans" panose="020B0606030504020204" pitchFamily="34" charset="0"/>
                <a:ea typeface="Open Sans" panose="020B0606030504020204" pitchFamily="34" charset="0"/>
                <a:cs typeface="Open Sans" panose="020B0606030504020204" pitchFamily="34" charset="0"/>
              </a:rPr>
              <a:t>Metsemakers</a:t>
            </a:r>
            <a:r>
              <a:rPr lang="en-US" sz="3600" b="0" i="0" dirty="0">
                <a:effectLst/>
                <a:latin typeface="Open Sans" panose="020B0606030504020204" pitchFamily="34" charset="0"/>
                <a:ea typeface="Open Sans" panose="020B0606030504020204" pitchFamily="34" charset="0"/>
                <a:cs typeface="Open Sans" panose="020B0606030504020204" pitchFamily="34" charset="0"/>
              </a:rPr>
              <a:t> </a:t>
            </a:r>
            <a:r>
              <a:rPr lang="en-US" sz="3600" b="0" i="0" dirty="0" err="1">
                <a:effectLst/>
                <a:latin typeface="Open Sans" panose="020B0606030504020204" pitchFamily="34" charset="0"/>
                <a:ea typeface="Open Sans" panose="020B0606030504020204" pitchFamily="34" charset="0"/>
                <a:cs typeface="Open Sans" panose="020B0606030504020204" pitchFamily="34" charset="0"/>
              </a:rPr>
              <a:t>Wj</a:t>
            </a:r>
            <a:r>
              <a:rPr lang="en-US" sz="3600" b="0" i="0" dirty="0">
                <a:effectLst/>
                <a:latin typeface="Open Sans" panose="020B0606030504020204" pitchFamily="34" charset="0"/>
                <a:ea typeface="Open Sans" panose="020B0606030504020204" pitchFamily="34" charset="0"/>
                <a:cs typeface="Open Sans" panose="020B0606030504020204" pitchFamily="34" charset="0"/>
              </a:rPr>
              <a:t>, et al. Fracture-related infection: A consensus on definition from an international expert group. Injury 2018;49:505–10.</a:t>
            </a:r>
          </a:p>
        </p:txBody>
      </p:sp>
      <p:sp>
        <p:nvSpPr>
          <p:cNvPr id="92" name="CaixaDeTexto 91">
            <a:extLst>
              <a:ext uri="{FF2B5EF4-FFF2-40B4-BE49-F238E27FC236}">
                <a16:creationId xmlns:a16="http://schemas.microsoft.com/office/drawing/2014/main" id="{843FF295-A07B-6843-95F1-AEC3E7A17462}"/>
              </a:ext>
            </a:extLst>
          </p:cNvPr>
          <p:cNvSpPr txBox="1"/>
          <p:nvPr/>
        </p:nvSpPr>
        <p:spPr>
          <a:xfrm>
            <a:off x="14465837" y="37293566"/>
            <a:ext cx="14400000" cy="646331"/>
          </a:xfrm>
          <a:prstGeom prst="rect">
            <a:avLst/>
          </a:prstGeom>
          <a:solidFill>
            <a:srgbClr val="424F61"/>
          </a:solidFill>
          <a:ln>
            <a:noFill/>
          </a:ln>
        </p:spPr>
        <p:txBody>
          <a:bodyPr wrap="square">
            <a:spAutoFit/>
          </a:bodyPr>
          <a:lstStyle/>
          <a:p>
            <a:r>
              <a:rPr lang="pt-BR" sz="36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			REFERÊNCIAS</a:t>
            </a:r>
            <a:endParaRPr lang="pt-BR" sz="3600" dirty="0">
              <a:solidFill>
                <a:schemeClr val="bg1"/>
              </a:solidFill>
            </a:endParaRPr>
          </a:p>
        </p:txBody>
      </p:sp>
      <p:sp>
        <p:nvSpPr>
          <p:cNvPr id="93" name="CaixaDeTexto 92">
            <a:extLst>
              <a:ext uri="{FF2B5EF4-FFF2-40B4-BE49-F238E27FC236}">
                <a16:creationId xmlns:a16="http://schemas.microsoft.com/office/drawing/2014/main" id="{D42B6B40-2A03-CC51-08E5-B23A257BF3CC}"/>
              </a:ext>
            </a:extLst>
          </p:cNvPr>
          <p:cNvSpPr txBox="1"/>
          <p:nvPr/>
        </p:nvSpPr>
        <p:spPr>
          <a:xfrm>
            <a:off x="14465837" y="9307745"/>
            <a:ext cx="14400000" cy="646331"/>
          </a:xfrm>
          <a:prstGeom prst="rect">
            <a:avLst/>
          </a:prstGeom>
          <a:solidFill>
            <a:srgbClr val="424F61"/>
          </a:solidFill>
          <a:ln>
            <a:noFill/>
          </a:ln>
        </p:spPr>
        <p:txBody>
          <a:bodyPr wrap="square">
            <a:spAutoFit/>
          </a:bodyPr>
          <a:lstStyle/>
          <a:p>
            <a:r>
              <a:rPr lang="pt-BR" sz="36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			RESULTADOS</a:t>
            </a:r>
            <a:endParaRPr lang="pt-BR" sz="3600" dirty="0">
              <a:solidFill>
                <a:schemeClr val="bg1"/>
              </a:solidFill>
            </a:endParaRPr>
          </a:p>
        </p:txBody>
      </p:sp>
      <p:sp>
        <p:nvSpPr>
          <p:cNvPr id="8" name="CaixaDeTexto 7">
            <a:extLst>
              <a:ext uri="{FF2B5EF4-FFF2-40B4-BE49-F238E27FC236}">
                <a16:creationId xmlns:a16="http://schemas.microsoft.com/office/drawing/2014/main" id="{2935E45D-24B1-A73F-9088-6D6436A6C52A}"/>
              </a:ext>
            </a:extLst>
          </p:cNvPr>
          <p:cNvSpPr txBox="1"/>
          <p:nvPr/>
        </p:nvSpPr>
        <p:spPr>
          <a:xfrm>
            <a:off x="14465837" y="30397298"/>
            <a:ext cx="14400000" cy="646331"/>
          </a:xfrm>
          <a:prstGeom prst="rect">
            <a:avLst/>
          </a:prstGeom>
          <a:solidFill>
            <a:srgbClr val="424F61"/>
          </a:solidFill>
          <a:ln>
            <a:noFill/>
          </a:ln>
        </p:spPr>
        <p:txBody>
          <a:bodyPr wrap="square">
            <a:spAutoFit/>
          </a:bodyPr>
          <a:lstStyle/>
          <a:p>
            <a:r>
              <a:rPr lang="pt-BR" sz="36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			DISCUSSÕES</a:t>
            </a:r>
            <a:endParaRPr lang="pt-BR" sz="3600" dirty="0">
              <a:solidFill>
                <a:schemeClr val="bg1"/>
              </a:solidFill>
            </a:endParaRPr>
          </a:p>
        </p:txBody>
      </p:sp>
      <p:sp>
        <p:nvSpPr>
          <p:cNvPr id="10" name="CaixaDeTexto 9">
            <a:extLst>
              <a:ext uri="{FF2B5EF4-FFF2-40B4-BE49-F238E27FC236}">
                <a16:creationId xmlns:a16="http://schemas.microsoft.com/office/drawing/2014/main" id="{2C208A05-A90C-E703-3DCB-B3068366E4E6}"/>
              </a:ext>
            </a:extLst>
          </p:cNvPr>
          <p:cNvSpPr txBox="1"/>
          <p:nvPr/>
        </p:nvSpPr>
        <p:spPr>
          <a:xfrm>
            <a:off x="14993558" y="31292239"/>
            <a:ext cx="13026347" cy="4286543"/>
          </a:xfrm>
          <a:prstGeom prst="rect">
            <a:avLst/>
          </a:prstGeom>
          <a:noFill/>
          <a:ln>
            <a:noFill/>
          </a:ln>
        </p:spPr>
        <p:txBody>
          <a:bodyPr wrap="square">
            <a:noAutofit/>
          </a:bodyPr>
          <a:lstStyle/>
          <a:p>
            <a:pPr marL="571500" indent="-720000">
              <a:spcBef>
                <a:spcPts val="600"/>
              </a:spcBef>
              <a:spcAft>
                <a:spcPts val="600"/>
              </a:spcAft>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FE seguro por 28 d, observamos que em 3d já havia CPM </a:t>
            </a:r>
          </a:p>
          <a:p>
            <a:pPr marL="571500" indent="-720000">
              <a:spcBef>
                <a:spcPts val="600"/>
              </a:spcBef>
              <a:spcAft>
                <a:spcPts val="600"/>
              </a:spcAft>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Após </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7 dias 33% já a possuíam CPM</a:t>
            </a:r>
          </a:p>
          <a:p>
            <a:pPr marL="571500" indent="-720000">
              <a:spcBef>
                <a:spcPts val="600"/>
              </a:spcBef>
              <a:spcAft>
                <a:spcPts val="600"/>
              </a:spcAft>
              <a:buFont typeface="Wingdings" panose="05000000000000000000" pitchFamily="2" charset="2"/>
              <a:buChar char="Ø"/>
            </a:pPr>
            <a:r>
              <a:rPr lang="pt-BR" sz="3600" b="0" i="1" dirty="0" err="1">
                <a:effectLst/>
                <a:latin typeface="Open Sans" panose="020B0606030504020204" pitchFamily="34" charset="0"/>
                <a:ea typeface="Open Sans" panose="020B0606030504020204" pitchFamily="34" charset="0"/>
                <a:cs typeface="Open Sans" panose="020B0606030504020204" pitchFamily="34" charset="0"/>
              </a:rPr>
              <a:t>Staphylococcus</a:t>
            </a:r>
            <a:r>
              <a:rPr lang="pt-BR" sz="3600" b="0" i="1" dirty="0">
                <a:effectLst/>
                <a:latin typeface="Open Sans" panose="020B0606030504020204" pitchFamily="34" charset="0"/>
                <a:ea typeface="Open Sans" panose="020B0606030504020204" pitchFamily="34" charset="0"/>
                <a:cs typeface="Open Sans" panose="020B0606030504020204" pitchFamily="34" charset="0"/>
              </a:rPr>
              <a:t> </a:t>
            </a:r>
            <a:r>
              <a:rPr lang="pt-BR" sz="3600" b="0" i="1" dirty="0" err="1">
                <a:effectLst/>
                <a:latin typeface="Open Sans" panose="020B0606030504020204" pitchFamily="34" charset="0"/>
                <a:ea typeface="Open Sans" panose="020B0606030504020204" pitchFamily="34" charset="0"/>
                <a:cs typeface="Open Sans" panose="020B0606030504020204" pitchFamily="34" charset="0"/>
              </a:rPr>
              <a:t>epidermidis</a:t>
            </a:r>
            <a:r>
              <a:rPr lang="pt-BR" sz="3600" b="0" i="1" dirty="0">
                <a:effectLst/>
                <a:latin typeface="Open Sans" panose="020B0606030504020204" pitchFamily="34" charset="0"/>
                <a:ea typeface="Open Sans" panose="020B0606030504020204" pitchFamily="34" charset="0"/>
                <a:cs typeface="Open Sans" panose="020B0606030504020204" pitchFamily="34" charset="0"/>
              </a:rPr>
              <a:t> </a:t>
            </a:r>
            <a:r>
              <a:rPr lang="pt-BR" sz="3600" b="0" i="0" dirty="0">
                <a:effectLst/>
                <a:latin typeface="Open Sans" panose="020B0606030504020204" pitchFamily="34" charset="0"/>
                <a:ea typeface="Open Sans" panose="020B0606030504020204" pitchFamily="34" charset="0"/>
                <a:cs typeface="Open Sans" panose="020B0606030504020204" pitchFamily="34" charset="0"/>
              </a:rPr>
              <a:t>em 7 pacientes (54%)</a:t>
            </a:r>
          </a:p>
          <a:p>
            <a:pPr marL="571500" indent="-720000">
              <a:spcBef>
                <a:spcPts val="600"/>
              </a:spcBef>
              <a:spcAft>
                <a:spcPts val="600"/>
              </a:spcAft>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No nosso estudo a IC após 12 semanas foi de 15%</a:t>
            </a:r>
          </a:p>
          <a:p>
            <a:pPr marL="571500" indent="-720000">
              <a:spcBef>
                <a:spcPts val="600"/>
              </a:spcBef>
              <a:spcAft>
                <a:spcPts val="600"/>
              </a:spcAft>
              <a:buFont typeface="Wingdings" panose="05000000000000000000" pitchFamily="2" charset="2"/>
              <a:buChar char="Ø"/>
            </a:pPr>
            <a:r>
              <a:rPr lang="pt-BR" sz="3600" dirty="0">
                <a:latin typeface="Open Sans" panose="020B0606030504020204" pitchFamily="34" charset="0"/>
                <a:ea typeface="Open Sans" panose="020B0606030504020204" pitchFamily="34" charset="0"/>
                <a:cs typeface="Open Sans" panose="020B0606030504020204" pitchFamily="34" charset="0"/>
              </a:rPr>
              <a:t>Nosso estudo precisa de N maior</a:t>
            </a:r>
          </a:p>
          <a:p>
            <a:pPr marL="571500" indent="-720000">
              <a:spcBef>
                <a:spcPts val="600"/>
              </a:spcBef>
              <a:spcAft>
                <a:spcPts val="600"/>
              </a:spcAft>
              <a:buFont typeface="Wingdings" panose="05000000000000000000" pitchFamily="2" charset="2"/>
              <a:buChar char="Ø"/>
            </a:pPr>
            <a:r>
              <a:rPr lang="pt-BR" sz="3600" b="0" i="0" dirty="0">
                <a:effectLst/>
                <a:latin typeface="Open Sans" panose="020B0606030504020204" pitchFamily="34" charset="0"/>
                <a:ea typeface="Open Sans" panose="020B0606030504020204" pitchFamily="34" charset="0"/>
                <a:cs typeface="Open Sans" panose="020B0606030504020204" pitchFamily="34" charset="0"/>
              </a:rPr>
              <a:t>Necessitamos de maior tempo de seguimento</a:t>
            </a:r>
          </a:p>
        </p:txBody>
      </p:sp>
    </p:spTree>
    <p:extLst>
      <p:ext uri="{BB962C8B-B14F-4D97-AF65-F5344CB8AC3E}">
        <p14:creationId xmlns:p14="http://schemas.microsoft.com/office/powerpoint/2010/main" val="320703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8606ef4f15c458c">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9c95508b044402a">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0" i="0">
                <a:effectLst/>
                <a:latin typeface="Open Sans" panose="020B0606030504020204" pitchFamily="34" charset="0"/>
              </a:rPr>
              <a:t>FRATURA DO ENFORCADO: A IMPORTANCIA DA VIA COMBINADA EM FRATURAS IRREDUTÍVEIS</a:t>
            </a:r>
            <a:endParaRPr lang="pt-BR" sz="5400" b="1" dirty="0">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1040187"/>
            <a:ext cx="12397240" cy="6217087"/>
          </a:xfrm>
          <a:prstGeom prst="rect">
            <a:avLst/>
          </a:prstGeom>
          <a:noFill/>
        </p:spPr>
        <p:txBody>
          <a:bodyPr wrap="square" rtlCol="0">
            <a:spAutoFit/>
          </a:bodyPr>
          <a:lstStyle/>
          <a:p>
            <a:pPr rtl="0">
              <a:spcBef>
                <a:spcPts val="1200"/>
              </a:spcBef>
              <a:spcAft>
                <a:spcPts val="1200"/>
              </a:spcAft>
              <a:buNone/>
            </a:pPr>
            <a:r>
              <a:rPr lang="pt-BR" sz="4200" dirty="0"/>
              <a:t>Fraturas do enforcado atípicas (tipo II de Levine e Edwards) com translação vertebral &gt;50% e colapso discal são altamente instáveis. A via anterior isolada pode falhar em prover estabilidade adequada quando há comprometimento ligamentar associado.</a:t>
            </a:r>
          </a:p>
          <a:p>
            <a:pPr rtl="0">
              <a:spcBef>
                <a:spcPts val="1200"/>
              </a:spcBef>
              <a:spcAft>
                <a:spcPts val="1200"/>
              </a:spcAft>
              <a:buNone/>
            </a:pPr>
            <a:r>
              <a:rPr lang="pt-BR" sz="4200" dirty="0"/>
              <a:t> O objetivo deste trabalho é relatar um caso de falência precoce da abordagem anterior isolada em fratura-luxação C2–C3 e discutir, com base na literatura, as indicações para via combinada.</a:t>
            </a:r>
            <a:endParaRPr lang="pt-BR" sz="4200" b="0" dirty="0">
              <a:effectLst/>
            </a:endParaRPr>
          </a:p>
        </p:txBody>
      </p:sp>
      <p:sp>
        <p:nvSpPr>
          <p:cNvPr id="10" name="CaixaDeTexto 9">
            <a:extLst>
              <a:ext uri="{FF2B5EF4-FFF2-40B4-BE49-F238E27FC236}">
                <a16:creationId xmlns:a16="http://schemas.microsoft.com/office/drawing/2014/main" id="{67C5046E-C98C-A4A2-C188-F6853C5D42F9}"/>
              </a:ext>
            </a:extLst>
          </p:cNvPr>
          <p:cNvSpPr txBox="1"/>
          <p:nvPr/>
        </p:nvSpPr>
        <p:spPr>
          <a:xfrm>
            <a:off x="2189744" y="21136073"/>
            <a:ext cx="5445866" cy="3170099"/>
          </a:xfrm>
          <a:prstGeom prst="rect">
            <a:avLst/>
          </a:prstGeom>
          <a:noFill/>
        </p:spPr>
        <p:txBody>
          <a:bodyPr wrap="square" rtlCol="0">
            <a:spAutoFit/>
          </a:bodyPr>
          <a:lstStyle/>
          <a:p>
            <a:r>
              <a:rPr lang="pt-BR" sz="4000" dirty="0">
                <a:latin typeface="Aptos (corpo)"/>
                <a:cs typeface="Calibri" panose="020F0502020204030204" pitchFamily="34" charset="0"/>
              </a:rPr>
              <a:t> </a:t>
            </a:r>
            <a:r>
              <a:rPr lang="pt-BR" sz="4000" b="1" dirty="0">
                <a:latin typeface="Aptos (corpo)"/>
                <a:cs typeface="Calibri" panose="020F0502020204030204" pitchFamily="34" charset="0"/>
              </a:rPr>
              <a:t>Figura 1: </a:t>
            </a:r>
            <a:r>
              <a:rPr lang="pt-BR" sz="4000" dirty="0">
                <a:latin typeface="Aptos (corpo)"/>
                <a:cs typeface="Calibri" panose="020F0502020204030204" pitchFamily="34" charset="0"/>
              </a:rPr>
              <a:t>Radiografia do 14º pós operatório, evidenciando falha da síntese com translação de C2 e instabilidade.</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467848" y="10165818"/>
            <a:ext cx="297793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727200" y="25261360"/>
            <a:ext cx="12397240" cy="2677656"/>
          </a:xfrm>
          <a:prstGeom prst="rect">
            <a:avLst/>
          </a:prstGeom>
          <a:noFill/>
        </p:spPr>
        <p:txBody>
          <a:bodyPr wrap="square" rtlCol="0">
            <a:spAutoFit/>
          </a:bodyPr>
          <a:lstStyle/>
          <a:p>
            <a:pPr algn="just"/>
            <a:r>
              <a:rPr lang="pt-BR" sz="4200" dirty="0"/>
              <a:t>Relato de caso clínico com revisão narrativa da literatura (</a:t>
            </a:r>
            <a:r>
              <a:rPr lang="pt-BR" sz="4200" dirty="0" err="1"/>
              <a:t>PubMed</a:t>
            </a:r>
            <a:r>
              <a:rPr lang="pt-BR" sz="4200" dirty="0"/>
              <a:t>, 2016–2020), abordando critérios objetivos para definição da via cirúrgica em fraturas instáveis do tipo </a:t>
            </a:r>
            <a:r>
              <a:rPr lang="pt-BR" sz="4200" i="1" dirty="0" err="1"/>
              <a:t>hangman's</a:t>
            </a:r>
            <a:r>
              <a:rPr lang="pt-BR" sz="4200" i="1" dirty="0"/>
              <a:t> </a:t>
            </a:r>
            <a:r>
              <a:rPr lang="pt-BR" sz="4200" i="1" dirty="0" err="1"/>
              <a:t>fracture</a:t>
            </a:r>
            <a:r>
              <a:rPr lang="pt-BR" sz="4200" i="1" dirty="0"/>
              <a:t>.</a:t>
            </a:r>
            <a:endParaRPr lang="pt-BR" sz="4200" i="1"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727200" y="24483245"/>
            <a:ext cx="345415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Metodologia</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727200" y="27969187"/>
            <a:ext cx="2970795"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Resultados</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4675986" y="17247709"/>
            <a:ext cx="2682145"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Discussão</a:t>
            </a: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717691" y="26456605"/>
            <a:ext cx="2789546"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Conclusão</a:t>
            </a: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725566" y="33910054"/>
            <a:ext cx="6817444"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Referências Bibliográficas </a:t>
            </a:r>
          </a:p>
        </p:txBody>
      </p:sp>
      <p:pic>
        <p:nvPicPr>
          <p:cNvPr id="2" name="Picture 2" descr="IOG - Instituto Ortopédico de Goiânia">
            <a:extLst>
              <a:ext uri="{FF2B5EF4-FFF2-40B4-BE49-F238E27FC236}">
                <a16:creationId xmlns:a16="http://schemas.microsoft.com/office/drawing/2014/main" id="{51BCEE9D-BBAD-FA2F-01DD-AFCCC86FEB08}"/>
              </a:ext>
            </a:extLst>
          </p:cNvPr>
          <p:cNvPicPr>
            <a:picLocks noChangeAspect="1" noChangeArrowheads="1"/>
          </p:cNvPicPr>
          <p:nvPr/>
        </p:nvPicPr>
        <p:blipFill>
          <a:blip r:embed="R52e6b31b7581466e">
            <a:extLst>
              <a:ext uri="{28A0092B-C50C-407E-A947-70E740481C1C}">
                <a14:useLocalDpi xmlns:a14="http://schemas.microsoft.com/office/drawing/2010/main" val="0"/>
              </a:ext>
            </a:extLst>
          </a:blip>
          <a:srcRect/>
          <a:stretch>
            <a:fillRect/>
          </a:stretch>
        </p:blipFill>
        <p:spPr bwMode="auto">
          <a:xfrm>
            <a:off x="1199764" y="4075238"/>
            <a:ext cx="4719773" cy="3481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300E499D-FA11-2D39-0EF0-74F2CC1917C1}"/>
              </a:ext>
            </a:extLst>
          </p:cNvPr>
          <p:cNvPicPr>
            <a:picLocks noChangeAspect="1" noChangeArrowheads="1"/>
          </p:cNvPicPr>
          <p:nvPr/>
        </p:nvPicPr>
        <p:blipFill rotWithShape="1">
          <a:blip r:embed="R6457eeb73319459d">
            <a:extLst>
              <a:ext uri="{28A0092B-C50C-407E-A947-70E740481C1C}">
                <a14:useLocalDpi xmlns:a14="http://schemas.microsoft.com/office/drawing/2010/main" val="0"/>
              </a:ext>
            </a:extLst>
          </a:blip>
          <a:srcRect l="9928" t="3813" b="5692"/>
          <a:stretch/>
        </p:blipFill>
        <p:spPr bwMode="auto">
          <a:xfrm>
            <a:off x="7908677" y="17616633"/>
            <a:ext cx="5445866" cy="6755385"/>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48C43605-9E69-3980-40BA-FDE90C09D625}"/>
              </a:ext>
            </a:extLst>
          </p:cNvPr>
          <p:cNvSpPr txBox="1"/>
          <p:nvPr/>
        </p:nvSpPr>
        <p:spPr>
          <a:xfrm>
            <a:off x="1677620" y="28788846"/>
            <a:ext cx="12397240" cy="10741402"/>
          </a:xfrm>
          <a:prstGeom prst="rect">
            <a:avLst/>
          </a:prstGeom>
          <a:noFill/>
        </p:spPr>
        <p:txBody>
          <a:bodyPr wrap="square" rtlCol="0">
            <a:spAutoFit/>
          </a:bodyPr>
          <a:lstStyle/>
          <a:p>
            <a:pPr rtl="0">
              <a:spcBef>
                <a:spcPts val="1200"/>
              </a:spcBef>
              <a:spcAft>
                <a:spcPts val="1200"/>
              </a:spcAft>
              <a:buNone/>
            </a:pPr>
            <a:r>
              <a:rPr lang="pt-BR" sz="4200" b="0" i="0" u="none" strike="noStrike" dirty="0">
                <a:solidFill>
                  <a:srgbClr val="000000"/>
                </a:solidFill>
                <a:effectLst/>
              </a:rPr>
              <a:t>Homem de 41 anos, vítima de acidente automobilístico, deu entrada seis horas após o trauma. Estava estável, com dor cervical e fratura exposta no antebraço direito, sem déficits neurológicos (Frankel E). Radiografia e TC mostraram fratura-luxação C2–C3 tipo II (Levine e Edwards), com translação anterior de 80% e sem luxação </a:t>
            </a:r>
            <a:r>
              <a:rPr lang="pt-BR" sz="4200" b="0" i="0" u="none" strike="noStrike" dirty="0" err="1">
                <a:solidFill>
                  <a:srgbClr val="000000"/>
                </a:solidFill>
                <a:effectLst/>
              </a:rPr>
              <a:t>facetária</a:t>
            </a:r>
            <a:r>
              <a:rPr lang="pt-BR" sz="4200" b="0" i="0" u="none" strike="noStrike" dirty="0">
                <a:solidFill>
                  <a:srgbClr val="000000"/>
                </a:solidFill>
                <a:effectLst/>
              </a:rPr>
              <a:t>. Também apresentava fratura distal do rádio, tratada cirurgicamente.</a:t>
            </a:r>
          </a:p>
          <a:p>
            <a:pPr rtl="0">
              <a:spcBef>
                <a:spcPts val="1200"/>
              </a:spcBef>
              <a:spcAft>
                <a:spcPts val="1200"/>
              </a:spcAft>
              <a:buNone/>
            </a:pPr>
            <a:r>
              <a:rPr lang="pt-BR" sz="4200" dirty="0">
                <a:solidFill>
                  <a:srgbClr val="000000"/>
                </a:solidFill>
              </a:rPr>
              <a:t>Realizou-se </a:t>
            </a:r>
            <a:r>
              <a:rPr lang="pt-BR" sz="4200" dirty="0" err="1">
                <a:solidFill>
                  <a:srgbClr val="000000"/>
                </a:solidFill>
              </a:rPr>
              <a:t>discectomia</a:t>
            </a:r>
            <a:r>
              <a:rPr lang="pt-BR" sz="4200" dirty="0">
                <a:solidFill>
                  <a:srgbClr val="000000"/>
                </a:solidFill>
              </a:rPr>
              <a:t> e artrodese C2–C3 por via anterior, mas houve falência do implante no 14º dia, com translação recorrente. Foi necessária reoperação em duas etapas: nova fixação anterior e artrodese posterior. Evoluiu com consolidação óssea e sem déficits neurológicos, apresentando apenas limitação cervical compatível com o procedimento.</a:t>
            </a:r>
          </a:p>
        </p:txBody>
      </p:sp>
      <p:sp>
        <p:nvSpPr>
          <p:cNvPr id="30" name="CaixaDeTexto 29">
            <a:extLst>
              <a:ext uri="{FF2B5EF4-FFF2-40B4-BE49-F238E27FC236}">
                <a16:creationId xmlns:a16="http://schemas.microsoft.com/office/drawing/2014/main" id="{75A72633-7393-158E-EACB-46E9A898F74F}"/>
              </a:ext>
            </a:extLst>
          </p:cNvPr>
          <p:cNvSpPr txBox="1"/>
          <p:nvPr/>
        </p:nvSpPr>
        <p:spPr>
          <a:xfrm>
            <a:off x="14675986" y="17937448"/>
            <a:ext cx="12397240" cy="8217634"/>
          </a:xfrm>
          <a:prstGeom prst="rect">
            <a:avLst/>
          </a:prstGeom>
          <a:noFill/>
        </p:spPr>
        <p:txBody>
          <a:bodyPr wrap="square" rtlCol="0">
            <a:spAutoFit/>
          </a:bodyPr>
          <a:lstStyle/>
          <a:p>
            <a:pPr>
              <a:buNone/>
            </a:pPr>
            <a:r>
              <a:rPr lang="pt-BR" sz="4400" dirty="0"/>
              <a:t>Fraturas do enforcado tipo II com translação significativa e colapso discal são instáveis e, muitas vezes, falham com abordagem anterior isolada. No caso relatado, a falência precoce da via anterior exigiu </a:t>
            </a:r>
            <a:r>
              <a:rPr lang="pt-BR" sz="4400" dirty="0" err="1"/>
              <a:t>reabordagem</a:t>
            </a:r>
            <a:r>
              <a:rPr lang="pt-BR" sz="4400" dirty="0"/>
              <a:t> combinada, que resultou em estabilidade definitiva.</a:t>
            </a:r>
          </a:p>
          <a:p>
            <a:r>
              <a:rPr lang="pt-BR" sz="4400" dirty="0"/>
              <a:t>Estudos demonstram que a via posterior ou combinada é superior em fraturas com instabilidade tridimensional. A decisão cirúrgica deve considerar translação &gt;50%, integridade discal e falhas iniciais, favorecendo abordagem combinada em casos graves. ¹,²,³</a:t>
            </a:r>
          </a:p>
        </p:txBody>
      </p:sp>
      <p:sp>
        <p:nvSpPr>
          <p:cNvPr id="31" name="CaixaDeTexto 30">
            <a:extLst>
              <a:ext uri="{FF2B5EF4-FFF2-40B4-BE49-F238E27FC236}">
                <a16:creationId xmlns:a16="http://schemas.microsoft.com/office/drawing/2014/main" id="{D93C7B2C-C5E1-F1F8-A2C4-419FC19C7360}"/>
              </a:ext>
            </a:extLst>
          </p:cNvPr>
          <p:cNvSpPr txBox="1"/>
          <p:nvPr/>
        </p:nvSpPr>
        <p:spPr>
          <a:xfrm>
            <a:off x="14724112" y="27375111"/>
            <a:ext cx="12397240" cy="5909310"/>
          </a:xfrm>
          <a:prstGeom prst="rect">
            <a:avLst/>
          </a:prstGeom>
          <a:noFill/>
        </p:spPr>
        <p:txBody>
          <a:bodyPr wrap="square" rtlCol="0">
            <a:spAutoFit/>
          </a:bodyPr>
          <a:lstStyle/>
          <a:p>
            <a:pPr algn="just"/>
            <a:r>
              <a:rPr lang="pt-BR" sz="4200" dirty="0"/>
              <a:t>O caso ressalta a importância de avaliar cuidadosamente fraturas-luxações cervicais instáveis, com base em parâmetros radiográficos e resposta à redução. A falha da via anterior isolada evidenciou sua limitação em casos com translação marcante. A </a:t>
            </a:r>
            <a:r>
              <a:rPr lang="pt-BR" sz="4200" dirty="0" err="1"/>
              <a:t>reabordagem</a:t>
            </a:r>
            <a:r>
              <a:rPr lang="pt-BR" sz="4200" dirty="0"/>
              <a:t> combinada foi eficaz, reforçando a necessidade de conduta individualizada conforme a gravidade e instabilidade da lesão.</a:t>
            </a:r>
            <a:endParaRPr lang="pt-BR" sz="4200" i="1" dirty="0">
              <a:latin typeface="Calibri" panose="020F0502020204030204" pitchFamily="34" charset="0"/>
              <a:cs typeface="Calibri" panose="020F0502020204030204" pitchFamily="34" charset="0"/>
            </a:endParaRPr>
          </a:p>
        </p:txBody>
      </p:sp>
      <p:sp>
        <p:nvSpPr>
          <p:cNvPr id="32" name="CaixaDeTexto 31">
            <a:extLst>
              <a:ext uri="{FF2B5EF4-FFF2-40B4-BE49-F238E27FC236}">
                <a16:creationId xmlns:a16="http://schemas.microsoft.com/office/drawing/2014/main" id="{B20494CE-31FC-6301-93F9-9CB722BC3B0A}"/>
              </a:ext>
            </a:extLst>
          </p:cNvPr>
          <p:cNvSpPr txBox="1"/>
          <p:nvPr/>
        </p:nvSpPr>
        <p:spPr>
          <a:xfrm>
            <a:off x="14725566" y="34843532"/>
            <a:ext cx="12397240" cy="5016758"/>
          </a:xfrm>
          <a:prstGeom prst="rect">
            <a:avLst/>
          </a:prstGeom>
          <a:noFill/>
        </p:spPr>
        <p:txBody>
          <a:bodyPr wrap="square" rtlCol="0">
            <a:spAutoFit/>
          </a:bodyPr>
          <a:lstStyle/>
          <a:p>
            <a:pPr algn="just"/>
            <a:r>
              <a:rPr lang="pt-BR" sz="3200" dirty="0"/>
              <a:t>LIU, P.; WANG, S.; SHEN, Y.; ZHANG, Y. </a:t>
            </a:r>
            <a:r>
              <a:rPr lang="pt-BR" sz="3200" dirty="0" err="1"/>
              <a:t>Surgical</a:t>
            </a:r>
            <a:r>
              <a:rPr lang="pt-BR" sz="3200" dirty="0"/>
              <a:t> </a:t>
            </a:r>
            <a:r>
              <a:rPr lang="pt-BR" sz="3200" dirty="0" err="1"/>
              <a:t>treatment</a:t>
            </a:r>
            <a:r>
              <a:rPr lang="pt-BR" sz="3200" dirty="0"/>
              <a:t> </a:t>
            </a:r>
            <a:r>
              <a:rPr lang="pt-BR" sz="3200" dirty="0" err="1"/>
              <a:t>of</a:t>
            </a:r>
            <a:r>
              <a:rPr lang="pt-BR" sz="3200" dirty="0"/>
              <a:t> </a:t>
            </a:r>
            <a:r>
              <a:rPr lang="pt-BR" sz="3200" dirty="0" err="1"/>
              <a:t>unstable</a:t>
            </a:r>
            <a:r>
              <a:rPr lang="pt-BR" sz="3200" dirty="0"/>
              <a:t> </a:t>
            </a:r>
            <a:r>
              <a:rPr lang="pt-BR" sz="3200" dirty="0" err="1"/>
              <a:t>Hangman’s</a:t>
            </a:r>
            <a:r>
              <a:rPr lang="pt-BR" sz="3200" dirty="0"/>
              <a:t> </a:t>
            </a:r>
            <a:r>
              <a:rPr lang="pt-BR" sz="3200" dirty="0" err="1"/>
              <a:t>fractures</a:t>
            </a:r>
            <a:r>
              <a:rPr lang="pt-BR" sz="3200" dirty="0"/>
              <a:t> </a:t>
            </a:r>
            <a:r>
              <a:rPr lang="pt-BR" sz="3200" dirty="0" err="1"/>
              <a:t>using</a:t>
            </a:r>
            <a:r>
              <a:rPr lang="pt-BR" sz="3200" dirty="0"/>
              <a:t> anterior C2–C3 </a:t>
            </a:r>
            <a:r>
              <a:rPr lang="pt-BR" sz="3200" dirty="0" err="1"/>
              <a:t>discectomy</a:t>
            </a:r>
            <a:r>
              <a:rPr lang="pt-BR" sz="3200" dirty="0"/>
              <a:t> </a:t>
            </a:r>
            <a:r>
              <a:rPr lang="pt-BR" sz="3200" dirty="0" err="1"/>
              <a:t>and</a:t>
            </a:r>
            <a:r>
              <a:rPr lang="pt-BR" sz="3200" dirty="0"/>
              <a:t> </a:t>
            </a:r>
            <a:r>
              <a:rPr lang="pt-BR" sz="3200" dirty="0" err="1"/>
              <a:t>interbody</a:t>
            </a:r>
            <a:r>
              <a:rPr lang="pt-BR" sz="3200" dirty="0"/>
              <a:t> fusion. </a:t>
            </a:r>
            <a:r>
              <a:rPr lang="pt-BR" sz="3200" dirty="0" err="1"/>
              <a:t>Spine</a:t>
            </a:r>
            <a:r>
              <a:rPr lang="pt-BR" sz="3200" dirty="0"/>
              <a:t> (</a:t>
            </a:r>
            <a:r>
              <a:rPr lang="pt-BR" sz="3200" dirty="0" err="1"/>
              <a:t>Phila</a:t>
            </a:r>
            <a:r>
              <a:rPr lang="pt-BR" sz="3200" dirty="0"/>
              <a:t> </a:t>
            </a:r>
            <a:r>
              <a:rPr lang="pt-BR" sz="3200" dirty="0" err="1"/>
              <a:t>Pa</a:t>
            </a:r>
            <a:r>
              <a:rPr lang="pt-BR" sz="3200" dirty="0"/>
              <a:t> 1976), Philadelphia, v. 38, n. 22, p. 1903–1908, 2013.PATEL, P. D.; YOO, J. S.; KARMARKAR, S.; JINDAL, G. Management </a:t>
            </a:r>
            <a:r>
              <a:rPr lang="pt-BR" sz="3200" dirty="0" err="1"/>
              <a:t>of</a:t>
            </a:r>
            <a:r>
              <a:rPr lang="pt-BR" sz="3200" dirty="0"/>
              <a:t> </a:t>
            </a:r>
            <a:r>
              <a:rPr lang="pt-BR" sz="3200" dirty="0" err="1"/>
              <a:t>traumatic</a:t>
            </a:r>
            <a:r>
              <a:rPr lang="pt-BR" sz="3200" dirty="0"/>
              <a:t> </a:t>
            </a:r>
            <a:r>
              <a:rPr lang="pt-BR" sz="3200" dirty="0" err="1"/>
              <a:t>spondylolisthesis</a:t>
            </a:r>
            <a:r>
              <a:rPr lang="pt-BR" sz="3200" dirty="0"/>
              <a:t> </a:t>
            </a:r>
            <a:r>
              <a:rPr lang="pt-BR" sz="3200" dirty="0" err="1"/>
              <a:t>of</a:t>
            </a:r>
            <a:r>
              <a:rPr lang="pt-BR" sz="3200" dirty="0"/>
              <a:t> </a:t>
            </a:r>
            <a:r>
              <a:rPr lang="pt-BR" sz="3200" dirty="0" err="1"/>
              <a:t>the</a:t>
            </a:r>
            <a:r>
              <a:rPr lang="pt-BR" sz="3200" dirty="0"/>
              <a:t> </a:t>
            </a:r>
            <a:r>
              <a:rPr lang="pt-BR" sz="3200" dirty="0" err="1"/>
              <a:t>axis</a:t>
            </a:r>
            <a:r>
              <a:rPr lang="pt-BR" sz="3200" dirty="0"/>
              <a:t>: A </a:t>
            </a:r>
            <a:r>
              <a:rPr lang="pt-BR" sz="3200" dirty="0" err="1"/>
              <a:t>narrative</a:t>
            </a:r>
            <a:r>
              <a:rPr lang="pt-BR" sz="3200" dirty="0"/>
              <a:t> review. </a:t>
            </a:r>
            <a:r>
              <a:rPr lang="pt-BR" sz="3200" dirty="0" err="1"/>
              <a:t>Neurosurgical</a:t>
            </a:r>
            <a:r>
              <a:rPr lang="pt-BR" sz="3200" dirty="0"/>
              <a:t> Focus, </a:t>
            </a:r>
            <a:r>
              <a:rPr lang="pt-BR" sz="3200" dirty="0" err="1"/>
              <a:t>Charlottesville</a:t>
            </a:r>
            <a:r>
              <a:rPr lang="pt-BR" sz="3200" dirty="0"/>
              <a:t>, v. 49, n. 3, p. E11, 2020.LANG, M.; ZHANG, J.; CHEN, X.; SHANG, Z.; NIE, L. </a:t>
            </a:r>
            <a:r>
              <a:rPr lang="pt-BR" sz="3200" dirty="0" err="1"/>
              <a:t>Efficacy</a:t>
            </a:r>
            <a:r>
              <a:rPr lang="pt-BR" sz="3200" dirty="0"/>
              <a:t> </a:t>
            </a:r>
            <a:r>
              <a:rPr lang="pt-BR" sz="3200" dirty="0" err="1"/>
              <a:t>and</a:t>
            </a:r>
            <a:r>
              <a:rPr lang="pt-BR" sz="3200" dirty="0"/>
              <a:t> </a:t>
            </a:r>
            <a:r>
              <a:rPr lang="pt-BR" sz="3200" dirty="0" err="1"/>
              <a:t>safety</a:t>
            </a:r>
            <a:r>
              <a:rPr lang="pt-BR" sz="3200" dirty="0"/>
              <a:t> </a:t>
            </a:r>
            <a:r>
              <a:rPr lang="pt-BR" sz="3200" dirty="0" err="1"/>
              <a:t>of</a:t>
            </a:r>
            <a:r>
              <a:rPr lang="pt-BR" sz="3200" dirty="0"/>
              <a:t> </a:t>
            </a:r>
            <a:r>
              <a:rPr lang="pt-BR" sz="3200" dirty="0" err="1"/>
              <a:t>pedicle</a:t>
            </a:r>
            <a:r>
              <a:rPr lang="pt-BR" sz="3200" dirty="0"/>
              <a:t> </a:t>
            </a:r>
            <a:r>
              <a:rPr lang="pt-BR" sz="3200" dirty="0" err="1"/>
              <a:t>screw</a:t>
            </a:r>
            <a:r>
              <a:rPr lang="pt-BR" sz="3200" dirty="0"/>
              <a:t> </a:t>
            </a:r>
            <a:r>
              <a:rPr lang="pt-BR" sz="3200" dirty="0" err="1"/>
              <a:t>fixation</a:t>
            </a:r>
            <a:r>
              <a:rPr lang="pt-BR" sz="3200" dirty="0"/>
              <a:t> </a:t>
            </a:r>
            <a:r>
              <a:rPr lang="pt-BR" sz="3200" dirty="0" err="1"/>
              <a:t>using</a:t>
            </a:r>
            <a:r>
              <a:rPr lang="pt-BR" sz="3200" dirty="0"/>
              <a:t> O-</a:t>
            </a:r>
            <a:r>
              <a:rPr lang="pt-BR" sz="3200" dirty="0" err="1"/>
              <a:t>arm</a:t>
            </a:r>
            <a:r>
              <a:rPr lang="pt-BR" sz="3200" dirty="0"/>
              <a:t>-</a:t>
            </a:r>
            <a:r>
              <a:rPr lang="pt-BR" sz="3200" dirty="0" err="1"/>
              <a:t>based</a:t>
            </a:r>
            <a:r>
              <a:rPr lang="pt-BR" sz="3200" dirty="0"/>
              <a:t> </a:t>
            </a:r>
            <a:r>
              <a:rPr lang="pt-BR" sz="3200" dirty="0" err="1"/>
              <a:t>navigation</a:t>
            </a:r>
            <a:r>
              <a:rPr lang="pt-BR" sz="3200" dirty="0"/>
              <a:t> in cervical </a:t>
            </a:r>
            <a:r>
              <a:rPr lang="pt-BR" sz="3200" dirty="0" err="1"/>
              <a:t>spine</a:t>
            </a:r>
            <a:r>
              <a:rPr lang="pt-BR" sz="3200" dirty="0"/>
              <a:t> </a:t>
            </a:r>
            <a:r>
              <a:rPr lang="pt-BR" sz="3200" dirty="0" err="1"/>
              <a:t>surgery</a:t>
            </a:r>
            <a:r>
              <a:rPr lang="pt-BR" sz="3200" dirty="0"/>
              <a:t>. </a:t>
            </a:r>
            <a:r>
              <a:rPr lang="pt-BR" sz="3200" dirty="0" err="1"/>
              <a:t>European</a:t>
            </a:r>
            <a:r>
              <a:rPr lang="pt-BR" sz="3200" dirty="0"/>
              <a:t> </a:t>
            </a:r>
            <a:r>
              <a:rPr lang="pt-BR" sz="3200" dirty="0" err="1"/>
              <a:t>Spine</a:t>
            </a:r>
            <a:r>
              <a:rPr lang="pt-BR" sz="3200" dirty="0"/>
              <a:t> </a:t>
            </a:r>
            <a:r>
              <a:rPr lang="pt-BR" sz="3200" dirty="0" err="1"/>
              <a:t>Journal</a:t>
            </a:r>
            <a:r>
              <a:rPr lang="pt-BR" sz="3200" dirty="0"/>
              <a:t>, Berlin, v. 25, n. 6, p. 1906–1912, 2016.</a:t>
            </a:r>
            <a:endParaRPr lang="pt-BR" sz="3200" i="1" dirty="0">
              <a:latin typeface="Calibri" panose="020F0502020204030204" pitchFamily="34" charset="0"/>
              <a:cs typeface="Calibri" panose="020F0502020204030204" pitchFamily="34" charset="0"/>
            </a:endParaRPr>
          </a:p>
        </p:txBody>
      </p:sp>
      <p:pic>
        <p:nvPicPr>
          <p:cNvPr id="1034" name="Picture 10">
            <a:extLst>
              <a:ext uri="{FF2B5EF4-FFF2-40B4-BE49-F238E27FC236}">
                <a16:creationId xmlns:a16="http://schemas.microsoft.com/office/drawing/2014/main" id="{CD6A3756-5E5F-0C72-63D7-A5C279870C38}"/>
              </a:ext>
            </a:extLst>
          </p:cNvPr>
          <p:cNvPicPr>
            <a:picLocks noChangeAspect="1" noChangeArrowheads="1"/>
          </p:cNvPicPr>
          <p:nvPr/>
        </p:nvPicPr>
        <p:blipFill rotWithShape="1">
          <a:blip r:embed="R63f0085471de4815">
            <a:extLst>
              <a:ext uri="{28A0092B-C50C-407E-A947-70E740481C1C}">
                <a14:useLocalDpi xmlns:a14="http://schemas.microsoft.com/office/drawing/2010/main" val="0"/>
              </a:ext>
            </a:extLst>
          </a:blip>
          <a:srcRect t="6793" b="11342"/>
          <a:stretch/>
        </p:blipFill>
        <p:spPr bwMode="auto">
          <a:xfrm>
            <a:off x="20919334" y="10533273"/>
            <a:ext cx="5445866" cy="6217087"/>
          </a:xfrm>
          <a:prstGeom prst="rect">
            <a:avLst/>
          </a:prstGeom>
          <a:noFill/>
          <a:extLst>
            <a:ext uri="{909E8E84-426E-40DD-AFC4-6F175D3DCCD1}">
              <a14:hiddenFill xmlns:a14="http://schemas.microsoft.com/office/drawing/2010/main">
                <a:solidFill>
                  <a:srgbClr val="FFFFFF"/>
                </a:solidFill>
              </a14:hiddenFill>
            </a:ext>
          </a:extLst>
        </p:spPr>
      </p:pic>
      <p:sp>
        <p:nvSpPr>
          <p:cNvPr id="35" name="CaixaDeTexto 34">
            <a:extLst>
              <a:ext uri="{FF2B5EF4-FFF2-40B4-BE49-F238E27FC236}">
                <a16:creationId xmlns:a16="http://schemas.microsoft.com/office/drawing/2014/main" id="{B10E5B45-FDAD-F3D2-309A-4A241DD79665}"/>
              </a:ext>
            </a:extLst>
          </p:cNvPr>
          <p:cNvSpPr txBox="1"/>
          <p:nvPr/>
        </p:nvSpPr>
        <p:spPr>
          <a:xfrm>
            <a:off x="15177482" y="14155950"/>
            <a:ext cx="5445866" cy="2554545"/>
          </a:xfrm>
          <a:prstGeom prst="rect">
            <a:avLst/>
          </a:prstGeom>
          <a:noFill/>
        </p:spPr>
        <p:txBody>
          <a:bodyPr wrap="square" rtlCol="0">
            <a:spAutoFit/>
          </a:bodyPr>
          <a:lstStyle/>
          <a:p>
            <a:r>
              <a:rPr lang="pt-BR" sz="4000" dirty="0">
                <a:latin typeface="Aptos (corpo)"/>
                <a:cs typeface="Calibri" panose="020F0502020204030204" pitchFamily="34" charset="0"/>
              </a:rPr>
              <a:t> </a:t>
            </a:r>
            <a:r>
              <a:rPr lang="pt-BR" sz="4000" b="1" dirty="0">
                <a:latin typeface="Aptos (corpo)"/>
                <a:cs typeface="Calibri" panose="020F0502020204030204" pitchFamily="34" charset="0"/>
              </a:rPr>
              <a:t>Figura 2: </a:t>
            </a:r>
            <a:r>
              <a:rPr lang="pt-BR" sz="4000" dirty="0">
                <a:latin typeface="Aptos (corpo)"/>
                <a:cs typeface="Calibri" panose="020F0502020204030204" pitchFamily="34" charset="0"/>
              </a:rPr>
              <a:t>Radiografia do pós operatório de revisão, apresentando melhora da redução .</a:t>
            </a:r>
          </a:p>
        </p:txBody>
      </p:sp>
      <p:sp>
        <p:nvSpPr>
          <p:cNvPr id="6" name="CaixaDeTexto 5">
            <a:extLst>
              <a:ext uri="{FF2B5EF4-FFF2-40B4-BE49-F238E27FC236}">
                <a16:creationId xmlns:a16="http://schemas.microsoft.com/office/drawing/2014/main" id="{F0EACD8C-3439-C69D-2E23-A5AFEE2A8477}"/>
              </a:ext>
            </a:extLst>
          </p:cNvPr>
          <p:cNvSpPr txBox="1"/>
          <p:nvPr/>
        </p:nvSpPr>
        <p:spPr>
          <a:xfrm>
            <a:off x="8331200" y="5163469"/>
            <a:ext cx="19678316" cy="1938992"/>
          </a:xfrm>
          <a:prstGeom prst="rect">
            <a:avLst/>
          </a:prstGeom>
          <a:noFill/>
        </p:spPr>
        <p:txBody>
          <a:bodyPr wrap="square" rtlCol="0">
            <a:spAutoFit/>
          </a:bodyPr>
          <a:lstStyle/>
          <a:p>
            <a:pPr>
              <a:buNone/>
            </a:pPr>
            <a:r>
              <a:rPr lang="pt-BR" sz="4000" dirty="0"/>
              <a:t>Autores: 	</a:t>
            </a:r>
            <a:r>
              <a:rPr lang="pt-BR" sz="4000" b="1" dirty="0"/>
              <a:t>Vinicius Moreira¹, Adriano Filho¹, Edimar Junior¹, Carolina Vieira¹, Marcos Silva¹, Rafaela Barbosa¹, Rebecca Bastos¹</a:t>
            </a:r>
            <a:endParaRPr lang="pt-BR" sz="4000" dirty="0"/>
          </a:p>
          <a:p>
            <a:r>
              <a:rPr lang="pt-BR" sz="4000" dirty="0"/>
              <a:t>¹ Médico residente em Ortopedia e Traumatologia do Instituto Ortopédico de Goiânia</a:t>
            </a:r>
          </a:p>
        </p:txBody>
      </p:sp>
    </p:spTree>
    <p:extLst>
      <p:ext uri="{BB962C8B-B14F-4D97-AF65-F5344CB8AC3E}">
        <p14:creationId xmlns:p14="http://schemas.microsoft.com/office/powerpoint/2010/main" val="32070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ac68c2f7d6ab46e2">
            <a:extLst>
              <a:ext uri="{28A0092B-C50C-407E-A947-70E740481C1C}">
                <a14:useLocalDpi xmlns:a14="http://schemas.microsoft.com/office/drawing/2010/main" val="0"/>
              </a:ext>
            </a:extLst>
          </a:blip>
          <a:stretch>
            <a:fillRect/>
          </a:stretch>
        </p:blipFill>
        <p:spPr>
          <a:xfrm>
            <a:off x="0" y="0"/>
            <a:ext cx="28800425" cy="3961130"/>
          </a:xfrm>
          <a:prstGeom prst="rect">
            <a:avLst/>
          </a:prstGeom>
        </p:spPr>
      </p:pic>
      <p:pic>
        <p:nvPicPr>
          <p:cNvPr id="7" name="Imagem 6"/>
          <p:cNvPicPr>
            <a:picLocks noChangeAspect="1"/>
          </p:cNvPicPr>
          <p:nvPr/>
        </p:nvPicPr>
        <p:blipFill>
          <a:blip r:embed="R86be8efbc22e4f24">
            <a:extLst>
              <a:ext uri="{28A0092B-C50C-407E-A947-70E740481C1C}">
                <a14:useLocalDpi xmlns:a14="http://schemas.microsoft.com/office/drawing/2010/main" val="0"/>
              </a:ext>
            </a:extLst>
          </a:blip>
          <a:stretch>
            <a:fillRect/>
          </a:stretch>
        </p:blipFill>
        <p:spPr>
          <a:xfrm>
            <a:off x="0" y="41066085"/>
            <a:ext cx="28800425" cy="1991360"/>
          </a:xfrm>
          <a:prstGeom prst="rect">
            <a:avLst/>
          </a:prstGeom>
        </p:spPr>
      </p:pic>
      <p:sp>
        <p:nvSpPr>
          <p:cNvPr id="2" name="CaixaDeTexto 1"/>
          <p:cNvSpPr txBox="1"/>
          <p:nvPr/>
        </p:nvSpPr>
        <p:spPr>
          <a:xfrm>
            <a:off x="571500" y="4546555"/>
            <a:ext cx="27698700" cy="3051810"/>
          </a:xfrm>
          <a:prstGeom prst="rect">
            <a:avLst/>
          </a:prstGeom>
          <a:noFill/>
        </p:spPr>
        <p:txBody>
          <a:bodyPr wrap="square" rtlCol="0">
            <a:spAutoFit/>
          </a:bodyPr>
          <a:lstStyle/>
          <a:p>
            <a:pPr algn="ctr"/>
            <a:r>
              <a:rPr sz="5400" b="1" dirty="0">
                <a:latin typeface="Calibri" panose="020F0502020204030204" pitchFamily="34" charset="0"/>
                <a:cs typeface="Calibri" panose="020F0502020204030204" pitchFamily="34" charset="0"/>
              </a:rPr>
              <a:t>Fratura-Avulsão da Tuberosidade Anterior da Tíbia no Adolescente: Relato de Caso</a:t>
            </a:r>
            <a:endParaRPr sz="5400" b="1" dirty="0">
              <a:latin typeface="Calibri" panose="020F0502020204030204" pitchFamily="34" charset="0"/>
              <a:cs typeface="Calibri" panose="020F0502020204030204" pitchFamily="34" charset="0"/>
            </a:endParaRPr>
          </a:p>
          <a:p>
            <a:pPr algn="ctr"/>
            <a:r>
              <a:rPr lang="pt-BR" sz="4400" i="1" dirty="0">
                <a:latin typeface="Calibri" panose="020F0502020204030204" pitchFamily="34" charset="0"/>
                <a:cs typeface="Calibri" panose="020F0502020204030204" pitchFamily="34" charset="0"/>
                <a:sym typeface="+mn-ea"/>
              </a:rPr>
              <a:t>Leticia Ferreira Marques Silva,Paulo Andre Yunnis Boatto</a:t>
            </a:r>
            <a:r>
              <a:rPr lang="pt-BR" sz="4400" i="1" dirty="0">
                <a:latin typeface="Calibri" panose="020F0502020204030204" pitchFamily="34" charset="0"/>
                <a:cs typeface="Calibri" panose="020F0502020204030204" pitchFamily="34" charset="0"/>
              </a:rPr>
              <a:t>, , Arthur Tescarolli, Fernando Amaral dos Santos, André Felipe Ninomiya, Nilson Nonose</a:t>
            </a:r>
            <a:endParaRPr lang="pt-BR" sz="4400" i="1" dirty="0">
              <a:latin typeface="Calibri" panose="020F0502020204030204" pitchFamily="34" charset="0"/>
              <a:cs typeface="Calibri" panose="020F0502020204030204" pitchFamily="34" charset="0"/>
            </a:endParaRPr>
          </a:p>
          <a:p>
            <a:pPr algn="ctr">
              <a:lnSpc>
                <a:spcPct val="90000"/>
              </a:lnSpc>
            </a:pPr>
            <a:endParaRPr lang="pt-BR" sz="1200" dirty="0">
              <a:latin typeface="Calibri" panose="020F0502020204030204" pitchFamily="34" charset="0"/>
              <a:cs typeface="Calibri" panose="020F0502020204030204" pitchFamily="34" charset="0"/>
            </a:endParaRPr>
          </a:p>
          <a:p>
            <a:pPr algn="ctr">
              <a:lnSpc>
                <a:spcPct val="90000"/>
              </a:lnSpc>
            </a:pPr>
            <a:r>
              <a:rPr lang="pt-BR" sz="4400" dirty="0">
                <a:latin typeface="Calibri" panose="020F0502020204030204" pitchFamily="34" charset="0"/>
                <a:cs typeface="Calibri" panose="020F0502020204030204" pitchFamily="34" charset="0"/>
              </a:rPr>
              <a:t>Hospital Universitário São Francisco na Providência de Deus – HUSF, Bragança Paulista, SP</a:t>
            </a:r>
            <a:endParaRPr lang="pt-BR" sz="4400" dirty="0">
              <a:latin typeface="Calibri" panose="020F0502020204030204" pitchFamily="34" charset="0"/>
              <a:cs typeface="Calibri" panose="020F0502020204030204" pitchFamily="34" charset="0"/>
            </a:endParaRPr>
          </a:p>
        </p:txBody>
      </p:sp>
      <p:sp>
        <p:nvSpPr>
          <p:cNvPr id="3" name="CaixaDeTexto 2"/>
          <p:cNvSpPr txBox="1"/>
          <p:nvPr/>
        </p:nvSpPr>
        <p:spPr>
          <a:xfrm>
            <a:off x="571500" y="8274083"/>
            <a:ext cx="27698700" cy="2822575"/>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INTRODUÇÃO</a:t>
            </a:r>
            <a:endParaRPr lang="pt-BR" sz="4800" b="1" dirty="0">
              <a:latin typeface="Calibri" panose="020F0502020204030204" pitchFamily="34" charset="0"/>
              <a:cs typeface="Calibri" panose="020F0502020204030204" pitchFamily="34" charset="0"/>
            </a:endParaRPr>
          </a:p>
          <a:p>
            <a:pPr marL="685800" indent="-685800" algn="just">
              <a:lnSpc>
                <a:spcPct val="90000"/>
              </a:lnSpc>
              <a:buFont typeface="Arial" panose="020B0604020202020204" pitchFamily="34" charset="0"/>
              <a:buChar char="•"/>
            </a:pPr>
            <a:r>
              <a:rPr lang="pt-BR" sz="4800" dirty="0">
                <a:latin typeface="Calibri" panose="020F0502020204030204" pitchFamily="34" charset="0"/>
                <a:cs typeface="Calibri" panose="020F0502020204030204" pitchFamily="34" charset="0"/>
              </a:rPr>
              <a:t>A fratura-avulsão da tuberosidade anterior da tíbia (TAT) é uma lesão, observada frequentemente em jovens atletas, associada principalmente a atividades esportivas que envolvem salto ou aterrissagem rápida, com contração abrupta do quadríceps.</a:t>
            </a:r>
            <a:endParaRPr lang="pt-BR" sz="4800" dirty="0">
              <a:latin typeface="Calibri" panose="020F0502020204030204" pitchFamily="34" charset="0"/>
              <a:cs typeface="Calibri" panose="020F0502020204030204" pitchFamily="34" charset="0"/>
            </a:endParaRPr>
          </a:p>
        </p:txBody>
      </p:sp>
      <p:sp>
        <p:nvSpPr>
          <p:cNvPr id="5" name="CaixaDeTexto 4"/>
          <p:cNvSpPr txBox="1"/>
          <p:nvPr/>
        </p:nvSpPr>
        <p:spPr>
          <a:xfrm>
            <a:off x="358140" y="11010900"/>
            <a:ext cx="27698700" cy="901700"/>
          </a:xfrm>
          <a:prstGeom prst="rect">
            <a:avLst/>
          </a:prstGeom>
          <a:noFill/>
        </p:spPr>
        <p:txBody>
          <a:bodyPr wrap="square" rtlCol="0">
            <a:noAutofit/>
          </a:bodyPr>
          <a:lstStyle/>
          <a:p>
            <a:pPr algn="just"/>
            <a:r>
              <a:rPr lang="pt-BR" sz="4800" b="1" dirty="0">
                <a:latin typeface="Calibri" panose="020F0502020204030204" pitchFamily="34" charset="0"/>
                <a:cs typeface="Calibri" panose="020F0502020204030204" pitchFamily="34" charset="0"/>
              </a:rPr>
              <a:t>OBJETIVO</a:t>
            </a:r>
            <a:endParaRPr lang="pt-BR" sz="44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6" name="CaixaDeTexto 5"/>
          <p:cNvSpPr txBox="1"/>
          <p:nvPr/>
        </p:nvSpPr>
        <p:spPr>
          <a:xfrm>
            <a:off x="358140" y="13172025"/>
            <a:ext cx="27412950" cy="1272540"/>
          </a:xfrm>
          <a:prstGeom prst="rect">
            <a:avLst/>
          </a:prstGeom>
          <a:noFill/>
        </p:spPr>
        <p:txBody>
          <a:bodyPr wrap="square" rtlCol="0">
            <a:spAutoFit/>
          </a:bodyPr>
          <a:lstStyle/>
          <a:p>
            <a:pPr algn="just">
              <a:lnSpc>
                <a:spcPct val="80000"/>
              </a:lnSpc>
            </a:pPr>
            <a:r>
              <a:rPr lang="pt-BR" sz="4800" b="1" dirty="0">
                <a:latin typeface="Calibri" panose="020F0502020204030204" pitchFamily="34" charset="0"/>
                <a:cs typeface="Calibri" panose="020F0502020204030204" pitchFamily="34" charset="0"/>
              </a:rPr>
              <a:t>RELATO DO CASO</a:t>
            </a:r>
            <a:endParaRPr lang="pt-BR" sz="48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3" name="CaixaDeTexto 22"/>
          <p:cNvSpPr txBox="1"/>
          <p:nvPr/>
        </p:nvSpPr>
        <p:spPr>
          <a:xfrm>
            <a:off x="358141" y="33835725"/>
            <a:ext cx="26898994" cy="1346200"/>
          </a:xfrm>
          <a:prstGeom prst="rect">
            <a:avLst/>
          </a:prstGeom>
          <a:noFill/>
        </p:spPr>
        <p:txBody>
          <a:bodyPr wrap="square">
            <a:spAutoFit/>
          </a:bodyPr>
          <a:lstStyle/>
          <a:p>
            <a:pPr algn="just">
              <a:lnSpc>
                <a:spcPct val="90000"/>
              </a:lnSpc>
            </a:pPr>
            <a:r>
              <a:rPr lang="pt-BR" sz="4800" b="1" dirty="0">
                <a:latin typeface="Calibri" panose="020F0502020204030204" pitchFamily="34" charset="0"/>
                <a:cs typeface="Calibri" panose="020F0502020204030204" pitchFamily="34" charset="0"/>
              </a:rPr>
              <a:t>CONCLUSÕES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0" name="CaixaDeTexto 19"/>
          <p:cNvSpPr txBox="1"/>
          <p:nvPr/>
        </p:nvSpPr>
        <p:spPr>
          <a:xfrm>
            <a:off x="662941" y="39141595"/>
            <a:ext cx="26898994" cy="829945"/>
          </a:xfrm>
          <a:prstGeom prst="rect">
            <a:avLst/>
          </a:prstGeom>
          <a:noFill/>
        </p:spPr>
        <p:txBody>
          <a:bodyPr wrap="square">
            <a:spAutoFit/>
          </a:bodyPr>
          <a:lstStyle/>
          <a:p>
            <a:pPr algn="just"/>
            <a:endParaRPr lang="pt-BR" sz="2400" dirty="0"/>
          </a:p>
          <a:p>
            <a:pPr algn="just"/>
            <a:endParaRPr lang="pt-BR" sz="2400" dirty="0"/>
          </a:p>
        </p:txBody>
      </p:sp>
      <p:sp>
        <p:nvSpPr>
          <p:cNvPr id="8" name="Caixa de Texto 7"/>
          <p:cNvSpPr txBox="1"/>
          <p:nvPr/>
        </p:nvSpPr>
        <p:spPr>
          <a:xfrm>
            <a:off x="570865" y="11814810"/>
            <a:ext cx="27698065" cy="1654810"/>
          </a:xfrm>
          <a:prstGeom prst="rect">
            <a:avLst/>
          </a:prstGeom>
        </p:spPr>
        <p:txBody>
          <a:bodyPr wrap="square">
            <a:noAutofit/>
          </a:bodyPr>
          <a:p>
            <a:pPr marL="685800" indent="-685800" algn="just">
              <a:lnSpc>
                <a:spcPct val="90000"/>
              </a:lnSpc>
              <a:buFont typeface="Arial" panose="020B0604020202020204" pitchFamily="34" charset="0"/>
              <a:buChar char="•"/>
            </a:pPr>
            <a:r>
              <a:rPr sz="4800">
                <a:latin typeface="Calibri" panose="020F0502020204030204" pitchFamily="34" charset="0"/>
                <a:cs typeface="Calibri" panose="020F0502020204030204" pitchFamily="34" charset="0"/>
              </a:rPr>
              <a:t>Este relato de caso descreve um adolescente com fratura-avulsão da tuberosidade anterior da tíbia, um mecanismo de lesão pouco frequente, mas relevante na ortopedia pediátrica.</a:t>
            </a:r>
            <a:endParaRPr sz="4800">
              <a:latin typeface="Calibri" panose="020F0502020204030204" pitchFamily="34" charset="0"/>
              <a:cs typeface="Calibri" panose="020F0502020204030204" pitchFamily="34" charset="0"/>
            </a:endParaRPr>
          </a:p>
        </p:txBody>
      </p:sp>
      <p:sp>
        <p:nvSpPr>
          <p:cNvPr id="9" name="Caixa de Texto 8"/>
          <p:cNvSpPr txBox="1"/>
          <p:nvPr/>
        </p:nvSpPr>
        <p:spPr>
          <a:xfrm>
            <a:off x="358775" y="13858875"/>
            <a:ext cx="27698065" cy="4523105"/>
          </a:xfrm>
          <a:prstGeom prst="rect">
            <a:avLst/>
          </a:prstGeom>
        </p:spPr>
        <p:txBody>
          <a:bodyPr wrap="square">
            <a:spAutoFit/>
          </a:bodyPr>
          <a:p>
            <a:pPr marL="685800" indent="-685800" algn="just" fontAlgn="base">
              <a:buFont typeface="Arial" panose="020B0604020202020204" pitchFamily="34" charset="0"/>
              <a:buChar char="•"/>
            </a:pPr>
            <a:r>
              <a:rPr lang="en-US" sz="4800">
                <a:solidFill>
                  <a:srgbClr val="000000"/>
                </a:solidFill>
                <a:latin typeface="Calibri" panose="020F0502020204030204" pitchFamily="34" charset="0"/>
                <a:ea typeface="Helvetica"/>
                <a:cs typeface="Calibri" panose="020F0502020204030204" pitchFamily="34" charset="0"/>
              </a:rPr>
              <a:t>Paciente de 14 anos, sexo masculino apresentou dor súbita no joelho esquerdo e incapacidade funcional, com deficit de extensão do joelho, durante partida de futebol. Refere que quadro se iniciou durante movimento rotacional, com pé fixo ao solo.  Ao exame apresentava pele íntegra, dor à palpação difusa do joelho, derrame articular, deficit de extensão do joelho e gap palpável (fig.1). Radiografias do joelho (fig. 2) e tomografia computadorizada (fig. 3) evidenciaram fratura-avulsão da tuberosidade anterior da tíbia com avulsão do fragmento ósseo e cominuição do fragmento.</a:t>
            </a:r>
            <a:endParaRPr lang="en-US" sz="4800">
              <a:solidFill>
                <a:srgbClr val="000000"/>
              </a:solidFill>
              <a:latin typeface="Calibri" panose="020F0502020204030204" pitchFamily="34" charset="0"/>
              <a:ea typeface="Helvetica"/>
              <a:cs typeface="Calibri" panose="020F0502020204030204" pitchFamily="34" charset="0"/>
            </a:endParaRPr>
          </a:p>
        </p:txBody>
      </p:sp>
      <p:sp>
        <p:nvSpPr>
          <p:cNvPr id="15" name="Caixa de Texto 14"/>
          <p:cNvSpPr txBox="1"/>
          <p:nvPr/>
        </p:nvSpPr>
        <p:spPr>
          <a:xfrm>
            <a:off x="358140" y="23182580"/>
            <a:ext cx="26302335" cy="3046095"/>
          </a:xfrm>
          <a:prstGeom prst="rect">
            <a:avLst/>
          </a:prstGeom>
          <a:noFill/>
        </p:spPr>
        <p:txBody>
          <a:bodyPr wrap="square" rtlCol="0" anchor="t">
            <a:spAutoFit/>
          </a:bodyPr>
          <a:p>
            <a:pPr marL="685800" indent="-685800" algn="just" fontAlgn="base">
              <a:buFont typeface="Arial" panose="020B0604020202020204" pitchFamily="34" charset="0"/>
              <a:buChar char="•"/>
            </a:pPr>
            <a:r>
              <a:rPr sz="4800">
                <a:solidFill>
                  <a:srgbClr val="000000"/>
                </a:solidFill>
                <a:latin typeface="Calibri" panose="020F0502020204030204" pitchFamily="34" charset="0"/>
                <a:ea typeface="Helvetica"/>
                <a:cs typeface="Calibri" panose="020F0502020204030204" pitchFamily="34" charset="0"/>
                <a:sym typeface="+mn-ea"/>
              </a:rPr>
              <a:t>Optado pelo tratamento cirúgico, sendo observado avulsão total do tendão patelar ao nível da TAT, associado à fragmentação, sendo reinserido o tendão patelar com 2 âncoras e fixado fragmentos com parafuso</a:t>
            </a:r>
            <a:r>
              <a:rPr lang="pt-BR" sz="4800">
                <a:solidFill>
                  <a:srgbClr val="000000"/>
                </a:solidFill>
                <a:latin typeface="Calibri" panose="020F0502020204030204" pitchFamily="34" charset="0"/>
                <a:ea typeface="Helvetica"/>
                <a:cs typeface="Calibri" panose="020F0502020204030204" pitchFamily="34" charset="0"/>
                <a:sym typeface="+mn-ea"/>
              </a:rPr>
              <a:t> canulado 3,5mm com arruelas (fig. 4 e 5). Iniciado reabilitação precoce para o paciente, com estimulo ao ganho de movimento, com retorno as atividades, não evoluindo com deformidades.</a:t>
            </a:r>
            <a:endParaRPr lang="pt-BR" sz="4800">
              <a:solidFill>
                <a:srgbClr val="000000"/>
              </a:solidFill>
              <a:latin typeface="Calibri" panose="020F0502020204030204" pitchFamily="34" charset="0"/>
              <a:ea typeface="Helvetica"/>
              <a:cs typeface="Calibri" panose="020F0502020204030204" pitchFamily="34" charset="0"/>
              <a:sym typeface="+mn-ea"/>
            </a:endParaRPr>
          </a:p>
        </p:txBody>
      </p:sp>
      <p:sp>
        <p:nvSpPr>
          <p:cNvPr id="18" name="Caixa de Texto 17"/>
          <p:cNvSpPr txBox="1"/>
          <p:nvPr/>
        </p:nvSpPr>
        <p:spPr>
          <a:xfrm>
            <a:off x="570865" y="34729420"/>
            <a:ext cx="22389465" cy="2907030"/>
          </a:xfrm>
          <a:prstGeom prst="rect">
            <a:avLst/>
          </a:prstGeom>
        </p:spPr>
        <p:txBody>
          <a:bodyPr>
            <a:noAutofit/>
          </a:bodyPr>
          <a:p>
            <a:pPr marL="685800" indent="-685800" algn="just">
              <a:buFont typeface="Arial" panose="020B0604020202020204" pitchFamily="34" charset="0"/>
              <a:buChar char="•"/>
            </a:pPr>
            <a:r>
              <a:rPr sz="4800">
                <a:latin typeface="Calibri" panose="020F0502020204030204" pitchFamily="34" charset="0"/>
                <a:cs typeface="Calibri" panose="020F0502020204030204" pitchFamily="34" charset="0"/>
              </a:rPr>
              <a:t>A fratura-avulsão da tuberosidade anterior da tíbia é uma lesão importante no contexto da ortopedia pediátrica, especialmente em adolescentes atletas. O tratamento precoce, muitas vezes cirúrgico, é essencial para evitar sequelas e garantir o retorno à atividade física. Este relato de caso ressalta a importância do diagnóstico diferencial adequado e da escolha do tratamento apropriado para cada caso, a fim de assegurar uma recuperação sem sequelas funcionais. A abordagem baseada na literatura,  reforça a eficácia das intervenções precoces para otimizar os resultados funcionais.</a:t>
            </a:r>
            <a:endParaRPr sz="4800">
              <a:latin typeface="Calibri" panose="020F0502020204030204" pitchFamily="34" charset="0"/>
              <a:cs typeface="Calibri" panose="020F0502020204030204" pitchFamily="34" charset="0"/>
            </a:endParaRPr>
          </a:p>
        </p:txBody>
      </p:sp>
      <p:sp>
        <p:nvSpPr>
          <p:cNvPr id="21" name="CaixaDeTexto 22"/>
          <p:cNvSpPr txBox="1"/>
          <p:nvPr>
            <p:custDataLst>
              <p:tags r:id="R67565540425440a2"/>
            </p:custDataLst>
          </p:nvPr>
        </p:nvSpPr>
        <p:spPr>
          <a:xfrm>
            <a:off x="24318595" y="34960560"/>
            <a:ext cx="5422265" cy="1346200"/>
          </a:xfrm>
          <a:prstGeom prst="rect">
            <a:avLst/>
          </a:prstGeom>
          <a:noFill/>
        </p:spPr>
        <p:txBody>
          <a:bodyPr wrap="square">
            <a:spAutoFit/>
          </a:bodyPr>
          <a:p>
            <a:pPr algn="just">
              <a:lnSpc>
                <a:spcPct val="90000"/>
              </a:lnSpc>
            </a:pPr>
            <a:r>
              <a:rPr lang="pt-BR" sz="4800" b="1" dirty="0">
                <a:latin typeface="Calibri" panose="020F0502020204030204" pitchFamily="34" charset="0"/>
                <a:cs typeface="Calibri" panose="020F0502020204030204" pitchFamily="34" charset="0"/>
              </a:rPr>
              <a:t>REFERENCIAS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b="1" dirty="0">
              <a:latin typeface="Calibri" panose="020F0502020204030204" pitchFamily="34" charset="0"/>
              <a:cs typeface="Calibri" panose="020F0502020204030204" pitchFamily="34" charset="0"/>
            </a:endParaRPr>
          </a:p>
        </p:txBody>
      </p:sp>
      <p:pic>
        <p:nvPicPr>
          <p:cNvPr id="22" name="Imagem 21" descr="HUSF_ALSF"/>
          <p:cNvPicPr>
            <a:picLocks noChangeAspect="1"/>
          </p:cNvPicPr>
          <p:nvPr/>
        </p:nvPicPr>
        <p:blipFill>
          <a:blip r:embed="Ra94a067c4ce04bc9"/>
          <a:stretch>
            <a:fillRect/>
          </a:stretch>
        </p:blipFill>
        <p:spPr>
          <a:xfrm>
            <a:off x="20613370" y="139065"/>
            <a:ext cx="8187055" cy="2357755"/>
          </a:xfrm>
          <a:prstGeom prst="rect">
            <a:avLst/>
          </a:prstGeom>
        </p:spPr>
      </p:pic>
      <p:pic>
        <p:nvPicPr>
          <p:cNvPr id="24" name="Imagem 1" descr="WhatsApp Image 2025-01-11 at 11.25.12"/>
          <p:cNvPicPr>
            <a:picLocks noChangeAspect="1"/>
          </p:cNvPicPr>
          <p:nvPr>
            <p:custDataLst>
              <p:tags r:id="R5e691f789d404591"/>
            </p:custDataLst>
          </p:nvPr>
        </p:nvPicPr>
        <p:blipFill>
          <a:blip r:embed="R20338765d6fa406b" cstate="print"/>
          <a:srcRect t="9870" r="3856" b="31399"/>
          <a:stretch>
            <a:fillRect/>
          </a:stretch>
        </p:blipFill>
        <p:spPr>
          <a:xfrm>
            <a:off x="1633855" y="18578830"/>
            <a:ext cx="4504055" cy="3669030"/>
          </a:xfrm>
          <a:prstGeom prst="rect">
            <a:avLst/>
          </a:prstGeom>
        </p:spPr>
      </p:pic>
      <p:sp>
        <p:nvSpPr>
          <p:cNvPr id="25" name="Caixa de Texto 24"/>
          <p:cNvSpPr txBox="1"/>
          <p:nvPr/>
        </p:nvSpPr>
        <p:spPr>
          <a:xfrm>
            <a:off x="1285240" y="22296120"/>
            <a:ext cx="4812665" cy="645160"/>
          </a:xfrm>
          <a:prstGeom prst="rect">
            <a:avLst/>
          </a:prstGeom>
          <a:noFill/>
        </p:spPr>
        <p:txBody>
          <a:bodyPr wrap="square" rtlCol="0">
            <a:spAutoFit/>
          </a:bodyPr>
          <a:p>
            <a:r>
              <a:rPr lang="pt-BR" altLang="en-US">
                <a:latin typeface="Calibri" panose="020F0502020204030204" pitchFamily="34" charset="0"/>
                <a:cs typeface="Calibri" panose="020F0502020204030204" pitchFamily="34" charset="0"/>
              </a:rPr>
              <a:t>(Fig. 1 - Inspeção comparativa dos joelhos evidenciando edema no joelho esquerdo.)</a:t>
            </a:r>
            <a:endParaRPr lang="pt-BR" altLang="en-US">
              <a:latin typeface="Calibri" panose="020F0502020204030204" pitchFamily="34" charset="0"/>
              <a:cs typeface="Calibri" panose="020F0502020204030204" pitchFamily="34" charset="0"/>
            </a:endParaRPr>
          </a:p>
        </p:txBody>
      </p:sp>
      <p:pic>
        <p:nvPicPr>
          <p:cNvPr id="26" name="Imagem 4"/>
          <p:cNvPicPr>
            <a:picLocks noChangeAspect="1"/>
          </p:cNvPicPr>
          <p:nvPr>
            <p:custDataLst>
              <p:tags r:id="R48ae58fb249b459d"/>
            </p:custDataLst>
          </p:nvPr>
        </p:nvPicPr>
        <p:blipFill>
          <a:blip r:embed="R8658fa8794654be2" cstate="print"/>
          <a:srcRect l="29416" t="44644" r="41984" b="12505"/>
          <a:stretch>
            <a:fillRect/>
          </a:stretch>
        </p:blipFill>
        <p:spPr>
          <a:xfrm>
            <a:off x="11240770" y="18250535"/>
            <a:ext cx="4537075" cy="3823970"/>
          </a:xfrm>
          <a:prstGeom prst="rect">
            <a:avLst/>
          </a:prstGeom>
          <a:noFill/>
          <a:ln>
            <a:noFill/>
          </a:ln>
        </p:spPr>
      </p:pic>
      <p:sp>
        <p:nvSpPr>
          <p:cNvPr id="27" name="Caixa de Texto 26"/>
          <p:cNvSpPr txBox="1"/>
          <p:nvPr/>
        </p:nvSpPr>
        <p:spPr>
          <a:xfrm>
            <a:off x="10137140" y="22150070"/>
            <a:ext cx="6744335" cy="1286510"/>
          </a:xfrm>
          <a:prstGeom prst="rect">
            <a:avLst/>
          </a:prstGeom>
          <a:noFill/>
        </p:spPr>
        <p:txBody>
          <a:bodyPr wrap="square" rtlCol="0">
            <a:noAutofit/>
          </a:bodyPr>
          <a:p>
            <a:r>
              <a:rPr lang="pt-BR" altLang="en-US">
                <a:latin typeface="Calibri" panose="020F0502020204030204" pitchFamily="34" charset="0"/>
                <a:cs typeface="Calibri" panose="020F0502020204030204" pitchFamily="34" charset="0"/>
              </a:rPr>
              <a:t>(Fig. 2 -  Aspecto radiográfico evidenciando fratura-avulsão da tuberosidade anteriro da tíbia, associado à elevação da patela.)</a:t>
            </a:r>
            <a:endParaRPr lang="pt-BR" altLang="en-US">
              <a:latin typeface="Calibri" panose="020F0502020204030204" pitchFamily="34" charset="0"/>
              <a:cs typeface="Calibri" panose="020F0502020204030204" pitchFamily="34" charset="0"/>
            </a:endParaRPr>
          </a:p>
        </p:txBody>
      </p:sp>
      <p:pic>
        <p:nvPicPr>
          <p:cNvPr id="28" name="Imagem 6"/>
          <p:cNvPicPr>
            <a:picLocks noChangeAspect="1"/>
          </p:cNvPicPr>
          <p:nvPr>
            <p:custDataLst>
              <p:tags r:id="R3ea8c90e8c704b54"/>
            </p:custDataLst>
          </p:nvPr>
        </p:nvPicPr>
        <p:blipFill>
          <a:blip r:embed="Rb3f33398217a49f6" cstate="print"/>
          <a:srcRect l="16675" t="25246" r="18519" b="13609"/>
          <a:stretch>
            <a:fillRect/>
          </a:stretch>
        </p:blipFill>
        <p:spPr>
          <a:xfrm>
            <a:off x="19458305" y="18251170"/>
            <a:ext cx="7202170" cy="3822700"/>
          </a:xfrm>
          <a:prstGeom prst="rect">
            <a:avLst/>
          </a:prstGeom>
          <a:noFill/>
          <a:ln>
            <a:noFill/>
          </a:ln>
        </p:spPr>
      </p:pic>
      <p:sp>
        <p:nvSpPr>
          <p:cNvPr id="29" name="Caixa de Texto 28"/>
          <p:cNvSpPr txBox="1"/>
          <p:nvPr/>
        </p:nvSpPr>
        <p:spPr>
          <a:xfrm>
            <a:off x="19810730" y="22186900"/>
            <a:ext cx="6850380" cy="996950"/>
          </a:xfrm>
          <a:prstGeom prst="rect">
            <a:avLst/>
          </a:prstGeom>
        </p:spPr>
        <p:txBody>
          <a:bodyPr>
            <a:noAutofit/>
          </a:bodyPr>
          <a:p>
            <a:pPr algn="ctr" defTabSz="266700"/>
            <a:r>
              <a:rPr sz="1600">
                <a:latin typeface="Calibri" panose="020F0502020204030204" pitchFamily="34" charset="0"/>
                <a:ea typeface="SimSun" panose="02010600030101010101" pitchFamily="2" charset="-122"/>
                <a:cs typeface="Calibri" panose="020F0502020204030204" pitchFamily="34" charset="0"/>
              </a:rPr>
              <a:t>(</a:t>
            </a:r>
            <a:r>
              <a:rPr sz="1600" b="1">
                <a:latin typeface="Calibri" panose="020F0502020204030204" pitchFamily="34" charset="0"/>
                <a:ea typeface="SimSun" panose="02010600030101010101" pitchFamily="2" charset="-122"/>
                <a:cs typeface="Calibri" panose="020F0502020204030204" pitchFamily="34" charset="0"/>
              </a:rPr>
              <a:t>Fig. 3</a:t>
            </a:r>
            <a:r>
              <a:rPr sz="1600">
                <a:latin typeface="Calibri" panose="020F0502020204030204" pitchFamily="34" charset="0"/>
                <a:ea typeface="SimSun" panose="02010600030101010101" pitchFamily="2" charset="-122"/>
                <a:cs typeface="Calibri" panose="020F0502020204030204" pitchFamily="34" charset="0"/>
              </a:rPr>
              <a:t> - Tomografia computadorizada em reconstrução 3D evidenciando fratura-avulsão da tuberosidade anteriro da tíbia, com fragmentação, desvio dos fragmentos.)</a:t>
            </a:r>
            <a:endParaRPr sz="1600">
              <a:latin typeface="Calibri" panose="020F0502020204030204" pitchFamily="34" charset="0"/>
              <a:ea typeface="SimSun" panose="02010600030101010101" pitchFamily="2" charset="-122"/>
              <a:cs typeface="Calibri" panose="020F0502020204030204" pitchFamily="34" charset="0"/>
            </a:endParaRPr>
          </a:p>
        </p:txBody>
      </p:sp>
      <p:pic>
        <p:nvPicPr>
          <p:cNvPr id="30" name="Imagem 10" descr="WhatsApp Image 2025-01-11 at 12.04.45 (4)"/>
          <p:cNvPicPr>
            <a:picLocks noChangeAspect="1"/>
          </p:cNvPicPr>
          <p:nvPr>
            <p:custDataLst>
              <p:tags r:id="R24a0b523695a4f3e"/>
            </p:custDataLst>
          </p:nvPr>
        </p:nvPicPr>
        <p:blipFill>
          <a:blip r:embed="R792b7549676c475a" cstate="print"/>
          <a:stretch>
            <a:fillRect/>
          </a:stretch>
        </p:blipFill>
        <p:spPr>
          <a:xfrm>
            <a:off x="1633855" y="26327735"/>
            <a:ext cx="4463415" cy="5955665"/>
          </a:xfrm>
          <a:prstGeom prst="rect">
            <a:avLst/>
          </a:prstGeom>
        </p:spPr>
      </p:pic>
      <p:sp>
        <p:nvSpPr>
          <p:cNvPr id="31" name="Caixa de Texto 30"/>
          <p:cNvSpPr txBox="1"/>
          <p:nvPr/>
        </p:nvSpPr>
        <p:spPr>
          <a:xfrm>
            <a:off x="1284923" y="32798703"/>
            <a:ext cx="5080000" cy="829945"/>
          </a:xfrm>
          <a:prstGeom prst="rect">
            <a:avLst/>
          </a:prstGeom>
        </p:spPr>
        <p:txBody>
          <a:bodyPr>
            <a:spAutoFit/>
          </a:bodyPr>
          <a:p>
            <a:pPr algn="ctr" defTabSz="266700"/>
            <a:r>
              <a:rPr sz="1600">
                <a:latin typeface="Calibri" panose="020F0502020204030204" pitchFamily="34" charset="0"/>
                <a:ea typeface="SimSun" panose="02010600030101010101" pitchFamily="2" charset="-122"/>
                <a:cs typeface="Calibri" panose="020F0502020204030204" pitchFamily="34" charset="0"/>
              </a:rPr>
              <a:t>(</a:t>
            </a:r>
            <a:r>
              <a:rPr sz="1600" b="1">
                <a:latin typeface="Calibri" panose="020F0502020204030204" pitchFamily="34" charset="0"/>
                <a:ea typeface="SimSun" panose="02010600030101010101" pitchFamily="2" charset="-122"/>
                <a:cs typeface="Calibri" panose="020F0502020204030204" pitchFamily="34" charset="0"/>
              </a:rPr>
              <a:t>Fig. 4</a:t>
            </a:r>
            <a:r>
              <a:rPr sz="1600">
                <a:latin typeface="Calibri" panose="020F0502020204030204" pitchFamily="34" charset="0"/>
                <a:ea typeface="SimSun" panose="02010600030101010101" pitchFamily="2" charset="-122"/>
                <a:cs typeface="Calibri" panose="020F0502020204030204" pitchFamily="34" charset="0"/>
              </a:rPr>
              <a:t> - Imagem intraoperatória evidenciando avulsão completa do tendão patelar ao nivel da TAT, associado a fratura cominuta.).</a:t>
            </a:r>
            <a:endParaRPr sz="1600">
              <a:latin typeface="Calibri" panose="020F0502020204030204" pitchFamily="34" charset="0"/>
              <a:ea typeface="SimSun" panose="02010600030101010101" pitchFamily="2" charset="-122"/>
              <a:cs typeface="Calibri" panose="020F0502020204030204" pitchFamily="34" charset="0"/>
            </a:endParaRPr>
          </a:p>
        </p:txBody>
      </p:sp>
      <p:pic>
        <p:nvPicPr>
          <p:cNvPr id="32" name="Imagem 7"/>
          <p:cNvPicPr>
            <a:picLocks noChangeAspect="1"/>
          </p:cNvPicPr>
          <p:nvPr>
            <p:custDataLst>
              <p:tags r:id="Rf471f47ef2a748e0"/>
            </p:custDataLst>
          </p:nvPr>
        </p:nvPicPr>
        <p:blipFill>
          <a:blip r:embed="Rd2c3e0cac5e54473" cstate="print"/>
          <a:srcRect l="35544" t="27754" r="26272" b="27690"/>
          <a:stretch>
            <a:fillRect/>
          </a:stretch>
        </p:blipFill>
        <p:spPr>
          <a:xfrm>
            <a:off x="8193405" y="26621740"/>
            <a:ext cx="7750810" cy="5674360"/>
          </a:xfrm>
          <a:prstGeom prst="rect">
            <a:avLst/>
          </a:prstGeom>
          <a:noFill/>
          <a:ln>
            <a:noFill/>
          </a:ln>
        </p:spPr>
      </p:pic>
      <p:sp>
        <p:nvSpPr>
          <p:cNvPr id="33" name="Caixa de Texto 32"/>
          <p:cNvSpPr txBox="1"/>
          <p:nvPr/>
        </p:nvSpPr>
        <p:spPr>
          <a:xfrm>
            <a:off x="8193405" y="32792670"/>
            <a:ext cx="6646545" cy="1107440"/>
          </a:xfrm>
          <a:prstGeom prst="rect">
            <a:avLst/>
          </a:prstGeom>
        </p:spPr>
        <p:txBody>
          <a:bodyPr>
            <a:noAutofit/>
          </a:bodyPr>
          <a:p>
            <a:pPr marL="0" indent="0" algn="just" defTabSz="266700">
              <a:spcAft>
                <a:spcPct val="0"/>
              </a:spcAft>
            </a:pPr>
            <a:r>
              <a:rPr sz="1600" b="1">
                <a:latin typeface="Calibri" panose="020F0502020204030204" pitchFamily="34" charset="0"/>
                <a:ea typeface="SimSun" panose="02010600030101010101" pitchFamily="2" charset="-122"/>
                <a:cs typeface="Calibri" panose="020F0502020204030204" pitchFamily="34" charset="0"/>
              </a:rPr>
              <a:t>Fig. 5 </a:t>
            </a:r>
            <a:r>
              <a:rPr sz="1600">
                <a:latin typeface="Calibri" panose="020F0502020204030204" pitchFamily="34" charset="0"/>
                <a:ea typeface="SimSun" panose="02010600030101010101" pitchFamily="2" charset="-122"/>
                <a:cs typeface="Calibri" panose="020F0502020204030204" pitchFamily="34" charset="0"/>
              </a:rPr>
              <a:t>- Radiografia pós operatória evidenciado a redução dos fragmentos e com restauração da altura patela</a:t>
            </a:r>
            <a:endParaRPr sz="1600">
              <a:latin typeface="Calibri" panose="020F0502020204030204" pitchFamily="34" charset="0"/>
              <a:ea typeface="SimSun" panose="02010600030101010101" pitchFamily="2" charset="-122"/>
              <a:cs typeface="Calibri" panose="020F0502020204030204" pitchFamily="34" charset="0"/>
            </a:endParaRPr>
          </a:p>
        </p:txBody>
      </p:sp>
      <p:pic>
        <p:nvPicPr>
          <p:cNvPr id="34" name="Imagem 33"/>
          <p:cNvPicPr/>
          <p:nvPr/>
        </p:nvPicPr>
        <p:blipFill>
          <a:blip r:embed="R97999309db624f62"/>
        </p:blipFill>
        <p:spPr>
          <a:xfrm>
            <a:off x="24270970" y="35941635"/>
            <a:ext cx="3500120" cy="3665220"/>
          </a:xfrm>
          <a:prstGeom prst="rect">
            <a:avLst/>
          </a:prstGeom>
        </p:spPr>
      </p:pic>
      <p:pic>
        <p:nvPicPr>
          <p:cNvPr id="10" name="Imagem 9"/>
          <p:cNvPicPr>
            <a:picLocks noChangeAspect="1"/>
          </p:cNvPicPr>
          <p:nvPr/>
        </p:nvPicPr>
        <p:blipFill>
          <a:blip r:embed="R49f47dfbd9dd4c64"/>
          <a:stretch>
            <a:fillRect/>
          </a:stretch>
        </p:blipFill>
        <p:spPr>
          <a:xfrm>
            <a:off x="18040350" y="26579830"/>
            <a:ext cx="7650480" cy="5738495"/>
          </a:xfrm>
          <a:prstGeom prst="rect">
            <a:avLst/>
          </a:prstGeom>
        </p:spPr>
      </p:pic>
      <p:sp>
        <p:nvSpPr>
          <p:cNvPr id="11" name="Caixa de Texto 10"/>
          <p:cNvSpPr txBox="1"/>
          <p:nvPr>
            <p:custDataLst>
              <p:tags r:id="R32970ee775374c38"/>
            </p:custDataLst>
          </p:nvPr>
        </p:nvSpPr>
        <p:spPr>
          <a:xfrm>
            <a:off x="18040350" y="32816165"/>
            <a:ext cx="7032625" cy="829945"/>
          </a:xfrm>
          <a:prstGeom prst="rect">
            <a:avLst/>
          </a:prstGeom>
        </p:spPr>
        <p:txBody>
          <a:bodyPr wrap="square">
            <a:spAutoFit/>
          </a:bodyPr>
          <a:p>
            <a:pPr algn="ctr" defTabSz="266700"/>
            <a:r>
              <a:rPr sz="1600">
                <a:latin typeface="Calibri" panose="020F0502020204030204" pitchFamily="34" charset="0"/>
                <a:ea typeface="SimSun" panose="02010600030101010101" pitchFamily="2" charset="-122"/>
                <a:cs typeface="Calibri" panose="020F0502020204030204" pitchFamily="34" charset="0"/>
              </a:rPr>
              <a:t>(</a:t>
            </a:r>
            <a:r>
              <a:rPr sz="1600" b="1">
                <a:latin typeface="Calibri" panose="020F0502020204030204" pitchFamily="34" charset="0"/>
                <a:ea typeface="SimSun" panose="02010600030101010101" pitchFamily="2" charset="-122"/>
                <a:cs typeface="Calibri" panose="020F0502020204030204" pitchFamily="34" charset="0"/>
              </a:rPr>
              <a:t>Fig. </a:t>
            </a:r>
            <a:r>
              <a:rPr lang="pt-BR" sz="1600" b="1">
                <a:latin typeface="Calibri" panose="020F0502020204030204" pitchFamily="34" charset="0"/>
                <a:ea typeface="SimSun" panose="02010600030101010101" pitchFamily="2" charset="-122"/>
                <a:cs typeface="Calibri" panose="020F0502020204030204" pitchFamily="34" charset="0"/>
              </a:rPr>
              <a:t>6</a:t>
            </a:r>
            <a:r>
              <a:rPr sz="1600">
                <a:latin typeface="Calibri" panose="020F0502020204030204" pitchFamily="34" charset="0"/>
                <a:ea typeface="SimSun" panose="02010600030101010101" pitchFamily="2" charset="-122"/>
                <a:cs typeface="Calibri" panose="020F0502020204030204" pitchFamily="34" charset="0"/>
              </a:rPr>
              <a:t> - Imagem </a:t>
            </a:r>
            <a:r>
              <a:rPr lang="pt-BR" sz="1600">
                <a:latin typeface="Calibri" panose="020F0502020204030204" pitchFamily="34" charset="0"/>
                <a:ea typeface="SimSun" panose="02010600030101010101" pitchFamily="2" charset="-122"/>
                <a:cs typeface="Calibri" panose="020F0502020204030204" pitchFamily="34" charset="0"/>
              </a:rPr>
              <a:t>do seguimento ambulatorial do paciente, evidenciando recuperação plena da amplitude de movimento e manutenção do mecanismo extensor</a:t>
            </a:r>
            <a:r>
              <a:rPr sz="1600">
                <a:latin typeface="Calibri" panose="020F0502020204030204" pitchFamily="34" charset="0"/>
                <a:ea typeface="SimSun" panose="02010600030101010101" pitchFamily="2" charset="-122"/>
                <a:cs typeface="Calibri" panose="020F0502020204030204" pitchFamily="34" charset="0"/>
              </a:rPr>
              <a:t>.).</a:t>
            </a:r>
            <a:endParaRPr sz="1600">
              <a:latin typeface="Calibri" panose="020F0502020204030204" pitchFamily="34" charset="0"/>
              <a:ea typeface="SimSun" panose="02010600030101010101" pitchFamily="2" charset="-122"/>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ade0bbe6a5244ec">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d7568ba7f35420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9678316" cy="1938992"/>
          </a:xfrm>
          <a:prstGeom prst="rect">
            <a:avLst/>
          </a:prstGeom>
          <a:noFill/>
        </p:spPr>
        <p:txBody>
          <a:bodyPr wrap="square" rtlCol="0">
            <a:spAutoFit/>
          </a:bodyPr>
          <a:lstStyle/>
          <a:p>
            <a:pPr>
              <a:buNone/>
            </a:pPr>
            <a:r>
              <a:rPr lang="pt-BR" sz="4000" dirty="0"/>
              <a:t>Autores: 	</a:t>
            </a:r>
            <a:r>
              <a:rPr lang="pt-BR" sz="4000" b="1" dirty="0"/>
              <a:t>Vinicius Moreira¹, Adriano Filho¹, Edimar Junior¹, Carolina Vieira¹, Marcos Silva¹, Rafaela Barbosa¹, Rebecca Bastos¹</a:t>
            </a:r>
            <a:endParaRPr lang="pt-BR" sz="4000" dirty="0"/>
          </a:p>
          <a:p>
            <a:r>
              <a:rPr lang="pt-BR" sz="4000" dirty="0"/>
              <a:t>¹ Médico residente em Ortopedia e Traumatologia do Instituto Ortopédico de Goiânia</a:t>
            </a:r>
          </a:p>
        </p:txBody>
      </p:sp>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0" i="0">
                <a:effectLst/>
                <a:latin typeface="Open Sans" panose="020B0606030504020204" pitchFamily="34" charset="0"/>
              </a:rPr>
              <a:t>FRATURA TRIPLANAR DO TORNOZELO ASSOCIADA A LUXAÇÃO POSTERIOR DA FÍBULA - "BOSWORH LIKE"</a:t>
            </a:r>
            <a:endParaRPr lang="pt-BR" sz="5400" b="1" dirty="0">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1040187"/>
            <a:ext cx="12397240" cy="8156079"/>
          </a:xfrm>
          <a:prstGeom prst="rect">
            <a:avLst/>
          </a:prstGeom>
          <a:noFill/>
        </p:spPr>
        <p:txBody>
          <a:bodyPr wrap="square" rtlCol="0">
            <a:spAutoFit/>
          </a:bodyPr>
          <a:lstStyle/>
          <a:p>
            <a:pPr rtl="0">
              <a:spcBef>
                <a:spcPts val="1200"/>
              </a:spcBef>
              <a:spcAft>
                <a:spcPts val="1200"/>
              </a:spcAft>
              <a:buNone/>
            </a:pPr>
            <a:r>
              <a:rPr lang="pt-BR" sz="4200" b="0" dirty="0">
                <a:effectLst/>
              </a:rPr>
              <a:t>Fraturas-luxações do tornozelo são desafiadoras, especialmente em crianças, pela imaturidade óssea e diagnóstico difícil. A </a:t>
            </a:r>
            <a:r>
              <a:rPr lang="pt-BR" sz="4200" b="0" dirty="0" err="1">
                <a:effectLst/>
              </a:rPr>
              <a:t>epifisiólise</a:t>
            </a:r>
            <a:r>
              <a:rPr lang="pt-BR" sz="4200" b="0" dirty="0">
                <a:effectLst/>
              </a:rPr>
              <a:t> </a:t>
            </a:r>
            <a:r>
              <a:rPr lang="pt-BR" sz="4200" b="0" dirty="0" err="1">
                <a:effectLst/>
              </a:rPr>
              <a:t>triplanar</a:t>
            </a:r>
            <a:r>
              <a:rPr lang="pt-BR" sz="4200" b="0" dirty="0">
                <a:effectLst/>
              </a:rPr>
              <a:t> é rara nessa faixa etária, e sua associação com luxação posterior da fíbula distal tipo </a:t>
            </a:r>
            <a:r>
              <a:rPr lang="pt-BR" sz="4200" b="0" dirty="0" err="1">
                <a:effectLst/>
              </a:rPr>
              <a:t>Bosworth</a:t>
            </a:r>
            <a:r>
              <a:rPr lang="pt-BR" sz="4200" b="0" dirty="0">
                <a:effectLst/>
              </a:rPr>
              <a:t> é ainda mais incomum. Essa luxação, típica de adultos, pode ocorrer em casos pediátricos, exigindo diagnóstico precoce e manejo adequado para bom prognóstico.</a:t>
            </a:r>
          </a:p>
          <a:p>
            <a:pPr rtl="0">
              <a:spcBef>
                <a:spcPts val="1200"/>
              </a:spcBef>
              <a:spcAft>
                <a:spcPts val="1200"/>
              </a:spcAft>
              <a:buNone/>
            </a:pPr>
            <a:r>
              <a:rPr lang="pt-BR" sz="4200" dirty="0"/>
              <a:t>O objetivo deste trabalho é relatar um caso raro de fratura </a:t>
            </a:r>
            <a:r>
              <a:rPr lang="pt-BR" sz="4200" dirty="0" err="1"/>
              <a:t>triplanar</a:t>
            </a:r>
            <a:r>
              <a:rPr lang="pt-BR" sz="4200" dirty="0"/>
              <a:t> do tornozelo em criança, associada à luxação posterior da fíbula distal tipo </a:t>
            </a:r>
            <a:r>
              <a:rPr lang="pt-BR" sz="4200" dirty="0" err="1"/>
              <a:t>Bosworth</a:t>
            </a:r>
            <a:r>
              <a:rPr lang="pt-BR" sz="4200" dirty="0"/>
              <a:t>, destacando o diagnóstico e tratamento adotados.</a:t>
            </a:r>
            <a:endParaRPr lang="pt-BR" sz="4200" b="0" dirty="0">
              <a:effectLst/>
            </a:endParaRPr>
          </a:p>
        </p:txBody>
      </p:sp>
      <p:sp>
        <p:nvSpPr>
          <p:cNvPr id="10" name="CaixaDeTexto 9">
            <a:extLst>
              <a:ext uri="{FF2B5EF4-FFF2-40B4-BE49-F238E27FC236}">
                <a16:creationId xmlns:a16="http://schemas.microsoft.com/office/drawing/2014/main" id="{67C5046E-C98C-A4A2-C188-F6853C5D42F9}"/>
              </a:ext>
            </a:extLst>
          </p:cNvPr>
          <p:cNvSpPr txBox="1"/>
          <p:nvPr/>
        </p:nvSpPr>
        <p:spPr>
          <a:xfrm>
            <a:off x="2189744" y="23975519"/>
            <a:ext cx="5445866" cy="2554545"/>
          </a:xfrm>
          <a:prstGeom prst="rect">
            <a:avLst/>
          </a:prstGeom>
          <a:noFill/>
        </p:spPr>
        <p:txBody>
          <a:bodyPr wrap="square" rtlCol="0">
            <a:spAutoFit/>
          </a:bodyPr>
          <a:lstStyle/>
          <a:p>
            <a:r>
              <a:rPr lang="pt-BR" sz="4000" dirty="0">
                <a:latin typeface="Aptos (corpo)"/>
                <a:cs typeface="Calibri" panose="020F0502020204030204" pitchFamily="34" charset="0"/>
              </a:rPr>
              <a:t> </a:t>
            </a:r>
            <a:r>
              <a:rPr lang="pt-BR" sz="4000" b="1" dirty="0">
                <a:latin typeface="Aptos (corpo)"/>
                <a:cs typeface="Calibri" panose="020F0502020204030204" pitchFamily="34" charset="0"/>
              </a:rPr>
              <a:t>Figura 1: </a:t>
            </a:r>
            <a:r>
              <a:rPr lang="pt-BR" sz="4000" dirty="0">
                <a:latin typeface="Aptos (corpo)"/>
                <a:cs typeface="Calibri" panose="020F0502020204030204" pitchFamily="34" charset="0"/>
              </a:rPr>
              <a:t>Fratura </a:t>
            </a:r>
            <a:r>
              <a:rPr lang="pt-BR" sz="4000" dirty="0" err="1">
                <a:latin typeface="Aptos (corpo)"/>
                <a:cs typeface="Calibri" panose="020F0502020204030204" pitchFamily="34" charset="0"/>
              </a:rPr>
              <a:t>epifisiolise</a:t>
            </a:r>
            <a:r>
              <a:rPr lang="pt-BR" sz="4000" dirty="0">
                <a:latin typeface="Aptos (corpo)"/>
                <a:cs typeface="Calibri" panose="020F0502020204030204" pitchFamily="34" charset="0"/>
              </a:rPr>
              <a:t> do tornozelo + luxação posterior da fíbula (</a:t>
            </a:r>
            <a:r>
              <a:rPr lang="pt-BR" sz="4000" i="1" dirty="0" err="1">
                <a:latin typeface="Aptos (corpo)"/>
                <a:cs typeface="Calibri" panose="020F0502020204030204" pitchFamily="34" charset="0"/>
              </a:rPr>
              <a:t>Bosworth</a:t>
            </a:r>
            <a:r>
              <a:rPr lang="pt-BR" sz="4000" i="1" dirty="0">
                <a:latin typeface="Aptos (corpo)"/>
                <a:cs typeface="Calibri" panose="020F0502020204030204" pitchFamily="34" charset="0"/>
              </a:rPr>
              <a:t> like</a:t>
            </a:r>
            <a:r>
              <a:rPr lang="pt-BR" sz="4000" dirty="0">
                <a:latin typeface="Aptos (corpo)"/>
                <a:cs typeface="Calibri" panose="020F0502020204030204" pitchFamily="34" charset="0"/>
              </a:rPr>
              <a:t>)</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467848" y="10165818"/>
            <a:ext cx="297793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727200" y="27523292"/>
            <a:ext cx="12397240" cy="3323987"/>
          </a:xfrm>
          <a:prstGeom prst="rect">
            <a:avLst/>
          </a:prstGeom>
          <a:noFill/>
        </p:spPr>
        <p:txBody>
          <a:bodyPr wrap="square" rtlCol="0">
            <a:spAutoFit/>
          </a:bodyPr>
          <a:lstStyle/>
          <a:p>
            <a:pPr algn="just"/>
            <a:r>
              <a:rPr lang="pt-BR" sz="4200" dirty="0"/>
              <a:t>Foi realizada uma revisão da literatura sobre fratura </a:t>
            </a:r>
            <a:r>
              <a:rPr lang="pt-BR" sz="4200" dirty="0" err="1"/>
              <a:t>triplanar</a:t>
            </a:r>
            <a:r>
              <a:rPr lang="pt-BR" sz="4200" dirty="0"/>
              <a:t> e luxação tipo </a:t>
            </a:r>
            <a:r>
              <a:rPr lang="pt-BR" sz="4200" dirty="0" err="1"/>
              <a:t>Bosworth</a:t>
            </a:r>
            <a:r>
              <a:rPr lang="pt-BR" sz="4200" dirty="0"/>
              <a:t> em crianças. O caso clínico foi documentado com base em prontuário e exames de imagem. A análise incluiu desfecho clínico e abordagem cirúrgica adotada.</a:t>
            </a:r>
            <a:endParaRPr lang="pt-BR" sz="4200" i="1"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727200" y="26745177"/>
            <a:ext cx="345415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Metodologia</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727200" y="30856759"/>
            <a:ext cx="2970795"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Resultados</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4675986" y="17247709"/>
            <a:ext cx="2682145"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Discussão</a:t>
            </a: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717691" y="27756018"/>
            <a:ext cx="2789546"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Conclusão</a:t>
            </a: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725566" y="34198810"/>
            <a:ext cx="6817444"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Referências Bibliográficas </a:t>
            </a:r>
          </a:p>
        </p:txBody>
      </p:sp>
      <p:pic>
        <p:nvPicPr>
          <p:cNvPr id="2" name="Picture 2" descr="IOG - Instituto Ortopédico de Goiânia">
            <a:extLst>
              <a:ext uri="{FF2B5EF4-FFF2-40B4-BE49-F238E27FC236}">
                <a16:creationId xmlns:a16="http://schemas.microsoft.com/office/drawing/2014/main" id="{51BCEE9D-BBAD-FA2F-01DD-AFCCC86FEB08}"/>
              </a:ext>
            </a:extLst>
          </p:cNvPr>
          <p:cNvPicPr>
            <a:picLocks noChangeAspect="1" noChangeArrowheads="1"/>
          </p:cNvPicPr>
          <p:nvPr/>
        </p:nvPicPr>
        <p:blipFill>
          <a:blip r:embed="R47d8ff4c6bd24ea0">
            <a:extLst>
              <a:ext uri="{28A0092B-C50C-407E-A947-70E740481C1C}">
                <a14:useLocalDpi xmlns:a14="http://schemas.microsoft.com/office/drawing/2010/main" val="0"/>
              </a:ext>
            </a:extLst>
          </a:blip>
          <a:srcRect/>
          <a:stretch>
            <a:fillRect/>
          </a:stretch>
        </p:blipFill>
        <p:spPr bwMode="auto">
          <a:xfrm>
            <a:off x="1199764" y="4075238"/>
            <a:ext cx="4719773" cy="3481251"/>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48C43605-9E69-3980-40BA-FDE90C09D625}"/>
              </a:ext>
            </a:extLst>
          </p:cNvPr>
          <p:cNvSpPr txBox="1"/>
          <p:nvPr/>
        </p:nvSpPr>
        <p:spPr>
          <a:xfrm>
            <a:off x="1677620" y="31676420"/>
            <a:ext cx="12397240" cy="8494633"/>
          </a:xfrm>
          <a:prstGeom prst="rect">
            <a:avLst/>
          </a:prstGeom>
          <a:noFill/>
        </p:spPr>
        <p:txBody>
          <a:bodyPr wrap="square" rtlCol="0">
            <a:spAutoFit/>
          </a:bodyPr>
          <a:lstStyle/>
          <a:p>
            <a:pPr rtl="0">
              <a:spcBef>
                <a:spcPts val="1200"/>
              </a:spcBef>
              <a:spcAft>
                <a:spcPts val="1200"/>
              </a:spcAft>
              <a:buNone/>
            </a:pPr>
            <a:r>
              <a:rPr lang="pt-BR" sz="4200" b="0" i="0" u="none" strike="noStrike" dirty="0">
                <a:solidFill>
                  <a:srgbClr val="000000"/>
                </a:solidFill>
                <a:effectLst/>
              </a:rPr>
              <a:t>Paciente masculino, 10 anos, sofreu trauma torcional no tornozelo esquerdo durante brincadeira com patinete. Foi diagnosticada fratura </a:t>
            </a:r>
            <a:r>
              <a:rPr lang="pt-BR" sz="4200" b="0" i="0" u="none" strike="noStrike" dirty="0" err="1">
                <a:solidFill>
                  <a:srgbClr val="000000"/>
                </a:solidFill>
                <a:effectLst/>
              </a:rPr>
              <a:t>triplanar</a:t>
            </a:r>
            <a:r>
              <a:rPr lang="pt-BR" sz="4200" b="0" i="0" u="none" strike="noStrike" dirty="0">
                <a:solidFill>
                  <a:srgbClr val="000000"/>
                </a:solidFill>
                <a:effectLst/>
              </a:rPr>
              <a:t> associada à luxação posterior da fíbula distal (tipo </a:t>
            </a:r>
            <a:r>
              <a:rPr lang="pt-BR" sz="4200" b="0" i="0" u="none" strike="noStrike" dirty="0" err="1">
                <a:solidFill>
                  <a:srgbClr val="000000"/>
                </a:solidFill>
                <a:effectLst/>
              </a:rPr>
              <a:t>Bosworth</a:t>
            </a:r>
            <a:r>
              <a:rPr lang="pt-BR" sz="4200" b="0" i="0" u="none" strike="noStrike" dirty="0">
                <a:solidFill>
                  <a:srgbClr val="000000"/>
                </a:solidFill>
                <a:effectLst/>
              </a:rPr>
              <a:t>). Após imobilização e analgesia, passou por cirurgia com redução fechada e fixação percutânea utilizando dois fios de </a:t>
            </a:r>
            <a:r>
              <a:rPr lang="pt-BR" sz="4200" b="0" i="0" u="none" strike="noStrike" dirty="0" err="1">
                <a:solidFill>
                  <a:srgbClr val="000000"/>
                </a:solidFill>
                <a:effectLst/>
              </a:rPr>
              <a:t>Steinmann</a:t>
            </a:r>
            <a:r>
              <a:rPr lang="pt-BR" sz="4200" b="0" i="0" u="none" strike="noStrike" dirty="0">
                <a:solidFill>
                  <a:srgbClr val="000000"/>
                </a:solidFill>
                <a:effectLst/>
              </a:rPr>
              <a:t> de 1,5 mm. A luxação foi corrigida durante a manobra de redução. Os fios foram retirados após 4 semanas, com liberação progressiva para carga na 6ª semana. Iniciou fisioterapia com 8 semanas, evoluindo sem dor, instabilidade ou complicações, com consolidação adequada em exames de imagem.</a:t>
            </a:r>
            <a:endParaRPr lang="pt-BR" sz="4200" dirty="0">
              <a:solidFill>
                <a:srgbClr val="000000"/>
              </a:solidFill>
            </a:endParaRPr>
          </a:p>
        </p:txBody>
      </p:sp>
      <p:sp>
        <p:nvSpPr>
          <p:cNvPr id="30" name="CaixaDeTexto 29">
            <a:extLst>
              <a:ext uri="{FF2B5EF4-FFF2-40B4-BE49-F238E27FC236}">
                <a16:creationId xmlns:a16="http://schemas.microsoft.com/office/drawing/2014/main" id="{75A72633-7393-158E-EACB-46E9A898F74F}"/>
              </a:ext>
            </a:extLst>
          </p:cNvPr>
          <p:cNvSpPr txBox="1"/>
          <p:nvPr/>
        </p:nvSpPr>
        <p:spPr>
          <a:xfrm>
            <a:off x="14675986" y="18073740"/>
            <a:ext cx="12397240" cy="9571851"/>
          </a:xfrm>
          <a:prstGeom prst="rect">
            <a:avLst/>
          </a:prstGeom>
          <a:noFill/>
        </p:spPr>
        <p:txBody>
          <a:bodyPr wrap="square" rtlCol="0">
            <a:spAutoFit/>
          </a:bodyPr>
          <a:lstStyle/>
          <a:p>
            <a:pPr>
              <a:buNone/>
            </a:pPr>
            <a:r>
              <a:rPr lang="pt-BR" sz="4400" dirty="0"/>
              <a:t>Fraturas </a:t>
            </a:r>
            <a:r>
              <a:rPr lang="pt-BR" sz="4400" dirty="0" err="1"/>
              <a:t>triplanares</a:t>
            </a:r>
            <a:r>
              <a:rPr lang="pt-BR" sz="4400" dirty="0"/>
              <a:t> associadas à luxação tipo </a:t>
            </a:r>
            <a:r>
              <a:rPr lang="pt-BR" sz="4400" dirty="0" err="1"/>
              <a:t>Bosworth</a:t>
            </a:r>
            <a:r>
              <a:rPr lang="pt-BR" sz="4400" dirty="0"/>
              <a:t> são extremamente raras em crianças e de difícil diagnóstico radiográfico. A fratura </a:t>
            </a:r>
            <a:r>
              <a:rPr lang="pt-BR" sz="4400" dirty="0" err="1"/>
              <a:t>Bosworth</a:t>
            </a:r>
            <a:r>
              <a:rPr lang="pt-BR" sz="4400" dirty="0"/>
              <a:t> é caracterizada pelo encarceramento da fíbula atrás da tíbia, geralmente exigindo redução aberta em adultos. No caso relatado, a redução fechada foi eficaz, mostrando que em crianças o tratamento pode ser menos invasivo. O tempo adequado para cirurgia, a avaliação clínica cuidadosa e a reabilitação precoce foram decisivos para o bom desfecho. A literatura reforça que a identificação precoce e a redução anatômica são essenciais para evitar sequelas funcionais.</a:t>
            </a:r>
          </a:p>
        </p:txBody>
      </p:sp>
      <p:sp>
        <p:nvSpPr>
          <p:cNvPr id="31" name="CaixaDeTexto 30">
            <a:extLst>
              <a:ext uri="{FF2B5EF4-FFF2-40B4-BE49-F238E27FC236}">
                <a16:creationId xmlns:a16="http://schemas.microsoft.com/office/drawing/2014/main" id="{D93C7B2C-C5E1-F1F8-A2C4-419FC19C7360}"/>
              </a:ext>
            </a:extLst>
          </p:cNvPr>
          <p:cNvSpPr txBox="1"/>
          <p:nvPr/>
        </p:nvSpPr>
        <p:spPr>
          <a:xfrm>
            <a:off x="14724112" y="28818901"/>
            <a:ext cx="12397240" cy="5262979"/>
          </a:xfrm>
          <a:prstGeom prst="rect">
            <a:avLst/>
          </a:prstGeom>
          <a:noFill/>
        </p:spPr>
        <p:txBody>
          <a:bodyPr wrap="square" rtlCol="0">
            <a:spAutoFit/>
          </a:bodyPr>
          <a:lstStyle/>
          <a:p>
            <a:pPr algn="just"/>
            <a:r>
              <a:rPr lang="pt-BR" sz="4200" dirty="0"/>
              <a:t>A fratura </a:t>
            </a:r>
            <a:r>
              <a:rPr lang="pt-BR" sz="4200" dirty="0" err="1"/>
              <a:t>triplanar</a:t>
            </a:r>
            <a:r>
              <a:rPr lang="pt-BR" sz="4200" dirty="0"/>
              <a:t> com luxação tipo </a:t>
            </a:r>
            <a:r>
              <a:rPr lang="pt-BR" sz="4200" dirty="0" err="1"/>
              <a:t>Bosworth</a:t>
            </a:r>
            <a:r>
              <a:rPr lang="pt-BR" sz="4200" dirty="0"/>
              <a:t>, embora rara em crianças, pode ser tratada com sucesso por redução fechada e fixação percutânea. O diagnóstico precoce e a conduta cirúrgica adequada foram decisivos. A recuperação funcional foi completa e sem complicações. O caso reforça a importância da avaliação criteriosa e do seguimento pós-operatório.</a:t>
            </a:r>
            <a:endParaRPr lang="pt-BR" sz="4200" i="1" dirty="0">
              <a:latin typeface="Calibri" panose="020F0502020204030204" pitchFamily="34" charset="0"/>
              <a:cs typeface="Calibri" panose="020F0502020204030204" pitchFamily="34" charset="0"/>
            </a:endParaRPr>
          </a:p>
        </p:txBody>
      </p:sp>
      <p:sp>
        <p:nvSpPr>
          <p:cNvPr id="32" name="CaixaDeTexto 31">
            <a:extLst>
              <a:ext uri="{FF2B5EF4-FFF2-40B4-BE49-F238E27FC236}">
                <a16:creationId xmlns:a16="http://schemas.microsoft.com/office/drawing/2014/main" id="{B20494CE-31FC-6301-93F9-9CB722BC3B0A}"/>
              </a:ext>
            </a:extLst>
          </p:cNvPr>
          <p:cNvSpPr txBox="1"/>
          <p:nvPr/>
        </p:nvSpPr>
        <p:spPr>
          <a:xfrm>
            <a:off x="14725566" y="35132288"/>
            <a:ext cx="12397240" cy="4524315"/>
          </a:xfrm>
          <a:prstGeom prst="rect">
            <a:avLst/>
          </a:prstGeom>
          <a:noFill/>
        </p:spPr>
        <p:txBody>
          <a:bodyPr wrap="square" rtlCol="0">
            <a:spAutoFit/>
          </a:bodyPr>
          <a:lstStyle/>
          <a:p>
            <a:pPr algn="just"/>
            <a:r>
              <a:rPr lang="en-US" sz="3200" dirty="0"/>
              <a:t>BOEHNKE, N. M. et al. Bosworth fracture-dislocation of the ankle in a pediatric patient: a case report and review of the literature. Journal of Pediatric </a:t>
            </a:r>
            <a:r>
              <a:rPr lang="en-US" sz="3200" dirty="0" err="1"/>
              <a:t>Orthopaedics</a:t>
            </a:r>
            <a:r>
              <a:rPr lang="en-US" sz="3200" dirty="0"/>
              <a:t> B, Philadelphia, v. 27, n. 3, p. 278–281, 2018.PENA, F. A. et al. Pediatric triplane ankle fractures: a retrospective cohort study and review. Journal of Pediatric </a:t>
            </a:r>
            <a:r>
              <a:rPr lang="en-US" sz="3200" dirty="0" err="1"/>
              <a:t>Orthopaedics</a:t>
            </a:r>
            <a:r>
              <a:rPr lang="en-US" sz="3200" dirty="0"/>
              <a:t>, Philadelphia, v. 25, n. 5, p. 600–604, 2005.MALIK, L.; MAGOWAN, J.; WILLIAMS, R. A case of triplane fracture with posterior fibular entrapment. BMJ Case Reports, London, v. 2019, p. bcr-2019-230510, 2019.</a:t>
            </a:r>
            <a:endParaRPr lang="pt-BR" sz="3200" i="1" dirty="0">
              <a:latin typeface="Calibri" panose="020F0502020204030204" pitchFamily="34" charset="0"/>
              <a:cs typeface="Calibri" panose="020F0502020204030204" pitchFamily="34" charset="0"/>
            </a:endParaRPr>
          </a:p>
        </p:txBody>
      </p:sp>
      <p:sp>
        <p:nvSpPr>
          <p:cNvPr id="35" name="CaixaDeTexto 34">
            <a:extLst>
              <a:ext uri="{FF2B5EF4-FFF2-40B4-BE49-F238E27FC236}">
                <a16:creationId xmlns:a16="http://schemas.microsoft.com/office/drawing/2014/main" id="{B10E5B45-FDAD-F3D2-309A-4A241DD79665}"/>
              </a:ext>
            </a:extLst>
          </p:cNvPr>
          <p:cNvSpPr txBox="1"/>
          <p:nvPr/>
        </p:nvSpPr>
        <p:spPr>
          <a:xfrm>
            <a:off x="15177482" y="10846954"/>
            <a:ext cx="3942941" cy="5016758"/>
          </a:xfrm>
          <a:prstGeom prst="rect">
            <a:avLst/>
          </a:prstGeom>
          <a:noFill/>
        </p:spPr>
        <p:txBody>
          <a:bodyPr wrap="square" rtlCol="0">
            <a:spAutoFit/>
          </a:bodyPr>
          <a:lstStyle/>
          <a:p>
            <a:r>
              <a:rPr lang="pt-BR" sz="4000" dirty="0">
                <a:latin typeface="Aptos (corpo)"/>
                <a:cs typeface="Calibri" panose="020F0502020204030204" pitchFamily="34" charset="0"/>
              </a:rPr>
              <a:t> </a:t>
            </a:r>
            <a:r>
              <a:rPr lang="pt-BR" sz="4000" b="1" dirty="0">
                <a:latin typeface="Aptos (corpo)"/>
                <a:cs typeface="Calibri" panose="020F0502020204030204" pitchFamily="34" charset="0"/>
              </a:rPr>
              <a:t>Figura 2: </a:t>
            </a:r>
            <a:r>
              <a:rPr lang="pt-BR" sz="4000" dirty="0">
                <a:latin typeface="Aptos (corpo)"/>
                <a:cs typeface="Calibri" panose="020F0502020204030204" pitchFamily="34" charset="0"/>
              </a:rPr>
              <a:t>Radiografia do pós operatório imediato, apresentando redução da fratura e da fíbula.</a:t>
            </a:r>
          </a:p>
        </p:txBody>
      </p:sp>
      <p:pic>
        <p:nvPicPr>
          <p:cNvPr id="1036" name="Picture 12">
            <a:extLst>
              <a:ext uri="{FF2B5EF4-FFF2-40B4-BE49-F238E27FC236}">
                <a16:creationId xmlns:a16="http://schemas.microsoft.com/office/drawing/2014/main" id="{6EAABF67-BC27-88F4-203B-768C0B161227}"/>
              </a:ext>
            </a:extLst>
          </p:cNvPr>
          <p:cNvPicPr>
            <a:picLocks noChangeAspect="1" noChangeArrowheads="1"/>
          </p:cNvPicPr>
          <p:nvPr/>
        </p:nvPicPr>
        <p:blipFill rotWithShape="1">
          <a:blip r:embed="R565835aa698043fe">
            <a:extLst>
              <a:ext uri="{28A0092B-C50C-407E-A947-70E740481C1C}">
                <a14:useLocalDpi xmlns:a14="http://schemas.microsoft.com/office/drawing/2010/main" val="0"/>
              </a:ext>
            </a:extLst>
          </a:blip>
          <a:srcRect l="41043" t="30492" r="35284" b="14489"/>
          <a:stretch/>
        </p:blipFill>
        <p:spPr bwMode="auto">
          <a:xfrm>
            <a:off x="7889876" y="19354794"/>
            <a:ext cx="5445866" cy="71160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E30EB8C-438C-D86B-CC72-B176DED63DE7}"/>
              </a:ext>
            </a:extLst>
          </p:cNvPr>
          <p:cNvPicPr>
            <a:picLocks noChangeAspect="1" noChangeArrowheads="1"/>
          </p:cNvPicPr>
          <p:nvPr/>
        </p:nvPicPr>
        <p:blipFill rotWithShape="1">
          <a:blip r:embed="R9fc0ad4d5d4a4193">
            <a:extLst>
              <a:ext uri="{28A0092B-C50C-407E-A947-70E740481C1C}">
                <a14:useLocalDpi xmlns:a14="http://schemas.microsoft.com/office/drawing/2010/main" val="0"/>
              </a:ext>
            </a:extLst>
          </a:blip>
          <a:srcRect l="44520" t="31914" r="36945" b="14994"/>
          <a:stretch/>
        </p:blipFill>
        <p:spPr bwMode="auto">
          <a:xfrm>
            <a:off x="19165184" y="10165818"/>
            <a:ext cx="4268745" cy="687444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481AE15C-357F-6B98-5C2D-8C42D71325F4}"/>
              </a:ext>
            </a:extLst>
          </p:cNvPr>
          <p:cNvPicPr>
            <a:picLocks noChangeAspect="1" noChangeArrowheads="1"/>
          </p:cNvPicPr>
          <p:nvPr/>
        </p:nvPicPr>
        <p:blipFill rotWithShape="1">
          <a:blip r:embed="R7ff59a2a734f4dd5">
            <a:extLst>
              <a:ext uri="{28A0092B-C50C-407E-A947-70E740481C1C}">
                <a14:useLocalDpi xmlns:a14="http://schemas.microsoft.com/office/drawing/2010/main" val="0"/>
              </a:ext>
            </a:extLst>
          </a:blip>
          <a:srcRect l="46603" t="29936" r="35153" b="14994"/>
          <a:stretch/>
        </p:blipFill>
        <p:spPr bwMode="auto">
          <a:xfrm>
            <a:off x="23482055" y="10148073"/>
            <a:ext cx="4061232" cy="689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3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0335028fe49d43ab">
            <a:extLst>
              <a:ext uri="{28A0092B-C50C-407E-A947-70E740481C1C}">
                <a14:useLocalDpi xmlns:a14="http://schemas.microsoft.com/office/drawing/2010/main" val="0"/>
              </a:ext>
            </a:extLst>
          </a:blip>
          <a:stretch>
            <a:fillRect/>
          </a:stretch>
        </p:blipFill>
        <p:spPr>
          <a:xfrm>
            <a:off x="0" y="0"/>
            <a:ext cx="28800425" cy="3961130"/>
          </a:xfrm>
          <a:prstGeom prst="rect">
            <a:avLst/>
          </a:prstGeom>
        </p:spPr>
      </p:pic>
      <p:pic>
        <p:nvPicPr>
          <p:cNvPr id="7" name="Imagem 6"/>
          <p:cNvPicPr>
            <a:picLocks noChangeAspect="1"/>
          </p:cNvPicPr>
          <p:nvPr/>
        </p:nvPicPr>
        <p:blipFill>
          <a:blip r:embed="R3195869a60ec4cd5">
            <a:extLst>
              <a:ext uri="{28A0092B-C50C-407E-A947-70E740481C1C}">
                <a14:useLocalDpi xmlns:a14="http://schemas.microsoft.com/office/drawing/2010/main" val="0"/>
              </a:ext>
            </a:extLst>
          </a:blip>
          <a:stretch>
            <a:fillRect/>
          </a:stretch>
        </p:blipFill>
        <p:spPr>
          <a:xfrm>
            <a:off x="0" y="41066085"/>
            <a:ext cx="28800425" cy="1991360"/>
          </a:xfrm>
          <a:prstGeom prst="rect">
            <a:avLst/>
          </a:prstGeom>
        </p:spPr>
      </p:pic>
      <p:sp>
        <p:nvSpPr>
          <p:cNvPr id="2" name="CaixaDeTexto 1"/>
          <p:cNvSpPr txBox="1"/>
          <p:nvPr/>
        </p:nvSpPr>
        <p:spPr>
          <a:xfrm>
            <a:off x="571500" y="4546555"/>
            <a:ext cx="27698700" cy="3716655"/>
          </a:xfrm>
          <a:prstGeom prst="rect">
            <a:avLst/>
          </a:prstGeom>
          <a:noFill/>
        </p:spPr>
        <p:txBody>
          <a:bodyPr wrap="square" rtlCol="0">
            <a:spAutoFit/>
          </a:bodyPr>
          <a:lstStyle/>
          <a:p>
            <a:pPr algn="ctr"/>
            <a:r>
              <a:rPr sz="5400" b="1" dirty="0">
                <a:latin typeface="Calibri" panose="020F0502020204030204" pitchFamily="34" charset="0"/>
                <a:cs typeface="Calibri" panose="020F0502020204030204" pitchFamily="34" charset="0"/>
              </a:rPr>
              <a:t>Uso De Enxerto De Fíbula Não Vascularizada Para o Tratamento De Falha Óssea </a:t>
            </a:r>
            <a:r>
              <a:rPr lang="pt-BR" sz="5400" b="1" dirty="0">
                <a:latin typeface="Calibri" panose="020F0502020204030204" pitchFamily="34" charset="0"/>
                <a:cs typeface="Calibri" panose="020F0502020204030204" pitchFamily="34" charset="0"/>
              </a:rPr>
              <a:t>e</a:t>
            </a:r>
            <a:r>
              <a:rPr sz="5400" b="1" dirty="0">
                <a:latin typeface="Calibri" panose="020F0502020204030204" pitchFamily="34" charset="0"/>
                <a:cs typeface="Calibri" panose="020F0502020204030204" pitchFamily="34" charset="0"/>
              </a:rPr>
              <a:t>m Fraturas </a:t>
            </a:r>
            <a:r>
              <a:rPr lang="pt-BR" sz="5400" b="1" dirty="0">
                <a:latin typeface="Calibri" panose="020F0502020204030204" pitchFamily="34" charset="0"/>
                <a:cs typeface="Calibri" panose="020F0502020204030204" pitchFamily="34" charset="0"/>
              </a:rPr>
              <a:t>d</a:t>
            </a:r>
            <a:r>
              <a:rPr sz="5400" b="1" dirty="0">
                <a:latin typeface="Calibri" panose="020F0502020204030204" pitchFamily="34" charset="0"/>
                <a:cs typeface="Calibri" panose="020F0502020204030204" pitchFamily="34" charset="0"/>
              </a:rPr>
              <a:t>os Ossos </a:t>
            </a:r>
            <a:r>
              <a:rPr lang="pt-BR" sz="5400" b="1" dirty="0">
                <a:latin typeface="Calibri" panose="020F0502020204030204" pitchFamily="34" charset="0"/>
                <a:cs typeface="Calibri" panose="020F0502020204030204" pitchFamily="34" charset="0"/>
              </a:rPr>
              <a:t>d</a:t>
            </a:r>
            <a:r>
              <a:rPr sz="5400" b="1" dirty="0">
                <a:latin typeface="Calibri" panose="020F0502020204030204" pitchFamily="34" charset="0"/>
                <a:cs typeface="Calibri" panose="020F0502020204030204" pitchFamily="34" charset="0"/>
              </a:rPr>
              <a:t>o Antebraço</a:t>
            </a:r>
            <a:endParaRPr sz="5400" b="1" dirty="0">
              <a:latin typeface="Calibri" panose="020F0502020204030204" pitchFamily="34" charset="0"/>
              <a:cs typeface="Calibri" panose="020F0502020204030204" pitchFamily="34" charset="0"/>
            </a:endParaRPr>
          </a:p>
          <a:p>
            <a:pPr algn="ctr"/>
            <a:r>
              <a:rPr lang="pt-BR" sz="4400" i="1" dirty="0">
                <a:latin typeface="Calibri" panose="020F0502020204030204" pitchFamily="34" charset="0"/>
                <a:cs typeface="Calibri" panose="020F0502020204030204" pitchFamily="34" charset="0"/>
              </a:rPr>
              <a:t>Guilherme José de Godoy Baruel, Letícia Ferreira Marques da Silva, Arthur Tescarolli, Ronaldo Parissi Buainain, André Felipe Ninomiya, Nilson Nonose</a:t>
            </a:r>
            <a:endParaRPr lang="pt-BR" sz="4400" i="1" dirty="0">
              <a:latin typeface="Calibri" panose="020F0502020204030204" pitchFamily="34" charset="0"/>
              <a:cs typeface="Calibri" panose="020F0502020204030204" pitchFamily="34" charset="0"/>
            </a:endParaRPr>
          </a:p>
          <a:p>
            <a:pPr algn="ctr">
              <a:lnSpc>
                <a:spcPct val="90000"/>
              </a:lnSpc>
            </a:pPr>
            <a:r>
              <a:rPr lang="pt-BR" sz="4400" dirty="0">
                <a:latin typeface="Calibri" panose="020F0502020204030204" pitchFamily="34" charset="0"/>
                <a:cs typeface="Calibri" panose="020F0502020204030204" pitchFamily="34" charset="0"/>
              </a:rPr>
              <a:t>Hospital Universitário São Francisco na Providência de Deus – HUSF, Bragança Paulista, SP</a:t>
            </a:r>
            <a:endParaRPr lang="pt-BR" sz="4400" dirty="0">
              <a:latin typeface="Calibri" panose="020F0502020204030204" pitchFamily="34" charset="0"/>
              <a:cs typeface="Calibri" panose="020F0502020204030204" pitchFamily="34" charset="0"/>
            </a:endParaRPr>
          </a:p>
        </p:txBody>
      </p:sp>
      <p:sp>
        <p:nvSpPr>
          <p:cNvPr id="3" name="CaixaDeTexto 2"/>
          <p:cNvSpPr txBox="1"/>
          <p:nvPr/>
        </p:nvSpPr>
        <p:spPr>
          <a:xfrm>
            <a:off x="571500" y="8274083"/>
            <a:ext cx="27698700" cy="2822575"/>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INTRODUÇÃO</a:t>
            </a:r>
            <a:endParaRPr lang="pt-BR" sz="4800" b="1" dirty="0">
              <a:latin typeface="Calibri" panose="020F0502020204030204" pitchFamily="34" charset="0"/>
              <a:cs typeface="Calibri" panose="020F0502020204030204" pitchFamily="34" charset="0"/>
            </a:endParaRPr>
          </a:p>
          <a:p>
            <a:pPr marL="685800" indent="-685800" algn="just">
              <a:lnSpc>
                <a:spcPct val="90000"/>
              </a:lnSpc>
              <a:buFont typeface="Arial" panose="020B0604020202020204" pitchFamily="34" charset="0"/>
              <a:buChar char="•"/>
            </a:pPr>
            <a:r>
              <a:rPr lang="pt-BR" sz="4800" dirty="0">
                <a:latin typeface="Calibri" panose="020F0502020204030204" pitchFamily="34" charset="0"/>
                <a:cs typeface="Calibri" panose="020F0502020204030204" pitchFamily="34" charset="0"/>
              </a:rPr>
              <a:t>As fraturas dos ossos do antebraço são lesões complexas que podem resultar em falha óssea e demandar técnicas avançadas de reconstrução. A necessidade de restaurar a continuidade óssea em casos graves de falha tornou o uso de enxertos ósseos uma alternativa essencial no tratamento ortopédico.</a:t>
            </a:r>
            <a:endParaRPr lang="pt-BR" sz="4800" dirty="0">
              <a:latin typeface="Calibri" panose="020F0502020204030204" pitchFamily="34" charset="0"/>
              <a:cs typeface="Calibri" panose="020F0502020204030204" pitchFamily="34" charset="0"/>
            </a:endParaRPr>
          </a:p>
        </p:txBody>
      </p:sp>
      <p:sp>
        <p:nvSpPr>
          <p:cNvPr id="5" name="CaixaDeTexto 4"/>
          <p:cNvSpPr txBox="1"/>
          <p:nvPr/>
        </p:nvSpPr>
        <p:spPr>
          <a:xfrm>
            <a:off x="358140" y="11010900"/>
            <a:ext cx="27698700" cy="901700"/>
          </a:xfrm>
          <a:prstGeom prst="rect">
            <a:avLst/>
          </a:prstGeom>
          <a:noFill/>
        </p:spPr>
        <p:txBody>
          <a:bodyPr wrap="square" rtlCol="0">
            <a:noAutofit/>
          </a:bodyPr>
          <a:lstStyle/>
          <a:p>
            <a:pPr algn="just"/>
            <a:r>
              <a:rPr lang="pt-BR" sz="4800" b="1" dirty="0">
                <a:latin typeface="Calibri" panose="020F0502020204030204" pitchFamily="34" charset="0"/>
                <a:cs typeface="Calibri" panose="020F0502020204030204" pitchFamily="34" charset="0"/>
              </a:rPr>
              <a:t>OBJETIVO</a:t>
            </a:r>
            <a:endParaRPr lang="pt-BR" sz="44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6" name="CaixaDeTexto 5"/>
          <p:cNvSpPr txBox="1"/>
          <p:nvPr/>
        </p:nvSpPr>
        <p:spPr>
          <a:xfrm>
            <a:off x="149225" y="14037530"/>
            <a:ext cx="27412950" cy="1272540"/>
          </a:xfrm>
          <a:prstGeom prst="rect">
            <a:avLst/>
          </a:prstGeom>
          <a:noFill/>
        </p:spPr>
        <p:txBody>
          <a:bodyPr wrap="square" rtlCol="0">
            <a:spAutoFit/>
          </a:bodyPr>
          <a:lstStyle/>
          <a:p>
            <a:pPr algn="just">
              <a:lnSpc>
                <a:spcPct val="80000"/>
              </a:lnSpc>
            </a:pPr>
            <a:r>
              <a:rPr lang="pt-BR" sz="4800" b="1" dirty="0">
                <a:latin typeface="Calibri" panose="020F0502020204030204" pitchFamily="34" charset="0"/>
                <a:cs typeface="Calibri" panose="020F0502020204030204" pitchFamily="34" charset="0"/>
              </a:rPr>
              <a:t>RELATO DO CASO </a:t>
            </a:r>
            <a:endParaRPr lang="pt-BR" sz="48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3" name="CaixaDeTexto 22"/>
          <p:cNvSpPr txBox="1"/>
          <p:nvPr/>
        </p:nvSpPr>
        <p:spPr>
          <a:xfrm>
            <a:off x="358141" y="33835725"/>
            <a:ext cx="26898994" cy="1346200"/>
          </a:xfrm>
          <a:prstGeom prst="rect">
            <a:avLst/>
          </a:prstGeom>
          <a:noFill/>
        </p:spPr>
        <p:txBody>
          <a:bodyPr wrap="square">
            <a:spAutoFit/>
          </a:bodyPr>
          <a:lstStyle/>
          <a:p>
            <a:pPr algn="just">
              <a:lnSpc>
                <a:spcPct val="90000"/>
              </a:lnSpc>
            </a:pPr>
            <a:r>
              <a:rPr lang="pt-BR" sz="4800" b="1" dirty="0">
                <a:latin typeface="Calibri" panose="020F0502020204030204" pitchFamily="34" charset="0"/>
                <a:cs typeface="Calibri" panose="020F0502020204030204" pitchFamily="34" charset="0"/>
              </a:rPr>
              <a:t>CONCLUSÕES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0" name="CaixaDeTexto 19"/>
          <p:cNvSpPr txBox="1"/>
          <p:nvPr/>
        </p:nvSpPr>
        <p:spPr>
          <a:xfrm>
            <a:off x="662941" y="39141595"/>
            <a:ext cx="26898994" cy="829945"/>
          </a:xfrm>
          <a:prstGeom prst="rect">
            <a:avLst/>
          </a:prstGeom>
          <a:noFill/>
        </p:spPr>
        <p:txBody>
          <a:bodyPr wrap="square">
            <a:spAutoFit/>
          </a:bodyPr>
          <a:lstStyle/>
          <a:p>
            <a:pPr algn="just"/>
            <a:endParaRPr lang="pt-BR" sz="2400" dirty="0"/>
          </a:p>
          <a:p>
            <a:pPr algn="just"/>
            <a:endParaRPr lang="pt-BR" sz="2400" dirty="0"/>
          </a:p>
        </p:txBody>
      </p:sp>
      <p:sp>
        <p:nvSpPr>
          <p:cNvPr id="8" name="Caixa de Texto 7"/>
          <p:cNvSpPr txBox="1"/>
          <p:nvPr/>
        </p:nvSpPr>
        <p:spPr>
          <a:xfrm>
            <a:off x="570865" y="11814810"/>
            <a:ext cx="27698065" cy="1654810"/>
          </a:xfrm>
          <a:prstGeom prst="rect">
            <a:avLst/>
          </a:prstGeom>
        </p:spPr>
        <p:txBody>
          <a:bodyPr wrap="square">
            <a:noAutofit/>
          </a:bodyPr>
          <a:p>
            <a:pPr marL="685800" indent="-685800" algn="just">
              <a:lnSpc>
                <a:spcPct val="90000"/>
              </a:lnSpc>
              <a:buFont typeface="Arial" panose="020B0604020202020204" pitchFamily="34" charset="0"/>
              <a:buChar char="•"/>
            </a:pPr>
            <a:r>
              <a:rPr sz="4800">
                <a:latin typeface="Calibri" panose="020F0502020204030204" pitchFamily="34" charset="0"/>
                <a:cs typeface="Calibri" panose="020F0502020204030204" pitchFamily="34" charset="0"/>
              </a:rPr>
              <a:t> Relatar um caso da utilização de enxerto de fíbula não vascularizado diante de uma falha óssea dos ossos do antebraço em paciente vítima de fratura exposta. Avaliar os resultados obtidos diante da utilização de enxerto de fíbula não vascularizado, comparando com os dados obtidos em literatura.</a:t>
            </a:r>
            <a:endParaRPr sz="4800">
              <a:latin typeface="Calibri" panose="020F0502020204030204" pitchFamily="34" charset="0"/>
              <a:cs typeface="Calibri" panose="020F0502020204030204" pitchFamily="34" charset="0"/>
            </a:endParaRPr>
          </a:p>
        </p:txBody>
      </p:sp>
      <p:sp>
        <p:nvSpPr>
          <p:cNvPr id="15" name="Caixa de Texto 14"/>
          <p:cNvSpPr txBox="1"/>
          <p:nvPr/>
        </p:nvSpPr>
        <p:spPr>
          <a:xfrm>
            <a:off x="413385" y="14787880"/>
            <a:ext cx="26302335" cy="6819900"/>
          </a:xfrm>
          <a:prstGeom prst="rect">
            <a:avLst/>
          </a:prstGeom>
          <a:noFill/>
        </p:spPr>
        <p:txBody>
          <a:bodyPr wrap="square" rtlCol="0" anchor="t">
            <a:noAutofit/>
          </a:bodyPr>
          <a:p>
            <a:pPr marL="685800" indent="-685800" algn="just" fontAlgn="base">
              <a:buFont typeface="Arial" panose="020B0604020202020204" pitchFamily="34" charset="0"/>
              <a:buChar char="•"/>
            </a:pPr>
            <a:r>
              <a:rPr sz="4800">
                <a:solidFill>
                  <a:srgbClr val="000000"/>
                </a:solidFill>
                <a:latin typeface="Calibri" panose="020F0502020204030204" pitchFamily="34" charset="0"/>
                <a:ea typeface="Helvetica"/>
                <a:cs typeface="Calibri" panose="020F0502020204030204" pitchFamily="34" charset="0"/>
                <a:sym typeface="+mn-ea"/>
              </a:rPr>
              <a:t>Paciente do sexo feminino, </a:t>
            </a:r>
            <a:r>
              <a:rPr lang="pt-BR" sz="4800">
                <a:solidFill>
                  <a:srgbClr val="000000"/>
                </a:solidFill>
                <a:latin typeface="Calibri" panose="020F0502020204030204" pitchFamily="34" charset="0"/>
                <a:ea typeface="Helvetica"/>
                <a:cs typeface="Calibri" panose="020F0502020204030204" pitchFamily="34" charset="0"/>
                <a:sym typeface="+mn-ea"/>
              </a:rPr>
              <a:t>25 anos </a:t>
            </a:r>
            <a:r>
              <a:rPr sz="4800">
                <a:solidFill>
                  <a:srgbClr val="000000"/>
                </a:solidFill>
                <a:latin typeface="Calibri" panose="020F0502020204030204" pitchFamily="34" charset="0"/>
                <a:ea typeface="Helvetica"/>
                <a:cs typeface="Calibri" panose="020F0502020204030204" pitchFamily="34" charset="0"/>
                <a:sym typeface="+mn-ea"/>
              </a:rPr>
              <a:t>vítima de acidente automobilístico em 07/08/2022, </a:t>
            </a:r>
            <a:r>
              <a:rPr lang="pt-BR" sz="4800">
                <a:solidFill>
                  <a:srgbClr val="000000"/>
                </a:solidFill>
                <a:latin typeface="Calibri" panose="020F0502020204030204" pitchFamily="34" charset="0"/>
                <a:ea typeface="Helvetica"/>
                <a:cs typeface="Calibri" panose="020F0502020204030204" pitchFamily="34" charset="0"/>
                <a:sym typeface="+mn-ea"/>
              </a:rPr>
              <a:t>apresentando</a:t>
            </a:r>
            <a:r>
              <a:rPr sz="4800">
                <a:solidFill>
                  <a:srgbClr val="000000"/>
                </a:solidFill>
                <a:latin typeface="Calibri" panose="020F0502020204030204" pitchFamily="34" charset="0"/>
                <a:ea typeface="Helvetica"/>
                <a:cs typeface="Calibri" panose="020F0502020204030204" pitchFamily="34" charset="0"/>
                <a:sym typeface="+mn-ea"/>
              </a:rPr>
              <a:t> fratura exposta dos ossos do antebraço esquerdo. À admissão, apresentava lesão extensa em região ulnar (aproximadamente 15 cm), com exposição da ulna, além de perda óssea estimada em 5 cm na região metadiafisária do rádio.</a:t>
            </a:r>
            <a:endParaRPr sz="4800">
              <a:solidFill>
                <a:srgbClr val="000000"/>
              </a:solidFill>
              <a:latin typeface="Calibri" panose="020F0502020204030204" pitchFamily="34" charset="0"/>
              <a:ea typeface="Helvetica"/>
              <a:cs typeface="Calibri" panose="020F0502020204030204" pitchFamily="34" charset="0"/>
              <a:sym typeface="+mn-ea"/>
            </a:endParaRPr>
          </a:p>
          <a:p>
            <a:pPr marL="685800" indent="-685800" algn="just" fontAlgn="base">
              <a:buFont typeface="Arial" panose="020B0604020202020204" pitchFamily="34" charset="0"/>
              <a:buChar char="•"/>
            </a:pPr>
            <a:r>
              <a:rPr sz="4800">
                <a:solidFill>
                  <a:srgbClr val="000000"/>
                </a:solidFill>
                <a:latin typeface="Calibri" panose="020F0502020204030204" pitchFamily="34" charset="0"/>
                <a:ea typeface="Helvetica"/>
                <a:cs typeface="Calibri" panose="020F0502020204030204" pitchFamily="34" charset="0"/>
                <a:sym typeface="+mn-ea"/>
              </a:rPr>
              <a:t>Foi submetida inicialmente, em unidade de origem, à limpeza cirúrgica e fixação externa de urgência, sendo posteriormente encaminhada ao nosso serviço para seguimento </a:t>
            </a:r>
            <a:r>
              <a:rPr lang="pt-BR" sz="4800">
                <a:solidFill>
                  <a:srgbClr val="000000"/>
                </a:solidFill>
                <a:latin typeface="Calibri" panose="020F0502020204030204" pitchFamily="34" charset="0"/>
                <a:ea typeface="Helvetica"/>
                <a:cs typeface="Calibri" panose="020F0502020204030204" pitchFamily="34" charset="0"/>
                <a:sym typeface="+mn-ea"/>
              </a:rPr>
              <a:t>dos cuidados</a:t>
            </a:r>
            <a:endParaRPr sz="4800">
              <a:solidFill>
                <a:srgbClr val="000000"/>
              </a:solidFill>
              <a:latin typeface="Calibri" panose="020F0502020204030204" pitchFamily="34" charset="0"/>
              <a:ea typeface="Helvetica"/>
              <a:cs typeface="Calibri" panose="020F0502020204030204" pitchFamily="34" charset="0"/>
              <a:sym typeface="+mn-ea"/>
            </a:endParaRPr>
          </a:p>
          <a:p>
            <a:pPr marL="685800" indent="-685800" algn="just" fontAlgn="base">
              <a:buFont typeface="Arial" panose="020B0604020202020204" pitchFamily="34" charset="0"/>
              <a:buChar char="•"/>
            </a:pPr>
            <a:r>
              <a:rPr sz="4800">
                <a:solidFill>
                  <a:srgbClr val="000000"/>
                </a:solidFill>
                <a:latin typeface="Calibri" panose="020F0502020204030204" pitchFamily="34" charset="0"/>
                <a:ea typeface="Helvetica"/>
                <a:cs typeface="Calibri" panose="020F0502020204030204" pitchFamily="34" charset="0"/>
                <a:sym typeface="+mn-ea"/>
              </a:rPr>
              <a:t>Após avaliação</a:t>
            </a:r>
            <a:r>
              <a:rPr lang="pt-BR" sz="4800">
                <a:solidFill>
                  <a:srgbClr val="000000"/>
                </a:solidFill>
                <a:latin typeface="Calibri" panose="020F0502020204030204" pitchFamily="34" charset="0"/>
                <a:ea typeface="Helvetica"/>
                <a:cs typeface="Calibri" panose="020F0502020204030204" pitchFamily="34" charset="0"/>
                <a:sym typeface="+mn-ea"/>
              </a:rPr>
              <a:t>, nova limpeza cirurgica e reposicionamento do fixador externo</a:t>
            </a:r>
            <a:r>
              <a:rPr sz="4800">
                <a:solidFill>
                  <a:srgbClr val="000000"/>
                </a:solidFill>
                <a:latin typeface="Calibri" panose="020F0502020204030204" pitchFamily="34" charset="0"/>
                <a:ea typeface="Helvetica"/>
                <a:cs typeface="Calibri" panose="020F0502020204030204" pitchFamily="34" charset="0"/>
                <a:sym typeface="+mn-ea"/>
              </a:rPr>
              <a:t>, foi indicada reconstrução óssea do rádio esquerdo com enxerto estrutural de fíbula não vascularizado, procedimento realizado em 03/11/2022. O enxerto foi posicionado e estabilizado com material de síntese adequado.</a:t>
            </a:r>
            <a:r>
              <a:rPr lang="pt-BR" sz="4800">
                <a:solidFill>
                  <a:srgbClr val="000000"/>
                </a:solidFill>
                <a:latin typeface="Calibri" panose="020F0502020204030204" pitchFamily="34" charset="0"/>
                <a:ea typeface="Helvetica"/>
                <a:cs typeface="Calibri" panose="020F0502020204030204" pitchFamily="34" charset="0"/>
                <a:sym typeface="+mn-ea"/>
              </a:rPr>
              <a:t> Posteriormente devido a quadro de dor residual, paciente passou por novo procedimento cirurgico de ressecção de fragmento ósseo da região da ulna distal no dia 19/09/2024.</a:t>
            </a:r>
            <a:endParaRPr sz="4800">
              <a:solidFill>
                <a:srgbClr val="000000"/>
              </a:solidFill>
              <a:latin typeface="Calibri" panose="020F0502020204030204" pitchFamily="34" charset="0"/>
              <a:ea typeface="Helvetica"/>
              <a:cs typeface="Calibri" panose="020F0502020204030204" pitchFamily="34" charset="0"/>
              <a:sym typeface="+mn-ea"/>
            </a:endParaRPr>
          </a:p>
          <a:p>
            <a:pPr marL="685800" indent="-685800" algn="just" fontAlgn="base">
              <a:buFont typeface="Arial" panose="020B0604020202020204" pitchFamily="34" charset="0"/>
              <a:buChar char="•"/>
            </a:pPr>
            <a:r>
              <a:rPr sz="4800">
                <a:solidFill>
                  <a:srgbClr val="000000"/>
                </a:solidFill>
                <a:latin typeface="Calibri" panose="020F0502020204030204" pitchFamily="34" charset="0"/>
                <a:ea typeface="Helvetica"/>
                <a:cs typeface="Calibri" panose="020F0502020204030204" pitchFamily="34" charset="0"/>
                <a:sym typeface="+mn-ea"/>
              </a:rPr>
              <a:t>Em seguimento ambulatorial, a paciente evoluiu com boa integração do enxerto e consolidação óssea progressiva, mantendo bom alinhamento e função preservada do membro afetado.</a:t>
            </a:r>
            <a:endParaRPr sz="4800">
              <a:solidFill>
                <a:srgbClr val="000000"/>
              </a:solidFill>
              <a:latin typeface="Calibri" panose="020F0502020204030204" pitchFamily="34" charset="0"/>
              <a:ea typeface="Helvetica"/>
              <a:cs typeface="Calibri" panose="020F0502020204030204" pitchFamily="34" charset="0"/>
              <a:sym typeface="+mn-ea"/>
            </a:endParaRPr>
          </a:p>
        </p:txBody>
      </p:sp>
      <p:sp>
        <p:nvSpPr>
          <p:cNvPr id="18" name="Caixa de Texto 17"/>
          <p:cNvSpPr txBox="1"/>
          <p:nvPr/>
        </p:nvSpPr>
        <p:spPr>
          <a:xfrm>
            <a:off x="570865" y="34729420"/>
            <a:ext cx="22389465" cy="2907030"/>
          </a:xfrm>
          <a:prstGeom prst="rect">
            <a:avLst/>
          </a:prstGeom>
        </p:spPr>
        <p:txBody>
          <a:bodyPr>
            <a:noAutofit/>
          </a:bodyPr>
          <a:p>
            <a:pPr marL="685800" indent="-685800" algn="just">
              <a:buFont typeface="Arial" panose="020B0604020202020204" pitchFamily="34" charset="0"/>
              <a:buChar char="•"/>
            </a:pPr>
            <a:r>
              <a:rPr sz="4800">
                <a:latin typeface="Calibri" panose="020F0502020204030204" pitchFamily="34" charset="0"/>
                <a:cs typeface="Calibri" panose="020F0502020204030204" pitchFamily="34" charset="0"/>
              </a:rPr>
              <a:t>O uso do enxerto de fíbula não vascularizado mostrou-se uma alternativa viável e eficaz para o tratamento de falha óssea segmentar no rádio, em contexto de fratura exposta complexa</a:t>
            </a:r>
            <a:r>
              <a:rPr lang="pt-BR" sz="4800">
                <a:latin typeface="Calibri" panose="020F0502020204030204" pitchFamily="34" charset="0"/>
                <a:cs typeface="Calibri" panose="020F0502020204030204" pitchFamily="34" charset="0"/>
              </a:rPr>
              <a:t>,  especialmente em casos que </a:t>
            </a:r>
            <a:r>
              <a:rPr sz="4800">
                <a:latin typeface="Calibri" panose="020F0502020204030204" pitchFamily="34" charset="0"/>
                <a:cs typeface="Calibri" panose="020F0502020204030204" pitchFamily="34" charset="0"/>
              </a:rPr>
              <a:t>as técnicas microcirúrgicas são restritas. A adequada estabilização e o acompanhamento ambulatorial criterioso foram fundamentais para a consolidação óssea e recuperação funcional do membro</a:t>
            </a:r>
            <a:r>
              <a:rPr lang="pt-BR" sz="4800">
                <a:latin typeface="Calibri" panose="020F0502020204030204" pitchFamily="34" charset="0"/>
                <a:cs typeface="Calibri" panose="020F0502020204030204" pitchFamily="34" charset="0"/>
              </a:rPr>
              <a:t>.</a:t>
            </a:r>
            <a:endParaRPr lang="pt-BR" sz="4800">
              <a:latin typeface="Calibri" panose="020F0502020204030204" pitchFamily="34" charset="0"/>
              <a:cs typeface="Calibri" panose="020F0502020204030204" pitchFamily="34" charset="0"/>
            </a:endParaRPr>
          </a:p>
        </p:txBody>
      </p:sp>
      <p:sp>
        <p:nvSpPr>
          <p:cNvPr id="21" name="CaixaDeTexto 22"/>
          <p:cNvSpPr txBox="1"/>
          <p:nvPr>
            <p:custDataLst>
              <p:tags r:id="R8493c83ed3df4db8"/>
            </p:custDataLst>
          </p:nvPr>
        </p:nvSpPr>
        <p:spPr>
          <a:xfrm>
            <a:off x="24318595" y="34960560"/>
            <a:ext cx="5422265" cy="1346200"/>
          </a:xfrm>
          <a:prstGeom prst="rect">
            <a:avLst/>
          </a:prstGeom>
          <a:noFill/>
        </p:spPr>
        <p:txBody>
          <a:bodyPr wrap="square">
            <a:spAutoFit/>
          </a:bodyPr>
          <a:p>
            <a:pPr algn="just">
              <a:lnSpc>
                <a:spcPct val="90000"/>
              </a:lnSpc>
            </a:pPr>
            <a:r>
              <a:rPr lang="pt-BR" sz="4800" b="1" dirty="0">
                <a:latin typeface="Calibri" panose="020F0502020204030204" pitchFamily="34" charset="0"/>
                <a:cs typeface="Calibri" panose="020F0502020204030204" pitchFamily="34" charset="0"/>
              </a:rPr>
              <a:t>REFERENCIAS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b="1" dirty="0">
              <a:latin typeface="Calibri" panose="020F0502020204030204" pitchFamily="34" charset="0"/>
              <a:cs typeface="Calibri" panose="020F0502020204030204" pitchFamily="34" charset="0"/>
            </a:endParaRPr>
          </a:p>
        </p:txBody>
      </p:sp>
      <p:pic>
        <p:nvPicPr>
          <p:cNvPr id="22" name="Imagem 21" descr="HUSF_ALSF"/>
          <p:cNvPicPr>
            <a:picLocks noChangeAspect="1"/>
          </p:cNvPicPr>
          <p:nvPr/>
        </p:nvPicPr>
        <p:blipFill>
          <a:blip r:embed="R7c059438981b4c01"/>
          <a:stretch>
            <a:fillRect/>
          </a:stretch>
        </p:blipFill>
        <p:spPr>
          <a:xfrm>
            <a:off x="20613370" y="139065"/>
            <a:ext cx="8187055" cy="2357755"/>
          </a:xfrm>
          <a:prstGeom prst="rect">
            <a:avLst/>
          </a:prstGeom>
        </p:spPr>
      </p:pic>
      <p:sp>
        <p:nvSpPr>
          <p:cNvPr id="27" name="Caixa de Texto 26"/>
          <p:cNvSpPr txBox="1"/>
          <p:nvPr/>
        </p:nvSpPr>
        <p:spPr>
          <a:xfrm>
            <a:off x="8393430" y="32229425"/>
            <a:ext cx="6744335" cy="1286510"/>
          </a:xfrm>
          <a:prstGeom prst="rect">
            <a:avLst/>
          </a:prstGeom>
          <a:noFill/>
        </p:spPr>
        <p:txBody>
          <a:bodyPr wrap="square" rtlCol="0">
            <a:noAutofit/>
          </a:bodyPr>
          <a:p>
            <a:pPr algn="ctr" defTabSz="266700"/>
            <a:r>
              <a:rPr sz="1600">
                <a:latin typeface="Calibri" panose="020F0502020204030204" pitchFamily="34" charset="0"/>
                <a:ea typeface="SimSun" panose="02010600030101010101" pitchFamily="2" charset="-122"/>
                <a:cs typeface="Calibri" panose="020F0502020204030204" pitchFamily="34" charset="0"/>
                <a:sym typeface="+mn-ea"/>
              </a:rPr>
              <a:t>(</a:t>
            </a:r>
            <a:r>
              <a:rPr sz="1600" b="1">
                <a:latin typeface="Calibri" panose="020F0502020204030204" pitchFamily="34" charset="0"/>
                <a:ea typeface="SimSun" panose="02010600030101010101" pitchFamily="2" charset="-122"/>
                <a:cs typeface="Calibri" panose="020F0502020204030204" pitchFamily="34" charset="0"/>
                <a:sym typeface="+mn-ea"/>
              </a:rPr>
              <a:t>Fig. </a:t>
            </a:r>
            <a:r>
              <a:rPr lang="pt-BR" sz="1600" b="1">
                <a:latin typeface="Calibri" panose="020F0502020204030204" pitchFamily="34" charset="0"/>
                <a:ea typeface="SimSun" panose="02010600030101010101" pitchFamily="2" charset="-122"/>
                <a:cs typeface="Calibri" panose="020F0502020204030204" pitchFamily="34" charset="0"/>
                <a:sym typeface="+mn-ea"/>
              </a:rPr>
              <a:t>2</a:t>
            </a:r>
            <a:r>
              <a:rPr sz="1600">
                <a:latin typeface="Calibri" panose="020F0502020204030204" pitchFamily="34" charset="0"/>
                <a:ea typeface="SimSun" panose="02010600030101010101" pitchFamily="2" charset="-122"/>
                <a:cs typeface="Calibri" panose="020F0502020204030204" pitchFamily="34" charset="0"/>
                <a:sym typeface="+mn-ea"/>
              </a:rPr>
              <a:t> - Imagem intraoperatória evidenciando </a:t>
            </a:r>
            <a:r>
              <a:rPr lang="pt-BR" sz="1600">
                <a:latin typeface="Calibri" panose="020F0502020204030204" pitchFamily="34" charset="0"/>
                <a:ea typeface="SimSun" panose="02010600030101010101" pitchFamily="2" charset="-122"/>
                <a:cs typeface="Calibri" panose="020F0502020204030204" pitchFamily="34" charset="0"/>
                <a:sym typeface="+mn-ea"/>
              </a:rPr>
              <a:t>extensa lesão de partes moles, fratura da ulna e perda óssea significativa da diáfise do rádio</a:t>
            </a:r>
            <a:r>
              <a:rPr sz="1600">
                <a:latin typeface="Times New Roman" panose="02020603050405020304"/>
                <a:ea typeface="SimSun" panose="02010600030101010101" pitchFamily="2" charset="-122"/>
                <a:sym typeface="+mn-ea"/>
              </a:rPr>
              <a:t>)</a:t>
            </a:r>
            <a:r>
              <a:rPr>
                <a:latin typeface="Times New Roman" panose="02020603050405020304"/>
                <a:ea typeface="SimSun" panose="02010600030101010101" pitchFamily="2" charset="-122"/>
                <a:sym typeface="+mn-ea"/>
              </a:rPr>
              <a:t>.</a:t>
            </a:r>
            <a:endParaRPr lang="pt-BR" altLang="en-US"/>
          </a:p>
        </p:txBody>
      </p:sp>
      <p:sp>
        <p:nvSpPr>
          <p:cNvPr id="29" name="Caixa de Texto 28"/>
          <p:cNvSpPr txBox="1"/>
          <p:nvPr/>
        </p:nvSpPr>
        <p:spPr>
          <a:xfrm>
            <a:off x="19587845" y="32882205"/>
            <a:ext cx="6850380" cy="996950"/>
          </a:xfrm>
          <a:prstGeom prst="rect">
            <a:avLst/>
          </a:prstGeom>
        </p:spPr>
        <p:txBody>
          <a:bodyPr>
            <a:noAutofit/>
          </a:bodyPr>
          <a:p>
            <a:pPr algn="ctr" defTabSz="266700"/>
            <a:r>
              <a:rPr sz="1600">
                <a:latin typeface="Times New Roman" panose="02020603050405020304"/>
                <a:ea typeface="SimSun" panose="02010600030101010101" pitchFamily="2" charset="-122"/>
              </a:rPr>
              <a:t>(</a:t>
            </a:r>
            <a:r>
              <a:rPr sz="1600" b="1">
                <a:latin typeface="Times New Roman" panose="02020603050405020304"/>
                <a:ea typeface="SimSun" panose="02010600030101010101" pitchFamily="2" charset="-122"/>
              </a:rPr>
              <a:t>Fig. 3</a:t>
            </a:r>
            <a:r>
              <a:rPr lang="pt-BR" sz="1600" b="1">
                <a:latin typeface="Times New Roman" panose="02020603050405020304"/>
                <a:ea typeface="SimSun" panose="02010600030101010101" pitchFamily="2" charset="-122"/>
              </a:rPr>
              <a:t> e 4</a:t>
            </a:r>
            <a:r>
              <a:rPr sz="1600">
                <a:latin typeface="Times New Roman" panose="02020603050405020304"/>
                <a:ea typeface="SimSun" panose="02010600030101010101" pitchFamily="2" charset="-122"/>
              </a:rPr>
              <a:t> - </a:t>
            </a:r>
            <a:r>
              <a:rPr sz="1600">
                <a:latin typeface="Calibri" panose="020F0502020204030204" pitchFamily="34" charset="0"/>
                <a:ea typeface="SimSun" panose="02010600030101010101" pitchFamily="2" charset="-122"/>
                <a:cs typeface="Calibri" panose="020F0502020204030204" pitchFamily="34" charset="0"/>
                <a:sym typeface="+mn-ea"/>
              </a:rPr>
              <a:t> Imagem </a:t>
            </a:r>
            <a:r>
              <a:rPr lang="pt-BR" sz="1600">
                <a:latin typeface="Calibri" panose="020F0502020204030204" pitchFamily="34" charset="0"/>
                <a:ea typeface="SimSun" panose="02010600030101010101" pitchFamily="2" charset="-122"/>
                <a:cs typeface="Calibri" panose="020F0502020204030204" pitchFamily="34" charset="0"/>
                <a:sym typeface="+mn-ea"/>
              </a:rPr>
              <a:t>radiográfica após consolidação óssea com uso de enxerto de fibula não vascularizado).</a:t>
            </a:r>
            <a:endParaRPr sz="1600">
              <a:latin typeface="Times New Roman" panose="02020603050405020304"/>
              <a:ea typeface="SimSun" panose="02010600030101010101" pitchFamily="2" charset="-122"/>
            </a:endParaRPr>
          </a:p>
        </p:txBody>
      </p:sp>
      <p:sp>
        <p:nvSpPr>
          <p:cNvPr id="31" name="Caixa de Texto 30"/>
          <p:cNvSpPr txBox="1"/>
          <p:nvPr/>
        </p:nvSpPr>
        <p:spPr>
          <a:xfrm>
            <a:off x="807403" y="32246253"/>
            <a:ext cx="5080000" cy="829945"/>
          </a:xfrm>
          <a:prstGeom prst="rect">
            <a:avLst/>
          </a:prstGeom>
        </p:spPr>
        <p:txBody>
          <a:bodyPr>
            <a:spAutoFit/>
          </a:bodyPr>
          <a:p>
            <a:pPr algn="ctr" defTabSz="266700"/>
            <a:r>
              <a:rPr lang="pt-BR" sz="1600" b="1">
                <a:latin typeface="Calibri" panose="020F0502020204030204" pitchFamily="34" charset="0"/>
                <a:ea typeface="SimSun" panose="02010600030101010101" pitchFamily="2" charset="-122"/>
                <a:cs typeface="Calibri" panose="020F0502020204030204" pitchFamily="34" charset="0"/>
              </a:rPr>
              <a:t>(</a:t>
            </a:r>
            <a:r>
              <a:rPr sz="1600" b="1">
                <a:latin typeface="Calibri" panose="020F0502020204030204" pitchFamily="34" charset="0"/>
                <a:ea typeface="SimSun" panose="02010600030101010101" pitchFamily="2" charset="-122"/>
                <a:cs typeface="Calibri" panose="020F0502020204030204" pitchFamily="34" charset="0"/>
              </a:rPr>
              <a:t>Fig. </a:t>
            </a:r>
            <a:r>
              <a:rPr lang="pt-BR" sz="1600" b="1">
                <a:latin typeface="Calibri" panose="020F0502020204030204" pitchFamily="34" charset="0"/>
                <a:ea typeface="SimSun" panose="02010600030101010101" pitchFamily="2" charset="-122"/>
                <a:cs typeface="Calibri" panose="020F0502020204030204" pitchFamily="34" charset="0"/>
              </a:rPr>
              <a:t>1</a:t>
            </a:r>
            <a:r>
              <a:rPr sz="1600">
                <a:latin typeface="Calibri" panose="020F0502020204030204" pitchFamily="34" charset="0"/>
                <a:ea typeface="SimSun" panose="02010600030101010101" pitchFamily="2" charset="-122"/>
                <a:cs typeface="Calibri" panose="020F0502020204030204" pitchFamily="34" charset="0"/>
              </a:rPr>
              <a:t> - Imagem </a:t>
            </a:r>
            <a:r>
              <a:rPr lang="pt-BR" sz="1600">
                <a:latin typeface="Calibri" panose="020F0502020204030204" pitchFamily="34" charset="0"/>
                <a:ea typeface="SimSun" panose="02010600030101010101" pitchFamily="2" charset="-122"/>
                <a:cs typeface="Calibri" panose="020F0502020204030204" pitchFamily="34" charset="0"/>
              </a:rPr>
              <a:t>radiográfica após procedimento cirurgico de reposicionamento do fixador externo e limpeza da fratura exposta dos ossos do antebraço).</a:t>
            </a:r>
            <a:endParaRPr lang="pt-BR" sz="1600">
              <a:latin typeface="Calibri" panose="020F0502020204030204" pitchFamily="34" charset="0"/>
              <a:ea typeface="SimSun" panose="02010600030101010101" pitchFamily="2" charset="-122"/>
              <a:cs typeface="Calibri" panose="020F0502020204030204" pitchFamily="34" charset="0"/>
            </a:endParaRPr>
          </a:p>
        </p:txBody>
      </p:sp>
      <p:pic>
        <p:nvPicPr>
          <p:cNvPr id="10" name="Imagem 9"/>
          <p:cNvPicPr>
            <a:picLocks noChangeAspect="1"/>
          </p:cNvPicPr>
          <p:nvPr>
            <p:custDataLst>
              <p:tags r:id="R11bdb2295b024686"/>
            </p:custDataLst>
          </p:nvPr>
        </p:nvPicPr>
        <p:blipFill>
          <a:blip r:embed="R746afcb6f1264f83"/>
          <a:stretch>
            <a:fillRect/>
          </a:stretch>
        </p:blipFill>
        <p:spPr>
          <a:xfrm>
            <a:off x="17672050" y="25382220"/>
            <a:ext cx="4972685" cy="6649720"/>
          </a:xfrm>
          <a:prstGeom prst="rect">
            <a:avLst/>
          </a:prstGeom>
        </p:spPr>
      </p:pic>
      <p:pic>
        <p:nvPicPr>
          <p:cNvPr id="11" name="Imagem 10"/>
          <p:cNvPicPr>
            <a:picLocks noChangeAspect="1"/>
          </p:cNvPicPr>
          <p:nvPr>
            <p:custDataLst>
              <p:tags r:id="Re8a44fc52d9f4b45"/>
            </p:custDataLst>
          </p:nvPr>
        </p:nvPicPr>
        <p:blipFill>
          <a:blip r:embed="R4d40bb8c7fe24fd4"/>
          <a:stretch>
            <a:fillRect/>
          </a:stretch>
        </p:blipFill>
        <p:spPr>
          <a:xfrm>
            <a:off x="662940" y="25299035"/>
            <a:ext cx="5369560" cy="6497955"/>
          </a:xfrm>
          <a:prstGeom prst="rect">
            <a:avLst/>
          </a:prstGeom>
        </p:spPr>
      </p:pic>
      <p:pic>
        <p:nvPicPr>
          <p:cNvPr id="12" name="Imagem 11"/>
          <p:cNvPicPr>
            <a:picLocks noChangeAspect="1"/>
          </p:cNvPicPr>
          <p:nvPr/>
        </p:nvPicPr>
        <p:blipFill>
          <a:blip r:embed="R2244ffefa10247cd"/>
          <a:stretch>
            <a:fillRect/>
          </a:stretch>
        </p:blipFill>
        <p:spPr>
          <a:xfrm>
            <a:off x="7378065" y="25386030"/>
            <a:ext cx="8484870" cy="6364605"/>
          </a:xfrm>
          <a:prstGeom prst="rect">
            <a:avLst/>
          </a:prstGeom>
        </p:spPr>
      </p:pic>
      <p:pic>
        <p:nvPicPr>
          <p:cNvPr id="13" name="Imagem 12"/>
          <p:cNvPicPr>
            <a:picLocks noChangeAspect="1"/>
          </p:cNvPicPr>
          <p:nvPr>
            <p:custDataLst>
              <p:tags r:id="R167f7191c2df427e"/>
            </p:custDataLst>
          </p:nvPr>
        </p:nvPicPr>
        <p:blipFill>
          <a:blip r:embed="Rabafe9dd19134028"/>
          <a:stretch>
            <a:fillRect/>
          </a:stretch>
        </p:blipFill>
        <p:spPr>
          <a:xfrm>
            <a:off x="23404195" y="25386030"/>
            <a:ext cx="5133975" cy="6645910"/>
          </a:xfrm>
          <a:prstGeom prst="rect">
            <a:avLst/>
          </a:prstGeom>
        </p:spPr>
      </p:pic>
      <p:pic>
        <p:nvPicPr>
          <p:cNvPr id="14" name="Imagem 13"/>
          <p:cNvPicPr>
            <a:picLocks noChangeAspect="1"/>
          </p:cNvPicPr>
          <p:nvPr>
            <p:custDataLst>
              <p:tags r:id="R1843c48e03a94cee"/>
            </p:custDataLst>
          </p:nvPr>
        </p:nvPicPr>
        <p:blipFill>
          <a:blip r:embed="R5479fc0391d84494"/>
          <a:stretch>
            <a:fillRect/>
          </a:stretch>
        </p:blipFill>
        <p:spPr>
          <a:xfrm>
            <a:off x="23912195" y="35810190"/>
            <a:ext cx="4772660" cy="46139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357150d7361_0_104"/>
          <p:cNvSpPr txBox="1"/>
          <p:nvPr/>
        </p:nvSpPr>
        <p:spPr>
          <a:xfrm>
            <a:off x="365675" y="4770025"/>
            <a:ext cx="13443900" cy="11157900"/>
          </a:xfrm>
          <a:prstGeom prst="rect">
            <a:avLst/>
          </a:prstGeom>
          <a:noFill/>
          <a:ln>
            <a:noFill/>
          </a:ln>
        </p:spPr>
        <p:txBody>
          <a:bodyPr anchorCtr="0" anchor="t" bIns="34250" lIns="68500" spcFirstLastPara="1" rIns="68500" wrap="square" tIns="34250">
            <a:spAutoFit/>
          </a:bodyPr>
          <a:lstStyle/>
          <a:p>
            <a:pPr indent="457200" lvl="0" marL="0" rtl="0" algn="l">
              <a:lnSpc>
                <a:spcPct val="115000"/>
              </a:lnSpc>
              <a:spcBef>
                <a:spcPts val="1200"/>
              </a:spcBef>
              <a:spcAft>
                <a:spcPts val="0"/>
              </a:spcAft>
              <a:buClr>
                <a:schemeClr val="dk1"/>
              </a:buClr>
              <a:buSzPts val="1100"/>
              <a:buFont typeface="Arial"/>
              <a:buNone/>
            </a:pPr>
            <a:r>
              <a:rPr lang="pt-BR" sz="4800">
                <a:solidFill>
                  <a:schemeClr val="dk1"/>
                </a:solidFill>
                <a:latin typeface="Calibri"/>
                <a:ea typeface="Calibri"/>
                <a:cs typeface="Calibri"/>
                <a:sym typeface="Calibri"/>
              </a:rPr>
              <a:t>A poliomielite é uma infecção do sistema nervoso que afeta os neurônios motores da medula, levando à paralisia flácida assimétrica e a deformidades musculoesqueléticas duradouras, como alterações angulares e rotacionais do fêmur e osteopenia por desuso. Tais sequelas dificultam a fixação intramedular e aumentam o risco de falhas mecânicas em fraturas. Este relato descreve um caso de fratura femoral em paciente com sequelas de poliomielite, evidenciando os desafios biomecânicos e biológicos do tratamento e a necessidade de abordagens cirúrgicas individualizadas.</a:t>
            </a:r>
            <a:endParaRPr sz="4800">
              <a:solidFill>
                <a:schemeClr val="dk1"/>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t/>
            </a:r>
            <a:endParaRPr sz="4800">
              <a:solidFill>
                <a:schemeClr val="dk1"/>
              </a:solidFill>
              <a:latin typeface="Calibri"/>
              <a:ea typeface="Calibri"/>
              <a:cs typeface="Calibri"/>
              <a:sym typeface="Calibri"/>
            </a:endParaRPr>
          </a:p>
        </p:txBody>
      </p:sp>
      <p:sp>
        <p:nvSpPr>
          <p:cNvPr id="85" name="Google Shape;85;g357150d7361_0_104"/>
          <p:cNvSpPr txBox="1"/>
          <p:nvPr/>
        </p:nvSpPr>
        <p:spPr>
          <a:xfrm>
            <a:off x="389675" y="16075825"/>
            <a:ext cx="13395900" cy="4502100"/>
          </a:xfrm>
          <a:prstGeom prst="rect">
            <a:avLst/>
          </a:prstGeom>
          <a:noFill/>
          <a:ln>
            <a:noFill/>
          </a:ln>
        </p:spPr>
        <p:txBody>
          <a:bodyPr anchorCtr="0" anchor="t" bIns="34250" lIns="68500" spcFirstLastPara="1" rIns="68500" wrap="square" tIns="34250">
            <a:spAutoFit/>
          </a:bodyPr>
          <a:lstStyle/>
          <a:p>
            <a:pPr indent="457200" lvl="0" marL="0" rtl="0" algn="just">
              <a:spcBef>
                <a:spcPts val="0"/>
              </a:spcBef>
              <a:spcAft>
                <a:spcPts val="0"/>
              </a:spcAft>
              <a:buClr>
                <a:srgbClr val="000000"/>
              </a:buClr>
              <a:buFont typeface="Arial"/>
              <a:buNone/>
            </a:pPr>
            <a:r>
              <a:rPr lang="pt-BR" sz="4800">
                <a:latin typeface="Calibri"/>
                <a:ea typeface="Calibri"/>
                <a:cs typeface="Calibri"/>
                <a:sym typeface="Calibri"/>
              </a:rPr>
              <a:t>Relato de revisão complexa de osteossíntese femoral em paciente com sequela de poliomielite, destacando desafios técnicos da anatomia alterada, decisões terapêuticas individualizadas e aprendizados clínico-cirúrgicos em contexto ortopédico complexo.</a:t>
            </a:r>
            <a:endParaRPr sz="4800">
              <a:solidFill>
                <a:srgbClr val="000000"/>
              </a:solidFill>
              <a:latin typeface="Calibri"/>
              <a:ea typeface="Calibri"/>
              <a:cs typeface="Calibri"/>
              <a:sym typeface="Calibri"/>
            </a:endParaRPr>
          </a:p>
        </p:txBody>
      </p:sp>
      <p:sp>
        <p:nvSpPr>
          <p:cNvPr id="86" name="Google Shape;86;g357150d7361_0_104"/>
          <p:cNvSpPr txBox="1"/>
          <p:nvPr/>
        </p:nvSpPr>
        <p:spPr>
          <a:xfrm>
            <a:off x="351575" y="21322813"/>
            <a:ext cx="13520100" cy="14845800"/>
          </a:xfrm>
          <a:prstGeom prst="rect">
            <a:avLst/>
          </a:prstGeom>
          <a:noFill/>
          <a:ln>
            <a:noFill/>
          </a:ln>
        </p:spPr>
        <p:txBody>
          <a:bodyPr anchorCtr="0" anchor="t" bIns="34250" lIns="68500" spcFirstLastPara="1" rIns="68500" wrap="square" tIns="34250">
            <a:spAutoFit/>
          </a:bodyPr>
          <a:lstStyle/>
          <a:p>
            <a:pPr indent="457200" lvl="0" marL="0" rtl="0" algn="just">
              <a:spcBef>
                <a:spcPts val="0"/>
              </a:spcBef>
              <a:spcAft>
                <a:spcPts val="0"/>
              </a:spcAft>
              <a:buClr>
                <a:srgbClr val="000000"/>
              </a:buClr>
              <a:buFont typeface="Arial"/>
              <a:buNone/>
            </a:pPr>
            <a:r>
              <a:rPr lang="pt-BR" sz="4800">
                <a:latin typeface="Calibri"/>
                <a:ea typeface="Calibri"/>
                <a:cs typeface="Calibri"/>
                <a:sym typeface="Calibri"/>
              </a:rPr>
              <a:t>Paciente masculino, 53 anos, com sequela de poliomielite no membro inferior direito, foi submetido inicialmente à osteossíntese de fratura do fêmur direito com haste cefalomedular curta. Evoluiu, em seguimento precoce, com fratura por estresse no segmento distal ao implante, atribuída à deformidade em retrocurvatum do fêmur. Durante o procedimento de revisão, a tentativa de utilização de haste cefalomedular longa convencional foi comprometida pela desproporção anatômica do canal femoral, resultando em perfuração da cortical posterior. Diante da instabilidade gerada, foi realizada a complementação da fixação (augmentation) com placa de fêmur distal. Na evolução pós-operatória, o paciente apresentou infecção relacionada à fratura, sendo indicada a retirada completa do material, fresagem do canal medular com o sistema RIA, e subsequente fixação definitiva com haste intramedular adaptada contralateral, após controle adequado do processo infeccioso.</a:t>
            </a:r>
            <a:endParaRPr sz="4800">
              <a:solidFill>
                <a:srgbClr val="000000"/>
              </a:solidFill>
              <a:latin typeface="Calibri"/>
              <a:ea typeface="Calibri"/>
              <a:cs typeface="Calibri"/>
              <a:sym typeface="Calibri"/>
            </a:endParaRPr>
          </a:p>
        </p:txBody>
      </p:sp>
      <p:sp>
        <p:nvSpPr>
          <p:cNvPr id="87" name="Google Shape;87;g357150d7361_0_104"/>
          <p:cNvSpPr txBox="1"/>
          <p:nvPr/>
        </p:nvSpPr>
        <p:spPr>
          <a:xfrm>
            <a:off x="14893600" y="29011825"/>
            <a:ext cx="13595400" cy="7457400"/>
          </a:xfrm>
          <a:prstGeom prst="rect">
            <a:avLst/>
          </a:prstGeom>
          <a:noFill/>
          <a:ln>
            <a:noFill/>
          </a:ln>
        </p:spPr>
        <p:txBody>
          <a:bodyPr anchorCtr="0" anchor="t" bIns="34250" lIns="68500" spcFirstLastPara="1" rIns="68500" wrap="square" tIns="34250">
            <a:spAutoFit/>
          </a:bodyPr>
          <a:lstStyle/>
          <a:p>
            <a:pPr indent="457200" lvl="0" marL="0" marR="0" rtl="0" algn="l">
              <a:spcBef>
                <a:spcPts val="0"/>
              </a:spcBef>
              <a:spcAft>
                <a:spcPts val="0"/>
              </a:spcAft>
              <a:buNone/>
            </a:pPr>
            <a:r>
              <a:rPr lang="pt-BR" sz="4800">
                <a:solidFill>
                  <a:schemeClr val="dk1"/>
                </a:solidFill>
                <a:latin typeface="Calibri"/>
                <a:ea typeface="Calibri"/>
                <a:cs typeface="Calibri"/>
                <a:sym typeface="Calibri"/>
              </a:rPr>
              <a:t>O manejo de fratura femoral em paciente com sequelas de poliomielite requer abordagem individualizada, devido às alterações anatômicas e biomecânicas. Implantes adaptados e técnicas de </a:t>
            </a:r>
            <a:r>
              <a:rPr i="1" lang="pt-BR" sz="4800">
                <a:solidFill>
                  <a:schemeClr val="dk1"/>
                </a:solidFill>
                <a:latin typeface="Calibri"/>
                <a:ea typeface="Calibri"/>
                <a:cs typeface="Calibri"/>
                <a:sym typeface="Calibri"/>
              </a:rPr>
              <a:t>augmentation</a:t>
            </a:r>
            <a:r>
              <a:rPr lang="pt-BR" sz="4800">
                <a:solidFill>
                  <a:schemeClr val="dk1"/>
                </a:solidFill>
                <a:latin typeface="Calibri"/>
                <a:ea typeface="Calibri"/>
                <a:cs typeface="Calibri"/>
                <a:sym typeface="Calibri"/>
              </a:rPr>
              <a:t> favoreceram a estabilidade, consolidação óssea e reabilitação precoce. O controle da infecção foi decisivo para a boa evolução. O caso destaca a importância de planejamento cirúrgico minucioso e soluções técnicas personalizadas em contextos ortopédicos complexos.</a:t>
            </a:r>
            <a:endParaRPr sz="4800">
              <a:solidFill>
                <a:srgbClr val="1C1C1C"/>
              </a:solidFill>
              <a:latin typeface="Calibri"/>
              <a:ea typeface="Calibri"/>
              <a:cs typeface="Calibri"/>
              <a:sym typeface="Calibri"/>
            </a:endParaRPr>
          </a:p>
        </p:txBody>
      </p:sp>
      <p:sp>
        <p:nvSpPr>
          <p:cNvPr id="88" name="Google Shape;88;g357150d7361_0_104"/>
          <p:cNvSpPr/>
          <p:nvPr/>
        </p:nvSpPr>
        <p:spPr>
          <a:xfrm>
            <a:off x="341013" y="3932525"/>
            <a:ext cx="135201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Introdução</a:t>
            </a:r>
            <a:endParaRPr b="1" sz="4800">
              <a:latin typeface="Calibri"/>
              <a:ea typeface="Calibri"/>
              <a:cs typeface="Calibri"/>
              <a:sym typeface="Calibri"/>
            </a:endParaRPr>
          </a:p>
        </p:txBody>
      </p:sp>
      <p:sp>
        <p:nvSpPr>
          <p:cNvPr id="89" name="Google Shape;89;g357150d7361_0_104"/>
          <p:cNvSpPr/>
          <p:nvPr/>
        </p:nvSpPr>
        <p:spPr>
          <a:xfrm>
            <a:off x="389675" y="15251250"/>
            <a:ext cx="134439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Objetivo</a:t>
            </a:r>
            <a:endParaRPr b="1" sz="4800">
              <a:latin typeface="Calibri"/>
              <a:ea typeface="Calibri"/>
              <a:cs typeface="Calibri"/>
              <a:sym typeface="Calibri"/>
            </a:endParaRPr>
          </a:p>
        </p:txBody>
      </p:sp>
      <p:sp>
        <p:nvSpPr>
          <p:cNvPr id="90" name="Google Shape;90;g357150d7361_0_104"/>
          <p:cNvSpPr/>
          <p:nvPr/>
        </p:nvSpPr>
        <p:spPr>
          <a:xfrm>
            <a:off x="14845600" y="15240325"/>
            <a:ext cx="135954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Discussão</a:t>
            </a:r>
            <a:endParaRPr b="1" sz="4800">
              <a:latin typeface="Calibri"/>
              <a:ea typeface="Calibri"/>
              <a:cs typeface="Calibri"/>
              <a:sym typeface="Calibri"/>
            </a:endParaRPr>
          </a:p>
        </p:txBody>
      </p:sp>
      <p:sp>
        <p:nvSpPr>
          <p:cNvPr id="91" name="Google Shape;91;g357150d7361_0_104"/>
          <p:cNvSpPr/>
          <p:nvPr/>
        </p:nvSpPr>
        <p:spPr>
          <a:xfrm>
            <a:off x="14877700" y="28055300"/>
            <a:ext cx="135954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Conclusão</a:t>
            </a:r>
            <a:endParaRPr b="1" sz="4800">
              <a:latin typeface="Calibri"/>
              <a:ea typeface="Calibri"/>
              <a:cs typeface="Calibri"/>
              <a:sym typeface="Calibri"/>
            </a:endParaRPr>
          </a:p>
        </p:txBody>
      </p:sp>
      <p:sp>
        <p:nvSpPr>
          <p:cNvPr id="92" name="Google Shape;92;g357150d7361_0_104"/>
          <p:cNvSpPr/>
          <p:nvPr/>
        </p:nvSpPr>
        <p:spPr>
          <a:xfrm>
            <a:off x="389675" y="20582338"/>
            <a:ext cx="135201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Relato de caso</a:t>
            </a:r>
            <a:endParaRPr b="1" sz="4800">
              <a:latin typeface="Calibri"/>
              <a:ea typeface="Calibri"/>
              <a:cs typeface="Calibri"/>
              <a:sym typeface="Calibri"/>
            </a:endParaRPr>
          </a:p>
        </p:txBody>
      </p:sp>
      <p:sp>
        <p:nvSpPr>
          <p:cNvPr id="93" name="Google Shape;93;g357150d7361_0_104"/>
          <p:cNvSpPr/>
          <p:nvPr/>
        </p:nvSpPr>
        <p:spPr>
          <a:xfrm>
            <a:off x="14876800" y="36850900"/>
            <a:ext cx="135954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Referências</a:t>
            </a:r>
            <a:endParaRPr b="1" sz="4800">
              <a:latin typeface="Calibri"/>
              <a:ea typeface="Calibri"/>
              <a:cs typeface="Calibri"/>
              <a:sym typeface="Calibri"/>
            </a:endParaRPr>
          </a:p>
        </p:txBody>
      </p:sp>
      <p:sp>
        <p:nvSpPr>
          <p:cNvPr id="94" name="Google Shape;94;g357150d7361_0_104"/>
          <p:cNvSpPr txBox="1"/>
          <p:nvPr/>
        </p:nvSpPr>
        <p:spPr>
          <a:xfrm>
            <a:off x="14845600" y="16047813"/>
            <a:ext cx="13595400" cy="11853600"/>
          </a:xfrm>
          <a:prstGeom prst="rect">
            <a:avLst/>
          </a:prstGeom>
          <a:noFill/>
          <a:ln>
            <a:noFill/>
          </a:ln>
        </p:spPr>
        <p:txBody>
          <a:bodyPr anchorCtr="0" anchor="t" bIns="34250" lIns="68500" spcFirstLastPara="1" rIns="68500" wrap="square" tIns="34250">
            <a:spAutoFit/>
          </a:bodyPr>
          <a:lstStyle/>
          <a:p>
            <a:pPr indent="457200" lvl="0" marL="0" rtl="0" algn="l">
              <a:lnSpc>
                <a:spcPct val="115000"/>
              </a:lnSpc>
              <a:spcBef>
                <a:spcPts val="1200"/>
              </a:spcBef>
              <a:spcAft>
                <a:spcPts val="1200"/>
              </a:spcAft>
              <a:buClr>
                <a:schemeClr val="dk1"/>
              </a:buClr>
              <a:buSzPts val="1100"/>
              <a:buFont typeface="Arial"/>
              <a:buNone/>
            </a:pPr>
            <a:r>
              <a:rPr lang="pt-BR" sz="4800">
                <a:solidFill>
                  <a:schemeClr val="dk1"/>
                </a:solidFill>
                <a:latin typeface="Calibri"/>
                <a:ea typeface="Calibri"/>
                <a:cs typeface="Calibri"/>
                <a:sym typeface="Calibri"/>
              </a:rPr>
              <a:t>O tratamento de fraturas em pacientes com sequelas de poliomielite é desafiador devido às deformidades ósseas complexas, desvios do eixo mecânico e osteopenia por desuso. Essas alterações comprometem o uso de implantes convencionais e exigem abordagens cirúrgicas personalizadas. Dispositivos como hastes intramedulares e placas bloqueadas podem ser eficazes quando adaptados à anatomia alterada, frequentemente com necessidade de técnicas complementares para garantir estabilidade. A alta taxa de complicações, como falhas mecânicas, pseudartroses e infecções, reforça a importância de planejamento minucioso e estratégias individualizadas para otimizar os resultados.</a:t>
            </a:r>
            <a:endParaRPr sz="4800">
              <a:latin typeface="Calibri"/>
              <a:ea typeface="Calibri"/>
              <a:cs typeface="Calibri"/>
              <a:sym typeface="Calibri"/>
            </a:endParaRPr>
          </a:p>
        </p:txBody>
      </p:sp>
      <p:sp>
        <p:nvSpPr>
          <p:cNvPr id="95" name="Google Shape;95;g357150d7361_0_104"/>
          <p:cNvSpPr txBox="1"/>
          <p:nvPr/>
        </p:nvSpPr>
        <p:spPr>
          <a:xfrm>
            <a:off x="14931250" y="37862575"/>
            <a:ext cx="13520100" cy="53688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1"/>
              </a:buClr>
              <a:buSzPts val="3000"/>
              <a:buFont typeface="Calibri"/>
              <a:buAutoNum type="arabicPeriod"/>
            </a:pPr>
            <a:r>
              <a:rPr lang="pt-BR" sz="3000">
                <a:solidFill>
                  <a:schemeClr val="dk1"/>
                </a:solidFill>
                <a:latin typeface="Calibri"/>
                <a:ea typeface="Calibri"/>
                <a:cs typeface="Calibri"/>
                <a:sym typeface="Calibri"/>
              </a:rPr>
              <a:t>O'Neill CK, Rebehn KA, Spanyer JM, Cohen EM, Garrison RN. Outcome of femoral fractures in poliomyelitis patients. Int Orthop. 2019;43(5):1179-1185. doi:10.1007/s00264-019-04285-2</a:t>
            </a:r>
            <a:endParaRPr sz="3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000">
              <a:solidFill>
                <a:schemeClr val="dk1"/>
              </a:solidFill>
              <a:latin typeface="Calibri"/>
              <a:ea typeface="Calibri"/>
              <a:cs typeface="Calibri"/>
              <a:sym typeface="Calibri"/>
            </a:endParaRPr>
          </a:p>
          <a:p>
            <a:pPr indent="-419100" lvl="0" marL="457200" rtl="0" algn="l">
              <a:spcBef>
                <a:spcPts val="0"/>
              </a:spcBef>
              <a:spcAft>
                <a:spcPts val="0"/>
              </a:spcAft>
              <a:buClr>
                <a:schemeClr val="dk1"/>
              </a:buClr>
              <a:buSzPts val="3000"/>
              <a:buFont typeface="Calibri"/>
              <a:buAutoNum type="arabicPeriod"/>
            </a:pPr>
            <a:r>
              <a:rPr lang="pt-BR" sz="3000">
                <a:solidFill>
                  <a:schemeClr val="dk1"/>
                </a:solidFill>
                <a:latin typeface="Calibri"/>
                <a:ea typeface="Calibri"/>
                <a:cs typeface="Calibri"/>
                <a:sym typeface="Calibri"/>
              </a:rPr>
              <a:t>Dacquin R, Casabianca L, Kerschbaumer G, Fabre T, Chiron P. Fractures in patients with poliomyelitis: Past or current challenge? Injury. 2020;51(8):1792-1796. doi:10.1016/j.injury.2020.03.033</a:t>
            </a:r>
            <a:endParaRPr sz="3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000">
              <a:solidFill>
                <a:schemeClr val="dk1"/>
              </a:solidFill>
              <a:latin typeface="Calibri"/>
              <a:ea typeface="Calibri"/>
              <a:cs typeface="Calibri"/>
              <a:sym typeface="Calibri"/>
            </a:endParaRPr>
          </a:p>
          <a:p>
            <a:pPr indent="-419100" lvl="0" marL="457200" rtl="0" algn="l">
              <a:spcBef>
                <a:spcPts val="0"/>
              </a:spcBef>
              <a:spcAft>
                <a:spcPts val="0"/>
              </a:spcAft>
              <a:buClr>
                <a:schemeClr val="dk1"/>
              </a:buClr>
              <a:buSzPts val="3000"/>
              <a:buFont typeface="Calibri"/>
              <a:buAutoNum type="arabicPeriod"/>
            </a:pPr>
            <a:r>
              <a:rPr lang="pt-BR" sz="3000">
                <a:solidFill>
                  <a:schemeClr val="dk1"/>
                </a:solidFill>
                <a:latin typeface="Calibri"/>
                <a:ea typeface="Calibri"/>
                <a:cs typeface="Calibri"/>
                <a:sym typeface="Calibri"/>
              </a:rPr>
              <a:t>Zhao D, Li Q, Lv Y, Zhang X, Lu F, Fan Y. Biomechanics of subtrochanteric fracture fixation using short cephalomedullary nails: A finite element analysis. PLoS ONE. 2021;16(6):e0253862. doi:10.1371/journal.pone.0253862</a:t>
            </a:r>
            <a:endParaRPr sz="3000">
              <a:solidFill>
                <a:schemeClr val="dk1"/>
              </a:solidFill>
              <a:latin typeface="Calibri"/>
              <a:ea typeface="Calibri"/>
              <a:cs typeface="Calibri"/>
              <a:sym typeface="Calibri"/>
            </a:endParaRPr>
          </a:p>
          <a:p>
            <a:pPr indent="0" lvl="0" marL="0" rtl="0" algn="l">
              <a:spcBef>
                <a:spcPts val="0"/>
              </a:spcBef>
              <a:spcAft>
                <a:spcPts val="0"/>
              </a:spcAft>
              <a:buNone/>
            </a:pPr>
            <a:r>
              <a:t/>
            </a:r>
            <a:endParaRPr sz="3000">
              <a:solidFill>
                <a:schemeClr val="dk1"/>
              </a:solidFill>
              <a:latin typeface="Calibri"/>
              <a:ea typeface="Calibri"/>
              <a:cs typeface="Calibri"/>
              <a:sym typeface="Calibri"/>
            </a:endParaRPr>
          </a:p>
          <a:p>
            <a:pPr indent="0" lvl="0" marL="0" rtl="0" algn="l">
              <a:spcBef>
                <a:spcPts val="0"/>
              </a:spcBef>
              <a:spcAft>
                <a:spcPts val="0"/>
              </a:spcAft>
              <a:buNone/>
            </a:pPr>
            <a:r>
              <a:t/>
            </a:r>
            <a:endParaRPr sz="3000">
              <a:solidFill>
                <a:schemeClr val="dk1"/>
              </a:solidFill>
            </a:endParaRPr>
          </a:p>
        </p:txBody>
      </p:sp>
      <p:pic>
        <p:nvPicPr>
          <p:cNvPr id="96" name="Google Shape;96;g357150d7361_0_104"/>
          <p:cNvPicPr preferRelativeResize="0"/>
          <p:nvPr/>
        </p:nvPicPr>
        <p:blipFill rotWithShape="1">
          <a:blip r:embed="R2b5a8f5cfd194654">
            <a:alphaModFix/>
          </a:blip>
          <a:srcRect b="0" l="12659" r="17668" t="0"/>
          <a:stretch/>
        </p:blipFill>
        <p:spPr>
          <a:xfrm>
            <a:off x="902453" y="36224038"/>
            <a:ext cx="3687960" cy="5368799"/>
          </a:xfrm>
          <a:prstGeom prst="rect">
            <a:avLst/>
          </a:prstGeom>
          <a:noFill/>
          <a:ln>
            <a:noFill/>
          </a:ln>
        </p:spPr>
      </p:pic>
      <p:sp>
        <p:nvSpPr>
          <p:cNvPr id="97" name="Google Shape;97;g357150d7361_0_104"/>
          <p:cNvSpPr txBox="1"/>
          <p:nvPr/>
        </p:nvSpPr>
        <p:spPr>
          <a:xfrm>
            <a:off x="838200" y="41242675"/>
            <a:ext cx="3687900" cy="18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b="1" lang="pt-BR" sz="2400">
                <a:solidFill>
                  <a:schemeClr val="dk1"/>
                </a:solidFill>
                <a:latin typeface="Calibri"/>
                <a:ea typeface="Calibri"/>
                <a:cs typeface="Calibri"/>
                <a:sym typeface="Calibri"/>
              </a:rPr>
              <a:t>Fig 1: Radiografia em AP do quadril  denotando fratura por estresse distal a haste.</a:t>
            </a:r>
            <a:endParaRPr sz="2400">
              <a:solidFill>
                <a:schemeClr val="dk1"/>
              </a:solidFill>
              <a:latin typeface="Calibri"/>
              <a:ea typeface="Calibri"/>
              <a:cs typeface="Calibri"/>
              <a:sym typeface="Calibri"/>
            </a:endParaRPr>
          </a:p>
        </p:txBody>
      </p:sp>
      <p:pic>
        <p:nvPicPr>
          <p:cNvPr id="98" name="Google Shape;98;g357150d7361_0_104" title="Captura de Tela 2025-05-07 às 17.03.40.png"/>
          <p:cNvPicPr preferRelativeResize="0"/>
          <p:nvPr/>
        </p:nvPicPr>
        <p:blipFill>
          <a:blip r:embed="R7741db5f61c249a3">
            <a:alphaModFix/>
          </a:blip>
          <a:stretch>
            <a:fillRect/>
          </a:stretch>
        </p:blipFill>
        <p:spPr>
          <a:xfrm>
            <a:off x="9670024" y="36147838"/>
            <a:ext cx="3913666" cy="5368799"/>
          </a:xfrm>
          <a:prstGeom prst="rect">
            <a:avLst/>
          </a:prstGeom>
          <a:noFill/>
          <a:ln>
            <a:noFill/>
          </a:ln>
        </p:spPr>
      </p:pic>
      <p:pic>
        <p:nvPicPr>
          <p:cNvPr id="99" name="Google Shape;99;g357150d7361_0_104" title="Captura de Tela 2025-05-07 às 17.04.52.png"/>
          <p:cNvPicPr preferRelativeResize="0"/>
          <p:nvPr/>
        </p:nvPicPr>
        <p:blipFill>
          <a:blip r:embed="R7a12221dddf840e5">
            <a:alphaModFix/>
          </a:blip>
          <a:stretch>
            <a:fillRect/>
          </a:stretch>
        </p:blipFill>
        <p:spPr>
          <a:xfrm>
            <a:off x="15957800" y="7388575"/>
            <a:ext cx="3313919" cy="7407512"/>
          </a:xfrm>
          <a:prstGeom prst="rect">
            <a:avLst/>
          </a:prstGeom>
          <a:noFill/>
          <a:ln>
            <a:noFill/>
          </a:ln>
        </p:spPr>
      </p:pic>
      <p:pic>
        <p:nvPicPr>
          <p:cNvPr id="100" name="Google Shape;100;g357150d7361_0_104" title="Captura de Tela 2025-05-07 às 17.04.45.png"/>
          <p:cNvPicPr preferRelativeResize="0"/>
          <p:nvPr/>
        </p:nvPicPr>
        <p:blipFill>
          <a:blip r:embed="R052756b4ebb14263">
            <a:alphaModFix/>
          </a:blip>
          <a:stretch>
            <a:fillRect/>
          </a:stretch>
        </p:blipFill>
        <p:spPr>
          <a:xfrm>
            <a:off x="19621900" y="7398334"/>
            <a:ext cx="3313925" cy="7407603"/>
          </a:xfrm>
          <a:prstGeom prst="rect">
            <a:avLst/>
          </a:prstGeom>
          <a:noFill/>
          <a:ln>
            <a:noFill/>
          </a:ln>
        </p:spPr>
      </p:pic>
      <p:sp>
        <p:nvSpPr>
          <p:cNvPr id="101" name="Google Shape;101;g357150d7361_0_104"/>
          <p:cNvSpPr txBox="1"/>
          <p:nvPr/>
        </p:nvSpPr>
        <p:spPr>
          <a:xfrm>
            <a:off x="9616276" y="41166475"/>
            <a:ext cx="3913800" cy="18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b="1" lang="pt-BR" sz="2400">
                <a:solidFill>
                  <a:schemeClr val="dk1"/>
                </a:solidFill>
                <a:latin typeface="Calibri"/>
                <a:ea typeface="Calibri"/>
                <a:cs typeface="Calibri"/>
                <a:sym typeface="Calibri"/>
              </a:rPr>
              <a:t>Fig 3. Radiografia em perfil do fêmur denotando perfuração da cortical posterior após 1ª revisão.</a:t>
            </a:r>
            <a:endParaRPr sz="2400">
              <a:solidFill>
                <a:schemeClr val="dk1"/>
              </a:solidFill>
              <a:latin typeface="Calibri"/>
              <a:ea typeface="Calibri"/>
              <a:cs typeface="Calibri"/>
              <a:sym typeface="Calibri"/>
            </a:endParaRPr>
          </a:p>
        </p:txBody>
      </p:sp>
      <p:sp>
        <p:nvSpPr>
          <p:cNvPr id="102" name="Google Shape;102;g357150d7361_0_104"/>
          <p:cNvSpPr txBox="1"/>
          <p:nvPr/>
        </p:nvSpPr>
        <p:spPr>
          <a:xfrm>
            <a:off x="23088225" y="11697650"/>
            <a:ext cx="5410500" cy="18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800">
              <a:solidFill>
                <a:schemeClr val="dk1"/>
              </a:solidFill>
              <a:latin typeface="Calibri"/>
              <a:ea typeface="Calibri"/>
              <a:cs typeface="Calibri"/>
              <a:sym typeface="Calibri"/>
            </a:endParaRPr>
          </a:p>
          <a:p>
            <a:pPr indent="0" lvl="0" marL="0" rtl="0" algn="ctr">
              <a:spcBef>
                <a:spcPts val="0"/>
              </a:spcBef>
              <a:spcAft>
                <a:spcPts val="0"/>
              </a:spcAft>
              <a:buNone/>
            </a:pPr>
            <a:r>
              <a:rPr b="1" lang="pt-BR" sz="2800">
                <a:solidFill>
                  <a:schemeClr val="dk1"/>
                </a:solidFill>
                <a:latin typeface="Calibri"/>
                <a:ea typeface="Calibri"/>
                <a:cs typeface="Calibri"/>
                <a:sym typeface="Calibri"/>
              </a:rPr>
              <a:t>Fig 4 e 5: Radiografia em AP + Perfil do fêmur após 2ª revisão cirúrgica denotando fixação do fêmur com haste contralateral</a:t>
            </a:r>
            <a:endParaRPr b="1" sz="2800">
              <a:solidFill>
                <a:schemeClr val="dk1"/>
              </a:solidFill>
              <a:latin typeface="Calibri"/>
              <a:ea typeface="Calibri"/>
              <a:cs typeface="Calibri"/>
              <a:sym typeface="Calibri"/>
            </a:endParaRPr>
          </a:p>
        </p:txBody>
      </p:sp>
      <p:sp>
        <p:nvSpPr>
          <p:cNvPr id="103" name="Google Shape;103;g357150d7361_0_104"/>
          <p:cNvSpPr txBox="1"/>
          <p:nvPr/>
        </p:nvSpPr>
        <p:spPr>
          <a:xfrm>
            <a:off x="4851025" y="41166475"/>
            <a:ext cx="4265700" cy="18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b="1" lang="pt-BR" sz="2400">
                <a:solidFill>
                  <a:schemeClr val="dk1"/>
                </a:solidFill>
                <a:latin typeface="Calibri"/>
                <a:ea typeface="Calibri"/>
                <a:cs typeface="Calibri"/>
                <a:sym typeface="Calibri"/>
              </a:rPr>
              <a:t>Fig 2. Radiografia AP do fêmur denotando osteossíntese com haste longa e placa em fêmur distal.</a:t>
            </a:r>
            <a:endParaRPr sz="2400">
              <a:solidFill>
                <a:schemeClr val="dk1"/>
              </a:solidFill>
              <a:latin typeface="Calibri"/>
              <a:ea typeface="Calibri"/>
              <a:cs typeface="Calibri"/>
              <a:sym typeface="Calibri"/>
            </a:endParaRPr>
          </a:p>
        </p:txBody>
      </p:sp>
      <p:pic>
        <p:nvPicPr>
          <p:cNvPr id="104" name="Google Shape;104;g357150d7361_0_104"/>
          <p:cNvPicPr preferRelativeResize="0"/>
          <p:nvPr/>
        </p:nvPicPr>
        <p:blipFill>
          <a:blip r:embed="R1f9ea4554eac4bff">
            <a:alphaModFix/>
          </a:blip>
          <a:stretch>
            <a:fillRect/>
          </a:stretch>
        </p:blipFill>
        <p:spPr>
          <a:xfrm>
            <a:off x="5776113" y="36195677"/>
            <a:ext cx="2708201" cy="5273129"/>
          </a:xfrm>
          <a:prstGeom prst="rect">
            <a:avLst/>
          </a:prstGeom>
          <a:noFill/>
          <a:ln>
            <a:noFill/>
          </a:ln>
        </p:spPr>
      </p:pic>
      <p:sp>
        <p:nvSpPr>
          <p:cNvPr id="105" name="Google Shape;105;g357150d7361_0_104"/>
          <p:cNvSpPr txBox="1"/>
          <p:nvPr/>
        </p:nvSpPr>
        <p:spPr>
          <a:xfrm>
            <a:off x="14902475" y="4857263"/>
            <a:ext cx="13443900" cy="1694700"/>
          </a:xfrm>
          <a:prstGeom prst="rect">
            <a:avLst/>
          </a:prstGeom>
          <a:noFill/>
          <a:ln>
            <a:noFill/>
          </a:ln>
        </p:spPr>
        <p:txBody>
          <a:bodyPr anchorCtr="0" anchor="t" bIns="34250" lIns="68500" spcFirstLastPara="1" rIns="68500" wrap="square" tIns="34250">
            <a:noAutofit/>
          </a:bodyPr>
          <a:lstStyle/>
          <a:p>
            <a:pPr indent="457200" lvl="0" marL="0" rtl="0" algn="l">
              <a:lnSpc>
                <a:spcPct val="115000"/>
              </a:lnSpc>
              <a:spcBef>
                <a:spcPts val="1200"/>
              </a:spcBef>
              <a:spcAft>
                <a:spcPts val="1200"/>
              </a:spcAft>
              <a:buClr>
                <a:schemeClr val="dk1"/>
              </a:buClr>
              <a:buSzPts val="1100"/>
              <a:buFont typeface="Arial"/>
              <a:buNone/>
            </a:pPr>
            <a:r>
              <a:rPr lang="pt-BR" sz="4800">
                <a:solidFill>
                  <a:schemeClr val="dk1"/>
                </a:solidFill>
                <a:latin typeface="Calibri"/>
                <a:ea typeface="Calibri"/>
                <a:cs typeface="Calibri"/>
                <a:sym typeface="Calibri"/>
              </a:rPr>
              <a:t>O paciente evoluiu com consolidação óssea e recuperação funcional progressiva, após estabilização mecânica adequada e controle efetivo da infecção.</a:t>
            </a:r>
            <a:endParaRPr sz="4800">
              <a:solidFill>
                <a:srgbClr val="000000"/>
              </a:solidFill>
              <a:latin typeface="Calibri"/>
              <a:ea typeface="Calibri"/>
              <a:cs typeface="Calibri"/>
              <a:sym typeface="Calibri"/>
            </a:endParaRPr>
          </a:p>
        </p:txBody>
      </p:sp>
      <p:sp>
        <p:nvSpPr>
          <p:cNvPr id="106" name="Google Shape;106;g357150d7361_0_104"/>
          <p:cNvSpPr/>
          <p:nvPr/>
        </p:nvSpPr>
        <p:spPr>
          <a:xfrm>
            <a:off x="14864363" y="3934525"/>
            <a:ext cx="13520100" cy="835500"/>
          </a:xfrm>
          <a:prstGeom prst="rect">
            <a:avLst/>
          </a:prstGeom>
          <a:solidFill>
            <a:srgbClr val="CCDDE7"/>
          </a:solidFill>
          <a:ln cap="flat" cmpd="sng" w="7150">
            <a:solidFill>
              <a:srgbClr val="1F497D"/>
            </a:solidFill>
            <a:prstDash val="solid"/>
            <a:round/>
            <a:headEnd len="sm" w="sm" type="none"/>
            <a:tailEnd len="sm" w="sm" type="none"/>
          </a:ln>
        </p:spPr>
        <p:txBody>
          <a:bodyPr anchorCtr="0" anchor="ctr" bIns="68500" lIns="68500" spcFirstLastPara="1" rIns="68500" wrap="square" tIns="68500">
            <a:noAutofit/>
          </a:bodyPr>
          <a:lstStyle/>
          <a:p>
            <a:pPr indent="0" lvl="0" marL="0" rtl="0" algn="ctr">
              <a:spcBef>
                <a:spcPts val="0"/>
              </a:spcBef>
              <a:spcAft>
                <a:spcPts val="0"/>
              </a:spcAft>
              <a:buNone/>
            </a:pPr>
            <a:r>
              <a:rPr b="1" lang="pt-BR" sz="4800">
                <a:latin typeface="Calibri"/>
                <a:ea typeface="Calibri"/>
                <a:cs typeface="Calibri"/>
                <a:sym typeface="Calibri"/>
              </a:rPr>
              <a:t>Resultados</a:t>
            </a:r>
            <a:endParaRPr b="1" sz="4800">
              <a:latin typeface="Calibri"/>
              <a:ea typeface="Calibri"/>
              <a:cs typeface="Calibri"/>
              <a:sym typeface="Calibri"/>
            </a:endParaRPr>
          </a:p>
        </p:txBody>
      </p:sp>
      <p:sp>
        <p:nvSpPr>
          <p:cNvPr id="107" name="Google Shape;107;g357150d7361_0_104"/>
          <p:cNvSpPr txBox="1"/>
          <p:nvPr/>
        </p:nvSpPr>
        <p:spPr>
          <a:xfrm>
            <a:off x="322400" y="1952125"/>
            <a:ext cx="19207800" cy="1723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pt-BR" sz="4100">
                <a:solidFill>
                  <a:srgbClr val="000000"/>
                </a:solidFill>
                <a:latin typeface="Calibri"/>
                <a:ea typeface="Calibri"/>
                <a:cs typeface="Calibri"/>
                <a:sym typeface="Calibri"/>
              </a:rPr>
              <a:t>Lucas Nigro</a:t>
            </a:r>
            <a:r>
              <a:rPr b="1" baseline="30000" lang="pt-BR" sz="4100">
                <a:solidFill>
                  <a:srgbClr val="000000"/>
                </a:solidFill>
                <a:latin typeface="Calibri"/>
                <a:ea typeface="Calibri"/>
                <a:cs typeface="Calibri"/>
                <a:sym typeface="Calibri"/>
              </a:rPr>
              <a:t>1</a:t>
            </a:r>
            <a:r>
              <a:rPr b="1" lang="pt-BR" sz="4100">
                <a:solidFill>
                  <a:srgbClr val="000000"/>
                </a:solidFill>
                <a:latin typeface="Calibri"/>
                <a:ea typeface="Calibri"/>
                <a:cs typeface="Calibri"/>
                <a:sym typeface="Calibri"/>
              </a:rPr>
              <a:t>, Gustavo Sanchez</a:t>
            </a:r>
            <a:r>
              <a:rPr b="1" baseline="30000" lang="pt-BR" sz="4100">
                <a:solidFill>
                  <a:srgbClr val="000000"/>
                </a:solidFill>
                <a:latin typeface="Calibri"/>
                <a:ea typeface="Calibri"/>
                <a:cs typeface="Calibri"/>
                <a:sym typeface="Calibri"/>
              </a:rPr>
              <a:t>1</a:t>
            </a:r>
            <a:r>
              <a:rPr b="1" lang="pt-BR" sz="4100">
                <a:solidFill>
                  <a:srgbClr val="000000"/>
                </a:solidFill>
                <a:latin typeface="Calibri"/>
                <a:ea typeface="Calibri"/>
                <a:cs typeface="Calibri"/>
                <a:sym typeface="Calibri"/>
              </a:rPr>
              <a:t>, Andre Wajnsztejn</a:t>
            </a:r>
            <a:r>
              <a:rPr b="1" baseline="30000" lang="pt-BR" sz="4100">
                <a:solidFill>
                  <a:srgbClr val="000000"/>
                </a:solidFill>
                <a:latin typeface="Calibri"/>
                <a:ea typeface="Calibri"/>
                <a:cs typeface="Calibri"/>
                <a:sym typeface="Calibri"/>
              </a:rPr>
              <a:t> 1</a:t>
            </a:r>
            <a:r>
              <a:rPr b="1" lang="pt-BR" sz="4100">
                <a:solidFill>
                  <a:srgbClr val="000000"/>
                </a:solidFill>
                <a:latin typeface="Calibri"/>
                <a:ea typeface="Calibri"/>
                <a:cs typeface="Calibri"/>
                <a:sym typeface="Calibri"/>
              </a:rPr>
              <a:t>, Verônica Rufini </a:t>
            </a:r>
            <a:r>
              <a:rPr b="1" baseline="30000" lang="pt-BR" sz="4100">
                <a:solidFill>
                  <a:srgbClr val="000000"/>
                </a:solidFill>
                <a:latin typeface="Calibri"/>
                <a:ea typeface="Calibri"/>
                <a:cs typeface="Calibri"/>
                <a:sym typeface="Calibri"/>
              </a:rPr>
              <a:t>2</a:t>
            </a:r>
            <a:r>
              <a:rPr b="1" lang="pt-BR" sz="4100">
                <a:solidFill>
                  <a:srgbClr val="000000"/>
                </a:solidFill>
                <a:latin typeface="Calibri"/>
                <a:ea typeface="Calibri"/>
                <a:cs typeface="Calibri"/>
                <a:sym typeface="Calibri"/>
              </a:rPr>
              <a:t>, Vitória Manfrim</a:t>
            </a:r>
            <a:r>
              <a:rPr b="1" baseline="30000" lang="pt-BR" sz="4100">
                <a:solidFill>
                  <a:srgbClr val="000000"/>
                </a:solidFill>
                <a:latin typeface="Calibri"/>
                <a:ea typeface="Calibri"/>
                <a:cs typeface="Calibri"/>
                <a:sym typeface="Calibri"/>
              </a:rPr>
              <a:t>2 </a:t>
            </a:r>
            <a:endParaRPr sz="4100">
              <a:solidFill>
                <a:srgbClr val="000000"/>
              </a:solidFill>
              <a:latin typeface="Calibri"/>
              <a:ea typeface="Calibri"/>
              <a:cs typeface="Calibri"/>
              <a:sym typeface="Calibri"/>
            </a:endParaRPr>
          </a:p>
          <a:p>
            <a:pPr indent="0" lvl="0" marL="0" rtl="0" algn="l">
              <a:lnSpc>
                <a:spcPct val="150000"/>
              </a:lnSpc>
              <a:spcBef>
                <a:spcPts val="0"/>
              </a:spcBef>
              <a:spcAft>
                <a:spcPts val="0"/>
              </a:spcAft>
              <a:buNone/>
            </a:pPr>
            <a:r>
              <a:rPr lang="pt-BR" sz="2600">
                <a:latin typeface="Calibri"/>
                <a:ea typeface="Calibri"/>
                <a:cs typeface="Calibri"/>
                <a:sym typeface="Calibri"/>
              </a:rPr>
              <a:t>1. </a:t>
            </a:r>
            <a:r>
              <a:rPr lang="pt-BR" sz="2600">
                <a:solidFill>
                  <a:srgbClr val="000000"/>
                </a:solidFill>
                <a:latin typeface="Calibri"/>
                <a:ea typeface="Calibri"/>
                <a:cs typeface="Calibri"/>
                <a:sym typeface="Calibri"/>
              </a:rPr>
              <a:t>Hospital Israelita Albert Einstein; Av. Albert Einstein, 627, Morumbi, São Paulo/SP, Brasil, CEP: 05652-900</a:t>
            </a:r>
            <a:endParaRPr sz="2600">
              <a:solidFill>
                <a:srgbClr val="000000"/>
              </a:solidFill>
              <a:latin typeface="Calibri"/>
              <a:ea typeface="Calibri"/>
              <a:cs typeface="Calibri"/>
              <a:sym typeface="Calibri"/>
            </a:endParaRPr>
          </a:p>
          <a:p>
            <a:pPr indent="0" lvl="0" marL="0" rtl="0" algn="l">
              <a:lnSpc>
                <a:spcPct val="150000"/>
              </a:lnSpc>
              <a:spcBef>
                <a:spcPts val="0"/>
              </a:spcBef>
              <a:spcAft>
                <a:spcPts val="0"/>
              </a:spcAft>
              <a:buNone/>
            </a:pPr>
            <a:r>
              <a:rPr lang="pt-BR" sz="2600">
                <a:latin typeface="Calibri"/>
                <a:ea typeface="Calibri"/>
                <a:cs typeface="Calibri"/>
                <a:sym typeface="Calibri"/>
              </a:rPr>
              <a:t>2. </a:t>
            </a:r>
            <a:r>
              <a:rPr lang="pt-BR" sz="2600">
                <a:solidFill>
                  <a:srgbClr val="000000"/>
                </a:solidFill>
                <a:latin typeface="Calibri"/>
                <a:ea typeface="Calibri"/>
                <a:cs typeface="Calibri"/>
                <a:sym typeface="Calibri"/>
              </a:rPr>
              <a:t>Faculdade Israelita de Ciências da Saúde Albert Einstein; R. Comendador Elias Jafet, 755, Morumbi, São Paulo/SP, Brasil, CEP: 05653-000</a:t>
            </a:r>
            <a:endParaRPr b="1" sz="2600" u="sng">
              <a:solidFill>
                <a:srgbClr val="000000"/>
              </a:solidFill>
              <a:latin typeface="Calibri"/>
              <a:ea typeface="Calibri"/>
              <a:cs typeface="Calibri"/>
              <a:sym typeface="Calibri"/>
            </a:endParaRPr>
          </a:p>
        </p:txBody>
      </p:sp>
      <p:sp>
        <p:nvSpPr>
          <p:cNvPr id="108" name="Google Shape;108;g357150d7361_0_104"/>
          <p:cNvSpPr txBox="1"/>
          <p:nvPr/>
        </p:nvSpPr>
        <p:spPr>
          <a:xfrm>
            <a:off x="322400" y="153525"/>
            <a:ext cx="19207800" cy="1569900"/>
          </a:xfrm>
          <a:prstGeom prst="rect">
            <a:avLst/>
          </a:prstGeom>
          <a:solidFill>
            <a:srgbClr val="CCDDE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800">
                <a:solidFill>
                  <a:srgbClr val="000000"/>
                </a:solidFill>
                <a:latin typeface="Calibri"/>
                <a:ea typeface="Calibri"/>
                <a:cs typeface="Calibri"/>
                <a:sym typeface="Calibri"/>
              </a:rPr>
              <a:t>REVISÃO DE OSTEOSSÍNTESE FEMORAL EM PACIENTE COM POLIOMIELITE RESIDUAL: RELATO DE CASO</a:t>
            </a:r>
            <a:endParaRPr b="1" sz="4800">
              <a:solidFill>
                <a:srgbClr val="000000"/>
              </a:solidFill>
              <a:latin typeface="Calibri"/>
              <a:ea typeface="Calibri"/>
              <a:cs typeface="Calibri"/>
              <a:sym typeface="Calibri"/>
            </a:endParaRPr>
          </a:p>
        </p:txBody>
      </p:sp>
      <p:pic>
        <p:nvPicPr>
          <p:cNvPr descr="Interface gráfica do usuário&#10;&#10;Descrição gerada automaticamente com confiança baixa" id="109" name="Google Shape;109;g357150d7361_0_104"/>
          <p:cNvPicPr preferRelativeResize="0"/>
          <p:nvPr/>
        </p:nvPicPr>
        <p:blipFill rotWithShape="1">
          <a:blip r:embed="Rcfaff2ef0d184488">
            <a:alphaModFix/>
          </a:blip>
          <a:srcRect b="18100" l="35187" r="34781" t="23093"/>
          <a:stretch/>
        </p:blipFill>
        <p:spPr>
          <a:xfrm>
            <a:off x="19840300" y="153525"/>
            <a:ext cx="8648702" cy="3522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2ae3794d3874dd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b921135aa7274eea">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3235079680"/>
              </p:ext>
            </p:extLst>
          </p:nvPr>
        </p:nvGraphicFramePr>
        <p:xfrm>
          <a:off x="-2" y="92074"/>
          <a:ext cx="28800427" cy="43068857"/>
        </p:xfrm>
        <a:graphic>
          <a:graphicData uri="http://schemas.openxmlformats.org/presentationml/2006/ole">
            <mc:AlternateContent xmlns:mc="http://schemas.openxmlformats.org/markup-compatibility/2006">
              <mc:Choice xmlns:v="urn:schemas-microsoft-com:vml" Requires="v">
                <p:oleObj spid="_x0000_s1027" name="Acrobat Document" r:id="Refa98c51eb794f20" imgW="14395240" imgH="21596000" progId="Acrobat.Document.DC">
                  <p:embed/>
                </p:oleObj>
              </mc:Choice>
              <mc:Fallback>
                <p:oleObj name="Acrobat Document" r:id="R87eae06dd9fc403a" imgW="14395240" imgH="21596000" progId="Acrobat.Document.DC">
                  <p:embed/>
                  <p:pic>
                    <p:nvPicPr>
                      <p:cNvPr id="0" name=""/>
                      <p:cNvPicPr/>
                      <p:nvPr/>
                    </p:nvPicPr>
                    <p:blipFill>
                      <a:blip r:embed="Raa746e3e852b4a5b"/>
                      <a:stretch>
                        <a:fillRect/>
                      </a:stretch>
                    </p:blipFill>
                    <p:spPr>
                      <a:xfrm>
                        <a:off x="-2" y="92074"/>
                        <a:ext cx="28800427" cy="43068857"/>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b32137fd9aca4a29">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2d2df662198402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3302530583"/>
              </p:ext>
            </p:extLst>
          </p:nvPr>
        </p:nvGraphicFramePr>
        <p:xfrm>
          <a:off x="-38553" y="92075"/>
          <a:ext cx="30801582" cy="46209166"/>
        </p:xfrm>
        <a:graphic>
          <a:graphicData uri="http://schemas.openxmlformats.org/presentationml/2006/ole">
            <mc:AlternateContent xmlns:mc="http://schemas.openxmlformats.org/markup-compatibility/2006">
              <mc:Choice xmlns:v="urn:schemas-microsoft-com:vml" Requires="v">
                <p:oleObj spid="_x0000_s1028" name="Acrobat Document" r:id="R575b0e04b1554fc1" imgW="14395240" imgH="21596000" progId="Acrobat.Document.DC">
                  <p:embed/>
                </p:oleObj>
              </mc:Choice>
              <mc:Fallback>
                <p:oleObj name="Acrobat Document" r:id="Rde98882116ef4e74" imgW="14395240" imgH="21596000" progId="Acrobat.Document.DC">
                  <p:embed/>
                  <p:pic>
                    <p:nvPicPr>
                      <p:cNvPr id="0" name=""/>
                      <p:cNvPicPr/>
                      <p:nvPr/>
                    </p:nvPicPr>
                    <p:blipFill>
                      <a:blip r:embed="Rbf034ff44e664ee8"/>
                      <a:stretch>
                        <a:fillRect/>
                      </a:stretch>
                    </p:blipFill>
                    <p:spPr>
                      <a:xfrm>
                        <a:off x="-38553" y="92075"/>
                        <a:ext cx="30801582" cy="46209166"/>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fa015ec551f46d7">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d27769c778474102">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974828748"/>
              </p:ext>
            </p:extLst>
          </p:nvPr>
        </p:nvGraphicFramePr>
        <p:xfrm>
          <a:off x="26761" y="92074"/>
          <a:ext cx="28773662" cy="43166839"/>
        </p:xfrm>
        <a:graphic>
          <a:graphicData uri="http://schemas.openxmlformats.org/presentationml/2006/ole">
            <mc:AlternateContent xmlns:mc="http://schemas.openxmlformats.org/markup-compatibility/2006">
              <mc:Choice xmlns:v="urn:schemas-microsoft-com:vml" Requires="v">
                <p:oleObj spid="_x0000_s1029" name="Acrobat Document" r:id="R816d2f0ce2174c52" imgW="14395240" imgH="21596000" progId="Acrobat.Document.DC">
                  <p:embed/>
                </p:oleObj>
              </mc:Choice>
              <mc:Fallback>
                <p:oleObj name="Acrobat Document" r:id="R496ab2c2cf1543b1" imgW="14395240" imgH="21596000" progId="Acrobat.Document.DC">
                  <p:embed/>
                  <p:pic>
                    <p:nvPicPr>
                      <p:cNvPr id="0" name=""/>
                      <p:cNvPicPr/>
                      <p:nvPr/>
                    </p:nvPicPr>
                    <p:blipFill>
                      <a:blip r:embed="R056bda1e46584369"/>
                      <a:stretch>
                        <a:fillRect/>
                      </a:stretch>
                    </p:blipFill>
                    <p:spPr>
                      <a:xfrm>
                        <a:off x="26761" y="92074"/>
                        <a:ext cx="28773662" cy="43166839"/>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a507da481f04547">
            <a:extLst>
              <a:ext uri="{28A0092B-C50C-407E-A947-70E740481C1C}">
                <a14:useLocalDpi xmlns:a14="http://schemas.microsoft.com/office/drawing/2010/main" val="0"/>
              </a:ext>
            </a:extLst>
          </a:blip>
          <a:stretch>
            <a:fillRect/>
          </a:stretch>
        </p:blipFill>
        <p:spPr>
          <a:xfrm>
            <a:off x="1" y="0"/>
            <a:ext cx="28800424" cy="2377253"/>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43fe76dc9144ed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1F18A2FA-87F3-5540-EAC1-45DFA45DDDF6}"/>
              </a:ext>
            </a:extLst>
          </p:cNvPr>
          <p:cNvSpPr txBox="1"/>
          <p:nvPr/>
        </p:nvSpPr>
        <p:spPr>
          <a:xfrm>
            <a:off x="990136" y="2502791"/>
            <a:ext cx="26820151" cy="1754326"/>
          </a:xfrm>
          <a:prstGeom prst="rect">
            <a:avLst/>
          </a:prstGeom>
          <a:noFill/>
        </p:spPr>
        <p:txBody>
          <a:bodyPr wrap="square">
            <a:spAutoFit/>
          </a:bodyPr>
          <a:lstStyle/>
          <a:p>
            <a:pPr algn="ctr"/>
            <a:r>
              <a:rPr lang="pt-BR" sz="5400" b="1" dirty="0">
                <a:latin typeface="Calibri" panose="020F0502020204030204" pitchFamily="34" charset="0"/>
                <a:cs typeface="Calibri" panose="020F0502020204030204" pitchFamily="34" charset="0"/>
              </a:rPr>
              <a:t>Perfil Epidemiológico da Mortalidade por Osteomielite em Adultos no Brasil: Uma Análise do DATASUS</a:t>
            </a:r>
          </a:p>
        </p:txBody>
      </p:sp>
      <p:sp>
        <p:nvSpPr>
          <p:cNvPr id="5" name="CaixaDeTexto 4">
            <a:extLst>
              <a:ext uri="{FF2B5EF4-FFF2-40B4-BE49-F238E27FC236}">
                <a16:creationId xmlns:a16="http://schemas.microsoft.com/office/drawing/2014/main" id="{F44C41E8-C4CB-10DD-72D6-716C6198523E}"/>
              </a:ext>
            </a:extLst>
          </p:cNvPr>
          <p:cNvSpPr txBox="1"/>
          <p:nvPr/>
        </p:nvSpPr>
        <p:spPr>
          <a:xfrm>
            <a:off x="495300" y="7854442"/>
            <a:ext cx="27600809" cy="1015663"/>
          </a:xfrm>
          <a:prstGeom prst="rect">
            <a:avLst/>
          </a:prstGeom>
          <a:solidFill>
            <a:schemeClr val="accent1">
              <a:lumMod val="60000"/>
              <a:lumOff val="40000"/>
            </a:schemeClr>
          </a:solidFill>
        </p:spPr>
        <p:txBody>
          <a:bodyPr wrap="square" rtlCol="0">
            <a:spAutoFit/>
          </a:bodyPr>
          <a:lstStyle/>
          <a:p>
            <a:pPr algn="ctr"/>
            <a:r>
              <a:rPr lang="pt-BR" sz="6000" b="1" dirty="0">
                <a:latin typeface="Calibri" panose="020F0502020204030204" pitchFamily="34" charset="0"/>
                <a:cs typeface="Calibri" panose="020F0502020204030204" pitchFamily="34" charset="0"/>
              </a:rPr>
              <a:t>RESUMO:</a:t>
            </a:r>
          </a:p>
        </p:txBody>
      </p:sp>
      <p:sp>
        <p:nvSpPr>
          <p:cNvPr id="6" name="CaixaDeTexto 5">
            <a:extLst>
              <a:ext uri="{FF2B5EF4-FFF2-40B4-BE49-F238E27FC236}">
                <a16:creationId xmlns:a16="http://schemas.microsoft.com/office/drawing/2014/main" id="{D4F128E8-E10A-627B-3150-2D632E78E2F3}"/>
              </a:ext>
            </a:extLst>
          </p:cNvPr>
          <p:cNvSpPr txBox="1"/>
          <p:nvPr/>
        </p:nvSpPr>
        <p:spPr>
          <a:xfrm>
            <a:off x="1005419" y="9382071"/>
            <a:ext cx="16841790" cy="6001643"/>
          </a:xfrm>
          <a:prstGeom prst="rect">
            <a:avLst/>
          </a:prstGeom>
          <a:noFill/>
        </p:spPr>
        <p:txBody>
          <a:bodyPr wrap="square" rtlCol="0">
            <a:spAutoFit/>
          </a:bodyPr>
          <a:lstStyle/>
          <a:p>
            <a:pPr algn="just"/>
            <a:r>
              <a:rPr lang="pt-BR" sz="4800" dirty="0">
                <a:latin typeface="Calibri" panose="020F0502020204030204" pitchFamily="34" charset="0"/>
                <a:cs typeface="Calibri" panose="020F0502020204030204" pitchFamily="34" charset="0"/>
              </a:rPr>
              <a:t>A osteomielite é uma infecção óssea grave, que pode resultar em complicações severas, incluindo a morte. Este estudo teve como objetivo analisar o perfil epidemiológico da mortalidade por osteomielite em adultos no Brasil, utilizando dados do Sistema de Informações sobre Mortalidade (SIM/DATASUS) entre 2015 e 2023. A pesquisa abordou as desigualdades regionais e sociais associadas à mortalidade por essa condição, focando em variáveis como faixa etária, sexo, cor/raça, escolaridade e região geográfica.</a:t>
            </a:r>
          </a:p>
        </p:txBody>
      </p:sp>
      <p:sp>
        <p:nvSpPr>
          <p:cNvPr id="21" name="CaixaDeTexto 20">
            <a:extLst>
              <a:ext uri="{FF2B5EF4-FFF2-40B4-BE49-F238E27FC236}">
                <a16:creationId xmlns:a16="http://schemas.microsoft.com/office/drawing/2014/main" id="{5392DD5F-1EF3-5BD0-C238-A3370143A3EF}"/>
              </a:ext>
            </a:extLst>
          </p:cNvPr>
          <p:cNvSpPr txBox="1"/>
          <p:nvPr/>
        </p:nvSpPr>
        <p:spPr>
          <a:xfrm>
            <a:off x="495300" y="15791037"/>
            <a:ext cx="27600809" cy="1015663"/>
          </a:xfrm>
          <a:prstGeom prst="rect">
            <a:avLst/>
          </a:prstGeom>
          <a:solidFill>
            <a:schemeClr val="accent1">
              <a:lumMod val="60000"/>
              <a:lumOff val="40000"/>
            </a:schemeClr>
          </a:solidFill>
        </p:spPr>
        <p:txBody>
          <a:bodyPr wrap="square" rtlCol="0">
            <a:spAutoFit/>
          </a:bodyPr>
          <a:lstStyle/>
          <a:p>
            <a:pPr algn="ctr"/>
            <a:r>
              <a:rPr lang="pt-BR" sz="6000" b="1" dirty="0">
                <a:latin typeface="Calibri" panose="020F0502020204030204" pitchFamily="34" charset="0"/>
                <a:cs typeface="Calibri" panose="020F0502020204030204" pitchFamily="34" charset="0"/>
              </a:rPr>
              <a:t>OBJETIVOS :</a:t>
            </a:r>
          </a:p>
        </p:txBody>
      </p:sp>
      <p:sp>
        <p:nvSpPr>
          <p:cNvPr id="23" name="CaixaDeTexto 22">
            <a:extLst>
              <a:ext uri="{FF2B5EF4-FFF2-40B4-BE49-F238E27FC236}">
                <a16:creationId xmlns:a16="http://schemas.microsoft.com/office/drawing/2014/main" id="{AA412E7F-18F4-28F9-1400-8F7E65EB02B1}"/>
              </a:ext>
            </a:extLst>
          </p:cNvPr>
          <p:cNvSpPr txBox="1"/>
          <p:nvPr/>
        </p:nvSpPr>
        <p:spPr>
          <a:xfrm>
            <a:off x="1005419" y="17130566"/>
            <a:ext cx="26593800" cy="2308324"/>
          </a:xfrm>
          <a:prstGeom prst="rect">
            <a:avLst/>
          </a:prstGeom>
          <a:noFill/>
        </p:spPr>
        <p:txBody>
          <a:bodyPr wrap="square">
            <a:spAutoFit/>
          </a:bodyPr>
          <a:lstStyle/>
          <a:p>
            <a:pPr algn="just"/>
            <a:r>
              <a:rPr lang="pt-BR" sz="4800" b="1" i="0" dirty="0">
                <a:solidFill>
                  <a:srgbClr val="000000"/>
                </a:solidFill>
                <a:effectLst/>
                <a:latin typeface="Calibri" panose="020F0502020204030204" pitchFamily="34" charset="0"/>
                <a:cs typeface="Calibri" panose="020F0502020204030204" pitchFamily="34" charset="0"/>
              </a:rPr>
              <a:t>Primário:</a:t>
            </a:r>
            <a:r>
              <a:rPr lang="pt-BR" sz="4800" b="0" i="0" dirty="0">
                <a:solidFill>
                  <a:srgbClr val="000000"/>
                </a:solidFill>
                <a:effectLst/>
                <a:latin typeface="Calibri" panose="020F0502020204030204" pitchFamily="34" charset="0"/>
                <a:cs typeface="Calibri" panose="020F0502020204030204" pitchFamily="34" charset="0"/>
              </a:rPr>
              <a:t> Analisar o perfil epidemiológico das internações e óbitos por osteomielite no Brasil com dados do DATASUS de 2015 a 2023. </a:t>
            </a:r>
          </a:p>
          <a:p>
            <a:pPr algn="just"/>
            <a:r>
              <a:rPr lang="pt-BR" sz="4800" b="1" i="0" dirty="0">
                <a:solidFill>
                  <a:srgbClr val="000000"/>
                </a:solidFill>
                <a:effectLst/>
                <a:latin typeface="Calibri" panose="020F0502020204030204" pitchFamily="34" charset="0"/>
                <a:cs typeface="Calibri" panose="020F0502020204030204" pitchFamily="34" charset="0"/>
              </a:rPr>
              <a:t>Secundário:</a:t>
            </a:r>
            <a:r>
              <a:rPr lang="pt-BR" sz="4800" b="0" i="0" dirty="0">
                <a:solidFill>
                  <a:srgbClr val="000000"/>
                </a:solidFill>
                <a:effectLst/>
                <a:latin typeface="Calibri" panose="020F0502020204030204" pitchFamily="34" charset="0"/>
                <a:cs typeface="Calibri" panose="020F0502020204030204" pitchFamily="34" charset="0"/>
              </a:rPr>
              <a:t> Avaliar incidência por faixa etária, sexo, raça/cor, nível de escolaridade e regionalidade.</a:t>
            </a:r>
            <a:endParaRPr lang="pt-BR" sz="4800" dirty="0">
              <a:latin typeface="Calibri" panose="020F0502020204030204" pitchFamily="34" charset="0"/>
              <a:cs typeface="Calibri" panose="020F0502020204030204" pitchFamily="34" charset="0"/>
            </a:endParaRPr>
          </a:p>
        </p:txBody>
      </p:sp>
      <p:pic>
        <p:nvPicPr>
          <p:cNvPr id="25" name="Imagem 24">
            <a:extLst>
              <a:ext uri="{FF2B5EF4-FFF2-40B4-BE49-F238E27FC236}">
                <a16:creationId xmlns:a16="http://schemas.microsoft.com/office/drawing/2014/main" id="{D1DE1A42-9901-6443-2BB7-DCBA768FBD51}"/>
              </a:ext>
            </a:extLst>
          </p:cNvPr>
          <p:cNvPicPr>
            <a:picLocks noChangeAspect="1"/>
          </p:cNvPicPr>
          <p:nvPr/>
        </p:nvPicPr>
        <p:blipFill>
          <a:blip r:embed="R28a4c0a6582e4617"/>
          <a:stretch>
            <a:fillRect/>
          </a:stretch>
        </p:blipFill>
        <p:spPr>
          <a:xfrm>
            <a:off x="18410251" y="9329121"/>
            <a:ext cx="9188968" cy="4809614"/>
          </a:xfrm>
          <a:prstGeom prst="rect">
            <a:avLst/>
          </a:prstGeom>
        </p:spPr>
      </p:pic>
      <p:sp>
        <p:nvSpPr>
          <p:cNvPr id="26" name="CaixaDeTexto 25">
            <a:extLst>
              <a:ext uri="{FF2B5EF4-FFF2-40B4-BE49-F238E27FC236}">
                <a16:creationId xmlns:a16="http://schemas.microsoft.com/office/drawing/2014/main" id="{6E46EFB7-3039-5CC5-4921-AEF2DC4F89D1}"/>
              </a:ext>
            </a:extLst>
          </p:cNvPr>
          <p:cNvSpPr txBox="1"/>
          <p:nvPr/>
        </p:nvSpPr>
        <p:spPr>
          <a:xfrm>
            <a:off x="18508140" y="14108680"/>
            <a:ext cx="9188968" cy="1323439"/>
          </a:xfrm>
          <a:prstGeom prst="rect">
            <a:avLst/>
          </a:prstGeom>
          <a:noFill/>
        </p:spPr>
        <p:txBody>
          <a:bodyPr wrap="square" rtlCol="0">
            <a:spAutoFit/>
          </a:bodyPr>
          <a:lstStyle/>
          <a:p>
            <a:r>
              <a:rPr lang="pt-BR" sz="4000" dirty="0">
                <a:latin typeface="Calibri" panose="020F0502020204030204" pitchFamily="34" charset="0"/>
                <a:cs typeface="Calibri" panose="020F0502020204030204" pitchFamily="34" charset="0"/>
              </a:rPr>
              <a:t>OSTEOMIELITE DE OSSOS LONGOS (Harrison,2022)</a:t>
            </a:r>
          </a:p>
        </p:txBody>
      </p:sp>
      <p:sp>
        <p:nvSpPr>
          <p:cNvPr id="40" name="CaixaDeTexto 39">
            <a:extLst>
              <a:ext uri="{FF2B5EF4-FFF2-40B4-BE49-F238E27FC236}">
                <a16:creationId xmlns:a16="http://schemas.microsoft.com/office/drawing/2014/main" id="{498B93EF-DCDD-FC4D-F9D9-B591636AB449}"/>
              </a:ext>
            </a:extLst>
          </p:cNvPr>
          <p:cNvSpPr txBox="1"/>
          <p:nvPr/>
        </p:nvSpPr>
        <p:spPr>
          <a:xfrm>
            <a:off x="495300" y="19775674"/>
            <a:ext cx="27600809" cy="1015663"/>
          </a:xfrm>
          <a:prstGeom prst="rect">
            <a:avLst/>
          </a:prstGeom>
          <a:solidFill>
            <a:schemeClr val="accent1">
              <a:lumMod val="60000"/>
              <a:lumOff val="40000"/>
            </a:schemeClr>
          </a:solidFill>
        </p:spPr>
        <p:txBody>
          <a:bodyPr wrap="square" rtlCol="0">
            <a:spAutoFit/>
          </a:bodyPr>
          <a:lstStyle/>
          <a:p>
            <a:pPr algn="ctr"/>
            <a:r>
              <a:rPr lang="pt-BR" sz="6000" b="1" dirty="0">
                <a:latin typeface="Calibri" panose="020F0502020204030204" pitchFamily="34" charset="0"/>
                <a:cs typeface="Calibri" panose="020F0502020204030204" pitchFamily="34" charset="0"/>
              </a:rPr>
              <a:t>RESULTADOS:</a:t>
            </a:r>
          </a:p>
        </p:txBody>
      </p:sp>
      <p:sp>
        <p:nvSpPr>
          <p:cNvPr id="47" name="CaixaDeTexto 46">
            <a:extLst>
              <a:ext uri="{FF2B5EF4-FFF2-40B4-BE49-F238E27FC236}">
                <a16:creationId xmlns:a16="http://schemas.microsoft.com/office/drawing/2014/main" id="{4B4CE83D-B78B-C33A-8068-8F05406EE409}"/>
              </a:ext>
            </a:extLst>
          </p:cNvPr>
          <p:cNvSpPr txBox="1"/>
          <p:nvPr/>
        </p:nvSpPr>
        <p:spPr>
          <a:xfrm>
            <a:off x="495300" y="30684626"/>
            <a:ext cx="27600809" cy="1015663"/>
          </a:xfrm>
          <a:prstGeom prst="rect">
            <a:avLst/>
          </a:prstGeom>
          <a:solidFill>
            <a:schemeClr val="accent1">
              <a:lumMod val="60000"/>
              <a:lumOff val="40000"/>
            </a:schemeClr>
          </a:solidFill>
        </p:spPr>
        <p:txBody>
          <a:bodyPr wrap="square" rtlCol="0">
            <a:spAutoFit/>
          </a:bodyPr>
          <a:lstStyle/>
          <a:p>
            <a:pPr algn="ctr"/>
            <a:r>
              <a:rPr lang="pt-BR" sz="6000" b="1" dirty="0">
                <a:latin typeface="Calibri" panose="020F0502020204030204" pitchFamily="34" charset="0"/>
                <a:cs typeface="Calibri" panose="020F0502020204030204" pitchFamily="34" charset="0"/>
              </a:rPr>
              <a:t>CONCLUSÃO:</a:t>
            </a:r>
          </a:p>
        </p:txBody>
      </p:sp>
      <p:sp>
        <p:nvSpPr>
          <p:cNvPr id="56" name="CaixaDeTexto 55">
            <a:extLst>
              <a:ext uri="{FF2B5EF4-FFF2-40B4-BE49-F238E27FC236}">
                <a16:creationId xmlns:a16="http://schemas.microsoft.com/office/drawing/2014/main" id="{C6238E25-2BA7-F944-56DA-9D6BF2A9B37D}"/>
              </a:ext>
            </a:extLst>
          </p:cNvPr>
          <p:cNvSpPr txBox="1"/>
          <p:nvPr/>
        </p:nvSpPr>
        <p:spPr>
          <a:xfrm>
            <a:off x="1103308" y="30192878"/>
            <a:ext cx="25054979" cy="830997"/>
          </a:xfrm>
          <a:prstGeom prst="rect">
            <a:avLst/>
          </a:prstGeom>
          <a:noFill/>
        </p:spPr>
        <p:txBody>
          <a:bodyPr wrap="square" rtlCol="0">
            <a:spAutoFit/>
          </a:bodyPr>
          <a:lstStyle/>
          <a:p>
            <a:endParaRPr lang="pt-BR" sz="4800" dirty="0">
              <a:latin typeface="Calibri" panose="020F0502020204030204" pitchFamily="34" charset="0"/>
              <a:cs typeface="Calibri" panose="020F0502020204030204" pitchFamily="34" charset="0"/>
            </a:endParaRPr>
          </a:p>
        </p:txBody>
      </p:sp>
      <p:sp>
        <p:nvSpPr>
          <p:cNvPr id="58" name="CaixaDeTexto 57">
            <a:extLst>
              <a:ext uri="{FF2B5EF4-FFF2-40B4-BE49-F238E27FC236}">
                <a16:creationId xmlns:a16="http://schemas.microsoft.com/office/drawing/2014/main" id="{A0C13966-4C2E-9680-ABF0-217F6D856052}"/>
              </a:ext>
            </a:extLst>
          </p:cNvPr>
          <p:cNvSpPr txBox="1"/>
          <p:nvPr/>
        </p:nvSpPr>
        <p:spPr>
          <a:xfrm>
            <a:off x="1133872" y="27190923"/>
            <a:ext cx="26691698" cy="3477875"/>
          </a:xfrm>
          <a:prstGeom prst="rect">
            <a:avLst/>
          </a:prstGeom>
          <a:noFill/>
        </p:spPr>
        <p:txBody>
          <a:bodyPr wrap="square" rtlCol="0">
            <a:spAutoFit/>
          </a:bodyPr>
          <a:lstStyle/>
          <a:p>
            <a:pPr marL="685800" indent="-685800">
              <a:buFont typeface="Arial" panose="020B0604020202020204" pitchFamily="34" charset="0"/>
              <a:buChar char="•"/>
            </a:pPr>
            <a:r>
              <a:rPr lang="pt-BR" sz="4800" dirty="0">
                <a:latin typeface="Calibri" panose="020F0502020204030204" pitchFamily="34" charset="0"/>
                <a:cs typeface="Calibri" panose="020F0502020204030204" pitchFamily="34" charset="0"/>
              </a:rPr>
              <a:t>Desigualdades regionais são evidentes, com a maior concentração de óbitos no Sudeste.</a:t>
            </a:r>
          </a:p>
          <a:p>
            <a:pPr marL="685800" indent="-685800">
              <a:buFont typeface="Arial" panose="020B0604020202020204" pitchFamily="34" charset="0"/>
              <a:buChar char="•"/>
            </a:pPr>
            <a:r>
              <a:rPr lang="pt-BR" sz="4800" dirty="0">
                <a:latin typeface="Calibri" panose="020F0502020204030204" pitchFamily="34" charset="0"/>
                <a:cs typeface="Calibri" panose="020F0502020204030204" pitchFamily="34" charset="0"/>
              </a:rPr>
              <a:t>Idosos (acima de 70 anos) e indivíduos com baixa escolaridade são os grupos mais afetados.</a:t>
            </a:r>
          </a:p>
          <a:p>
            <a:pPr marL="685800" indent="-685800">
              <a:buFont typeface="Arial" panose="020B0604020202020204" pitchFamily="34" charset="0"/>
              <a:buChar char="•"/>
            </a:pPr>
            <a:r>
              <a:rPr lang="pt-BR" sz="4800" dirty="0">
                <a:latin typeface="Calibri" panose="020F0502020204030204" pitchFamily="34" charset="0"/>
                <a:cs typeface="Calibri" panose="020F0502020204030204" pitchFamily="34" charset="0"/>
              </a:rPr>
              <a:t>A mortalidade é mais alta entre homens e pessoas brancas, refletindo desigualdades tanto de acesso à saúde quanto fatores demográficos</a:t>
            </a:r>
            <a:r>
              <a:rPr lang="pt-BR" sz="2800" dirty="0"/>
              <a:t>.</a:t>
            </a:r>
          </a:p>
          <a:p>
            <a:endParaRPr lang="pt-BR" sz="2800" dirty="0"/>
          </a:p>
        </p:txBody>
      </p:sp>
      <p:pic>
        <p:nvPicPr>
          <p:cNvPr id="61" name="Imagem 60">
            <a:extLst>
              <a:ext uri="{FF2B5EF4-FFF2-40B4-BE49-F238E27FC236}">
                <a16:creationId xmlns:a16="http://schemas.microsoft.com/office/drawing/2014/main" id="{02FE39BA-7108-DE3D-537F-CD276E1F7C35}"/>
              </a:ext>
            </a:extLst>
          </p:cNvPr>
          <p:cNvPicPr>
            <a:picLocks noChangeAspect="1"/>
          </p:cNvPicPr>
          <p:nvPr/>
        </p:nvPicPr>
        <p:blipFill>
          <a:blip r:embed="R0835d3cf9a5145b3">
            <a:extLst>
              <a:ext uri="{28A0092B-C50C-407E-A947-70E740481C1C}">
                <a14:useLocalDpi xmlns:a14="http://schemas.microsoft.com/office/drawing/2010/main" val="0"/>
              </a:ext>
            </a:extLst>
          </a:blip>
          <a:stretch>
            <a:fillRect/>
          </a:stretch>
        </p:blipFill>
        <p:spPr>
          <a:xfrm>
            <a:off x="1133872" y="21369859"/>
            <a:ext cx="9560071" cy="5518415"/>
          </a:xfrm>
          <a:prstGeom prst="rect">
            <a:avLst/>
          </a:prstGeom>
        </p:spPr>
      </p:pic>
      <p:pic>
        <p:nvPicPr>
          <p:cNvPr id="63" name="Imagem 62">
            <a:extLst>
              <a:ext uri="{FF2B5EF4-FFF2-40B4-BE49-F238E27FC236}">
                <a16:creationId xmlns:a16="http://schemas.microsoft.com/office/drawing/2014/main" id="{DD3B50D0-11B6-23C9-BC4A-787BC101CE27}"/>
              </a:ext>
            </a:extLst>
          </p:cNvPr>
          <p:cNvPicPr>
            <a:picLocks noChangeAspect="1"/>
          </p:cNvPicPr>
          <p:nvPr/>
        </p:nvPicPr>
        <p:blipFill>
          <a:blip r:embed="R84db15d5ebf34f3e">
            <a:extLst>
              <a:ext uri="{28A0092B-C50C-407E-A947-70E740481C1C}">
                <a14:useLocalDpi xmlns:a14="http://schemas.microsoft.com/office/drawing/2010/main" val="0"/>
              </a:ext>
            </a:extLst>
          </a:blip>
          <a:stretch>
            <a:fillRect/>
          </a:stretch>
        </p:blipFill>
        <p:spPr>
          <a:xfrm>
            <a:off x="10684940" y="21301552"/>
            <a:ext cx="9560071" cy="5518415"/>
          </a:xfrm>
          <a:prstGeom prst="rect">
            <a:avLst/>
          </a:prstGeom>
        </p:spPr>
      </p:pic>
      <p:pic>
        <p:nvPicPr>
          <p:cNvPr id="65" name="Imagem 64" descr="Gráfico, Gráfico de barras&#10;&#10;O conteúdo gerado por IA pode estar incorreto.">
            <a:extLst>
              <a:ext uri="{FF2B5EF4-FFF2-40B4-BE49-F238E27FC236}">
                <a16:creationId xmlns:a16="http://schemas.microsoft.com/office/drawing/2014/main" id="{7B50992E-EB27-B2FB-1EE9-0EE745D51E82}"/>
              </a:ext>
            </a:extLst>
          </p:cNvPr>
          <p:cNvPicPr>
            <a:picLocks noChangeAspect="1"/>
          </p:cNvPicPr>
          <p:nvPr/>
        </p:nvPicPr>
        <p:blipFill>
          <a:blip r:embed="Rb673fbe7049a436c">
            <a:extLst>
              <a:ext uri="{28A0092B-C50C-407E-A947-70E740481C1C}">
                <a14:useLocalDpi xmlns:a14="http://schemas.microsoft.com/office/drawing/2010/main" val="0"/>
              </a:ext>
            </a:extLst>
          </a:blip>
          <a:stretch>
            <a:fillRect/>
          </a:stretch>
        </p:blipFill>
        <p:spPr>
          <a:xfrm>
            <a:off x="20245011" y="21335724"/>
            <a:ext cx="8173472" cy="5518415"/>
          </a:xfrm>
          <a:prstGeom prst="rect">
            <a:avLst/>
          </a:prstGeom>
        </p:spPr>
      </p:pic>
      <p:sp>
        <p:nvSpPr>
          <p:cNvPr id="66" name="CaixaDeTexto 65">
            <a:extLst>
              <a:ext uri="{FF2B5EF4-FFF2-40B4-BE49-F238E27FC236}">
                <a16:creationId xmlns:a16="http://schemas.microsoft.com/office/drawing/2014/main" id="{19F7A850-A239-32ED-08F5-AA1C311CF453}"/>
              </a:ext>
            </a:extLst>
          </p:cNvPr>
          <p:cNvSpPr txBox="1"/>
          <p:nvPr/>
        </p:nvSpPr>
        <p:spPr>
          <a:xfrm>
            <a:off x="854863" y="31964011"/>
            <a:ext cx="27090690" cy="3046988"/>
          </a:xfrm>
          <a:prstGeom prst="rect">
            <a:avLst/>
          </a:prstGeom>
          <a:noFill/>
        </p:spPr>
        <p:txBody>
          <a:bodyPr wrap="square" rtlCol="0">
            <a:spAutoFit/>
          </a:bodyPr>
          <a:lstStyle/>
          <a:p>
            <a:pPr algn="just"/>
            <a:r>
              <a:rPr lang="pt-BR" sz="4800" dirty="0"/>
              <a:t>A mortalidade por osteomielite no Brasil revela desigualdades regionais, sociais e educacionais, impactando mais idosos e pessoas com baixa escolaridade. É urgente investir em políticas de diagnóstico precoce, tratamento adequado e maior acesso à saúde, especialmente nas áreas carentes, além de reduzir desigualdades sociais e melhorar a educação em saúde.</a:t>
            </a:r>
            <a:endParaRPr lang="pt-BR" sz="4800" dirty="0">
              <a:latin typeface="Calibri" panose="020F0502020204030204" pitchFamily="34" charset="0"/>
              <a:cs typeface="Calibri" panose="020F0502020204030204" pitchFamily="34" charset="0"/>
            </a:endParaRPr>
          </a:p>
        </p:txBody>
      </p:sp>
      <p:sp>
        <p:nvSpPr>
          <p:cNvPr id="67" name="CaixaDeTexto 66">
            <a:extLst>
              <a:ext uri="{FF2B5EF4-FFF2-40B4-BE49-F238E27FC236}">
                <a16:creationId xmlns:a16="http://schemas.microsoft.com/office/drawing/2014/main" id="{8D4A8929-3503-9FF5-35D5-097CD0BF8ACB}"/>
              </a:ext>
            </a:extLst>
          </p:cNvPr>
          <p:cNvSpPr txBox="1"/>
          <p:nvPr/>
        </p:nvSpPr>
        <p:spPr>
          <a:xfrm>
            <a:off x="495300" y="35347783"/>
            <a:ext cx="27600809" cy="1015663"/>
          </a:xfrm>
          <a:prstGeom prst="rect">
            <a:avLst/>
          </a:prstGeom>
          <a:solidFill>
            <a:schemeClr val="accent1">
              <a:lumMod val="60000"/>
              <a:lumOff val="40000"/>
            </a:schemeClr>
          </a:solidFill>
        </p:spPr>
        <p:txBody>
          <a:bodyPr wrap="square" rtlCol="0">
            <a:spAutoFit/>
          </a:bodyPr>
          <a:lstStyle/>
          <a:p>
            <a:pPr algn="ctr"/>
            <a:r>
              <a:rPr lang="pt-BR" sz="6000" b="1" dirty="0">
                <a:latin typeface="Calibri" panose="020F0502020204030204" pitchFamily="34" charset="0"/>
                <a:cs typeface="Calibri" panose="020F0502020204030204" pitchFamily="34" charset="0"/>
              </a:rPr>
              <a:t>REFERÊNCIAS:</a:t>
            </a:r>
          </a:p>
        </p:txBody>
      </p:sp>
      <p:sp>
        <p:nvSpPr>
          <p:cNvPr id="68" name="CaixaDeTexto 67">
            <a:extLst>
              <a:ext uri="{FF2B5EF4-FFF2-40B4-BE49-F238E27FC236}">
                <a16:creationId xmlns:a16="http://schemas.microsoft.com/office/drawing/2014/main" id="{53D4A464-A44E-8198-5D9A-01AF0A160465}"/>
              </a:ext>
            </a:extLst>
          </p:cNvPr>
          <p:cNvSpPr txBox="1"/>
          <p:nvPr/>
        </p:nvSpPr>
        <p:spPr>
          <a:xfrm>
            <a:off x="779585" y="4272945"/>
            <a:ext cx="27241246" cy="3477875"/>
          </a:xfrm>
          <a:prstGeom prst="rect">
            <a:avLst/>
          </a:prstGeom>
          <a:noFill/>
        </p:spPr>
        <p:txBody>
          <a:bodyPr wrap="square" rtlCol="0">
            <a:spAutoFit/>
          </a:bodyPr>
          <a:lstStyle/>
          <a:p>
            <a:r>
              <a:rPr lang="pt-BR" sz="4400" dirty="0" err="1">
                <a:latin typeface="Calibri" panose="020F0502020204030204" pitchFamily="34" charset="0"/>
                <a:cs typeface="Calibri" panose="020F0502020204030204" pitchFamily="34" charset="0"/>
              </a:rPr>
              <a:t>AUTORES:Anna</a:t>
            </a:r>
            <a:r>
              <a:rPr lang="pt-BR" sz="4400" dirty="0">
                <a:latin typeface="Calibri" panose="020F0502020204030204" pitchFamily="34" charset="0"/>
                <a:cs typeface="Calibri" panose="020F0502020204030204" pitchFamily="34" charset="0"/>
              </a:rPr>
              <a:t> Paula </a:t>
            </a:r>
            <a:r>
              <a:rPr lang="pt-BR" sz="4400" dirty="0" err="1">
                <a:latin typeface="Calibri" panose="020F0502020204030204" pitchFamily="34" charset="0"/>
                <a:cs typeface="Calibri" panose="020F0502020204030204" pitchFamily="34" charset="0"/>
              </a:rPr>
              <a:t>Barbarans</a:t>
            </a:r>
            <a:r>
              <a:rPr lang="pt-BR" sz="4400" dirty="0">
                <a:latin typeface="Calibri" panose="020F0502020204030204" pitchFamily="34" charset="0"/>
                <a:cs typeface="Calibri" panose="020F0502020204030204" pitchFamily="34" charset="0"/>
              </a:rPr>
              <a:t> Souza Martins </a:t>
            </a:r>
            <a:r>
              <a:rPr lang="pt-BR" sz="4400" baseline="30000" dirty="0">
                <a:latin typeface="Calibri" panose="020F0502020204030204" pitchFamily="34" charset="0"/>
                <a:cs typeface="Calibri" panose="020F0502020204030204" pitchFamily="34" charset="0"/>
              </a:rPr>
              <a:t>1 </a:t>
            </a:r>
            <a:r>
              <a:rPr lang="pt-BR" sz="4400" dirty="0">
                <a:latin typeface="Calibri" panose="020F0502020204030204" pitchFamily="34" charset="0"/>
                <a:cs typeface="Calibri" panose="020F0502020204030204" pitchFamily="34" charset="0"/>
              </a:rPr>
              <a:t>(Apresentadora), Marlyson De Sousa Bonifácio </a:t>
            </a:r>
            <a:r>
              <a:rPr lang="pt-BR" sz="4400" baseline="30000" dirty="0">
                <a:latin typeface="Calibri" panose="020F0502020204030204" pitchFamily="34" charset="0"/>
                <a:cs typeface="Calibri" panose="020F0502020204030204" pitchFamily="34" charset="0"/>
              </a:rPr>
              <a:t>1 </a:t>
            </a:r>
            <a:r>
              <a:rPr lang="pt-BR" sz="4400" dirty="0">
                <a:latin typeface="Calibri" panose="020F0502020204030204" pitchFamily="34" charset="0"/>
                <a:cs typeface="Calibri" panose="020F0502020204030204" pitchFamily="34" charset="0"/>
              </a:rPr>
              <a:t>(</a:t>
            </a:r>
            <a:r>
              <a:rPr lang="pt-BR" sz="4400">
                <a:latin typeface="Calibri" panose="020F0502020204030204" pitchFamily="34" charset="0"/>
                <a:cs typeface="Calibri" panose="020F0502020204030204" pitchFamily="34" charset="0"/>
              </a:rPr>
              <a:t>Autor principal), </a:t>
            </a:r>
            <a:r>
              <a:rPr lang="pt-BR" sz="4400" dirty="0" err="1">
                <a:latin typeface="Calibri" panose="020F0502020204030204" pitchFamily="34" charset="0"/>
                <a:cs typeface="Calibri" panose="020F0502020204030204" pitchFamily="34" charset="0"/>
              </a:rPr>
              <a:t>Antonio</a:t>
            </a:r>
            <a:r>
              <a:rPr lang="pt-BR" sz="4400" dirty="0">
                <a:latin typeface="Calibri" panose="020F0502020204030204" pitchFamily="34" charset="0"/>
                <a:cs typeface="Calibri" panose="020F0502020204030204" pitchFamily="34" charset="0"/>
              </a:rPr>
              <a:t> Expedito Dantas Dos Santos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a:t>
            </a:r>
            <a:r>
              <a:rPr lang="pt-BR" sz="4400" dirty="0" err="1">
                <a:latin typeface="Calibri" panose="020F0502020204030204" pitchFamily="34" charset="0"/>
                <a:cs typeface="Calibri" panose="020F0502020204030204" pitchFamily="34" charset="0"/>
              </a:rPr>
              <a:t>Marconio</a:t>
            </a:r>
            <a:r>
              <a:rPr lang="pt-BR" sz="4400" dirty="0">
                <a:latin typeface="Calibri" panose="020F0502020204030204" pitchFamily="34" charset="0"/>
                <a:cs typeface="Calibri" panose="020F0502020204030204" pitchFamily="34" charset="0"/>
              </a:rPr>
              <a:t> Lucas De Souza Carvalho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João Bosco Corrêa De Corrêa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a:t>
            </a:r>
            <a:r>
              <a:rPr lang="pt-BR" sz="4400" dirty="0" err="1">
                <a:latin typeface="Calibri" panose="020F0502020204030204" pitchFamily="34" charset="0"/>
                <a:cs typeface="Calibri" panose="020F0502020204030204" pitchFamily="34" charset="0"/>
              </a:rPr>
              <a:t>Kézia</a:t>
            </a:r>
            <a:r>
              <a:rPr lang="pt-BR" sz="4400" dirty="0">
                <a:latin typeface="Calibri" panose="020F0502020204030204" pitchFamily="34" charset="0"/>
                <a:cs typeface="Calibri" panose="020F0502020204030204" pitchFamily="34" charset="0"/>
              </a:rPr>
              <a:t> Santos Ramos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a:t>
            </a:r>
            <a:r>
              <a:rPr lang="pt-BR" sz="4400" dirty="0" err="1">
                <a:latin typeface="Calibri" panose="020F0502020204030204" pitchFamily="34" charset="0"/>
                <a:cs typeface="Calibri" panose="020F0502020204030204" pitchFamily="34" charset="0"/>
              </a:rPr>
              <a:t>Lorrane</a:t>
            </a:r>
            <a:r>
              <a:rPr lang="pt-BR" sz="4400" dirty="0">
                <a:latin typeface="Calibri" panose="020F0502020204030204" pitchFamily="34" charset="0"/>
                <a:cs typeface="Calibri" panose="020F0502020204030204" pitchFamily="34" charset="0"/>
              </a:rPr>
              <a:t> Da Silva Cardoso</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a:t>
            </a:r>
            <a:r>
              <a:rPr lang="pt-BR" sz="4400" dirty="0" err="1">
                <a:latin typeface="Calibri" panose="020F0502020204030204" pitchFamily="34" charset="0"/>
                <a:cs typeface="Calibri" panose="020F0502020204030204" pitchFamily="34" charset="0"/>
              </a:rPr>
              <a:t>Romênnia</a:t>
            </a:r>
            <a:r>
              <a:rPr lang="pt-BR" sz="4400" dirty="0">
                <a:latin typeface="Calibri" panose="020F0502020204030204" pitchFamily="34" charset="0"/>
                <a:cs typeface="Calibri" panose="020F0502020204030204" pitchFamily="34" charset="0"/>
              </a:rPr>
              <a:t> Isis Pereira Mário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Paulo César Silva Lemos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Yuri De Lima </a:t>
            </a:r>
            <a:r>
              <a:rPr lang="pt-BR" sz="4400" dirty="0" err="1">
                <a:latin typeface="Calibri" panose="020F0502020204030204" pitchFamily="34" charset="0"/>
                <a:cs typeface="Calibri" panose="020F0502020204030204" pitchFamily="34" charset="0"/>
              </a:rPr>
              <a:t>Jadjiski</a:t>
            </a:r>
            <a:r>
              <a:rPr lang="pt-BR" sz="4400" dirty="0">
                <a:latin typeface="Calibri" panose="020F0502020204030204" pitchFamily="34" charset="0"/>
                <a:cs typeface="Calibri" panose="020F0502020204030204" pitchFamily="34" charset="0"/>
              </a:rPr>
              <a:t>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Yasmim Caldeira Sena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Rayssa Kelly Miranda </a:t>
            </a:r>
            <a:r>
              <a:rPr lang="pt-BR" sz="4400" dirty="0" err="1">
                <a:latin typeface="Calibri" panose="020F0502020204030204" pitchFamily="34" charset="0"/>
                <a:cs typeface="Calibri" panose="020F0502020204030204" pitchFamily="34" charset="0"/>
              </a:rPr>
              <a:t>Pessutti</a:t>
            </a:r>
            <a:r>
              <a:rPr lang="pt-BR" sz="4400" dirty="0">
                <a:latin typeface="Calibri" panose="020F0502020204030204" pitchFamily="34" charset="0"/>
                <a:cs typeface="Calibri" panose="020F0502020204030204" pitchFamily="34" charset="0"/>
              </a:rPr>
              <a:t>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 Vinícius Silva Barros </a:t>
            </a:r>
            <a:r>
              <a:rPr lang="pt-BR" sz="4400" baseline="30000" dirty="0">
                <a:latin typeface="Calibri" panose="020F0502020204030204" pitchFamily="34" charset="0"/>
                <a:cs typeface="Calibri" panose="020F0502020204030204" pitchFamily="34" charset="0"/>
              </a:rPr>
              <a:t>1</a:t>
            </a:r>
          </a:p>
          <a:p>
            <a:r>
              <a:rPr lang="pt-BR" sz="4400" dirty="0">
                <a:latin typeface="Calibri" panose="020F0502020204030204" pitchFamily="34" charset="0"/>
                <a:cs typeface="Calibri" panose="020F0502020204030204" pitchFamily="34" charset="0"/>
              </a:rPr>
              <a:t>                                                                                                         </a:t>
            </a:r>
            <a:r>
              <a:rPr lang="pt-BR" sz="4400" baseline="30000" dirty="0">
                <a:latin typeface="Calibri" panose="020F0502020204030204" pitchFamily="34" charset="0"/>
                <a:cs typeface="Calibri" panose="020F0502020204030204" pitchFamily="34" charset="0"/>
              </a:rPr>
              <a:t>1</a:t>
            </a:r>
            <a:r>
              <a:rPr lang="pt-BR" sz="4400" dirty="0">
                <a:latin typeface="Calibri" panose="020F0502020204030204" pitchFamily="34" charset="0"/>
                <a:cs typeface="Calibri" panose="020F0502020204030204" pitchFamily="34" charset="0"/>
              </a:rPr>
              <a:t>FACULDADE DE CIÊNCIAS MÉDICAS DO PARÁ – MARABÁ/PA </a:t>
            </a:r>
          </a:p>
        </p:txBody>
      </p:sp>
      <p:sp>
        <p:nvSpPr>
          <p:cNvPr id="69" name="CaixaDeTexto 68">
            <a:extLst>
              <a:ext uri="{FF2B5EF4-FFF2-40B4-BE49-F238E27FC236}">
                <a16:creationId xmlns:a16="http://schemas.microsoft.com/office/drawing/2014/main" id="{0A135C92-CF99-20CA-3679-4913CC216262}"/>
              </a:ext>
            </a:extLst>
          </p:cNvPr>
          <p:cNvSpPr txBox="1"/>
          <p:nvPr/>
        </p:nvSpPr>
        <p:spPr>
          <a:xfrm>
            <a:off x="495300" y="36493149"/>
            <a:ext cx="27525531" cy="2308324"/>
          </a:xfrm>
          <a:prstGeom prst="rect">
            <a:avLst/>
          </a:prstGeom>
          <a:noFill/>
        </p:spPr>
        <p:txBody>
          <a:bodyPr wrap="square" rtlCol="0">
            <a:spAutoFit/>
          </a:bodyPr>
          <a:lstStyle/>
          <a:p>
            <a:r>
              <a:rPr lang="pt-BR" sz="4800" dirty="0"/>
              <a:t>1- BRASIL. Ministério da Saúde. </a:t>
            </a:r>
            <a:r>
              <a:rPr lang="pt-BR" sz="4800" b="1" dirty="0"/>
              <a:t>Sistema de Informações sobre Mortalidade (SIM/DATASUS)</a:t>
            </a:r>
            <a:r>
              <a:rPr lang="pt-BR" sz="4800" dirty="0"/>
              <a:t>. Dados de mortalidade por osteomielite. Disponível em: </a:t>
            </a:r>
            <a:r>
              <a:rPr lang="pt-BR" sz="4800" dirty="0">
                <a:hlinkClick r:id="rcIdc6e526ff603a467a"/>
              </a:rPr>
              <a:t>http://www.datasus.gov.br</a:t>
            </a:r>
            <a:r>
              <a:rPr lang="pt-BR" sz="4800" dirty="0"/>
              <a:t>. Acesso em: 20 mar. 2025</a:t>
            </a:r>
          </a:p>
          <a:p>
            <a:r>
              <a:rPr lang="pt-BR" sz="4800" dirty="0">
                <a:latin typeface="Calibri" panose="020F0502020204030204" pitchFamily="34" charset="0"/>
                <a:cs typeface="Calibri" panose="020F0502020204030204" pitchFamily="34" charset="0"/>
              </a:rPr>
              <a:t>2-</a:t>
            </a:r>
            <a:r>
              <a:rPr lang="it-IT" sz="4800" dirty="0"/>
              <a:t>FAUCI, A. S. et al. </a:t>
            </a:r>
            <a:r>
              <a:rPr lang="it-IT" sz="4800" b="1" dirty="0"/>
              <a:t>Harrison: Medicina interna</a:t>
            </a:r>
            <a:r>
              <a:rPr lang="it-IT" sz="4800" dirty="0"/>
              <a:t>. 20. ed. São Paulo: McGraw-Hill, 2018.</a:t>
            </a:r>
            <a:endParaRPr lang="pt-BR"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3146fb4c9b794b41">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16454271eb8c4103">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uadroTexto 1">
            <a:extLst>
              <a:ext uri="{FF2B5EF4-FFF2-40B4-BE49-F238E27FC236}">
                <a16:creationId xmlns:a16="http://schemas.microsoft.com/office/drawing/2014/main" id="{A4897C83-174A-953B-B797-03F7BD1484D7}"/>
              </a:ext>
            </a:extLst>
          </p:cNvPr>
          <p:cNvSpPr txBox="1"/>
          <p:nvPr/>
        </p:nvSpPr>
        <p:spPr>
          <a:xfrm>
            <a:off x="143356" y="4904427"/>
            <a:ext cx="28214588" cy="11172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4800" b="1" dirty="0">
                <a:latin typeface="Calibri"/>
                <a:ea typeface="Calibri"/>
                <a:cs typeface="Calibri"/>
              </a:rPr>
              <a:t>MANEJO DE PSEUDOARTROSE DIAFISÁRIA DE RÁDIO COM FALHA DE SÍNTESE USANDO A TÉCNICA DE MASQUELET.</a:t>
            </a:r>
          </a:p>
          <a:p>
            <a:pPr algn="ctr"/>
            <a:endParaRPr lang="es-MX" sz="4800" b="1" dirty="0"/>
          </a:p>
          <a:p>
            <a:pPr algn="ctr"/>
            <a:r>
              <a:rPr lang="es-MX" sz="4800" b="1" dirty="0">
                <a:latin typeface="Calibri"/>
                <a:ea typeface="Calibri"/>
                <a:cs typeface="Calibri"/>
              </a:rPr>
              <a:t>RELATO DE CASO.</a:t>
            </a:r>
          </a:p>
          <a:p>
            <a:pPr>
              <a:buNone/>
            </a:pPr>
            <a:r>
              <a:rPr lang="pt-BR" sz="4800" b="0" i="0" u="none" strike="noStrike" dirty="0">
                <a:solidFill>
                  <a:srgbClr val="000000"/>
                </a:solidFill>
                <a:effectLst/>
                <a:latin typeface="Calibri" panose="020F0502020204030204" pitchFamily="34" charset="0"/>
                <a:cs typeface="Calibri" panose="020F0502020204030204" pitchFamily="34" charset="0"/>
              </a:rPr>
              <a:t>A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pós-cirúrgica é um desafio para o cirurgião, e apesar das várias opções, não há consenso sobre o melhor tratamento. Este relato apresenta o uso bem-sucedido da técnica de </a:t>
            </a:r>
            <a:r>
              <a:rPr lang="pt-BR" sz="4800" b="0" i="0" u="none" strike="noStrike" dirty="0" err="1">
                <a:solidFill>
                  <a:srgbClr val="000000"/>
                </a:solidFill>
                <a:effectLst/>
                <a:latin typeface="Calibri" panose="020F0502020204030204" pitchFamily="34" charset="0"/>
                <a:cs typeface="Calibri" panose="020F0502020204030204" pitchFamily="34" charset="0"/>
              </a:rPr>
              <a:t>Masquelet</a:t>
            </a:r>
            <a:r>
              <a:rPr lang="pt-BR" sz="4800" b="0" i="0" u="none" strike="noStrike" dirty="0">
                <a:solidFill>
                  <a:srgbClr val="000000"/>
                </a:solidFill>
                <a:effectLst/>
                <a:latin typeface="Calibri" panose="020F0502020204030204" pitchFamily="34" charset="0"/>
                <a:cs typeface="Calibri" panose="020F0502020204030204" pitchFamily="34" charset="0"/>
              </a:rPr>
              <a:t>, conhecida por tratar defeitos de ossos longos, com taxas de sucesso entre 82% e 100%. Embora mais comum em extremidades inferiores, seu uso em extremidades superiores ainda é pouco documentado. Relatamos um caso de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radial com falha de síntese, tratado com sucesso pela técnica.</a:t>
            </a:r>
          </a:p>
          <a:p>
            <a:pPr>
              <a:buNone/>
            </a:pPr>
            <a:r>
              <a:rPr lang="pt-BR" sz="4800" b="1" i="0" u="none" strike="noStrike" dirty="0">
                <a:solidFill>
                  <a:srgbClr val="000000"/>
                </a:solidFill>
                <a:effectLst/>
                <a:latin typeface="Calibri" panose="020F0502020204030204" pitchFamily="34" charset="0"/>
                <a:cs typeface="Calibri" panose="020F0502020204030204" pitchFamily="34" charset="0"/>
              </a:rPr>
              <a:t>Conclusão:</a:t>
            </a:r>
            <a:r>
              <a:rPr lang="pt-BR" sz="4800" b="0" i="0" u="none" strike="noStrike" dirty="0">
                <a:solidFill>
                  <a:srgbClr val="000000"/>
                </a:solidFill>
                <a:effectLst/>
                <a:latin typeface="Calibri" panose="020F0502020204030204" pitchFamily="34" charset="0"/>
                <a:cs typeface="Calibri" panose="020F0502020204030204" pitchFamily="34" charset="0"/>
              </a:rPr>
              <a:t> O paciente apresentou consolidação óssea em 8 meses, com alívio dos sintomas e boa recuperação funcional, reforçando a eficácia da técnica.</a:t>
            </a:r>
          </a:p>
          <a:p>
            <a:r>
              <a:rPr lang="pt-BR" sz="4800" b="1" i="0" u="none" strike="noStrike" dirty="0">
                <a:solidFill>
                  <a:srgbClr val="000000"/>
                </a:solidFill>
                <a:effectLst/>
                <a:latin typeface="Calibri" panose="020F0502020204030204" pitchFamily="34" charset="0"/>
                <a:cs typeface="Calibri" panose="020F0502020204030204" pitchFamily="34" charset="0"/>
              </a:rPr>
              <a:t>Palavras-chave:</a:t>
            </a:r>
            <a:r>
              <a:rPr lang="pt-BR" sz="4800" b="0" i="0" u="none" strike="noStrike" dirty="0">
                <a:solidFill>
                  <a:srgbClr val="000000"/>
                </a:solidFill>
                <a:effectLst/>
                <a:latin typeface="Calibri" panose="020F0502020204030204" pitchFamily="34" charset="0"/>
                <a:cs typeface="Calibri" panose="020F0502020204030204" pitchFamily="34" charset="0"/>
              </a:rPr>
              <a:t> Enxerto ósseo; </a:t>
            </a:r>
            <a:r>
              <a:rPr lang="pt-BR" sz="4800" b="0" i="0" u="none" strike="noStrike" dirty="0" err="1">
                <a:solidFill>
                  <a:srgbClr val="000000"/>
                </a:solidFill>
                <a:effectLst/>
                <a:latin typeface="Calibri" panose="020F0502020204030204" pitchFamily="34" charset="0"/>
                <a:cs typeface="Calibri" panose="020F0502020204030204" pitchFamily="34" charset="0"/>
              </a:rPr>
              <a:t>Masquelet</a:t>
            </a:r>
            <a:r>
              <a:rPr lang="pt-BR" sz="4800" b="0" i="0" u="none" strike="noStrike" dirty="0">
                <a:solidFill>
                  <a:srgbClr val="000000"/>
                </a:solidFill>
                <a:effectLst/>
                <a:latin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Relato de caso</a:t>
            </a:r>
            <a:br>
              <a:rPr lang="pt-BR" sz="4800" b="0" i="0" u="none" strike="noStrike" dirty="0">
                <a:solidFill>
                  <a:srgbClr val="000000"/>
                </a:solidFill>
                <a:effectLst/>
                <a:latin typeface="Calibri" panose="020F0502020204030204" pitchFamily="34" charset="0"/>
                <a:cs typeface="Calibri" panose="020F0502020204030204" pitchFamily="34" charset="0"/>
              </a:rPr>
            </a:br>
            <a:r>
              <a:rPr lang="pt-BR" sz="4800" b="1" i="0" u="none" strike="noStrike" dirty="0">
                <a:solidFill>
                  <a:srgbClr val="000000"/>
                </a:solidFill>
                <a:effectLst/>
                <a:latin typeface="Calibri" panose="020F0502020204030204" pitchFamily="34" charset="0"/>
                <a:cs typeface="Calibri" panose="020F0502020204030204" pitchFamily="34" charset="0"/>
              </a:rPr>
              <a:t>Nível de evidência:</a:t>
            </a:r>
            <a:r>
              <a:rPr lang="pt-BR" sz="4800" b="0" i="0" u="none" strike="noStrike" dirty="0">
                <a:solidFill>
                  <a:srgbClr val="000000"/>
                </a:solidFill>
                <a:effectLst/>
                <a:latin typeface="Calibri" panose="020F0502020204030204" pitchFamily="34" charset="0"/>
                <a:cs typeface="Calibri" panose="020F0502020204030204" pitchFamily="34" charset="0"/>
              </a:rPr>
              <a:t> IV</a:t>
            </a:r>
            <a:br>
              <a:rPr lang="pt-BR" sz="4800" b="0" i="0" u="none" strike="noStrike" dirty="0">
                <a:solidFill>
                  <a:srgbClr val="000000"/>
                </a:solidFill>
                <a:effectLst/>
                <a:latin typeface="Calibri" panose="020F0502020204030204" pitchFamily="34" charset="0"/>
                <a:cs typeface="Calibri" panose="020F0502020204030204" pitchFamily="34" charset="0"/>
              </a:rPr>
            </a:br>
            <a:r>
              <a:rPr lang="pt-BR" sz="4800" b="1" i="0" u="none" strike="noStrike" dirty="0">
                <a:solidFill>
                  <a:srgbClr val="000000"/>
                </a:solidFill>
                <a:effectLst/>
                <a:latin typeface="Calibri" panose="020F0502020204030204" pitchFamily="34" charset="0"/>
                <a:cs typeface="Calibri" panose="020F0502020204030204" pitchFamily="34" charset="0"/>
              </a:rPr>
              <a:t>Autores:</a:t>
            </a:r>
            <a:r>
              <a:rPr lang="pt-BR" sz="4800" b="0" i="0" u="none" strike="noStrike" dirty="0">
                <a:solidFill>
                  <a:srgbClr val="000000"/>
                </a:solidFill>
                <a:effectLst/>
                <a:latin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cs typeface="Calibri" panose="020F0502020204030204" pitchFamily="34" charset="0"/>
              </a:rPr>
              <a:t>Italo</a:t>
            </a:r>
            <a:r>
              <a:rPr lang="pt-BR" sz="4800" b="0" i="0" u="none" strike="noStrike" dirty="0">
                <a:solidFill>
                  <a:srgbClr val="000000"/>
                </a:solidFill>
                <a:effectLst/>
                <a:latin typeface="Calibri" panose="020F0502020204030204" pitchFamily="34" charset="0"/>
                <a:cs typeface="Calibri" panose="020F0502020204030204" pitchFamily="34" charset="0"/>
              </a:rPr>
              <a:t> J. Mejía </a:t>
            </a:r>
            <a:r>
              <a:rPr lang="pt-BR" sz="4800" b="0" i="0" u="none" strike="noStrike" dirty="0" err="1">
                <a:solidFill>
                  <a:srgbClr val="000000"/>
                </a:solidFill>
                <a:effectLst/>
                <a:latin typeface="Calibri" panose="020F0502020204030204" pitchFamily="34" charset="0"/>
                <a:cs typeface="Calibri" panose="020F0502020204030204" pitchFamily="34" charset="0"/>
              </a:rPr>
              <a:t>Sabando</a:t>
            </a:r>
            <a:r>
              <a:rPr lang="pt-BR" sz="4800" b="0" i="0" u="none" strike="noStrike" dirty="0">
                <a:solidFill>
                  <a:srgbClr val="000000"/>
                </a:solidFill>
                <a:effectLst/>
                <a:latin typeface="Calibri" panose="020F0502020204030204" pitchFamily="34" charset="0"/>
                <a:cs typeface="Calibri" panose="020F0502020204030204" pitchFamily="34" charset="0"/>
              </a:rPr>
              <a:t>, Rafael Maia, Raphael Wallace Campos Cunha, Francisco Mero </a:t>
            </a:r>
            <a:r>
              <a:rPr lang="pt-BR" sz="4800" b="0" i="0" u="none" strike="noStrike" dirty="0" err="1">
                <a:solidFill>
                  <a:srgbClr val="000000"/>
                </a:solidFill>
                <a:effectLst/>
                <a:latin typeface="Calibri" panose="020F0502020204030204" pitchFamily="34" charset="0"/>
                <a:cs typeface="Calibri" panose="020F0502020204030204" pitchFamily="34" charset="0"/>
              </a:rPr>
              <a:t>Cañarte</a:t>
            </a:r>
            <a:r>
              <a:rPr lang="pt-BR" sz="4800" b="0" i="0" u="none" strike="noStrike" dirty="0">
                <a:solidFill>
                  <a:srgbClr val="000000"/>
                </a:solidFill>
                <a:effectLst/>
                <a:latin typeface="Calibri" panose="020F0502020204030204" pitchFamily="34" charset="0"/>
                <a:cs typeface="Calibri" panose="020F0502020204030204" pitchFamily="34" charset="0"/>
              </a:rPr>
              <a:t>, Kevin </a:t>
            </a:r>
            <a:r>
              <a:rPr lang="pt-BR" sz="4800" b="0" i="0" u="none" strike="noStrike" dirty="0" err="1">
                <a:solidFill>
                  <a:srgbClr val="000000"/>
                </a:solidFill>
                <a:effectLst/>
                <a:latin typeface="Calibri" panose="020F0502020204030204" pitchFamily="34" charset="0"/>
                <a:cs typeface="Calibri" panose="020F0502020204030204" pitchFamily="34" charset="0"/>
              </a:rPr>
              <a:t>Armijos</a:t>
            </a:r>
            <a:r>
              <a:rPr lang="pt-BR" sz="4800" b="0" i="0" u="none" strike="noStrike" dirty="0">
                <a:solidFill>
                  <a:srgbClr val="000000"/>
                </a:solidFill>
                <a:effectLst/>
                <a:latin typeface="Calibri" panose="020F0502020204030204" pitchFamily="34" charset="0"/>
                <a:cs typeface="Calibri" panose="020F0502020204030204" pitchFamily="34" charset="0"/>
              </a:rPr>
              <a:t> M., Jean </a:t>
            </a:r>
            <a:r>
              <a:rPr lang="pt-BR" sz="4800" b="0" i="0" u="none" strike="noStrike" dirty="0" err="1">
                <a:solidFill>
                  <a:srgbClr val="000000"/>
                </a:solidFill>
                <a:effectLst/>
                <a:latin typeface="Calibri" panose="020F0502020204030204" pitchFamily="34" charset="0"/>
                <a:cs typeface="Calibri" panose="020F0502020204030204" pitchFamily="34" charset="0"/>
              </a:rPr>
              <a:t>Muñoz</a:t>
            </a:r>
            <a:r>
              <a:rPr lang="pt-BR" sz="4800" b="0" i="0" u="none" strike="noStrike" dirty="0">
                <a:solidFill>
                  <a:srgbClr val="000000"/>
                </a:solidFill>
                <a:effectLst/>
                <a:latin typeface="Calibri" panose="020F0502020204030204" pitchFamily="34" charset="0"/>
                <a:cs typeface="Calibri" panose="020F0502020204030204" pitchFamily="34" charset="0"/>
              </a:rPr>
              <a:t> M.</a:t>
            </a:r>
          </a:p>
        </p:txBody>
      </p:sp>
      <p:sp>
        <p:nvSpPr>
          <p:cNvPr id="3" name="CuadroTexto 2">
            <a:extLst>
              <a:ext uri="{FF2B5EF4-FFF2-40B4-BE49-F238E27FC236}">
                <a16:creationId xmlns:a16="http://schemas.microsoft.com/office/drawing/2014/main" id="{953A3585-AAE8-78C8-2E13-CEF4CEC38996}"/>
              </a:ext>
            </a:extLst>
          </p:cNvPr>
          <p:cNvSpPr txBox="1"/>
          <p:nvPr/>
        </p:nvSpPr>
        <p:spPr>
          <a:xfrm>
            <a:off x="309901" y="16666076"/>
            <a:ext cx="13501003" cy="23729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None/>
            </a:pPr>
            <a:r>
              <a:rPr lang="pt-BR" sz="4800" b="1" i="0" u="none" strike="noStrike" dirty="0">
                <a:solidFill>
                  <a:srgbClr val="000000"/>
                </a:solidFill>
                <a:effectLst/>
              </a:rPr>
              <a:t>RELATO DE CASO</a:t>
            </a:r>
            <a:br>
              <a:rPr lang="pt-BR" sz="4800" b="0" i="0" u="none" strike="noStrike" dirty="0">
                <a:solidFill>
                  <a:srgbClr val="000000"/>
                </a:solidFill>
                <a:effectLst/>
              </a:rPr>
            </a:br>
            <a:r>
              <a:rPr lang="pt-BR" sz="4800" b="0" i="0" u="none" strike="noStrike" dirty="0">
                <a:solidFill>
                  <a:srgbClr val="000000"/>
                </a:solidFill>
                <a:effectLst/>
                <a:latin typeface="Calibri" panose="020F0502020204030204" pitchFamily="34" charset="0"/>
                <a:cs typeface="Calibri" panose="020F0502020204030204" pitchFamily="34" charset="0"/>
              </a:rPr>
              <a:t>Paciente masculino, 29 anos, sofreu queda de motocicleta com fratura </a:t>
            </a:r>
            <a:r>
              <a:rPr lang="pt-BR" sz="4800" b="0" i="0" u="none" strike="noStrike" dirty="0" err="1">
                <a:solidFill>
                  <a:srgbClr val="000000"/>
                </a:solidFill>
                <a:effectLst/>
                <a:latin typeface="Calibri" panose="020F0502020204030204" pitchFamily="34" charset="0"/>
                <a:cs typeface="Calibri" panose="020F0502020204030204" pitchFamily="34" charset="0"/>
              </a:rPr>
              <a:t>diafisária</a:t>
            </a:r>
            <a:r>
              <a:rPr lang="pt-BR" sz="4800" b="0" i="0" u="none" strike="noStrike" dirty="0">
                <a:solidFill>
                  <a:srgbClr val="000000"/>
                </a:solidFill>
                <a:effectLst/>
                <a:latin typeface="Calibri" panose="020F0502020204030204" pitchFamily="34" charset="0"/>
                <a:cs typeface="Calibri" panose="020F0502020204030204" pitchFamily="34" charset="0"/>
              </a:rPr>
              <a:t> de rádio esquerdo (AO 2R2B2). Foi submetido à osteossíntese com placa DCP por acesso </a:t>
            </a:r>
            <a:r>
              <a:rPr lang="pt-BR" sz="4800" b="0" i="0" u="none" strike="noStrike" dirty="0" err="1">
                <a:solidFill>
                  <a:srgbClr val="000000"/>
                </a:solidFill>
                <a:effectLst/>
                <a:latin typeface="Calibri" panose="020F0502020204030204" pitchFamily="34" charset="0"/>
                <a:cs typeface="Calibri" panose="020F0502020204030204" pitchFamily="34" charset="0"/>
              </a:rPr>
              <a:t>volar</a:t>
            </a:r>
            <a:r>
              <a:rPr lang="pt-BR" sz="4800" b="0" i="0" u="none" strike="noStrike" dirty="0">
                <a:solidFill>
                  <a:srgbClr val="000000"/>
                </a:solidFill>
                <a:effectLst/>
                <a:latin typeface="Calibri" panose="020F0502020204030204" pitchFamily="34" charset="0"/>
                <a:cs typeface="Calibri" panose="020F0502020204030204" pitchFamily="34" charset="0"/>
              </a:rPr>
              <a:t>. Após 2 meses, radiografia mostrou retardo de consolidação (Fig. 1).</a:t>
            </a:r>
          </a:p>
          <a:p>
            <a:pPr algn="just">
              <a:buNone/>
            </a:pPr>
            <a:r>
              <a:rPr lang="pt-BR" sz="4800" b="0" i="0" u="none" strike="noStrike" dirty="0">
                <a:solidFill>
                  <a:srgbClr val="000000"/>
                </a:solidFill>
                <a:effectLst/>
                <a:latin typeface="Calibri" panose="020F0502020204030204" pitchFamily="34" charset="0"/>
                <a:cs typeface="Calibri" panose="020F0502020204030204" pitchFamily="34" charset="0"/>
              </a:rPr>
              <a:t>Oito meses depois, retornou ao PS com deformidade no antebraço esquerdo, sem trauma recente, sinais infecciosos ou febre. A ferida operatória estava seca. Radiografia revelou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dirty="0">
                <a:solidFill>
                  <a:srgbClr val="000000"/>
                </a:solidFill>
                <a:latin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cs typeface="Calibri" panose="020F0502020204030204" pitchFamily="34" charset="0"/>
              </a:rPr>
              <a:t>diafisária</a:t>
            </a:r>
            <a:r>
              <a:rPr lang="pt-BR" sz="4800" b="0" i="0" u="none" strike="noStrike" dirty="0">
                <a:solidFill>
                  <a:srgbClr val="000000"/>
                </a:solidFill>
                <a:effectLst/>
                <a:latin typeface="Calibri" panose="020F0502020204030204" pitchFamily="34" charset="0"/>
                <a:cs typeface="Calibri" panose="020F0502020204030204" pitchFamily="34" charset="0"/>
              </a:rPr>
              <a:t> e falha do material de síntese (Fig. 2).</a:t>
            </a:r>
          </a:p>
          <a:p>
            <a:pPr algn="just">
              <a:buNone/>
            </a:pPr>
            <a:endParaRPr lang="pt-BR" sz="4800" dirty="0">
              <a:solidFill>
                <a:srgbClr val="000000"/>
              </a:solidFill>
              <a:latin typeface="Calibri" panose="020F0502020204030204" pitchFamily="34" charset="0"/>
              <a:cs typeface="Calibri" panose="020F0502020204030204" pitchFamily="34" charset="0"/>
            </a:endParaRPr>
          </a:p>
          <a:p>
            <a:pPr algn="just">
              <a:buNone/>
            </a:pPr>
            <a:endParaRPr lang="pt-BR" sz="4800" b="0" i="0" u="none" strike="noStrike" dirty="0">
              <a:solidFill>
                <a:srgbClr val="000000"/>
              </a:solidFill>
              <a:effectLst/>
              <a:latin typeface="Calibri" panose="020F0502020204030204" pitchFamily="34" charset="0"/>
              <a:cs typeface="Calibri" panose="020F0502020204030204" pitchFamily="34" charset="0"/>
            </a:endParaRPr>
          </a:p>
          <a:p>
            <a:pPr algn="just">
              <a:buNone/>
            </a:pPr>
            <a:endParaRPr lang="pt-BR" sz="4800" dirty="0">
              <a:solidFill>
                <a:srgbClr val="000000"/>
              </a:solidFill>
              <a:latin typeface="Calibri" panose="020F0502020204030204" pitchFamily="34" charset="0"/>
              <a:cs typeface="Calibri" panose="020F0502020204030204" pitchFamily="34" charset="0"/>
            </a:endParaRPr>
          </a:p>
          <a:p>
            <a:pPr algn="just">
              <a:buNone/>
            </a:pPr>
            <a:endParaRPr lang="pt-BR" sz="4800" b="0" i="0" u="none" strike="noStrike" dirty="0">
              <a:solidFill>
                <a:srgbClr val="000000"/>
              </a:solidFill>
              <a:effectLst/>
              <a:latin typeface="Calibri" panose="020F0502020204030204" pitchFamily="34" charset="0"/>
              <a:cs typeface="Calibri" panose="020F0502020204030204" pitchFamily="34" charset="0"/>
            </a:endParaRPr>
          </a:p>
          <a:p>
            <a:pPr algn="just">
              <a:buNone/>
            </a:pPr>
            <a:endParaRPr lang="pt-BR" sz="4800" b="0" i="0" u="none" strike="noStrike" dirty="0">
              <a:solidFill>
                <a:srgbClr val="000000"/>
              </a:solidFill>
              <a:effectLst/>
              <a:latin typeface="Calibri" panose="020F0502020204030204" pitchFamily="34" charset="0"/>
              <a:cs typeface="Calibri" panose="020F0502020204030204" pitchFamily="34" charset="0"/>
            </a:endParaRPr>
          </a:p>
          <a:p>
            <a:pPr algn="just">
              <a:buNone/>
            </a:pPr>
            <a:endParaRPr lang="pt-BR" sz="4800" b="0" i="0" u="none" strike="noStrike" dirty="0">
              <a:solidFill>
                <a:srgbClr val="000000"/>
              </a:solidFill>
              <a:effectLst/>
              <a:latin typeface="Calibri" panose="020F0502020204030204" pitchFamily="34" charset="0"/>
              <a:cs typeface="Calibri" panose="020F0502020204030204" pitchFamily="34" charset="0"/>
            </a:endParaRPr>
          </a:p>
          <a:p>
            <a:pPr algn="just">
              <a:buNone/>
            </a:pPr>
            <a:endParaRPr lang="pt-BR" sz="4800" dirty="0">
              <a:solidFill>
                <a:srgbClr val="000000"/>
              </a:solidFill>
              <a:latin typeface="Calibri" panose="020F0502020204030204" pitchFamily="34" charset="0"/>
              <a:cs typeface="Calibri" panose="020F0502020204030204" pitchFamily="34" charset="0"/>
            </a:endParaRPr>
          </a:p>
          <a:p>
            <a:pPr algn="just">
              <a:buNone/>
            </a:pPr>
            <a:endParaRPr lang="pt-BR" sz="4800" b="0" i="0" u="none" strike="noStrike" dirty="0">
              <a:solidFill>
                <a:srgbClr val="000000"/>
              </a:solidFill>
              <a:effectLst/>
              <a:latin typeface="Calibri" panose="020F0502020204030204" pitchFamily="34" charset="0"/>
              <a:cs typeface="Calibri" panose="020F0502020204030204" pitchFamily="34" charset="0"/>
            </a:endParaRPr>
          </a:p>
          <a:p>
            <a:pPr algn="just">
              <a:buNone/>
            </a:pPr>
            <a:endParaRPr lang="pt-BR" sz="4800" dirty="0">
              <a:solidFill>
                <a:srgbClr val="000000"/>
              </a:solidFill>
              <a:latin typeface="Calibri" panose="020F0502020204030204" pitchFamily="34" charset="0"/>
              <a:cs typeface="Calibri" panose="020F0502020204030204" pitchFamily="34" charset="0"/>
            </a:endParaRPr>
          </a:p>
          <a:p>
            <a:pPr algn="just">
              <a:buNone/>
            </a:pPr>
            <a:r>
              <a:rPr lang="pt-BR" sz="4800" b="0" i="0" u="none" strike="noStrike" dirty="0">
                <a:solidFill>
                  <a:srgbClr val="000000"/>
                </a:solidFill>
                <a:effectLst/>
                <a:latin typeface="Calibri" panose="020F0502020204030204" pitchFamily="34" charset="0"/>
                <a:cs typeface="Calibri" panose="020F0502020204030204" pitchFamily="34" charset="0"/>
              </a:rPr>
              <a:t>Realizou-se ressecção do osso desvitalizado e remoção do material. Sem sinais de infecção no transoperatório. O defeito ósseo mediu 10 cm. Foi usado cimento ortopédico sem antibiótico e estabilização com fios de Kirschner (intramedular e na articulação </a:t>
            </a:r>
            <a:r>
              <a:rPr lang="pt-BR" sz="4800" b="0" i="0" u="none" strike="noStrike" dirty="0" err="1">
                <a:solidFill>
                  <a:srgbClr val="000000"/>
                </a:solidFill>
                <a:effectLst/>
                <a:latin typeface="Calibri" panose="020F0502020204030204" pitchFamily="34" charset="0"/>
                <a:cs typeface="Calibri" panose="020F0502020204030204" pitchFamily="34" charset="0"/>
              </a:rPr>
              <a:t>radioulnar</a:t>
            </a:r>
            <a:r>
              <a:rPr lang="pt-BR" sz="4800" b="0" i="0" u="none" strike="noStrike" dirty="0">
                <a:solidFill>
                  <a:srgbClr val="000000"/>
                </a:solidFill>
                <a:effectLst/>
                <a:latin typeface="Calibri" panose="020F0502020204030204" pitchFamily="34" charset="0"/>
                <a:cs typeface="Calibri" panose="020F0502020204030204" pitchFamily="34" charset="0"/>
              </a:rPr>
              <a:t> distal – Fig. 3).</a:t>
            </a:r>
          </a:p>
          <a:p>
            <a:pPr algn="just"/>
            <a:r>
              <a:rPr lang="pt-BR" sz="4800" b="0" i="0" u="none" strike="noStrike" dirty="0">
                <a:solidFill>
                  <a:srgbClr val="000000"/>
                </a:solidFill>
                <a:effectLst/>
                <a:latin typeface="Calibri" panose="020F0502020204030204" pitchFamily="34" charset="0"/>
                <a:cs typeface="Calibri" panose="020F0502020204030204" pitchFamily="34" charset="0"/>
              </a:rPr>
              <a:t>Após 4 semanas, o cimento foi retirado, houve formação de </a:t>
            </a:r>
            <a:r>
              <a:rPr lang="pt-BR" sz="4800" b="0" i="0" u="none" strike="noStrike" dirty="0" err="1">
                <a:solidFill>
                  <a:srgbClr val="000000"/>
                </a:solidFill>
                <a:effectLst/>
                <a:latin typeface="Calibri" panose="020F0502020204030204" pitchFamily="34" charset="0"/>
                <a:cs typeface="Calibri" panose="020F0502020204030204" pitchFamily="34" charset="0"/>
              </a:rPr>
              <a:t>neomembrana</a:t>
            </a:r>
            <a:r>
              <a:rPr lang="pt-BR" sz="4800" b="0" i="0" u="none" strike="noStrike" dirty="0">
                <a:solidFill>
                  <a:srgbClr val="000000"/>
                </a:solidFill>
                <a:effectLst/>
                <a:latin typeface="Calibri" panose="020F0502020204030204" pitchFamily="34" charset="0"/>
                <a:cs typeface="Calibri" panose="020F0502020204030204" pitchFamily="34" charset="0"/>
              </a:rPr>
              <a:t>, e o defeito preenchido com enxerto esponjoso autólogo da crista ilíaca. Nova fixação com placa DCP bloqueada e 1 fio de Kirschner mantendo a </a:t>
            </a:r>
            <a:r>
              <a:rPr lang="pt-BR" sz="4800" b="0" i="0" u="none" strike="noStrike" dirty="0" err="1">
                <a:solidFill>
                  <a:srgbClr val="000000"/>
                </a:solidFill>
                <a:effectLst/>
                <a:latin typeface="Calibri" panose="020F0502020204030204" pitchFamily="34" charset="0"/>
                <a:cs typeface="Calibri" panose="020F0502020204030204" pitchFamily="34" charset="0"/>
              </a:rPr>
              <a:t>artrorrise</a:t>
            </a:r>
            <a:r>
              <a:rPr lang="pt-BR" sz="4800" b="0" i="0" u="none" strike="noStrike" dirty="0">
                <a:solidFill>
                  <a:srgbClr val="000000"/>
                </a:solidFill>
                <a:effectLst/>
                <a:latin typeface="Calibri" panose="020F0502020204030204" pitchFamily="34" charset="0"/>
                <a:cs typeface="Calibri" panose="020F0502020204030204" pitchFamily="34" charset="0"/>
              </a:rPr>
              <a:t> distal (Fig. 4).</a:t>
            </a:r>
          </a:p>
        </p:txBody>
      </p:sp>
      <p:sp>
        <p:nvSpPr>
          <p:cNvPr id="8" name="CuadroTexto 7">
            <a:extLst>
              <a:ext uri="{FF2B5EF4-FFF2-40B4-BE49-F238E27FC236}">
                <a16:creationId xmlns:a16="http://schemas.microsoft.com/office/drawing/2014/main" id="{BC1D2CDA-3C02-54D0-64FC-FD04F27704E3}"/>
              </a:ext>
            </a:extLst>
          </p:cNvPr>
          <p:cNvSpPr txBox="1"/>
          <p:nvPr/>
        </p:nvSpPr>
        <p:spPr>
          <a:xfrm>
            <a:off x="14827265" y="35871442"/>
            <a:ext cx="1322506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s-MX" sz="2400" b="1" dirty="0">
              <a:latin typeface="Calibri"/>
              <a:ea typeface="Calibri"/>
              <a:cs typeface="Calibri"/>
            </a:endParaRPr>
          </a:p>
          <a:p>
            <a:pPr algn="just"/>
            <a:endParaRPr lang="es-MX" sz="2000" b="1" dirty="0">
              <a:latin typeface="Calibri"/>
              <a:ea typeface="Calibri"/>
              <a:cs typeface="Calibri"/>
            </a:endParaRPr>
          </a:p>
          <a:p>
            <a:pPr algn="just"/>
            <a:r>
              <a:rPr lang="es-MX" sz="2000" b="1" dirty="0">
                <a:latin typeface="Calibri"/>
                <a:ea typeface="Calibri"/>
                <a:cs typeface="Calibri"/>
              </a:rPr>
              <a:t>Referências bibliográficas </a:t>
            </a:r>
            <a:endParaRPr lang="es-MX" sz="2000" b="1" dirty="0"/>
          </a:p>
          <a:p>
            <a:pPr algn="just"/>
            <a:r>
              <a:rPr lang="es-MX" sz="2000" dirty="0">
                <a:latin typeface="Calibri"/>
                <a:ea typeface="Calibri"/>
                <a:cs typeface="Calibri"/>
              </a:rPr>
              <a:t>Wildemann B, Ignatius A, Leung F, Taitsman LA, Smith RM, Pesántez R, Stoddart MJ, Richards RG, Jupiter JB. Non-union bone fractures. Nat Rev Dis Primers. 2021 Aug 5;7(1):57. doi: 10.1038/s41572-021-00289-8. PMID: 34354083.</a:t>
            </a:r>
            <a:endParaRPr lang="es-MX" sz="2000" dirty="0"/>
          </a:p>
          <a:p>
            <a:pPr algn="just"/>
            <a:r>
              <a:rPr lang="es-MX" sz="2000" dirty="0">
                <a:latin typeface="Calibri"/>
                <a:ea typeface="Calibri"/>
                <a:cs typeface="Calibri"/>
              </a:rPr>
              <a:t>Masquelet AC, Fitoussi F, Begue T, Muller GP. Reconstruction des os longs par membrane induite et autogreffe spongieuse [Reconstruction of the long bones by the induced membrane and spongy autograft]. Ann Chir Plast Esthet. 2000;45(3):346-353.</a:t>
            </a:r>
            <a:endParaRPr lang="es-MX" sz="2000" dirty="0"/>
          </a:p>
          <a:p>
            <a:pPr algn="just"/>
            <a:r>
              <a:rPr lang="es-MX" sz="2000" dirty="0">
                <a:latin typeface="Calibri"/>
                <a:ea typeface="Calibri"/>
                <a:cs typeface="Calibri"/>
              </a:rPr>
              <a:t>Micev, A. J., Kalainov, D. M., &amp; Soneru, A. P. (2015). Masquelet technique for treatment of segmental bone loss in the upper extremity. In Journal of Hand Surgery (Vol. 40, Issue 3, pp. 593–598). W.B. Saunders. https://doi.org/10.1016/j.jhsa.2014.12.007 </a:t>
            </a:r>
            <a:endParaRPr lang="es-MX" sz="2000" dirty="0"/>
          </a:p>
          <a:p>
            <a:pPr algn="just"/>
            <a:r>
              <a:rPr lang="es-MX" sz="2000" dirty="0">
                <a:latin typeface="Calibri"/>
                <a:ea typeface="Calibri"/>
                <a:cs typeface="Calibri"/>
              </a:rPr>
              <a:t>Braswell MJ, Bulloch LR, Gaston RG, Garcia RM. Outcomes After Use of the Induced Membrane Technique for Fractures of the Upper Extremity. J Hand Surg Am. 2023;48(7):735.e1-735.e7. doi:10.1016/j.jhsa.2022.01.018</a:t>
            </a:r>
            <a:endParaRPr lang="es-MX" sz="2000" dirty="0"/>
          </a:p>
        </p:txBody>
      </p:sp>
      <p:pic>
        <p:nvPicPr>
          <p:cNvPr id="13" name="Imagen 12">
            <a:extLst>
              <a:ext uri="{FF2B5EF4-FFF2-40B4-BE49-F238E27FC236}">
                <a16:creationId xmlns:a16="http://schemas.microsoft.com/office/drawing/2014/main" id="{8D4C114E-1694-2F1E-F0E1-7FF70A6FB3FA}"/>
              </a:ext>
            </a:extLst>
          </p:cNvPr>
          <p:cNvPicPr>
            <a:picLocks noChangeAspect="1"/>
          </p:cNvPicPr>
          <p:nvPr/>
        </p:nvPicPr>
        <p:blipFill>
          <a:blip r:embed="R0dd8fd22aaab4d56"/>
          <a:srcRect l="7095" r="8299" b="11501"/>
          <a:stretch/>
        </p:blipFill>
        <p:spPr>
          <a:xfrm>
            <a:off x="6883972" y="25075709"/>
            <a:ext cx="7943293" cy="5378825"/>
          </a:xfrm>
          <a:prstGeom prst="rect">
            <a:avLst/>
          </a:prstGeom>
        </p:spPr>
      </p:pic>
      <p:sp>
        <p:nvSpPr>
          <p:cNvPr id="5" name="CuadroTexto 7">
            <a:extLst>
              <a:ext uri="{FF2B5EF4-FFF2-40B4-BE49-F238E27FC236}">
                <a16:creationId xmlns:a16="http://schemas.microsoft.com/office/drawing/2014/main" id="{58F687E4-6661-F199-FD49-1B75D9F9A1D4}"/>
              </a:ext>
            </a:extLst>
          </p:cNvPr>
          <p:cNvSpPr txBox="1"/>
          <p:nvPr/>
        </p:nvSpPr>
        <p:spPr>
          <a:xfrm>
            <a:off x="15023486" y="21792860"/>
            <a:ext cx="1350100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4800" b="0" i="0" u="none" strike="noStrike" dirty="0">
                <a:solidFill>
                  <a:srgbClr val="000000"/>
                </a:solidFill>
                <a:effectLst/>
                <a:latin typeface="-webkit-standard"/>
              </a:rPr>
              <a:t>Radiografias mostraram consolidação. O paciente estava assintomático. O fio de Kirschner foi removido 3 meses após a última cirurgia. Após 1 ano, observou-se consolidação completa, sem dor, sinais de infecção ou déficit </a:t>
            </a:r>
            <a:r>
              <a:rPr lang="pt-BR" sz="4800" b="0" i="0" u="none" strike="noStrike" dirty="0" err="1">
                <a:solidFill>
                  <a:srgbClr val="000000"/>
                </a:solidFill>
                <a:effectLst/>
                <a:latin typeface="-webkit-standard"/>
              </a:rPr>
              <a:t>neurovascular</a:t>
            </a:r>
            <a:r>
              <a:rPr lang="pt-BR" sz="4800" b="0" i="0" u="none" strike="noStrike" dirty="0">
                <a:solidFill>
                  <a:srgbClr val="000000"/>
                </a:solidFill>
                <a:effectLst/>
                <a:latin typeface="-webkit-standard"/>
              </a:rPr>
              <a:t>, com pronação de 60° e supinação de 70° (Fig. 5).</a:t>
            </a:r>
            <a:endParaRPr lang="es-MX" sz="4800" dirty="0"/>
          </a:p>
        </p:txBody>
      </p:sp>
      <p:grpSp>
        <p:nvGrpSpPr>
          <p:cNvPr id="9" name="Agrupar 8">
            <a:extLst>
              <a:ext uri="{FF2B5EF4-FFF2-40B4-BE49-F238E27FC236}">
                <a16:creationId xmlns:a16="http://schemas.microsoft.com/office/drawing/2014/main" id="{1C5528CC-3987-3E3B-2127-1004147857B4}"/>
              </a:ext>
            </a:extLst>
          </p:cNvPr>
          <p:cNvGrpSpPr/>
          <p:nvPr/>
        </p:nvGrpSpPr>
        <p:grpSpPr>
          <a:xfrm>
            <a:off x="143356" y="25075709"/>
            <a:ext cx="6574071" cy="6209822"/>
            <a:chOff x="143356" y="25075709"/>
            <a:chExt cx="6574071" cy="6209822"/>
          </a:xfrm>
        </p:grpSpPr>
        <p:pic>
          <p:nvPicPr>
            <p:cNvPr id="12" name="Imagen 11">
              <a:extLst>
                <a:ext uri="{FF2B5EF4-FFF2-40B4-BE49-F238E27FC236}">
                  <a16:creationId xmlns:a16="http://schemas.microsoft.com/office/drawing/2014/main" id="{B4FF6231-AE1B-B0BD-E439-CD5C26F0B719}"/>
                </a:ext>
              </a:extLst>
            </p:cNvPr>
            <p:cNvPicPr>
              <a:picLocks noChangeAspect="1"/>
            </p:cNvPicPr>
            <p:nvPr/>
          </p:nvPicPr>
          <p:blipFill>
            <a:blip r:embed="R9b89d29037334e0e"/>
            <a:srcRect b="11501"/>
            <a:stretch/>
          </p:blipFill>
          <p:spPr>
            <a:xfrm>
              <a:off x="143356" y="25075709"/>
              <a:ext cx="6574071" cy="5378825"/>
            </a:xfrm>
            <a:prstGeom prst="rect">
              <a:avLst/>
            </a:prstGeom>
          </p:spPr>
        </p:pic>
        <p:sp>
          <p:nvSpPr>
            <p:cNvPr id="6" name="CaixaDeTexto 5">
              <a:extLst>
                <a:ext uri="{FF2B5EF4-FFF2-40B4-BE49-F238E27FC236}">
                  <a16:creationId xmlns:a16="http://schemas.microsoft.com/office/drawing/2014/main" id="{538694CD-D2AE-E409-C798-158A5C9239BA}"/>
                </a:ext>
              </a:extLst>
            </p:cNvPr>
            <p:cNvSpPr txBox="1"/>
            <p:nvPr/>
          </p:nvSpPr>
          <p:spPr>
            <a:xfrm>
              <a:off x="143356" y="30454534"/>
              <a:ext cx="6544395" cy="830997"/>
            </a:xfrm>
            <a:prstGeom prst="rect">
              <a:avLst/>
            </a:prstGeom>
            <a:noFill/>
          </p:spPr>
          <p:txBody>
            <a:bodyPr wrap="square" rtlCol="0">
              <a:spAutoFit/>
            </a:bodyPr>
            <a:lstStyle/>
            <a:p>
              <a:r>
                <a:rPr lang="pt-BR" sz="2400" dirty="0"/>
                <a:t>Fig. 1: Radiografia AP e perfil de antebraço, mostrando atraso de consolidação</a:t>
              </a:r>
            </a:p>
          </p:txBody>
        </p:sp>
      </p:grpSp>
      <p:sp>
        <p:nvSpPr>
          <p:cNvPr id="10" name="CaixaDeTexto 9">
            <a:extLst>
              <a:ext uri="{FF2B5EF4-FFF2-40B4-BE49-F238E27FC236}">
                <a16:creationId xmlns:a16="http://schemas.microsoft.com/office/drawing/2014/main" id="{034E2F1C-45BF-FC54-3DF0-3BB5EB6AF01D}"/>
              </a:ext>
            </a:extLst>
          </p:cNvPr>
          <p:cNvSpPr txBox="1"/>
          <p:nvPr/>
        </p:nvSpPr>
        <p:spPr>
          <a:xfrm>
            <a:off x="6997654" y="30454533"/>
            <a:ext cx="6544395" cy="1015663"/>
          </a:xfrm>
          <a:prstGeom prst="rect">
            <a:avLst/>
          </a:prstGeom>
          <a:noFill/>
        </p:spPr>
        <p:txBody>
          <a:bodyPr wrap="square" rtlCol="0">
            <a:spAutoFit/>
          </a:bodyPr>
          <a:lstStyle/>
          <a:p>
            <a:r>
              <a:rPr lang="pt-BR" sz="2000" dirty="0"/>
              <a:t>Fig. 2: A – Deformidade em antebraço; </a:t>
            </a:r>
            <a:r>
              <a:rPr lang="pt-BR" sz="2000" dirty="0" err="1"/>
              <a:t>B</a:t>
            </a:r>
            <a:r>
              <a:rPr lang="pt-BR" sz="2000" dirty="0"/>
              <a:t> e C – Radiografia AP e perfil de antebraço, mostrando falha de material de síntese</a:t>
            </a:r>
          </a:p>
        </p:txBody>
      </p:sp>
      <p:sp>
        <p:nvSpPr>
          <p:cNvPr id="11" name="CaixaDeTexto 10">
            <a:extLst>
              <a:ext uri="{FF2B5EF4-FFF2-40B4-BE49-F238E27FC236}">
                <a16:creationId xmlns:a16="http://schemas.microsoft.com/office/drawing/2014/main" id="{81E71BA3-DB19-FD5D-E44A-CE440D5ABC9F}"/>
              </a:ext>
            </a:extLst>
          </p:cNvPr>
          <p:cNvSpPr txBox="1"/>
          <p:nvPr/>
        </p:nvSpPr>
        <p:spPr>
          <a:xfrm>
            <a:off x="6896998" y="29869759"/>
            <a:ext cx="426720" cy="584775"/>
          </a:xfrm>
          <a:prstGeom prst="rect">
            <a:avLst/>
          </a:prstGeom>
          <a:noFill/>
        </p:spPr>
        <p:txBody>
          <a:bodyPr wrap="none" rtlCol="0">
            <a:spAutoFit/>
          </a:bodyPr>
          <a:lstStyle/>
          <a:p>
            <a:r>
              <a:rPr lang="pt-BR" sz="3200" dirty="0">
                <a:solidFill>
                  <a:schemeClr val="bg1"/>
                </a:solidFill>
              </a:rPr>
              <a:t>A</a:t>
            </a:r>
          </a:p>
        </p:txBody>
      </p:sp>
      <p:grpSp>
        <p:nvGrpSpPr>
          <p:cNvPr id="19" name="Agrupar 18">
            <a:extLst>
              <a:ext uri="{FF2B5EF4-FFF2-40B4-BE49-F238E27FC236}">
                <a16:creationId xmlns:a16="http://schemas.microsoft.com/office/drawing/2014/main" id="{05265C3C-F4A3-39A3-CE33-E8E1C805AD34}"/>
              </a:ext>
            </a:extLst>
          </p:cNvPr>
          <p:cNvGrpSpPr/>
          <p:nvPr/>
        </p:nvGrpSpPr>
        <p:grpSpPr>
          <a:xfrm>
            <a:off x="16736580" y="15316200"/>
            <a:ext cx="13174324" cy="6389408"/>
            <a:chOff x="16736580" y="15316200"/>
            <a:chExt cx="13174324" cy="6389408"/>
          </a:xfrm>
        </p:grpSpPr>
        <p:pic>
          <p:nvPicPr>
            <p:cNvPr id="14" name="Imagen 13">
              <a:extLst>
                <a:ext uri="{FF2B5EF4-FFF2-40B4-BE49-F238E27FC236}">
                  <a16:creationId xmlns:a16="http://schemas.microsoft.com/office/drawing/2014/main" id="{2B1907F1-211C-6469-117E-7CF043DE32D9}"/>
                </a:ext>
              </a:extLst>
            </p:cNvPr>
            <p:cNvPicPr>
              <a:picLocks noChangeAspect="1"/>
            </p:cNvPicPr>
            <p:nvPr/>
          </p:nvPicPr>
          <p:blipFill>
            <a:blip r:embed="R0516e1c6ab584756"/>
            <a:srcRect b="8326"/>
            <a:stretch/>
          </p:blipFill>
          <p:spPr>
            <a:xfrm>
              <a:off x="16736580" y="15316200"/>
              <a:ext cx="10766511" cy="5519057"/>
            </a:xfrm>
            <a:prstGeom prst="rect">
              <a:avLst/>
            </a:prstGeom>
          </p:spPr>
        </p:pic>
        <p:sp>
          <p:nvSpPr>
            <p:cNvPr id="18" name="CaixaDeTexto 17">
              <a:extLst>
                <a:ext uri="{FF2B5EF4-FFF2-40B4-BE49-F238E27FC236}">
                  <a16:creationId xmlns:a16="http://schemas.microsoft.com/office/drawing/2014/main" id="{8C8EF48B-BC06-24F6-C039-B836B096B9A0}"/>
                </a:ext>
              </a:extLst>
            </p:cNvPr>
            <p:cNvSpPr txBox="1"/>
            <p:nvPr/>
          </p:nvSpPr>
          <p:spPr>
            <a:xfrm>
              <a:off x="16736580" y="20874611"/>
              <a:ext cx="13174324" cy="830997"/>
            </a:xfrm>
            <a:prstGeom prst="rect">
              <a:avLst/>
            </a:prstGeom>
            <a:noFill/>
          </p:spPr>
          <p:txBody>
            <a:bodyPr wrap="square" rtlCol="0">
              <a:spAutoFit/>
            </a:bodyPr>
            <a:lstStyle/>
            <a:p>
              <a:r>
                <a:rPr lang="pt-BR" sz="2400" dirty="0"/>
                <a:t>Fig. 3: A e </a:t>
              </a:r>
              <a:r>
                <a:rPr lang="pt-BR" sz="2400" dirty="0" err="1"/>
                <a:t>B</a:t>
              </a:r>
              <a:r>
                <a:rPr lang="pt-BR" sz="2400" dirty="0"/>
                <a:t> – Radiografia pós </a:t>
              </a:r>
              <a:r>
                <a:rPr lang="pt-BR" sz="2400" dirty="0" err="1"/>
                <a:t>op</a:t>
              </a:r>
              <a:r>
                <a:rPr lang="pt-BR" sz="2400" dirty="0"/>
                <a:t> de colocação de cimento ósseo como espaçador;</a:t>
              </a:r>
            </a:p>
            <a:p>
              <a:r>
                <a:rPr lang="pt-BR" sz="2400" dirty="0"/>
                <a:t> C e </a:t>
              </a:r>
              <a:r>
                <a:rPr lang="pt-BR" sz="2400" dirty="0" err="1"/>
                <a:t>D</a:t>
              </a:r>
              <a:r>
                <a:rPr lang="pt-BR" sz="2400" dirty="0"/>
                <a:t> – Intraoperatório da  colocação do espaçador</a:t>
              </a:r>
            </a:p>
          </p:txBody>
        </p:sp>
      </p:grpSp>
      <p:grpSp>
        <p:nvGrpSpPr>
          <p:cNvPr id="21" name="Agrupar 20">
            <a:extLst>
              <a:ext uri="{FF2B5EF4-FFF2-40B4-BE49-F238E27FC236}">
                <a16:creationId xmlns:a16="http://schemas.microsoft.com/office/drawing/2014/main" id="{0B380873-6451-6F6F-8E45-871CDBFBFFA9}"/>
              </a:ext>
            </a:extLst>
          </p:cNvPr>
          <p:cNvGrpSpPr/>
          <p:nvPr/>
        </p:nvGrpSpPr>
        <p:grpSpPr>
          <a:xfrm>
            <a:off x="17603911" y="26221036"/>
            <a:ext cx="13174324" cy="5074925"/>
            <a:chOff x="17603911" y="26221036"/>
            <a:chExt cx="13174324" cy="5074925"/>
          </a:xfrm>
        </p:grpSpPr>
        <p:pic>
          <p:nvPicPr>
            <p:cNvPr id="16" name="Imagen 15">
              <a:extLst>
                <a:ext uri="{FF2B5EF4-FFF2-40B4-BE49-F238E27FC236}">
                  <a16:creationId xmlns:a16="http://schemas.microsoft.com/office/drawing/2014/main" id="{C961D714-C8D9-5CDB-61E0-AE142120BB43}"/>
                </a:ext>
              </a:extLst>
            </p:cNvPr>
            <p:cNvPicPr>
              <a:picLocks noChangeAspect="1"/>
            </p:cNvPicPr>
            <p:nvPr/>
          </p:nvPicPr>
          <p:blipFill>
            <a:blip r:embed="Rd8eecce63e9c4066"/>
            <a:srcRect b="7693"/>
            <a:stretch/>
          </p:blipFill>
          <p:spPr>
            <a:xfrm>
              <a:off x="17603911" y="26221036"/>
              <a:ext cx="8340151" cy="4365496"/>
            </a:xfrm>
            <a:prstGeom prst="rect">
              <a:avLst/>
            </a:prstGeom>
          </p:spPr>
        </p:pic>
        <p:sp>
          <p:nvSpPr>
            <p:cNvPr id="20" name="CaixaDeTexto 19">
              <a:extLst>
                <a:ext uri="{FF2B5EF4-FFF2-40B4-BE49-F238E27FC236}">
                  <a16:creationId xmlns:a16="http://schemas.microsoft.com/office/drawing/2014/main" id="{939A35B6-A175-8E31-490B-C2088F6124FE}"/>
                </a:ext>
              </a:extLst>
            </p:cNvPr>
            <p:cNvSpPr txBox="1"/>
            <p:nvPr/>
          </p:nvSpPr>
          <p:spPr>
            <a:xfrm>
              <a:off x="17603911" y="30464964"/>
              <a:ext cx="13174324" cy="830997"/>
            </a:xfrm>
            <a:prstGeom prst="rect">
              <a:avLst/>
            </a:prstGeom>
            <a:noFill/>
          </p:spPr>
          <p:txBody>
            <a:bodyPr wrap="square" rtlCol="0">
              <a:spAutoFit/>
            </a:bodyPr>
            <a:lstStyle/>
            <a:p>
              <a:r>
                <a:rPr lang="pt-BR" sz="2400" dirty="0"/>
                <a:t>Fig. 4: A e </a:t>
              </a:r>
              <a:r>
                <a:rPr lang="pt-BR" sz="2400" dirty="0" err="1"/>
                <a:t>B</a:t>
              </a:r>
              <a:r>
                <a:rPr lang="pt-BR" sz="2400" dirty="0"/>
                <a:t> – Radiografia pós </a:t>
              </a:r>
              <a:r>
                <a:rPr lang="pt-BR" sz="2400" dirty="0" err="1"/>
                <a:t>op</a:t>
              </a:r>
              <a:r>
                <a:rPr lang="pt-BR" sz="2400" dirty="0"/>
                <a:t> de implante de Placa DCP + enxertia</a:t>
              </a:r>
            </a:p>
            <a:p>
              <a:r>
                <a:rPr lang="pt-BR" sz="2400" dirty="0"/>
                <a:t>C e </a:t>
              </a:r>
              <a:r>
                <a:rPr lang="pt-BR" sz="2400" dirty="0" err="1"/>
                <a:t>D</a:t>
              </a:r>
              <a:r>
                <a:rPr lang="pt-BR" sz="2400" dirty="0"/>
                <a:t> – Após retirada do fio de Kirschner</a:t>
              </a:r>
            </a:p>
          </p:txBody>
        </p:sp>
      </p:grpSp>
      <p:grpSp>
        <p:nvGrpSpPr>
          <p:cNvPr id="23" name="Agrupar 22">
            <a:extLst>
              <a:ext uri="{FF2B5EF4-FFF2-40B4-BE49-F238E27FC236}">
                <a16:creationId xmlns:a16="http://schemas.microsoft.com/office/drawing/2014/main" id="{5AA4CE38-0207-257A-6E7E-52D83ADD8814}"/>
              </a:ext>
            </a:extLst>
          </p:cNvPr>
          <p:cNvGrpSpPr/>
          <p:nvPr/>
        </p:nvGrpSpPr>
        <p:grpSpPr>
          <a:xfrm>
            <a:off x="17480175" y="31205844"/>
            <a:ext cx="11320248" cy="5081096"/>
            <a:chOff x="17480175" y="31205844"/>
            <a:chExt cx="11320248" cy="5081096"/>
          </a:xfrm>
        </p:grpSpPr>
        <p:pic>
          <p:nvPicPr>
            <p:cNvPr id="17" name="Imagen 16">
              <a:extLst>
                <a:ext uri="{FF2B5EF4-FFF2-40B4-BE49-F238E27FC236}">
                  <a16:creationId xmlns:a16="http://schemas.microsoft.com/office/drawing/2014/main" id="{30A665D2-1E8B-A1A3-B207-49E9FF4CF5BF}"/>
                </a:ext>
              </a:extLst>
            </p:cNvPr>
            <p:cNvPicPr>
              <a:picLocks noChangeAspect="1"/>
            </p:cNvPicPr>
            <p:nvPr/>
          </p:nvPicPr>
          <p:blipFill>
            <a:blip r:embed="Ra467b07a0e544ef1"/>
            <a:srcRect b="7753"/>
            <a:stretch/>
          </p:blipFill>
          <p:spPr>
            <a:xfrm>
              <a:off x="17480177" y="31205844"/>
              <a:ext cx="9279315" cy="4365496"/>
            </a:xfrm>
            <a:prstGeom prst="rect">
              <a:avLst/>
            </a:prstGeom>
          </p:spPr>
        </p:pic>
        <p:sp>
          <p:nvSpPr>
            <p:cNvPr id="22" name="CaixaDeTexto 21">
              <a:extLst>
                <a:ext uri="{FF2B5EF4-FFF2-40B4-BE49-F238E27FC236}">
                  <a16:creationId xmlns:a16="http://schemas.microsoft.com/office/drawing/2014/main" id="{4B92B8E7-4C67-2971-20CD-7A5E59EB8870}"/>
                </a:ext>
              </a:extLst>
            </p:cNvPr>
            <p:cNvSpPr txBox="1"/>
            <p:nvPr/>
          </p:nvSpPr>
          <p:spPr>
            <a:xfrm>
              <a:off x="17480175" y="35455943"/>
              <a:ext cx="11320248" cy="830997"/>
            </a:xfrm>
            <a:prstGeom prst="rect">
              <a:avLst/>
            </a:prstGeom>
            <a:noFill/>
          </p:spPr>
          <p:txBody>
            <a:bodyPr wrap="square" rtlCol="0">
              <a:spAutoFit/>
            </a:bodyPr>
            <a:lstStyle/>
            <a:p>
              <a:r>
                <a:rPr lang="pt-BR" sz="2400" dirty="0"/>
                <a:t>Fig. 5: A e </a:t>
              </a:r>
              <a:r>
                <a:rPr lang="pt-BR" sz="2400" dirty="0" err="1"/>
                <a:t>B</a:t>
              </a:r>
              <a:r>
                <a:rPr lang="pt-BR" sz="2400" dirty="0"/>
                <a:t> –  Radiografia mostrando consolidação da </a:t>
              </a:r>
              <a:r>
                <a:rPr lang="pt-BR" sz="2400" dirty="0" err="1"/>
                <a:t>pseudoartrose</a:t>
              </a:r>
              <a:r>
                <a:rPr lang="pt-BR" sz="2400" dirty="0"/>
                <a:t> </a:t>
              </a:r>
            </a:p>
            <a:p>
              <a:r>
                <a:rPr lang="pt-BR" sz="2400" dirty="0"/>
                <a:t>C e </a:t>
              </a:r>
              <a:r>
                <a:rPr lang="pt-BR" sz="2400" dirty="0" err="1"/>
                <a:t>D</a:t>
              </a:r>
              <a:r>
                <a:rPr lang="pt-BR" sz="2400" dirty="0"/>
                <a:t> – Aspecto clínico final</a:t>
              </a:r>
            </a:p>
          </p:txBody>
        </p:sp>
      </p:grpSp>
    </p:spTree>
    <p:extLst>
      <p:ext uri="{BB962C8B-B14F-4D97-AF65-F5344CB8AC3E}">
        <p14:creationId xmlns:p14="http://schemas.microsoft.com/office/powerpoint/2010/main" val="320703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cdd732354a8e4d9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086d3dd922a74fa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8" name="Objeto 7"/>
          <p:cNvGraphicFramePr>
            <a:graphicFrameLocks noChangeAspect="1"/>
          </p:cNvGraphicFramePr>
          <p:nvPr>
            <p:extLst>
              <p:ext uri="{D42A27DB-BD31-4B8C-83A1-F6EECF244321}">
                <p14:modId xmlns:p14="http://schemas.microsoft.com/office/powerpoint/2010/main" val="4052618086"/>
              </p:ext>
            </p:extLst>
          </p:nvPr>
        </p:nvGraphicFramePr>
        <p:xfrm>
          <a:off x="26761" y="92075"/>
          <a:ext cx="28773664" cy="43166842"/>
        </p:xfrm>
        <a:graphic>
          <a:graphicData uri="http://schemas.openxmlformats.org/presentationml/2006/ole">
            <mc:AlternateContent xmlns:mc="http://schemas.openxmlformats.org/markup-compatibility/2006">
              <mc:Choice xmlns:v="urn:schemas-microsoft-com:vml" Requires="v">
                <p:oleObj spid="_x0000_s1030" name="Acrobat Document" r:id="R7670f30084294fe3" imgW="14395240" imgH="21596000" progId="Acrobat.Document.DC">
                  <p:embed/>
                </p:oleObj>
              </mc:Choice>
              <mc:Fallback>
                <p:oleObj name="Acrobat Document" r:id="R9628c053c4f04162" imgW="14395240" imgH="21596000" progId="Acrobat.Document.DC">
                  <p:embed/>
                  <p:pic>
                    <p:nvPicPr>
                      <p:cNvPr id="0" name=""/>
                      <p:cNvPicPr/>
                      <p:nvPr/>
                    </p:nvPicPr>
                    <p:blipFill>
                      <a:blip r:embed="Rb7a4854b8aaa41ca"/>
                      <a:stretch>
                        <a:fillRect/>
                      </a:stretch>
                    </p:blipFill>
                    <p:spPr>
                      <a:xfrm>
                        <a:off x="26761" y="92075"/>
                        <a:ext cx="28773664" cy="43166842"/>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avilhão Fernandinho (@pav_fernandinho) / X">
            <a:extLst>
              <a:ext uri="{FF2B5EF4-FFF2-40B4-BE49-F238E27FC236}">
                <a16:creationId xmlns:a16="http://schemas.microsoft.com/office/drawing/2014/main" xmlns="" id="{9BEC72A0-4D91-95F3-9720-47F0B77F62D2}"/>
              </a:ext>
            </a:extLst>
          </p:cNvPr>
          <p:cNvPicPr>
            <a:picLocks noChangeAspect="1" noChangeArrowheads="1"/>
          </p:cNvPicPr>
          <p:nvPr/>
        </p:nvPicPr>
        <p:blipFill rotWithShape="1">
          <a:blip r:embed="Radd28e10ded94453">
            <a:extLst>
              <a:ext uri="{28A0092B-C50C-407E-A947-70E740481C1C}">
                <a14:useLocalDpi xmlns:a14="http://schemas.microsoft.com/office/drawing/2010/main" val="0"/>
              </a:ext>
            </a:extLst>
          </a:blip>
          <a:srcRect t="30562" b="28187"/>
          <a:stretch/>
        </p:blipFill>
        <p:spPr bwMode="auto">
          <a:xfrm>
            <a:off x="145327" y="4987315"/>
            <a:ext cx="7313806" cy="301694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64dfcf0c3f7d4a34">
            <a:extLst>
              <a:ext uri="{28A0092B-C50C-407E-A947-70E740481C1C}">
                <a14:useLocalDpi xmlns:a14="http://schemas.microsoft.com/office/drawing/2010/main" val="0"/>
              </a:ext>
            </a:extLst>
          </a:blip>
          <a:stretch>
            <a:fillRect/>
          </a:stretch>
        </p:blipFill>
        <p:spPr>
          <a:xfrm>
            <a:off x="67578" y="72926"/>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5a3fd7670e984b01">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xmlns="" id="{B4A8323F-F76B-7656-1176-6C5817981E8E}"/>
              </a:ext>
            </a:extLst>
          </p:cNvPr>
          <p:cNvSpPr txBox="1"/>
          <p:nvPr/>
        </p:nvSpPr>
        <p:spPr>
          <a:xfrm>
            <a:off x="6068720" y="4842150"/>
            <a:ext cx="20822431" cy="2677656"/>
          </a:xfrm>
          <a:prstGeom prst="rect">
            <a:avLst/>
          </a:prstGeom>
          <a:noFill/>
        </p:spPr>
        <p:txBody>
          <a:bodyPr wrap="none" rtlCol="0">
            <a:spAutoFit/>
          </a:bodyPr>
          <a:lstStyle/>
          <a:p>
            <a:pPr algn="just"/>
            <a:r>
              <a:rPr lang="pt-BR" sz="2800" dirty="0">
                <a:latin typeface="Calibri" panose="020F0502020204030204" pitchFamily="34" charset="0"/>
                <a:cs typeface="Calibri" panose="020F0502020204030204" pitchFamily="34" charset="0"/>
              </a:rPr>
              <a:t>Autores:  </a:t>
            </a:r>
            <a:r>
              <a:rPr lang="pt-BR" sz="2800" dirty="0">
                <a:latin typeface="Calibri" panose="020F0502020204030204" pitchFamily="34" charset="0"/>
                <a:cs typeface="Calibri" panose="020F0502020204030204" pitchFamily="34" charset="0"/>
              </a:rPr>
              <a:t>    </a:t>
            </a:r>
            <a:r>
              <a:rPr lang="pt-BR" sz="2800" dirty="0">
                <a:latin typeface="Calibri" panose="020F0502020204030204" pitchFamily="34" charset="0"/>
                <a:cs typeface="Calibri" panose="020F0502020204030204" pitchFamily="34" charset="0"/>
              </a:rPr>
              <a:t>Victor Nagib Queiroz </a:t>
            </a:r>
            <a:r>
              <a:rPr lang="pt-BR" sz="2800" dirty="0" err="1">
                <a:latin typeface="Calibri" panose="020F0502020204030204" pitchFamily="34" charset="0"/>
                <a:cs typeface="Calibri" panose="020F0502020204030204" pitchFamily="34" charset="0"/>
              </a:rPr>
              <a:t>Balech</a:t>
            </a:r>
            <a:r>
              <a:rPr lang="pt-BR" sz="2800" dirty="0">
                <a:latin typeface="Calibri" panose="020F0502020204030204" pitchFamily="34" charset="0"/>
                <a:cs typeface="Calibri" panose="020F0502020204030204" pitchFamily="34" charset="0"/>
              </a:rPr>
              <a:t> - </a:t>
            </a:r>
            <a:r>
              <a:rPr lang="pt-BR" sz="2800" dirty="0">
                <a:latin typeface="Calibri" panose="020F0502020204030204" pitchFamily="34" charset="0"/>
                <a:cs typeface="Calibri" panose="020F0502020204030204" pitchFamily="34" charset="0"/>
              </a:rPr>
              <a:t>Residente de Ortopedia e Traumatologia da Santa Casa de Misericórdia de São Paulo</a:t>
            </a:r>
          </a:p>
          <a:p>
            <a:pPr algn="just"/>
            <a:r>
              <a:rPr lang="pt-BR" sz="2800" dirty="0">
                <a:latin typeface="Calibri" panose="020F0502020204030204" pitchFamily="34" charset="0"/>
                <a:cs typeface="Calibri" panose="020F0502020204030204" pitchFamily="34" charset="0"/>
              </a:rPr>
              <a:t>                     Rodrigo Emmanuel Leimig Telles </a:t>
            </a:r>
            <a:r>
              <a:rPr lang="pt-BR" sz="2800" dirty="0">
                <a:latin typeface="Calibri" panose="020F0502020204030204" pitchFamily="34" charset="0"/>
                <a:cs typeface="Calibri" panose="020F0502020204030204" pitchFamily="34" charset="0"/>
              </a:rPr>
              <a:t>Parente - </a:t>
            </a:r>
            <a:r>
              <a:rPr lang="pt-BR" sz="2800" dirty="0">
                <a:effectLst/>
                <a:latin typeface="Calibri" panose="020F0502020204030204" pitchFamily="34" charset="0"/>
                <a:ea typeface="Times New Roman" panose="02020603050405020304" pitchFamily="18" charset="0"/>
                <a:cs typeface="Calibri" panose="020F0502020204030204" pitchFamily="34" charset="0"/>
              </a:rPr>
              <a:t>Residente de Ortopedia e Traumatologia da Santa Casa de Misericórdia de São Paulo</a:t>
            </a:r>
            <a:endParaRPr lang="pt-BR" sz="2800" dirty="0">
              <a:latin typeface="Calibri" panose="020F0502020204030204" pitchFamily="34" charset="0"/>
              <a:cs typeface="Calibri" panose="020F0502020204030204" pitchFamily="34" charset="0"/>
            </a:endParaRPr>
          </a:p>
          <a:p>
            <a:pPr algn="just"/>
            <a:r>
              <a:rPr lang="pt-BR" sz="2800" dirty="0">
                <a:latin typeface="Calibri" panose="020F0502020204030204" pitchFamily="34" charset="0"/>
                <a:cs typeface="Calibri" panose="020F0502020204030204" pitchFamily="34" charset="0"/>
              </a:rPr>
              <a:t>                     Enzo Baldas </a:t>
            </a:r>
            <a:r>
              <a:rPr lang="pt-BR" sz="2800" dirty="0" err="1">
                <a:latin typeface="Calibri" panose="020F0502020204030204" pitchFamily="34" charset="0"/>
                <a:cs typeface="Calibri" panose="020F0502020204030204" pitchFamily="34" charset="0"/>
              </a:rPr>
              <a:t>Skuk</a:t>
            </a:r>
            <a:r>
              <a:rPr lang="pt-BR" sz="2800" dirty="0">
                <a:latin typeface="Calibri" panose="020F0502020204030204" pitchFamily="34" charset="0"/>
                <a:cs typeface="Calibri" panose="020F0502020204030204" pitchFamily="34" charset="0"/>
              </a:rPr>
              <a:t> - </a:t>
            </a:r>
            <a:r>
              <a:rPr lang="pt-BR" sz="2800" dirty="0">
                <a:latin typeface="Calibri" panose="020F0502020204030204" pitchFamily="34" charset="0"/>
                <a:cs typeface="Calibri" panose="020F0502020204030204" pitchFamily="34" charset="0"/>
              </a:rPr>
              <a:t>Graduando do curso de Medicina da Faculdade de Ciências Médicas da Santa Casa de Misericórdia de São Paulo</a:t>
            </a:r>
          </a:p>
          <a:p>
            <a:pPr algn="just"/>
            <a:r>
              <a:rPr lang="pt-BR" sz="2800" dirty="0">
                <a:latin typeface="Calibri" panose="020F0502020204030204" pitchFamily="34" charset="0"/>
                <a:cs typeface="Calibri" panose="020F0502020204030204" pitchFamily="34" charset="0"/>
              </a:rPr>
              <a:t>                     José Octavio Soares </a:t>
            </a:r>
            <a:r>
              <a:rPr lang="pt-BR" sz="2800" dirty="0">
                <a:latin typeface="Calibri" panose="020F0502020204030204" pitchFamily="34" charset="0"/>
                <a:cs typeface="Calibri" panose="020F0502020204030204" pitchFamily="34" charset="0"/>
              </a:rPr>
              <a:t>Hungria - Professor </a:t>
            </a:r>
            <a:r>
              <a:rPr lang="pt-BR" sz="2800" dirty="0">
                <a:latin typeface="Calibri" panose="020F0502020204030204" pitchFamily="34" charset="0"/>
                <a:cs typeface="Calibri" panose="020F0502020204030204" pitchFamily="34" charset="0"/>
              </a:rPr>
              <a:t>Doutor, Chefe do grupo do Trauma da Santa Casa de Misericórdia de São Paulo</a:t>
            </a:r>
          </a:p>
          <a:p>
            <a:pPr algn="just"/>
            <a:r>
              <a:rPr lang="pt-BR" sz="2800" dirty="0">
                <a:latin typeface="Calibri" panose="020F0502020204030204" pitchFamily="34" charset="0"/>
                <a:cs typeface="Calibri" panose="020F0502020204030204" pitchFamily="34" charset="0"/>
              </a:rPr>
              <a:t>                     Ralph Walter </a:t>
            </a:r>
            <a:r>
              <a:rPr lang="pt-BR" sz="2800" dirty="0">
                <a:latin typeface="Calibri" panose="020F0502020204030204" pitchFamily="34" charset="0"/>
                <a:cs typeface="Calibri" panose="020F0502020204030204" pitchFamily="34" charset="0"/>
              </a:rPr>
              <a:t>Christian - Professor </a:t>
            </a:r>
            <a:r>
              <a:rPr lang="pt-BR" sz="2800" dirty="0">
                <a:latin typeface="Calibri" panose="020F0502020204030204" pitchFamily="34" charset="0"/>
                <a:cs typeface="Calibri" panose="020F0502020204030204" pitchFamily="34" charset="0"/>
              </a:rPr>
              <a:t>Doutor, Assistente do grupo do Trauma da Santa Casa de Misericórdia de São Paulo</a:t>
            </a:r>
          </a:p>
          <a:p>
            <a:pPr algn="just"/>
            <a:r>
              <a:rPr lang="pt-BR" sz="2800" dirty="0">
                <a:latin typeface="Calibri" panose="020F0502020204030204" pitchFamily="34" charset="0"/>
                <a:cs typeface="Calibri" panose="020F0502020204030204" pitchFamily="34" charset="0"/>
              </a:rPr>
              <a:t>                     Caio </a:t>
            </a:r>
            <a:r>
              <a:rPr lang="pt-BR" sz="2800" dirty="0">
                <a:latin typeface="Calibri" panose="020F0502020204030204" pitchFamily="34" charset="0"/>
                <a:cs typeface="Calibri" panose="020F0502020204030204" pitchFamily="34" charset="0"/>
              </a:rPr>
              <a:t>Zamboni - Professor </a:t>
            </a:r>
            <a:r>
              <a:rPr lang="pt-BR" sz="2800" dirty="0">
                <a:latin typeface="Calibri" panose="020F0502020204030204" pitchFamily="34" charset="0"/>
                <a:cs typeface="Calibri" panose="020F0502020204030204" pitchFamily="34" charset="0"/>
              </a:rPr>
              <a:t>Doutor, Assistente do grupo do Trauma da Santa Casa de Misericórdia de São Paulo</a:t>
            </a:r>
          </a:p>
        </p:txBody>
      </p:sp>
      <p:sp>
        <p:nvSpPr>
          <p:cNvPr id="5" name="Retângulo 4">
            <a:extLst>
              <a:ext uri="{FF2B5EF4-FFF2-40B4-BE49-F238E27FC236}">
                <a16:creationId xmlns:a16="http://schemas.microsoft.com/office/drawing/2014/main" xmlns="" id="{3007A07D-72E4-76F5-FAC4-1A20576BB004}"/>
              </a:ext>
            </a:extLst>
          </p:cNvPr>
          <p:cNvSpPr/>
          <p:nvPr/>
        </p:nvSpPr>
        <p:spPr>
          <a:xfrm>
            <a:off x="1727200" y="8115250"/>
            <a:ext cx="24638000" cy="1754326"/>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5400000" scaled="1"/>
            <a:tileRect/>
          </a:gradFill>
          <a:ln>
            <a:solidFill>
              <a:schemeClr val="tx1"/>
            </a:solidFill>
          </a:ln>
        </p:spPr>
        <p:txBody>
          <a:bodyPr wrap="square">
            <a:spAutoFit/>
          </a:bodyPr>
          <a:lstStyle/>
          <a:p>
            <a:pPr algn="ctr"/>
            <a:r>
              <a:rPr lang="pt-BR" sz="5400" b="1" dirty="0" err="1">
                <a:latin typeface="Calibri" panose="020F0502020204030204" pitchFamily="34" charset="0"/>
                <a:cs typeface="Calibri" panose="020F0502020204030204" pitchFamily="34" charset="0"/>
              </a:rPr>
              <a:t>Pseudoartrose</a:t>
            </a:r>
            <a:r>
              <a:rPr lang="pt-BR" sz="5400" b="1" dirty="0">
                <a:latin typeface="Calibri" panose="020F0502020204030204" pitchFamily="34" charset="0"/>
                <a:cs typeface="Calibri" panose="020F0502020204030204" pitchFamily="34" charset="0"/>
              </a:rPr>
              <a:t> da diáfise do úmero. Desafio e soluções. Estudo retrospectivo de diversas técnicas cirúrgicas</a:t>
            </a:r>
          </a:p>
        </p:txBody>
      </p:sp>
      <p:sp>
        <p:nvSpPr>
          <p:cNvPr id="11" name="CaixaDeTexto 10">
            <a:extLst>
              <a:ext uri="{FF2B5EF4-FFF2-40B4-BE49-F238E27FC236}">
                <a16:creationId xmlns:a16="http://schemas.microsoft.com/office/drawing/2014/main" xmlns=""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xmlns="" id="{6017FC5B-1552-BBE6-714F-03D2C1E15166}"/>
              </a:ext>
            </a:extLst>
          </p:cNvPr>
          <p:cNvSpPr txBox="1"/>
          <p:nvPr/>
        </p:nvSpPr>
        <p:spPr>
          <a:xfrm>
            <a:off x="1315355" y="17633313"/>
            <a:ext cx="11285061" cy="3046988"/>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Análise retrospectiva de 14 pacientes tratados entre 2011 e 2024 em hospital quaternário, com análise descritiva de dados demográficos, características das fraturas, tratamentos e desfechos.</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xmlns="" id="{719ECD29-8E79-6688-896A-4EAA229BF9D3}"/>
              </a:ext>
            </a:extLst>
          </p:cNvPr>
          <p:cNvSpPr txBox="1"/>
          <p:nvPr/>
        </p:nvSpPr>
        <p:spPr>
          <a:xfrm>
            <a:off x="1315355" y="16720701"/>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xmlns="" id="{64CB81E8-652F-E054-B2B9-7A9F1A2A1E7D}"/>
              </a:ext>
            </a:extLst>
          </p:cNvPr>
          <p:cNvSpPr txBox="1"/>
          <p:nvPr/>
        </p:nvSpPr>
        <p:spPr>
          <a:xfrm>
            <a:off x="1423532" y="21100460"/>
            <a:ext cx="11285061" cy="452431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média de idade dos pacientes foi 51 anos. Metade dos casos sofreram acidentes domésticos e outra metade, acidentes automobilísticos. 58% das fraturas ocorreram no terço médio da diáfise, com predominância de </a:t>
            </a:r>
            <a:r>
              <a:rPr lang="pt-BR" sz="3200" dirty="0" err="1">
                <a:latin typeface="Calibri" panose="020F0502020204030204" pitchFamily="34" charset="0"/>
                <a:cs typeface="Calibri" panose="020F0502020204030204" pitchFamily="34" charset="0"/>
              </a:rPr>
              <a:t>pseudoartrose</a:t>
            </a:r>
            <a:r>
              <a:rPr lang="pt-BR" sz="3200" dirty="0">
                <a:latin typeface="Calibri" panose="020F0502020204030204" pitchFamily="34" charset="0"/>
                <a:cs typeface="Calibri" panose="020F0502020204030204" pitchFamily="34" charset="0"/>
              </a:rPr>
              <a:t> atrófica (93%). Falhas de consolidação foram associadas à infecção, ausência de contato ósseo e soltura de material. Após o tratamento definitivo, 71% consolidaram, 21% permaneceram em </a:t>
            </a:r>
            <a:r>
              <a:rPr lang="pt-BR" sz="3200" dirty="0" err="1">
                <a:latin typeface="Calibri" panose="020F0502020204030204" pitchFamily="34" charset="0"/>
                <a:cs typeface="Calibri" panose="020F0502020204030204" pitchFamily="34" charset="0"/>
              </a:rPr>
              <a:t>pseudoartrose</a:t>
            </a:r>
            <a:r>
              <a:rPr lang="pt-BR" sz="3200" dirty="0">
                <a:latin typeface="Calibri" panose="020F0502020204030204" pitchFamily="34" charset="0"/>
                <a:cs typeface="Calibri" panose="020F0502020204030204" pitchFamily="34" charset="0"/>
              </a:rPr>
              <a:t>. A utilização de enxerto ósseo e compressão demonstrou melhores resultados.</a:t>
            </a:r>
          </a:p>
        </p:txBody>
      </p:sp>
      <p:sp>
        <p:nvSpPr>
          <p:cNvPr id="16" name="CaixaDeTexto 15">
            <a:extLst>
              <a:ext uri="{FF2B5EF4-FFF2-40B4-BE49-F238E27FC236}">
                <a16:creationId xmlns:a16="http://schemas.microsoft.com/office/drawing/2014/main" xmlns="" id="{A826B188-9A62-BD2B-FD17-AF4A01CDC365}"/>
              </a:ext>
            </a:extLst>
          </p:cNvPr>
          <p:cNvSpPr txBox="1"/>
          <p:nvPr/>
        </p:nvSpPr>
        <p:spPr>
          <a:xfrm>
            <a:off x="1371600" y="19971941"/>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xmlns="" id="{C9801DE1-BE9C-91B4-8E6A-5E2F98EA3E2B}"/>
              </a:ext>
            </a:extLst>
          </p:cNvPr>
          <p:cNvSpPr txBox="1"/>
          <p:nvPr/>
        </p:nvSpPr>
        <p:spPr>
          <a:xfrm>
            <a:off x="14356127" y="11563162"/>
            <a:ext cx="12009072" cy="1569660"/>
          </a:xfrm>
          <a:prstGeom prst="rect">
            <a:avLst/>
          </a:prstGeom>
          <a:noFill/>
        </p:spPr>
        <p:txBody>
          <a:bodyPr wrap="square" rtlCol="0">
            <a:spAutoFit/>
          </a:bodyPr>
          <a:lstStyle/>
          <a:p>
            <a:pPr algn="just"/>
            <a:r>
              <a:rPr lang="pt-BR" sz="3200" b="0" i="0" dirty="0">
                <a:effectLst/>
                <a:latin typeface="Calibri" panose="020F0502020204030204" pitchFamily="34" charset="0"/>
                <a:cs typeface="Calibri" panose="020F0502020204030204" pitchFamily="34" charset="0"/>
              </a:rPr>
              <a:t>Diversos tratamentos foram analisados em relação ao desfecho, como: tratamento da infecção, </a:t>
            </a:r>
            <a:r>
              <a:rPr lang="pt-BR" sz="3200" b="0" i="0" dirty="0" err="1">
                <a:effectLst/>
                <a:latin typeface="Calibri" panose="020F0502020204030204" pitchFamily="34" charset="0"/>
                <a:cs typeface="Calibri" panose="020F0502020204030204" pitchFamily="34" charset="0"/>
              </a:rPr>
              <a:t>endoprótese</a:t>
            </a:r>
            <a:r>
              <a:rPr lang="pt-BR" sz="3200" b="0" i="0" dirty="0">
                <a:effectLst/>
                <a:latin typeface="Calibri" panose="020F0502020204030204" pitchFamily="34" charset="0"/>
                <a:cs typeface="Calibri" panose="020F0502020204030204" pitchFamily="34" charset="0"/>
              </a:rPr>
              <a:t> não convencional de úmero total, </a:t>
            </a:r>
            <a:r>
              <a:rPr lang="pt-BR" sz="3200" b="0" i="0" dirty="0">
                <a:effectLst/>
                <a:latin typeface="Calibri" panose="020F0502020204030204" pitchFamily="34" charset="0"/>
                <a:cs typeface="Calibri" panose="020F0502020204030204" pitchFamily="34" charset="0"/>
              </a:rPr>
              <a:t>compressão axial pela placa, utilização de </a:t>
            </a:r>
            <a:r>
              <a:rPr lang="pt-BR" sz="3200" b="0" i="0" dirty="0">
                <a:effectLst/>
                <a:latin typeface="Calibri" panose="020F0502020204030204" pitchFamily="34" charset="0"/>
                <a:cs typeface="Calibri" panose="020F0502020204030204" pitchFamily="34" charset="0"/>
              </a:rPr>
              <a:t>enxerto e </a:t>
            </a:r>
            <a:r>
              <a:rPr lang="pt-BR" sz="3200" b="0" i="0" dirty="0">
                <a:effectLst/>
                <a:latin typeface="Calibri" panose="020F0502020204030204" pitchFamily="34" charset="0"/>
                <a:cs typeface="Calibri" panose="020F0502020204030204" pitchFamily="34" charset="0"/>
              </a:rPr>
              <a:t>placa em onda.</a:t>
            </a:r>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xmlns="" id="{B7AD82AB-87AF-5708-26D4-3AB73CB17AE3}"/>
              </a:ext>
            </a:extLst>
          </p:cNvPr>
          <p:cNvSpPr txBox="1"/>
          <p:nvPr/>
        </p:nvSpPr>
        <p:spPr>
          <a:xfrm>
            <a:off x="14356127" y="10588082"/>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xmlns="" id="{D70C7F32-77F2-4AA0-D017-04EBA42F3AC4}"/>
              </a:ext>
            </a:extLst>
          </p:cNvPr>
          <p:cNvSpPr txBox="1"/>
          <p:nvPr/>
        </p:nvSpPr>
        <p:spPr>
          <a:xfrm>
            <a:off x="14356126" y="30428792"/>
            <a:ext cx="12009073" cy="2062103"/>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Mecanismo de trauma, classificação AO e comorbidades não foram fatores preditivos significativos. A combinação de enxertia e compressão demonstrou bons resultados para a consolidação.</a:t>
            </a: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xmlns="" id="{B2BFC977-3492-1383-FA2E-5AFF9694BF8D}"/>
              </a:ext>
            </a:extLst>
          </p:cNvPr>
          <p:cNvSpPr txBox="1"/>
          <p:nvPr/>
        </p:nvSpPr>
        <p:spPr>
          <a:xfrm>
            <a:off x="14356127" y="29567278"/>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7" name="CaixaDeTexto 26">
            <a:extLst>
              <a:ext uri="{FF2B5EF4-FFF2-40B4-BE49-F238E27FC236}">
                <a16:creationId xmlns:a16="http://schemas.microsoft.com/office/drawing/2014/main" xmlns="" id="{8A7BD139-0A03-BF1D-EB75-D7E215E276C8}"/>
              </a:ext>
            </a:extLst>
          </p:cNvPr>
          <p:cNvSpPr txBox="1"/>
          <p:nvPr/>
        </p:nvSpPr>
        <p:spPr>
          <a:xfrm>
            <a:off x="14321976" y="32506750"/>
            <a:ext cx="9996246"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29" name="Imagem 28">
            <a:extLst>
              <a:ext uri="{FF2B5EF4-FFF2-40B4-BE49-F238E27FC236}">
                <a16:creationId xmlns:a16="http://schemas.microsoft.com/office/drawing/2014/main" xmlns="" id="{D0DEFBBD-6202-3EDD-8803-EC0161C583CF}"/>
              </a:ext>
            </a:extLst>
          </p:cNvPr>
          <p:cNvPicPr>
            <a:picLocks noChangeAspect="1"/>
          </p:cNvPicPr>
          <p:nvPr/>
        </p:nvPicPr>
        <p:blipFill>
          <a:blip r:embed="R3b33986ef44a4689">
            <a:extLst>
              <a:ext uri="{28A0092B-C50C-407E-A947-70E740481C1C}">
                <a14:useLocalDpi xmlns:a14="http://schemas.microsoft.com/office/drawing/2010/main" val="0"/>
              </a:ext>
            </a:extLst>
          </a:blip>
          <a:stretch>
            <a:fillRect/>
          </a:stretch>
        </p:blipFill>
        <p:spPr>
          <a:xfrm>
            <a:off x="14467791" y="19960332"/>
            <a:ext cx="5100987" cy="5498260"/>
          </a:xfrm>
          <a:prstGeom prst="rect">
            <a:avLst/>
          </a:prstGeom>
        </p:spPr>
      </p:pic>
      <p:pic>
        <p:nvPicPr>
          <p:cNvPr id="30" name="Imagem 29">
            <a:extLst>
              <a:ext uri="{FF2B5EF4-FFF2-40B4-BE49-F238E27FC236}">
                <a16:creationId xmlns:a16="http://schemas.microsoft.com/office/drawing/2014/main" xmlns="" id="{13A66AE6-35BB-385B-A444-AFCCE203647E}"/>
              </a:ext>
            </a:extLst>
          </p:cNvPr>
          <p:cNvPicPr>
            <a:picLocks noChangeAspect="1"/>
          </p:cNvPicPr>
          <p:nvPr/>
        </p:nvPicPr>
        <p:blipFill>
          <a:blip r:embed="Raaa8de4bd49541e4"/>
          <a:stretch>
            <a:fillRect/>
          </a:stretch>
        </p:blipFill>
        <p:spPr>
          <a:xfrm>
            <a:off x="18913716" y="13340981"/>
            <a:ext cx="7451484" cy="5307398"/>
          </a:xfrm>
          <a:prstGeom prst="rect">
            <a:avLst/>
          </a:prstGeom>
        </p:spPr>
      </p:pic>
      <p:pic>
        <p:nvPicPr>
          <p:cNvPr id="31" name="Imagem 30">
            <a:extLst>
              <a:ext uri="{FF2B5EF4-FFF2-40B4-BE49-F238E27FC236}">
                <a16:creationId xmlns:a16="http://schemas.microsoft.com/office/drawing/2014/main" xmlns="" id="{0522802B-87D1-672A-E9C5-E6B9417C7F0F}"/>
              </a:ext>
            </a:extLst>
          </p:cNvPr>
          <p:cNvPicPr>
            <a:picLocks noChangeAspect="1"/>
          </p:cNvPicPr>
          <p:nvPr/>
        </p:nvPicPr>
        <p:blipFill>
          <a:blip r:embed="R613ee78281a3428e"/>
          <a:stretch>
            <a:fillRect/>
          </a:stretch>
        </p:blipFill>
        <p:spPr>
          <a:xfrm>
            <a:off x="14467791" y="13323044"/>
            <a:ext cx="4024291" cy="5307398"/>
          </a:xfrm>
          <a:prstGeom prst="rect">
            <a:avLst/>
          </a:prstGeom>
        </p:spPr>
      </p:pic>
      <p:pic>
        <p:nvPicPr>
          <p:cNvPr id="32" name="Imagem 31">
            <a:extLst>
              <a:ext uri="{FF2B5EF4-FFF2-40B4-BE49-F238E27FC236}">
                <a16:creationId xmlns:a16="http://schemas.microsoft.com/office/drawing/2014/main" xmlns="" id="{928D5DD3-9073-B683-51E2-C6D3381478F1}"/>
              </a:ext>
            </a:extLst>
          </p:cNvPr>
          <p:cNvPicPr>
            <a:picLocks noChangeAspect="1"/>
          </p:cNvPicPr>
          <p:nvPr/>
        </p:nvPicPr>
        <p:blipFill>
          <a:blip r:embed="R0b2bc601be45474a" cstate="print">
            <a:extLst>
              <a:ext uri="{28A0092B-C50C-407E-A947-70E740481C1C}">
                <a14:useLocalDpi xmlns:a14="http://schemas.microsoft.com/office/drawing/2010/main" val="0"/>
              </a:ext>
            </a:extLst>
          </a:blip>
          <a:stretch>
            <a:fillRect/>
          </a:stretch>
        </p:blipFill>
        <p:spPr>
          <a:xfrm>
            <a:off x="19755216" y="19930191"/>
            <a:ext cx="6609984" cy="5429751"/>
          </a:xfrm>
          <a:prstGeom prst="rect">
            <a:avLst/>
          </a:prstGeom>
        </p:spPr>
      </p:pic>
      <p:pic>
        <p:nvPicPr>
          <p:cNvPr id="38" name="Imagem 37">
            <a:extLst>
              <a:ext uri="{FF2B5EF4-FFF2-40B4-BE49-F238E27FC236}">
                <a16:creationId xmlns:a16="http://schemas.microsoft.com/office/drawing/2014/main" xmlns="" id="{435DC80E-7859-6DDE-8848-EF33F9F72BB1}"/>
              </a:ext>
            </a:extLst>
          </p:cNvPr>
          <p:cNvPicPr>
            <a:picLocks noChangeAspect="1"/>
          </p:cNvPicPr>
          <p:nvPr/>
        </p:nvPicPr>
        <p:blipFill>
          <a:blip r:embed="R1c70fcb846e94e4f"/>
          <a:stretch>
            <a:fillRect/>
          </a:stretch>
        </p:blipFill>
        <p:spPr>
          <a:xfrm>
            <a:off x="1013525" y="25795094"/>
            <a:ext cx="12947392" cy="11942450"/>
          </a:xfrm>
          <a:prstGeom prst="rect">
            <a:avLst/>
          </a:prstGeom>
        </p:spPr>
      </p:pic>
      <p:sp>
        <p:nvSpPr>
          <p:cNvPr id="39" name="CaixaDeTexto 38">
            <a:extLst>
              <a:ext uri="{FF2B5EF4-FFF2-40B4-BE49-F238E27FC236}">
                <a16:creationId xmlns:a16="http://schemas.microsoft.com/office/drawing/2014/main" xmlns="" id="{7A8ECA96-AF19-C11B-2C89-E5470CDAE7CB}"/>
              </a:ext>
            </a:extLst>
          </p:cNvPr>
          <p:cNvSpPr txBox="1"/>
          <p:nvPr/>
        </p:nvSpPr>
        <p:spPr>
          <a:xfrm>
            <a:off x="1480358" y="37959522"/>
            <a:ext cx="12013725" cy="1077218"/>
          </a:xfrm>
          <a:prstGeom prst="rect">
            <a:avLst/>
          </a:prstGeom>
          <a:noFill/>
        </p:spPr>
        <p:txBody>
          <a:bodyPr wrap="square" rtlCol="0">
            <a:spAutoFit/>
          </a:bodyPr>
          <a:lstStyle/>
          <a:p>
            <a:r>
              <a:rPr lang="pt-BR" sz="3200" dirty="0">
                <a:effectLst/>
                <a:latin typeface="Calibri" panose="020F0502020204030204" pitchFamily="34" charset="0"/>
                <a:ea typeface="Arial" panose="020B0604020202020204" pitchFamily="34" charset="0"/>
                <a:cs typeface="Calibri" panose="020F0502020204030204" pitchFamily="34" charset="0"/>
              </a:rPr>
              <a:t>Fonte: Banco de dados dos pacientes da ortopedia e traumatologia do hospital Santa Casa de Misericórdia de São Paulo</a:t>
            </a:r>
            <a:endParaRPr lang="pt-BR" sz="3200" dirty="0">
              <a:latin typeface="Calibri" panose="020F0502020204030204" pitchFamily="34" charset="0"/>
              <a:cs typeface="Calibri" panose="020F0502020204030204" pitchFamily="34" charset="0"/>
            </a:endParaRPr>
          </a:p>
        </p:txBody>
      </p:sp>
      <p:sp>
        <p:nvSpPr>
          <p:cNvPr id="43" name="CaixaDeTexto 42">
            <a:extLst>
              <a:ext uri="{FF2B5EF4-FFF2-40B4-BE49-F238E27FC236}">
                <a16:creationId xmlns:a16="http://schemas.microsoft.com/office/drawing/2014/main" xmlns="" id="{30E91F72-B428-060F-A332-02D240A778D0}"/>
              </a:ext>
            </a:extLst>
          </p:cNvPr>
          <p:cNvSpPr txBox="1"/>
          <p:nvPr/>
        </p:nvSpPr>
        <p:spPr>
          <a:xfrm>
            <a:off x="1315355" y="11466357"/>
            <a:ext cx="11715750" cy="255454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As fraturas </a:t>
            </a:r>
            <a:r>
              <a:rPr lang="pt-BR" sz="3200" dirty="0" err="1">
                <a:latin typeface="Calibri" panose="020F0502020204030204" pitchFamily="34" charset="0"/>
                <a:cs typeface="Calibri" panose="020F0502020204030204" pitchFamily="34" charset="0"/>
              </a:rPr>
              <a:t>diafisárias</a:t>
            </a:r>
            <a:r>
              <a:rPr lang="pt-BR" sz="3200" dirty="0">
                <a:latin typeface="Calibri" panose="020F0502020204030204" pitchFamily="34" charset="0"/>
                <a:cs typeface="Calibri" panose="020F0502020204030204" pitchFamily="34" charset="0"/>
              </a:rPr>
              <a:t> do úmero compreendem 1% de todas as fraturas, e a incidência de </a:t>
            </a:r>
            <a:r>
              <a:rPr lang="pt-BR" sz="3200" dirty="0" err="1">
                <a:latin typeface="Calibri" panose="020F0502020204030204" pitchFamily="34" charset="0"/>
                <a:cs typeface="Calibri" panose="020F0502020204030204" pitchFamily="34" charset="0"/>
              </a:rPr>
              <a:t>pseudoartrose</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diafisária</a:t>
            </a:r>
            <a:r>
              <a:rPr lang="pt-BR" sz="3200" dirty="0">
                <a:latin typeface="Calibri" panose="020F0502020204030204" pitchFamily="34" charset="0"/>
                <a:cs typeface="Calibri" panose="020F0502020204030204" pitchFamily="34" charset="0"/>
              </a:rPr>
              <a:t> do úmero (PDU) permanece baixa. Conforme levantado pela agência francesa de informações sobre cuidados hospitalares (ATIH) 8% das fraturas </a:t>
            </a:r>
            <a:r>
              <a:rPr lang="pt-BR" sz="3200" dirty="0" err="1">
                <a:latin typeface="Calibri" panose="020F0502020204030204" pitchFamily="34" charset="0"/>
                <a:cs typeface="Calibri" panose="020F0502020204030204" pitchFamily="34" charset="0"/>
              </a:rPr>
              <a:t>diafisárias</a:t>
            </a:r>
            <a:r>
              <a:rPr lang="pt-BR" sz="3200" dirty="0">
                <a:latin typeface="Calibri" panose="020F0502020204030204" pitchFamily="34" charset="0"/>
                <a:cs typeface="Calibri" panose="020F0502020204030204" pitchFamily="34" charset="0"/>
              </a:rPr>
              <a:t> evoluíram para não união.</a:t>
            </a:r>
          </a:p>
        </p:txBody>
      </p:sp>
      <p:sp>
        <p:nvSpPr>
          <p:cNvPr id="44" name="CaixaDeTexto 43">
            <a:extLst>
              <a:ext uri="{FF2B5EF4-FFF2-40B4-BE49-F238E27FC236}">
                <a16:creationId xmlns:a16="http://schemas.microsoft.com/office/drawing/2014/main" xmlns="" id="{8E96E3D1-F4CD-FBB4-8792-917F9CD898D6}"/>
              </a:ext>
            </a:extLst>
          </p:cNvPr>
          <p:cNvSpPr txBox="1"/>
          <p:nvPr/>
        </p:nvSpPr>
        <p:spPr>
          <a:xfrm>
            <a:off x="1371600" y="14101049"/>
            <a:ext cx="2010230"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Objetivo</a:t>
            </a:r>
          </a:p>
        </p:txBody>
      </p:sp>
      <p:sp>
        <p:nvSpPr>
          <p:cNvPr id="45" name="CaixaDeTexto 44">
            <a:extLst>
              <a:ext uri="{FF2B5EF4-FFF2-40B4-BE49-F238E27FC236}">
                <a16:creationId xmlns:a16="http://schemas.microsoft.com/office/drawing/2014/main" xmlns="" id="{C6BD5E68-F366-D93F-EB17-58707C47C9D3}"/>
              </a:ext>
            </a:extLst>
          </p:cNvPr>
          <p:cNvSpPr txBox="1"/>
          <p:nvPr/>
        </p:nvSpPr>
        <p:spPr>
          <a:xfrm>
            <a:off x="1315355" y="14999381"/>
            <a:ext cx="11715750" cy="1077218"/>
          </a:xfrm>
          <a:prstGeom prst="rect">
            <a:avLst/>
          </a:prstGeom>
          <a:noFill/>
        </p:spPr>
        <p:txBody>
          <a:bodyPr wrap="square" rtlCol="0">
            <a:spAutoFit/>
          </a:bodyPr>
          <a:lstStyle/>
          <a:p>
            <a:pPr algn="just"/>
            <a:r>
              <a:rPr lang="pt-BR" sz="3200" dirty="0">
                <a:effectLst/>
                <a:latin typeface="Calibri" panose="020F0502020204030204" pitchFamily="34" charset="0"/>
                <a:ea typeface="Times New Roman" panose="02020603050405020304" pitchFamily="18" charset="0"/>
                <a:cs typeface="Calibri" panose="020F0502020204030204" pitchFamily="34" charset="0"/>
              </a:rPr>
              <a:t>Avaliar aspectos demográficos, fatores de risco, mecanismos de trauma e desfechos terapêuticos na </a:t>
            </a:r>
            <a:r>
              <a:rPr lang="pt-BR" sz="3200" dirty="0">
                <a:effectLst/>
                <a:latin typeface="Calibri" panose="020F0502020204030204" pitchFamily="34" charset="0"/>
                <a:ea typeface="Times New Roman" panose="02020603050405020304" pitchFamily="18" charset="0"/>
                <a:cs typeface="Calibri" panose="020F0502020204030204" pitchFamily="34" charset="0"/>
              </a:rPr>
              <a:t>PDU</a:t>
            </a:r>
            <a:r>
              <a:rPr lang="pt-BR" sz="3200" dirty="0">
                <a:latin typeface="Calibri" panose="020F0502020204030204" pitchFamily="34" charset="0"/>
                <a:ea typeface="Times New Roman" panose="02020603050405020304" pitchFamily="18" charset="0"/>
                <a:cs typeface="Calibri" panose="020F0502020204030204" pitchFamily="34" charset="0"/>
              </a:rPr>
              <a:t>.</a:t>
            </a:r>
            <a:endParaRPr lang="pt-BR" sz="3200" dirty="0">
              <a:latin typeface="Calibri" panose="020F0502020204030204" pitchFamily="34" charset="0"/>
              <a:cs typeface="Calibri" panose="020F0502020204030204" pitchFamily="34" charset="0"/>
            </a:endParaRPr>
          </a:p>
        </p:txBody>
      </p:sp>
      <p:sp>
        <p:nvSpPr>
          <p:cNvPr id="58" name="CaixaDeTexto 57">
            <a:extLst>
              <a:ext uri="{FF2B5EF4-FFF2-40B4-BE49-F238E27FC236}">
                <a16:creationId xmlns:a16="http://schemas.microsoft.com/office/drawing/2014/main" xmlns="" id="{397745F2-F1C8-31B6-96B0-99CEBBD263D5}"/>
              </a:ext>
            </a:extLst>
          </p:cNvPr>
          <p:cNvSpPr txBox="1"/>
          <p:nvPr/>
        </p:nvSpPr>
        <p:spPr>
          <a:xfrm rot="10800000" flipH="1" flipV="1">
            <a:off x="14321977" y="33392824"/>
            <a:ext cx="13892303" cy="5509200"/>
          </a:xfrm>
          <a:prstGeom prst="rect">
            <a:avLst/>
          </a:prstGeom>
          <a:noFill/>
        </p:spPr>
        <p:txBody>
          <a:bodyPr wrap="square" rtlCol="0">
            <a:spAutoFit/>
          </a:bodyPr>
          <a:lstStyle/>
          <a:p>
            <a:r>
              <a:rPr lang="pt-BR" sz="3200" dirty="0">
                <a:latin typeface="Calibri" panose="020F0502020204030204" pitchFamily="34" charset="0"/>
                <a:cs typeface="Calibri" panose="020F0502020204030204" pitchFamily="34" charset="0"/>
              </a:rPr>
              <a:t>1.Bégué T, </a:t>
            </a:r>
            <a:r>
              <a:rPr lang="pt-BR" sz="3200" dirty="0" err="1">
                <a:latin typeface="Calibri" panose="020F0502020204030204" pitchFamily="34" charset="0"/>
                <a:cs typeface="Calibri" panose="020F0502020204030204" pitchFamily="34" charset="0"/>
              </a:rPr>
              <a:t>Mouchantaf</a:t>
            </a:r>
            <a:r>
              <a:rPr lang="pt-BR" sz="3200" dirty="0">
                <a:latin typeface="Calibri" panose="020F0502020204030204" pitchFamily="34" charset="0"/>
                <a:cs typeface="Calibri" panose="020F0502020204030204" pitchFamily="34" charset="0"/>
              </a:rPr>
              <a:t> M, </a:t>
            </a:r>
            <a:r>
              <a:rPr lang="pt-BR" sz="3200" dirty="0" err="1">
                <a:latin typeface="Calibri" panose="020F0502020204030204" pitchFamily="34" charset="0"/>
                <a:cs typeface="Calibri" panose="020F0502020204030204" pitchFamily="34" charset="0"/>
              </a:rPr>
              <a:t>Aurégan</a:t>
            </a:r>
            <a:r>
              <a:rPr lang="pt-BR" sz="3200" dirty="0">
                <a:latin typeface="Calibri" panose="020F0502020204030204" pitchFamily="34" charset="0"/>
                <a:cs typeface="Calibri" panose="020F0502020204030204" pitchFamily="34" charset="0"/>
              </a:rPr>
              <a:t> JC. </a:t>
            </a:r>
            <a:r>
              <a:rPr lang="pt-BR" sz="3200" dirty="0" err="1">
                <a:latin typeface="Calibri" panose="020F0502020204030204" pitchFamily="34" charset="0"/>
                <a:cs typeface="Calibri" panose="020F0502020204030204" pitchFamily="34" charset="0"/>
              </a:rPr>
              <a:t>Aseptic</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humeral</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shaft</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nonunion</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Orthopaedics</a:t>
            </a:r>
            <a:r>
              <a:rPr lang="pt-BR" sz="3200" dirty="0">
                <a:latin typeface="Calibri" panose="020F0502020204030204" pitchFamily="34" charset="0"/>
                <a:cs typeface="Calibri" panose="020F0502020204030204" pitchFamily="34" charset="0"/>
              </a:rPr>
              <a:t> &amp; </a:t>
            </a:r>
            <a:r>
              <a:rPr lang="pt-BR" sz="3200" dirty="0" err="1">
                <a:latin typeface="Calibri" panose="020F0502020204030204" pitchFamily="34" charset="0"/>
                <a:cs typeface="Calibri" panose="020F0502020204030204" pitchFamily="34" charset="0"/>
              </a:rPr>
              <a:t>Traumatology</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Surgery</a:t>
            </a:r>
            <a:r>
              <a:rPr lang="pt-BR" sz="3200" dirty="0">
                <a:latin typeface="Calibri" panose="020F0502020204030204" pitchFamily="34" charset="0"/>
                <a:cs typeface="Calibri" panose="020F0502020204030204" pitchFamily="34" charset="0"/>
              </a:rPr>
              <a:t> &amp; </a:t>
            </a:r>
            <a:r>
              <a:rPr lang="pt-BR" sz="3200" dirty="0" err="1">
                <a:latin typeface="Calibri" panose="020F0502020204030204" pitchFamily="34" charset="0"/>
                <a:cs typeface="Calibri" panose="020F0502020204030204" pitchFamily="34" charset="0"/>
              </a:rPr>
              <a:t>Research</a:t>
            </a:r>
            <a:r>
              <a:rPr lang="pt-BR" sz="3200" dirty="0">
                <a:latin typeface="Calibri" panose="020F0502020204030204" pitchFamily="34" charset="0"/>
                <a:cs typeface="Calibri" panose="020F0502020204030204" pitchFamily="34" charset="0"/>
              </a:rPr>
              <a:t>. 2023 Fevereiro: p. 1-10.</a:t>
            </a:r>
          </a:p>
          <a:p>
            <a:r>
              <a:rPr lang="pt-BR" sz="3200" dirty="0">
                <a:latin typeface="Calibri" panose="020F0502020204030204" pitchFamily="34" charset="0"/>
                <a:cs typeface="Calibri" panose="020F0502020204030204" pitchFamily="34" charset="0"/>
              </a:rPr>
              <a:t>2.GIRIBONI EDO, FERREIRA JCA, HEINRICH PCC. Fratura </a:t>
            </a:r>
            <a:r>
              <a:rPr lang="pt-BR" sz="3200" dirty="0" err="1">
                <a:latin typeface="Calibri" panose="020F0502020204030204" pitchFamily="34" charset="0"/>
                <a:cs typeface="Calibri" panose="020F0502020204030204" pitchFamily="34" charset="0"/>
              </a:rPr>
              <a:t>diafisária</a:t>
            </a:r>
            <a:r>
              <a:rPr lang="pt-BR" sz="3200" dirty="0">
                <a:latin typeface="Calibri" panose="020F0502020204030204" pitchFamily="34" charset="0"/>
                <a:cs typeface="Calibri" panose="020F0502020204030204" pitchFamily="34" charset="0"/>
              </a:rPr>
              <a:t> do úmero: “Sarmiento” simplificado*. </a:t>
            </a:r>
            <a:r>
              <a:rPr lang="pt-BR" sz="3200" dirty="0" err="1">
                <a:latin typeface="Calibri" panose="020F0502020204030204" pitchFamily="34" charset="0"/>
                <a:cs typeface="Calibri" panose="020F0502020204030204" pitchFamily="34" charset="0"/>
              </a:rPr>
              <a:t>Rev</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Bras</a:t>
            </a:r>
            <a:r>
              <a:rPr lang="pt-BR" sz="3200" dirty="0">
                <a:latin typeface="Calibri" panose="020F0502020204030204" pitchFamily="34" charset="0"/>
                <a:cs typeface="Calibri" panose="020F0502020204030204" pitchFamily="34" charset="0"/>
              </a:rPr>
              <a:t> Ortop. 1999 Maio: p. 323-28.</a:t>
            </a:r>
          </a:p>
          <a:p>
            <a:r>
              <a:rPr lang="pt-BR" sz="3200" dirty="0">
                <a:latin typeface="Calibri" panose="020F0502020204030204" pitchFamily="34" charset="0"/>
                <a:cs typeface="Calibri" panose="020F0502020204030204" pitchFamily="34" charset="0"/>
              </a:rPr>
              <a:t>3.Toivanen JAK, </a:t>
            </a:r>
            <a:r>
              <a:rPr lang="pt-BR" sz="3200" dirty="0" err="1">
                <a:latin typeface="Calibri" panose="020F0502020204030204" pitchFamily="34" charset="0"/>
                <a:cs typeface="Calibri" panose="020F0502020204030204" pitchFamily="34" charset="0"/>
              </a:rPr>
              <a:t>Nieminen</a:t>
            </a:r>
            <a:r>
              <a:rPr lang="pt-BR" sz="3200" dirty="0">
                <a:latin typeface="Calibri" panose="020F0502020204030204" pitchFamily="34" charset="0"/>
                <a:cs typeface="Calibri" panose="020F0502020204030204" pitchFamily="34" charset="0"/>
              </a:rPr>
              <a:t> J, </a:t>
            </a:r>
            <a:r>
              <a:rPr lang="pt-BR" sz="3200" dirty="0" err="1">
                <a:latin typeface="Calibri" panose="020F0502020204030204" pitchFamily="34" charset="0"/>
                <a:cs typeface="Calibri" panose="020F0502020204030204" pitchFamily="34" charset="0"/>
              </a:rPr>
              <a:t>Laine</a:t>
            </a:r>
            <a:r>
              <a:rPr lang="pt-BR" sz="3200" dirty="0">
                <a:latin typeface="Calibri" panose="020F0502020204030204" pitchFamily="34" charset="0"/>
                <a:cs typeface="Calibri" panose="020F0502020204030204" pitchFamily="34" charset="0"/>
              </a:rPr>
              <a:t> HJ, </a:t>
            </a:r>
            <a:r>
              <a:rPr lang="pt-BR" sz="3200" dirty="0" err="1">
                <a:latin typeface="Calibri" panose="020F0502020204030204" pitchFamily="34" charset="0"/>
                <a:cs typeface="Calibri" panose="020F0502020204030204" pitchFamily="34" charset="0"/>
              </a:rPr>
              <a:t>Honkonen</a:t>
            </a:r>
            <a:r>
              <a:rPr lang="pt-BR" sz="3200" dirty="0">
                <a:latin typeface="Calibri" panose="020F0502020204030204" pitchFamily="34" charset="0"/>
                <a:cs typeface="Calibri" panose="020F0502020204030204" pitchFamily="34" charset="0"/>
              </a:rPr>
              <a:t> SE, </a:t>
            </a:r>
            <a:r>
              <a:rPr lang="pt-BR" sz="3200" dirty="0" err="1">
                <a:latin typeface="Calibri" panose="020F0502020204030204" pitchFamily="34" charset="0"/>
                <a:cs typeface="Calibri" panose="020F0502020204030204" pitchFamily="34" charset="0"/>
              </a:rPr>
              <a:t>Järvinen</a:t>
            </a:r>
            <a:r>
              <a:rPr lang="pt-BR" sz="3200" dirty="0">
                <a:latin typeface="Calibri" panose="020F0502020204030204" pitchFamily="34" charset="0"/>
                <a:cs typeface="Calibri" panose="020F0502020204030204" pitchFamily="34" charset="0"/>
              </a:rPr>
              <a:t> MJ. </a:t>
            </a:r>
            <a:r>
              <a:rPr lang="pt-BR" sz="3200" dirty="0" err="1">
                <a:latin typeface="Calibri" panose="020F0502020204030204" pitchFamily="34" charset="0"/>
                <a:cs typeface="Calibri" panose="020F0502020204030204" pitchFamily="34" charset="0"/>
              </a:rPr>
              <a:t>Functional</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treatment</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of</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closed</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humeral</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shaft</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fractures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International</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Orthopaedics</a:t>
            </a:r>
            <a:r>
              <a:rPr lang="pt-BR" sz="3200" dirty="0">
                <a:latin typeface="Calibri" panose="020F0502020204030204" pitchFamily="34" charset="0"/>
                <a:cs typeface="Calibri" panose="020F0502020204030204" pitchFamily="34" charset="0"/>
              </a:rPr>
              <a:t> (SICOT). 2005: p. 10-3.</a:t>
            </a:r>
          </a:p>
          <a:p>
            <a:r>
              <a:rPr lang="pt-BR" sz="3200" dirty="0">
                <a:latin typeface="Calibri" panose="020F0502020204030204" pitchFamily="34" charset="0"/>
                <a:cs typeface="Calibri" panose="020F0502020204030204" pitchFamily="34" charset="0"/>
              </a:rPr>
              <a:t>4.Rutgers M, Ring D. </a:t>
            </a:r>
            <a:r>
              <a:rPr lang="pt-BR" sz="3200" dirty="0" err="1">
                <a:latin typeface="Calibri" panose="020F0502020204030204" pitchFamily="34" charset="0"/>
                <a:cs typeface="Calibri" panose="020F0502020204030204" pitchFamily="34" charset="0"/>
              </a:rPr>
              <a:t>Treatment</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of</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Diaphyseal</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Fractures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of</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the</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Humerus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Using</a:t>
            </a:r>
            <a:r>
              <a:rPr lang="pt-BR" sz="3200" dirty="0">
                <a:latin typeface="Calibri" panose="020F0502020204030204" pitchFamily="34" charset="0"/>
                <a:cs typeface="Calibri" panose="020F0502020204030204" pitchFamily="34" charset="0"/>
              </a:rPr>
              <a:t> a </a:t>
            </a:r>
            <a:r>
              <a:rPr lang="pt-BR" sz="3200" dirty="0" err="1">
                <a:latin typeface="Calibri" panose="020F0502020204030204" pitchFamily="34" charset="0"/>
                <a:cs typeface="Calibri" panose="020F0502020204030204" pitchFamily="34" charset="0"/>
              </a:rPr>
              <a:t>Functional</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Brace</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Orthop</a:t>
            </a:r>
            <a:r>
              <a:rPr lang="pt-BR" sz="3200" dirty="0">
                <a:latin typeface="Calibri" panose="020F0502020204030204" pitchFamily="34" charset="0"/>
                <a:cs typeface="Calibri" panose="020F0502020204030204" pitchFamily="34" charset="0"/>
              </a:rPr>
              <a:t> Trauma. 2006 Outubro: p. 597-01.</a:t>
            </a:r>
          </a:p>
          <a:p>
            <a:r>
              <a:rPr lang="pt-BR" sz="3200" dirty="0">
                <a:latin typeface="Calibri" panose="020F0502020204030204" pitchFamily="34" charset="0"/>
                <a:cs typeface="Calibri" panose="020F0502020204030204" pitchFamily="34" charset="0"/>
              </a:rPr>
              <a:t>5.Benegas E, Neto AAF, Neto RB, Prada </a:t>
            </a:r>
            <a:r>
              <a:rPr lang="pt-BR" sz="3200" dirty="0" err="1">
                <a:latin typeface="Calibri" panose="020F0502020204030204" pitchFamily="34" charset="0"/>
                <a:cs typeface="Calibri" panose="020F0502020204030204" pitchFamily="34" charset="0"/>
              </a:rPr>
              <a:t>FdS</a:t>
            </a:r>
            <a:r>
              <a:rPr lang="pt-BR" sz="3200" dirty="0">
                <a:latin typeface="Calibri" panose="020F0502020204030204" pitchFamily="34" charset="0"/>
                <a:cs typeface="Calibri" panose="020F0502020204030204" pitchFamily="34" charset="0"/>
              </a:rPr>
              <a:t>, Malavolta EA, </a:t>
            </a:r>
            <a:r>
              <a:rPr lang="pt-BR" sz="3200" dirty="0" err="1">
                <a:latin typeface="Calibri" panose="020F0502020204030204" pitchFamily="34" charset="0"/>
                <a:cs typeface="Calibri" panose="020F0502020204030204" pitchFamily="34" charset="0"/>
              </a:rPr>
              <a:t>Marchitto</a:t>
            </a:r>
            <a:r>
              <a:rPr lang="pt-BR" sz="3200" dirty="0">
                <a:latin typeface="Calibri" panose="020F0502020204030204" pitchFamily="34" charset="0"/>
                <a:cs typeface="Calibri" panose="020F0502020204030204" pitchFamily="34" charset="0"/>
              </a:rPr>
              <a:t> GO. Fraturas da diáfise do úmero. Rev. bras. ortop. 2010: p. 12-6.</a:t>
            </a:r>
          </a:p>
        </p:txBody>
      </p:sp>
      <p:sp>
        <p:nvSpPr>
          <p:cNvPr id="9" name="CaixaDeTexto 8">
            <a:extLst>
              <a:ext uri="{FF2B5EF4-FFF2-40B4-BE49-F238E27FC236}">
                <a16:creationId xmlns:a16="http://schemas.microsoft.com/office/drawing/2014/main" xmlns="" id="{E9A38EB8-FAC5-9140-D9F0-D05A578D5972}"/>
              </a:ext>
            </a:extLst>
          </p:cNvPr>
          <p:cNvSpPr txBox="1"/>
          <p:nvPr/>
        </p:nvSpPr>
        <p:spPr>
          <a:xfrm>
            <a:off x="15313474" y="18648596"/>
            <a:ext cx="2442603" cy="584775"/>
          </a:xfrm>
          <a:prstGeom prst="rect">
            <a:avLst/>
          </a:prstGeom>
          <a:noFill/>
        </p:spPr>
        <p:txBody>
          <a:bodyPr wrap="square" rtlCol="0">
            <a:spAutoFit/>
          </a:bodyPr>
          <a:lstStyle/>
          <a:p>
            <a:pPr algn="ctr"/>
            <a:r>
              <a:rPr lang="pt-BR" sz="3200" dirty="0">
                <a:latin typeface="Calibri" panose="020F0502020204030204" pitchFamily="34" charset="0"/>
                <a:cs typeface="Calibri" panose="020F0502020204030204" pitchFamily="34" charset="0"/>
              </a:rPr>
              <a:t>Imagem 1</a:t>
            </a:r>
          </a:p>
        </p:txBody>
      </p:sp>
      <p:sp>
        <p:nvSpPr>
          <p:cNvPr id="10" name="CaixaDeTexto 9">
            <a:extLst>
              <a:ext uri="{FF2B5EF4-FFF2-40B4-BE49-F238E27FC236}">
                <a16:creationId xmlns:a16="http://schemas.microsoft.com/office/drawing/2014/main" xmlns="" id="{02745B03-CBA3-E2F2-33AF-483CDBEB1C2C}"/>
              </a:ext>
            </a:extLst>
          </p:cNvPr>
          <p:cNvSpPr txBox="1"/>
          <p:nvPr/>
        </p:nvSpPr>
        <p:spPr>
          <a:xfrm>
            <a:off x="21418156" y="18658930"/>
            <a:ext cx="2442603" cy="584775"/>
          </a:xfrm>
          <a:prstGeom prst="rect">
            <a:avLst/>
          </a:prstGeom>
          <a:noFill/>
        </p:spPr>
        <p:txBody>
          <a:bodyPr wrap="square" rtlCol="0">
            <a:spAutoFit/>
          </a:bodyPr>
          <a:lstStyle/>
          <a:p>
            <a:pPr algn="ctr"/>
            <a:r>
              <a:rPr lang="pt-BR" sz="3200" dirty="0">
                <a:latin typeface="Calibri" panose="020F0502020204030204" pitchFamily="34" charset="0"/>
                <a:cs typeface="Calibri" panose="020F0502020204030204" pitchFamily="34" charset="0"/>
              </a:rPr>
              <a:t>Imagem 2</a:t>
            </a:r>
          </a:p>
        </p:txBody>
      </p:sp>
      <p:sp>
        <p:nvSpPr>
          <p:cNvPr id="14" name="CaixaDeTexto 13">
            <a:extLst>
              <a:ext uri="{FF2B5EF4-FFF2-40B4-BE49-F238E27FC236}">
                <a16:creationId xmlns:a16="http://schemas.microsoft.com/office/drawing/2014/main" xmlns="" id="{64A538FD-D615-3276-60CB-B9502BFBD64B}"/>
              </a:ext>
            </a:extLst>
          </p:cNvPr>
          <p:cNvSpPr txBox="1"/>
          <p:nvPr/>
        </p:nvSpPr>
        <p:spPr>
          <a:xfrm>
            <a:off x="15491213" y="25471867"/>
            <a:ext cx="2442603" cy="584775"/>
          </a:xfrm>
          <a:prstGeom prst="rect">
            <a:avLst/>
          </a:prstGeom>
          <a:noFill/>
        </p:spPr>
        <p:txBody>
          <a:bodyPr wrap="square" rtlCol="0">
            <a:spAutoFit/>
          </a:bodyPr>
          <a:lstStyle/>
          <a:p>
            <a:pPr algn="ctr"/>
            <a:r>
              <a:rPr lang="pt-BR" sz="3200" dirty="0">
                <a:latin typeface="Calibri" panose="020F0502020204030204" pitchFamily="34" charset="0"/>
                <a:cs typeface="Calibri" panose="020F0502020204030204" pitchFamily="34" charset="0"/>
              </a:rPr>
              <a:t>Imagem 3</a:t>
            </a:r>
          </a:p>
        </p:txBody>
      </p:sp>
      <p:sp>
        <p:nvSpPr>
          <p:cNvPr id="17" name="CaixaDeTexto 16">
            <a:extLst>
              <a:ext uri="{FF2B5EF4-FFF2-40B4-BE49-F238E27FC236}">
                <a16:creationId xmlns:a16="http://schemas.microsoft.com/office/drawing/2014/main" xmlns="" id="{61343409-4E39-0A72-D128-AC59C831FC0E}"/>
              </a:ext>
            </a:extLst>
          </p:cNvPr>
          <p:cNvSpPr txBox="1"/>
          <p:nvPr/>
        </p:nvSpPr>
        <p:spPr>
          <a:xfrm>
            <a:off x="21838906" y="25412820"/>
            <a:ext cx="2442603" cy="584775"/>
          </a:xfrm>
          <a:prstGeom prst="rect">
            <a:avLst/>
          </a:prstGeom>
          <a:noFill/>
        </p:spPr>
        <p:txBody>
          <a:bodyPr wrap="square" rtlCol="0">
            <a:spAutoFit/>
          </a:bodyPr>
          <a:lstStyle/>
          <a:p>
            <a:pPr algn="ctr"/>
            <a:r>
              <a:rPr lang="pt-BR" sz="3200" dirty="0">
                <a:latin typeface="Calibri" panose="020F0502020204030204" pitchFamily="34" charset="0"/>
                <a:cs typeface="Calibri" panose="020F0502020204030204" pitchFamily="34" charset="0"/>
              </a:rPr>
              <a:t>Imagem 4</a:t>
            </a:r>
          </a:p>
        </p:txBody>
      </p:sp>
      <p:sp>
        <p:nvSpPr>
          <p:cNvPr id="18" name="CaixaDeTexto 17">
            <a:extLst>
              <a:ext uri="{FF2B5EF4-FFF2-40B4-BE49-F238E27FC236}">
                <a16:creationId xmlns:a16="http://schemas.microsoft.com/office/drawing/2014/main" xmlns="" id="{6E36C34C-E4B5-E9FE-B62A-5AE2B9121F88}"/>
              </a:ext>
            </a:extLst>
          </p:cNvPr>
          <p:cNvSpPr txBox="1"/>
          <p:nvPr/>
        </p:nvSpPr>
        <p:spPr>
          <a:xfrm>
            <a:off x="14356126" y="26630126"/>
            <a:ext cx="11897408" cy="2554545"/>
          </a:xfrm>
          <a:prstGeom prst="rect">
            <a:avLst/>
          </a:prstGeom>
          <a:noFill/>
        </p:spPr>
        <p:txBody>
          <a:bodyPr wrap="square" rtlCol="0">
            <a:spAutoFit/>
          </a:bodyPr>
          <a:lstStyle/>
          <a:p>
            <a:r>
              <a:rPr lang="pt-BR" sz="3200" dirty="0">
                <a:latin typeface="Calibri" panose="020F0502020204030204" pitchFamily="34" charset="0"/>
                <a:cs typeface="Calibri" panose="020F0502020204030204" pitchFamily="34" charset="0"/>
              </a:rPr>
              <a:t>Imagem 1 - Tratamento da infecção</a:t>
            </a:r>
          </a:p>
          <a:p>
            <a:r>
              <a:rPr lang="pt-BR" sz="3200" dirty="0">
                <a:latin typeface="Calibri" panose="020F0502020204030204" pitchFamily="34" charset="0"/>
                <a:cs typeface="Calibri" panose="020F0502020204030204" pitchFamily="34" charset="0"/>
              </a:rPr>
              <a:t>Imagem 2 – Tratamento </a:t>
            </a:r>
            <a:r>
              <a:rPr lang="pt-BR" sz="3200" dirty="0">
                <a:latin typeface="Calibri" panose="020F0502020204030204" pitchFamily="34" charset="0"/>
                <a:cs typeface="Calibri" panose="020F0502020204030204" pitchFamily="34" charset="0"/>
              </a:rPr>
              <a:t>com compressão axial pela placa, </a:t>
            </a:r>
            <a:r>
              <a:rPr lang="pt-BR" sz="3200" dirty="0">
                <a:latin typeface="Calibri" panose="020F0502020204030204" pitchFamily="34" charset="0"/>
                <a:cs typeface="Calibri" panose="020F0502020204030204" pitchFamily="34" charset="0"/>
              </a:rPr>
              <a:t>parafuso </a:t>
            </a:r>
            <a:r>
              <a:rPr lang="pt-BR" sz="3200" dirty="0">
                <a:latin typeface="Calibri" panose="020F0502020204030204" pitchFamily="34" charset="0"/>
                <a:cs typeface="Calibri" panose="020F0502020204030204" pitchFamily="34" charset="0"/>
              </a:rPr>
              <a:t>de tração, </a:t>
            </a:r>
            <a:r>
              <a:rPr lang="pt-BR" sz="3200" dirty="0">
                <a:latin typeface="Calibri" panose="020F0502020204030204" pitchFamily="34" charset="0"/>
                <a:cs typeface="Calibri" panose="020F0502020204030204" pitchFamily="34" charset="0"/>
              </a:rPr>
              <a:t>enxerto e encurtamento</a:t>
            </a:r>
          </a:p>
          <a:p>
            <a:r>
              <a:rPr lang="pt-BR" sz="3200" dirty="0">
                <a:latin typeface="Calibri" panose="020F0502020204030204" pitchFamily="34" charset="0"/>
                <a:cs typeface="Calibri" panose="020F0502020204030204" pitchFamily="34" charset="0"/>
              </a:rPr>
              <a:t>Imagem 3 – </a:t>
            </a:r>
            <a:r>
              <a:rPr lang="pt-BR" sz="3200" dirty="0" err="1">
                <a:latin typeface="Calibri" panose="020F0502020204030204" pitchFamily="34" charset="0"/>
                <a:cs typeface="Calibri" panose="020F0502020204030204" pitchFamily="34" charset="0"/>
              </a:rPr>
              <a:t>Endoprótese</a:t>
            </a:r>
            <a:r>
              <a:rPr lang="pt-BR" sz="3200" dirty="0">
                <a:latin typeface="Calibri" panose="020F0502020204030204" pitchFamily="34" charset="0"/>
                <a:cs typeface="Calibri" panose="020F0502020204030204" pitchFamily="34" charset="0"/>
              </a:rPr>
              <a:t> </a:t>
            </a:r>
            <a:r>
              <a:rPr lang="pt-BR" sz="3200" dirty="0">
                <a:latin typeface="Calibri" panose="020F0502020204030204" pitchFamily="34" charset="0"/>
                <a:cs typeface="Calibri" panose="020F0502020204030204" pitchFamily="34" charset="0"/>
              </a:rPr>
              <a:t>não convencional de úmero total</a:t>
            </a:r>
            <a:endParaRPr lang="pt-BR" sz="3200" dirty="0">
              <a:latin typeface="Calibri" panose="020F0502020204030204" pitchFamily="34" charset="0"/>
              <a:cs typeface="Calibri" panose="020F0502020204030204" pitchFamily="34" charset="0"/>
            </a:endParaRPr>
          </a:p>
          <a:p>
            <a:r>
              <a:rPr lang="pt-BR" sz="3200" dirty="0">
                <a:latin typeface="Calibri" panose="020F0502020204030204" pitchFamily="34" charset="0"/>
                <a:cs typeface="Calibri" panose="020F0502020204030204" pitchFamily="34" charset="0"/>
              </a:rPr>
              <a:t>Imagem 4 – Placa em onda</a:t>
            </a:r>
          </a:p>
        </p:txBody>
      </p:sp>
    </p:spTree>
    <p:extLst>
      <p:ext uri="{BB962C8B-B14F-4D97-AF65-F5344CB8AC3E}">
        <p14:creationId xmlns:p14="http://schemas.microsoft.com/office/powerpoint/2010/main" val="3207035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cd4a0e5d8e454c0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1eb519baf8dd40e7">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DeTexto 1"/>
          <p:cNvSpPr txBox="1"/>
          <p:nvPr/>
        </p:nvSpPr>
        <p:spPr>
          <a:xfrm>
            <a:off x="611680" y="4355526"/>
            <a:ext cx="28188745" cy="1938992"/>
          </a:xfrm>
          <a:prstGeom prst="rect">
            <a:avLst/>
          </a:prstGeom>
          <a:noFill/>
        </p:spPr>
        <p:txBody>
          <a:bodyPr wrap="square" rtlCol="0">
            <a:spAutoFit/>
          </a:bodyPr>
          <a:lstStyle/>
          <a:p>
            <a:pPr algn="ctr"/>
            <a:r>
              <a:rPr lang="pt-BR" sz="6000" b="1" dirty="0">
                <a:latin typeface="Calibri" pitchFamily="34" charset="0"/>
                <a:cs typeface="Calibri" pitchFamily="34" charset="0"/>
              </a:rPr>
              <a:t>DESFECHO DA RESPOSTA ENDOCRINOMETABÓLICA RELACIONADA AO TRAUMA ORTOPÉDICO: UMA REVISÃO SISTEMÁTICA</a:t>
            </a:r>
            <a:endParaRPr lang="pt-BR" sz="6000" b="1" dirty="0">
              <a:latin typeface="Calibri" pitchFamily="34" charset="0"/>
              <a:cs typeface="Calibri" pitchFamily="34" charset="0"/>
            </a:endParaRPr>
          </a:p>
        </p:txBody>
      </p:sp>
      <p:sp>
        <p:nvSpPr>
          <p:cNvPr id="5" name="CaixaDeTexto 4"/>
          <p:cNvSpPr txBox="1"/>
          <p:nvPr/>
        </p:nvSpPr>
        <p:spPr>
          <a:xfrm>
            <a:off x="-2" y="6294518"/>
            <a:ext cx="29322891" cy="1569660"/>
          </a:xfrm>
          <a:prstGeom prst="rect">
            <a:avLst/>
          </a:prstGeom>
          <a:noFill/>
        </p:spPr>
        <p:txBody>
          <a:bodyPr wrap="square" rtlCol="0">
            <a:spAutoFit/>
          </a:bodyPr>
          <a:lstStyle/>
          <a:p>
            <a:r>
              <a:rPr lang="pt-BR" sz="4800" b="1" dirty="0">
                <a:latin typeface="Calibri" pitchFamily="34" charset="0"/>
                <a:cs typeface="Calibri" pitchFamily="34" charset="0"/>
              </a:rPr>
              <a:t>Autores:</a:t>
            </a:r>
            <a:r>
              <a:rPr lang="pt-BR" sz="4800" dirty="0">
                <a:latin typeface="Calibri" pitchFamily="34" charset="0"/>
                <a:cs typeface="Calibri" pitchFamily="34" charset="0"/>
              </a:rPr>
              <a:t> João Victor Jordão </a:t>
            </a:r>
            <a:r>
              <a:rPr lang="pt-BR" sz="4800" dirty="0">
                <a:latin typeface="Calibri" pitchFamily="34" charset="0"/>
                <a:cs typeface="Calibri" pitchFamily="34" charset="0"/>
              </a:rPr>
              <a:t>Sousa¹, </a:t>
            </a:r>
            <a:r>
              <a:rPr lang="pt-BR" sz="4800" dirty="0">
                <a:latin typeface="Calibri" pitchFamily="34" charset="0"/>
                <a:cs typeface="Calibri" pitchFamily="34" charset="0"/>
              </a:rPr>
              <a:t> Antenor Aguiar Almeida </a:t>
            </a:r>
            <a:r>
              <a:rPr lang="pt-BR" sz="4800" dirty="0">
                <a:latin typeface="Calibri" pitchFamily="34" charset="0"/>
                <a:cs typeface="Calibri" pitchFamily="34" charset="0"/>
              </a:rPr>
              <a:t>Junior¹ </a:t>
            </a:r>
            <a:r>
              <a:rPr lang="pt-BR" sz="4800" b="1" dirty="0">
                <a:latin typeface="Calibri" pitchFamily="34" charset="0"/>
                <a:cs typeface="Calibri" pitchFamily="34" charset="0"/>
              </a:rPr>
              <a:t>Instituição:</a:t>
            </a:r>
            <a:r>
              <a:rPr lang="pt-BR" sz="4800" dirty="0">
                <a:latin typeface="Calibri" pitchFamily="34" charset="0"/>
                <a:cs typeface="Calibri" pitchFamily="34" charset="0"/>
              </a:rPr>
              <a:t> </a:t>
            </a:r>
            <a:r>
              <a:rPr lang="pt-BR" sz="4800" baseline="30000" dirty="0">
                <a:latin typeface="Calibri" pitchFamily="34" charset="0"/>
                <a:cs typeface="Calibri" pitchFamily="34" charset="0"/>
              </a:rPr>
              <a:t>1</a:t>
            </a:r>
            <a:r>
              <a:rPr lang="pt-BR" sz="4800" dirty="0">
                <a:latin typeface="Calibri" pitchFamily="34" charset="0"/>
                <a:cs typeface="Calibri" pitchFamily="34" charset="0"/>
              </a:rPr>
              <a:t>Hospital de Base </a:t>
            </a:r>
            <a:r>
              <a:rPr lang="pt-BR" sz="4800" dirty="0">
                <a:latin typeface="Calibri" pitchFamily="34" charset="0"/>
                <a:cs typeface="Calibri" pitchFamily="34" charset="0"/>
              </a:rPr>
              <a:t>– DF.</a:t>
            </a:r>
            <a:r>
              <a:rPr lang="pt-BR" sz="4800" dirty="0">
                <a:latin typeface="Calibri" pitchFamily="34" charset="0"/>
                <a:cs typeface="Calibri" pitchFamily="34" charset="0"/>
              </a:rPr>
              <a:t/>
            </a:r>
            <a:br>
              <a:rPr lang="pt-BR" sz="4800" dirty="0">
                <a:latin typeface="Calibri" pitchFamily="34" charset="0"/>
                <a:cs typeface="Calibri" pitchFamily="34" charset="0"/>
              </a:rPr>
            </a:br>
            <a:r>
              <a:rPr lang="pt-BR" sz="4800" b="1" dirty="0">
                <a:latin typeface="Calibri" pitchFamily="34" charset="0"/>
                <a:cs typeface="Calibri" pitchFamily="34" charset="0"/>
              </a:rPr>
              <a:t>Palavras-chave:</a:t>
            </a:r>
            <a:r>
              <a:rPr lang="pt-BR" sz="4800" dirty="0">
                <a:latin typeface="Calibri" pitchFamily="34" charset="0"/>
                <a:cs typeface="Calibri" pitchFamily="34" charset="0"/>
              </a:rPr>
              <a:t> Trauma ortopédico, Resposta endócrino-metabólica, Cortisol, Hiperglicemia induzida por </a:t>
            </a:r>
            <a:r>
              <a:rPr lang="pt-BR" sz="4800" dirty="0">
                <a:latin typeface="Calibri" pitchFamily="34" charset="0"/>
                <a:cs typeface="Calibri" pitchFamily="34" charset="0"/>
              </a:rPr>
              <a:t>estresse.</a:t>
            </a:r>
            <a:endParaRPr lang="pt-BR" sz="4800" dirty="0">
              <a:latin typeface="Calibri" pitchFamily="34" charset="0"/>
              <a:cs typeface="Calibri" pitchFamily="34" charset="0"/>
            </a:endParaRPr>
          </a:p>
        </p:txBody>
      </p:sp>
      <p:sp>
        <p:nvSpPr>
          <p:cNvPr id="3" name="CaixaDeTexto 2"/>
          <p:cNvSpPr txBox="1"/>
          <p:nvPr/>
        </p:nvSpPr>
        <p:spPr>
          <a:xfrm>
            <a:off x="515767" y="8201063"/>
            <a:ext cx="27349370" cy="23945017"/>
          </a:xfrm>
          <a:prstGeom prst="rect">
            <a:avLst/>
          </a:prstGeom>
          <a:noFill/>
        </p:spPr>
        <p:txBody>
          <a:bodyPr wrap="square" numCol="2" spcCol="720000" rtlCol="0">
            <a:spAutoFit/>
          </a:bodyPr>
          <a:lstStyle/>
          <a:p>
            <a:pPr algn="just"/>
            <a:r>
              <a:rPr lang="pt-BR" sz="5000" b="1" dirty="0">
                <a:latin typeface="Calibri" pitchFamily="34" charset="0"/>
                <a:cs typeface="Calibri" pitchFamily="34" charset="0"/>
              </a:rPr>
              <a:t>Introdução: </a:t>
            </a:r>
            <a:r>
              <a:rPr lang="pt-BR" sz="5000" dirty="0">
                <a:latin typeface="Calibri" pitchFamily="34" charset="0"/>
                <a:cs typeface="Calibri" pitchFamily="34" charset="0"/>
              </a:rPr>
              <a:t>O trauma ortopédico desencadeia uma resposta sistêmica caracterizada por alterações hormonais e metabólicas que podem impactar significativamente o prognóstico dos pacientes. Essa resposta é mediada por mecanismos como a liberação de cortisol, hiperglicemia induzida pelo estresse e aumento de lactato, que, quando exacerbados, estão associados a maior risco de infecção, atraso na cicatrização e prolongamento da internação hospitalar. </a:t>
            </a:r>
            <a:r>
              <a:rPr lang="pt-BR" sz="5000" b="1" dirty="0">
                <a:latin typeface="Calibri" pitchFamily="34" charset="0"/>
                <a:cs typeface="Calibri" pitchFamily="34" charset="0"/>
              </a:rPr>
              <a:t>Objetivos: </a:t>
            </a:r>
            <a:r>
              <a:rPr lang="pt-BR" sz="5000" dirty="0">
                <a:latin typeface="Calibri" pitchFamily="34" charset="0"/>
                <a:cs typeface="Calibri" pitchFamily="34" charset="0"/>
              </a:rPr>
              <a:t>Este estudo teve como objetivo analisar os principais desfechos clínicos e laboratoriais da resposta </a:t>
            </a:r>
            <a:r>
              <a:rPr lang="pt-BR" sz="5000" dirty="0" err="1">
                <a:latin typeface="Calibri" pitchFamily="34" charset="0"/>
                <a:cs typeface="Calibri" pitchFamily="34" charset="0"/>
              </a:rPr>
              <a:t>endocrinometabólica</a:t>
            </a:r>
            <a:r>
              <a:rPr lang="pt-BR" sz="5000" dirty="0">
                <a:latin typeface="Calibri" pitchFamily="34" charset="0"/>
                <a:cs typeface="Calibri" pitchFamily="34" charset="0"/>
              </a:rPr>
              <a:t> relacionada ao trauma ortopédico. </a:t>
            </a:r>
            <a:r>
              <a:rPr lang="pt-BR" sz="5000" b="1" dirty="0">
                <a:latin typeface="Calibri" pitchFamily="34" charset="0"/>
                <a:cs typeface="Calibri" pitchFamily="34" charset="0"/>
              </a:rPr>
              <a:t>Materiais e Métodos: </a:t>
            </a:r>
            <a:r>
              <a:rPr lang="pt-BR" sz="5000" dirty="0">
                <a:latin typeface="Calibri" pitchFamily="34" charset="0"/>
                <a:cs typeface="Calibri" pitchFamily="34" charset="0"/>
              </a:rPr>
              <a:t>Por meio de uma revisão sistemática, com buscas em </a:t>
            </a:r>
            <a:r>
              <a:rPr lang="pt-BR" sz="5000" dirty="0" err="1">
                <a:latin typeface="Calibri" pitchFamily="34" charset="0"/>
                <a:cs typeface="Calibri" pitchFamily="34" charset="0"/>
              </a:rPr>
              <a:t>PubMed</a:t>
            </a:r>
            <a:r>
              <a:rPr lang="pt-BR" sz="5000" dirty="0">
                <a:latin typeface="Calibri" pitchFamily="34" charset="0"/>
                <a:cs typeface="Calibri" pitchFamily="34" charset="0"/>
              </a:rPr>
              <a:t>, </a:t>
            </a:r>
            <a:r>
              <a:rPr lang="pt-BR" sz="5000" dirty="0" err="1">
                <a:latin typeface="Calibri" pitchFamily="34" charset="0"/>
                <a:cs typeface="Calibri" pitchFamily="34" charset="0"/>
              </a:rPr>
              <a:t>Scopus</a:t>
            </a:r>
            <a:r>
              <a:rPr lang="pt-BR" sz="5000" dirty="0">
                <a:latin typeface="Calibri" pitchFamily="34" charset="0"/>
                <a:cs typeface="Calibri" pitchFamily="34" charset="0"/>
              </a:rPr>
              <a:t>, </a:t>
            </a:r>
            <a:r>
              <a:rPr lang="pt-BR" sz="5000" dirty="0" err="1">
                <a:latin typeface="Calibri" pitchFamily="34" charset="0"/>
                <a:cs typeface="Calibri" pitchFamily="34" charset="0"/>
              </a:rPr>
              <a:t>SciELO</a:t>
            </a:r>
            <a:r>
              <a:rPr lang="pt-BR" sz="5000" dirty="0">
                <a:latin typeface="Calibri" pitchFamily="34" charset="0"/>
                <a:cs typeface="Calibri" pitchFamily="34" charset="0"/>
              </a:rPr>
              <a:t> e outros, foram identificados 83 artigos entre 2013 e 2023, dos quais 10 atenderam aos critérios de inclusão: estudos realizados com seres humanos com idade igual ou superior a 18 anos; estudos que abordam intervenções ou observações relacionadas à resposta endócrina e/ou metabólica diante de traumas ortopédicos, incluindo variáveis como cortisol, glicemia, lactato e outros. </a:t>
            </a:r>
            <a:r>
              <a:rPr lang="pt-BR" sz="5000" b="1" dirty="0">
                <a:latin typeface="Calibri" pitchFamily="34" charset="0"/>
                <a:cs typeface="Calibri" pitchFamily="34" charset="0"/>
              </a:rPr>
              <a:t>Resultados:</a:t>
            </a:r>
            <a:r>
              <a:rPr lang="pt-BR" sz="5000" dirty="0">
                <a:latin typeface="Calibri" pitchFamily="34" charset="0"/>
                <a:cs typeface="Calibri" pitchFamily="34" charset="0"/>
              </a:rPr>
              <a:t> Os estudos selecionados demonstraram que o monitoramento precoce e a modulação adequada dessa resposta, por meio de controle glicêmico, escolha anestésica e suporte metabólico, podem melhorar os desfechos clínicos e reduzir complicações. </a:t>
            </a:r>
            <a:r>
              <a:rPr lang="pt-BR" sz="5000" dirty="0">
                <a:latin typeface="Calibri" pitchFamily="34" charset="0"/>
                <a:cs typeface="Calibri" pitchFamily="34" charset="0"/>
              </a:rPr>
              <a:t>Vide tabela Anexo 1.</a:t>
            </a:r>
            <a:endParaRPr lang="pt-BR" sz="5000" b="1" dirty="0">
              <a:latin typeface="Calibri" pitchFamily="34" charset="0"/>
              <a:cs typeface="Calibri" pitchFamily="34" charset="0"/>
            </a:endParaRPr>
          </a:p>
          <a:p>
            <a:pPr algn="just"/>
            <a:r>
              <a:rPr lang="pt-BR" sz="5000" b="1" dirty="0">
                <a:latin typeface="Calibri" pitchFamily="34" charset="0"/>
                <a:cs typeface="Calibri" pitchFamily="34" charset="0"/>
              </a:rPr>
              <a:t>Discussão</a:t>
            </a:r>
            <a:r>
              <a:rPr lang="pt-BR" sz="5000" b="1" dirty="0">
                <a:latin typeface="Calibri" pitchFamily="34" charset="0"/>
                <a:cs typeface="Calibri" pitchFamily="34" charset="0"/>
              </a:rPr>
              <a:t>:</a:t>
            </a:r>
            <a:r>
              <a:rPr lang="pt-BR" sz="5000" dirty="0">
                <a:latin typeface="Calibri" pitchFamily="34" charset="0"/>
                <a:cs typeface="Calibri" pitchFamily="34" charset="0"/>
              </a:rPr>
              <a:t> Trauma ortopédico ativa resposta hormonal e metabólica aguda, com hiperglicemia e risco de complicações. Fatores como anestesia, mediadores moleculares e condições crônicas influenciam desfechos e recuperação óssea. </a:t>
            </a:r>
            <a:r>
              <a:rPr lang="pt-BR" sz="5000" b="1" dirty="0">
                <a:latin typeface="Calibri" pitchFamily="34" charset="0"/>
                <a:cs typeface="Calibri" pitchFamily="34" charset="0"/>
              </a:rPr>
              <a:t>Conclusões:</a:t>
            </a:r>
            <a:r>
              <a:rPr lang="pt-BR" sz="5000" dirty="0">
                <a:latin typeface="Calibri" pitchFamily="34" charset="0"/>
                <a:cs typeface="Calibri" pitchFamily="34" charset="0"/>
              </a:rPr>
              <a:t> O trauma ortopédico gera resposta </a:t>
            </a:r>
            <a:r>
              <a:rPr lang="pt-BR" sz="5000" dirty="0" err="1">
                <a:latin typeface="Calibri" pitchFamily="34" charset="0"/>
                <a:cs typeface="Calibri" pitchFamily="34" charset="0"/>
              </a:rPr>
              <a:t>endocrinometabólica</a:t>
            </a:r>
            <a:r>
              <a:rPr lang="pt-BR" sz="5000" dirty="0">
                <a:latin typeface="Calibri" pitchFamily="34" charset="0"/>
                <a:cs typeface="Calibri" pitchFamily="34" charset="0"/>
              </a:rPr>
              <a:t> que afeta diretamente o prognóstico. Monitoramento, controle glicêmico e abordagens personalizadas são essenciais para reduzir </a:t>
            </a:r>
            <a:r>
              <a:rPr lang="pt-BR" sz="5000" dirty="0">
                <a:latin typeface="Calibri" pitchFamily="34" charset="0"/>
                <a:cs typeface="Calibri" pitchFamily="34" charset="0"/>
              </a:rPr>
              <a:t>complicações </a:t>
            </a:r>
            <a:r>
              <a:rPr lang="pt-BR" sz="5000" dirty="0">
                <a:latin typeface="Calibri" pitchFamily="34" charset="0"/>
                <a:cs typeface="Calibri" pitchFamily="34" charset="0"/>
              </a:rPr>
              <a:t>e acelerar a </a:t>
            </a:r>
            <a:r>
              <a:rPr lang="pt-BR" sz="5000" dirty="0">
                <a:latin typeface="Calibri" pitchFamily="34" charset="0"/>
                <a:cs typeface="Calibri" pitchFamily="34" charset="0"/>
              </a:rPr>
              <a:t>recuperação.</a:t>
            </a:r>
          </a:p>
          <a:p>
            <a:pPr algn="just"/>
            <a:r>
              <a:rPr lang="pt-BR" sz="5000" b="1" dirty="0">
                <a:latin typeface="Calibri" pitchFamily="34" charset="0"/>
                <a:cs typeface="Calibri" pitchFamily="34" charset="0"/>
              </a:rPr>
              <a:t>Referências</a:t>
            </a:r>
            <a:r>
              <a:rPr lang="pt-BR" sz="5000" b="1" dirty="0">
                <a:latin typeface="Calibri" pitchFamily="34" charset="0"/>
                <a:cs typeface="Calibri" pitchFamily="34" charset="0"/>
              </a:rPr>
              <a:t>: </a:t>
            </a:r>
            <a:r>
              <a:rPr lang="pt-BR" sz="5000" b="1" dirty="0" err="1">
                <a:latin typeface="Calibri" pitchFamily="34" charset="0"/>
                <a:cs typeface="Calibri" pitchFamily="34" charset="0"/>
              </a:rPr>
              <a:t>Rozin</a:t>
            </a:r>
            <a:r>
              <a:rPr lang="pt-BR" sz="5000" b="1" dirty="0">
                <a:latin typeface="Calibri" pitchFamily="34" charset="0"/>
                <a:cs typeface="Calibri" pitchFamily="34" charset="0"/>
              </a:rPr>
              <a:t> </a:t>
            </a:r>
            <a:r>
              <a:rPr lang="pt-BR" sz="5000" b="1" dirty="0">
                <a:latin typeface="Calibri" pitchFamily="34" charset="0"/>
                <a:cs typeface="Calibri" pitchFamily="34" charset="0"/>
              </a:rPr>
              <a:t>&amp; </a:t>
            </a:r>
            <a:r>
              <a:rPr lang="pt-BR" sz="5000" b="1" dirty="0" err="1">
                <a:latin typeface="Calibri" pitchFamily="34" charset="0"/>
                <a:cs typeface="Calibri" pitchFamily="34" charset="0"/>
              </a:rPr>
              <a:t>Marochkov</a:t>
            </a:r>
            <a:r>
              <a:rPr lang="pt-BR" sz="5000" b="1" dirty="0">
                <a:latin typeface="Calibri" pitchFamily="34" charset="0"/>
                <a:cs typeface="Calibri" pitchFamily="34" charset="0"/>
              </a:rPr>
              <a:t> – </a:t>
            </a:r>
            <a:r>
              <a:rPr lang="pt-BR" sz="5000" dirty="0" err="1">
                <a:latin typeface="Calibri" pitchFamily="34" charset="0"/>
                <a:cs typeface="Calibri" pitchFamily="34" charset="0"/>
              </a:rPr>
              <a:t>Endocrine</a:t>
            </a:r>
            <a:r>
              <a:rPr lang="pt-BR" sz="5000" dirty="0">
                <a:latin typeface="Calibri" pitchFamily="34" charset="0"/>
                <a:cs typeface="Calibri" pitchFamily="34" charset="0"/>
              </a:rPr>
              <a:t> </a:t>
            </a:r>
            <a:r>
              <a:rPr lang="pt-BR" sz="5000" dirty="0" err="1">
                <a:latin typeface="Calibri" pitchFamily="34" charset="0"/>
                <a:cs typeface="Calibri" pitchFamily="34" charset="0"/>
              </a:rPr>
              <a:t>and</a:t>
            </a:r>
            <a:r>
              <a:rPr lang="pt-BR" sz="5000" dirty="0">
                <a:latin typeface="Calibri" pitchFamily="34" charset="0"/>
                <a:cs typeface="Calibri" pitchFamily="34" charset="0"/>
              </a:rPr>
              <a:t> </a:t>
            </a:r>
            <a:r>
              <a:rPr lang="pt-BR" sz="5000" dirty="0" err="1">
                <a:latin typeface="Calibri" pitchFamily="34" charset="0"/>
                <a:cs typeface="Calibri" pitchFamily="34" charset="0"/>
              </a:rPr>
              <a:t>metabolic</a:t>
            </a:r>
            <a:r>
              <a:rPr lang="pt-BR" sz="5000" dirty="0">
                <a:latin typeface="Calibri" pitchFamily="34" charset="0"/>
                <a:cs typeface="Calibri" pitchFamily="34" charset="0"/>
              </a:rPr>
              <a:t> </a:t>
            </a:r>
            <a:r>
              <a:rPr lang="pt-BR" sz="5000" dirty="0" err="1">
                <a:latin typeface="Calibri" pitchFamily="34" charset="0"/>
                <a:cs typeface="Calibri" pitchFamily="34" charset="0"/>
              </a:rPr>
              <a:t>monitoring</a:t>
            </a:r>
            <a:r>
              <a:rPr lang="pt-BR" sz="5000" dirty="0">
                <a:latin typeface="Calibri" pitchFamily="34" charset="0"/>
                <a:cs typeface="Calibri" pitchFamily="34" charset="0"/>
              </a:rPr>
              <a:t> for </a:t>
            </a:r>
            <a:r>
              <a:rPr lang="pt-BR" sz="5000" dirty="0" err="1">
                <a:latin typeface="Calibri" pitchFamily="34" charset="0"/>
                <a:cs typeface="Calibri" pitchFamily="34" charset="0"/>
              </a:rPr>
              <a:t>anesthesia</a:t>
            </a:r>
            <a:r>
              <a:rPr lang="pt-BR" sz="5000" dirty="0">
                <a:latin typeface="Calibri" pitchFamily="34" charset="0"/>
                <a:cs typeface="Calibri" pitchFamily="34" charset="0"/>
              </a:rPr>
              <a:t> </a:t>
            </a:r>
            <a:r>
              <a:rPr lang="pt-BR" sz="5000" dirty="0" err="1">
                <a:latin typeface="Calibri" pitchFamily="34" charset="0"/>
                <a:cs typeface="Calibri" pitchFamily="34" charset="0"/>
              </a:rPr>
              <a:t>care</a:t>
            </a:r>
            <a:r>
              <a:rPr lang="pt-BR" sz="5000" dirty="0">
                <a:latin typeface="Calibri" pitchFamily="34" charset="0"/>
                <a:cs typeface="Calibri" pitchFamily="34" charset="0"/>
              </a:rPr>
              <a:t> in </a:t>
            </a:r>
            <a:r>
              <a:rPr lang="pt-BR" sz="5000" dirty="0" err="1">
                <a:latin typeface="Calibri" pitchFamily="34" charset="0"/>
                <a:cs typeface="Calibri" pitchFamily="34" charset="0"/>
              </a:rPr>
              <a:t>orthopedic</a:t>
            </a:r>
            <a:r>
              <a:rPr lang="pt-BR" sz="5000" dirty="0">
                <a:latin typeface="Calibri" pitchFamily="34" charset="0"/>
                <a:cs typeface="Calibri" pitchFamily="34" charset="0"/>
              </a:rPr>
              <a:t> trauma </a:t>
            </a:r>
            <a:r>
              <a:rPr lang="pt-BR" sz="5000" dirty="0" err="1">
                <a:latin typeface="Calibri" pitchFamily="34" charset="0"/>
                <a:cs typeface="Calibri" pitchFamily="34" charset="0"/>
              </a:rPr>
              <a:t>surgery</a:t>
            </a:r>
            <a:r>
              <a:rPr lang="pt-BR" sz="5000" dirty="0">
                <a:latin typeface="Calibri" pitchFamily="34" charset="0"/>
                <a:cs typeface="Calibri" pitchFamily="34" charset="0"/>
              </a:rPr>
              <a:t> </a:t>
            </a:r>
            <a:r>
              <a:rPr lang="pt-BR" sz="5000" dirty="0" err="1">
                <a:latin typeface="Calibri" pitchFamily="34" charset="0"/>
                <a:cs typeface="Calibri" pitchFamily="34" charset="0"/>
              </a:rPr>
              <a:t>on</a:t>
            </a:r>
            <a:r>
              <a:rPr lang="pt-BR" sz="5000" dirty="0">
                <a:latin typeface="Calibri" pitchFamily="34" charset="0"/>
                <a:cs typeface="Calibri" pitchFamily="34" charset="0"/>
              </a:rPr>
              <a:t> </a:t>
            </a:r>
            <a:r>
              <a:rPr lang="pt-BR" sz="5000" dirty="0" err="1">
                <a:latin typeface="Calibri" pitchFamily="34" charset="0"/>
                <a:cs typeface="Calibri" pitchFamily="34" charset="0"/>
              </a:rPr>
              <a:t>the</a:t>
            </a:r>
            <a:r>
              <a:rPr lang="pt-BR" sz="5000" dirty="0">
                <a:latin typeface="Calibri" pitchFamily="34" charset="0"/>
                <a:cs typeface="Calibri" pitchFamily="34" charset="0"/>
              </a:rPr>
              <a:t> </a:t>
            </a:r>
            <a:r>
              <a:rPr lang="pt-BR" sz="5000" dirty="0" err="1">
                <a:latin typeface="Calibri" pitchFamily="34" charset="0"/>
                <a:cs typeface="Calibri" pitchFamily="34" charset="0"/>
              </a:rPr>
              <a:t>lower</a:t>
            </a:r>
            <a:r>
              <a:rPr lang="pt-BR" sz="5000" dirty="0">
                <a:latin typeface="Calibri" pitchFamily="34" charset="0"/>
                <a:cs typeface="Calibri" pitchFamily="34" charset="0"/>
              </a:rPr>
              <a:t> </a:t>
            </a:r>
            <a:r>
              <a:rPr lang="pt-BR" sz="5000" dirty="0" err="1">
                <a:latin typeface="Calibri" pitchFamily="34" charset="0"/>
                <a:cs typeface="Calibri" pitchFamily="34" charset="0"/>
              </a:rPr>
              <a:t>extremities</a:t>
            </a:r>
            <a:r>
              <a:rPr lang="pt-BR" sz="5000" dirty="0">
                <a:latin typeface="Calibri" pitchFamily="34" charset="0"/>
                <a:cs typeface="Calibri" pitchFamily="34" charset="0"/>
              </a:rPr>
              <a:t> </a:t>
            </a:r>
            <a:r>
              <a:rPr lang="pt-BR" sz="5000" dirty="0" err="1">
                <a:latin typeface="Calibri" pitchFamily="34" charset="0"/>
                <a:cs typeface="Calibri" pitchFamily="34" charset="0"/>
              </a:rPr>
              <a:t>of</a:t>
            </a:r>
            <a:r>
              <a:rPr lang="pt-BR" sz="5000" dirty="0">
                <a:latin typeface="Calibri" pitchFamily="34" charset="0"/>
                <a:cs typeface="Calibri" pitchFamily="34" charset="0"/>
              </a:rPr>
              <a:t> </a:t>
            </a:r>
            <a:r>
              <a:rPr lang="pt-BR" sz="5000" dirty="0" err="1">
                <a:latin typeface="Calibri" pitchFamily="34" charset="0"/>
                <a:cs typeface="Calibri" pitchFamily="34" charset="0"/>
              </a:rPr>
              <a:t>children</a:t>
            </a:r>
            <a:r>
              <a:rPr lang="pt-BR" sz="5000" b="1" dirty="0">
                <a:latin typeface="Calibri" pitchFamily="34" charset="0"/>
                <a:cs typeface="Calibri" pitchFamily="34" charset="0"/>
              </a:rPr>
              <a:t>. Richards </a:t>
            </a:r>
            <a:r>
              <a:rPr lang="pt-BR" sz="5000" b="1" dirty="0">
                <a:latin typeface="Calibri" pitchFamily="34" charset="0"/>
                <a:cs typeface="Calibri" pitchFamily="34" charset="0"/>
              </a:rPr>
              <a:t>et al. – </a:t>
            </a:r>
            <a:r>
              <a:rPr lang="pt-BR" sz="5000" dirty="0">
                <a:latin typeface="Calibri" pitchFamily="34" charset="0"/>
                <a:cs typeface="Calibri" pitchFamily="34" charset="0"/>
              </a:rPr>
              <a:t>Stress-</a:t>
            </a:r>
            <a:r>
              <a:rPr lang="pt-BR" sz="5000" dirty="0" err="1">
                <a:latin typeface="Calibri" pitchFamily="34" charset="0"/>
                <a:cs typeface="Calibri" pitchFamily="34" charset="0"/>
              </a:rPr>
              <a:t>induced</a:t>
            </a:r>
            <a:r>
              <a:rPr lang="pt-BR" sz="5000" dirty="0">
                <a:latin typeface="Calibri" pitchFamily="34" charset="0"/>
                <a:cs typeface="Calibri" pitchFamily="34" charset="0"/>
              </a:rPr>
              <a:t> </a:t>
            </a:r>
            <a:r>
              <a:rPr lang="pt-BR" sz="5000" dirty="0" err="1">
                <a:latin typeface="Calibri" pitchFamily="34" charset="0"/>
                <a:cs typeface="Calibri" pitchFamily="34" charset="0"/>
              </a:rPr>
              <a:t>hyperglycemia</a:t>
            </a:r>
            <a:r>
              <a:rPr lang="pt-BR" sz="5000" dirty="0">
                <a:latin typeface="Calibri" pitchFamily="34" charset="0"/>
                <a:cs typeface="Calibri" pitchFamily="34" charset="0"/>
              </a:rPr>
              <a:t> as a </a:t>
            </a:r>
            <a:r>
              <a:rPr lang="pt-BR" sz="5000" dirty="0" err="1">
                <a:latin typeface="Calibri" pitchFamily="34" charset="0"/>
                <a:cs typeface="Calibri" pitchFamily="34" charset="0"/>
              </a:rPr>
              <a:t>risk</a:t>
            </a:r>
            <a:r>
              <a:rPr lang="pt-BR" sz="5000" dirty="0">
                <a:latin typeface="Calibri" pitchFamily="34" charset="0"/>
                <a:cs typeface="Calibri" pitchFamily="34" charset="0"/>
              </a:rPr>
              <a:t> </a:t>
            </a:r>
            <a:r>
              <a:rPr lang="pt-BR" sz="5000" dirty="0" err="1">
                <a:latin typeface="Calibri" pitchFamily="34" charset="0"/>
                <a:cs typeface="Calibri" pitchFamily="34" charset="0"/>
              </a:rPr>
              <a:t>factor</a:t>
            </a:r>
            <a:r>
              <a:rPr lang="pt-BR" sz="5000" dirty="0">
                <a:latin typeface="Calibri" pitchFamily="34" charset="0"/>
                <a:cs typeface="Calibri" pitchFamily="34" charset="0"/>
              </a:rPr>
              <a:t> for </a:t>
            </a:r>
            <a:r>
              <a:rPr lang="pt-BR" sz="5000" dirty="0" err="1">
                <a:latin typeface="Calibri" pitchFamily="34" charset="0"/>
                <a:cs typeface="Calibri" pitchFamily="34" charset="0"/>
              </a:rPr>
              <a:t>surgical</a:t>
            </a:r>
            <a:r>
              <a:rPr lang="pt-BR" sz="5000" dirty="0">
                <a:latin typeface="Calibri" pitchFamily="34" charset="0"/>
                <a:cs typeface="Calibri" pitchFamily="34" charset="0"/>
              </a:rPr>
              <a:t>-site </a:t>
            </a:r>
            <a:r>
              <a:rPr lang="pt-BR" sz="5000" dirty="0" err="1">
                <a:latin typeface="Calibri" pitchFamily="34" charset="0"/>
                <a:cs typeface="Calibri" pitchFamily="34" charset="0"/>
              </a:rPr>
              <a:t>infection</a:t>
            </a:r>
            <a:r>
              <a:rPr lang="pt-BR" sz="5000" dirty="0">
                <a:latin typeface="Calibri" pitchFamily="34" charset="0"/>
                <a:cs typeface="Calibri" pitchFamily="34" charset="0"/>
              </a:rPr>
              <a:t> in </a:t>
            </a:r>
            <a:r>
              <a:rPr lang="pt-BR" sz="5000" dirty="0" err="1">
                <a:latin typeface="Calibri" pitchFamily="34" charset="0"/>
                <a:cs typeface="Calibri" pitchFamily="34" charset="0"/>
              </a:rPr>
              <a:t>nondiabetic</a:t>
            </a:r>
            <a:r>
              <a:rPr lang="pt-BR" sz="5000" dirty="0">
                <a:latin typeface="Calibri" pitchFamily="34" charset="0"/>
                <a:cs typeface="Calibri" pitchFamily="34" charset="0"/>
              </a:rPr>
              <a:t> </a:t>
            </a:r>
            <a:r>
              <a:rPr lang="pt-BR" sz="5000" dirty="0" err="1">
                <a:latin typeface="Calibri" pitchFamily="34" charset="0"/>
                <a:cs typeface="Calibri" pitchFamily="34" charset="0"/>
              </a:rPr>
              <a:t>orthopedic</a:t>
            </a:r>
            <a:r>
              <a:rPr lang="pt-BR" sz="5000" dirty="0">
                <a:latin typeface="Calibri" pitchFamily="34" charset="0"/>
                <a:cs typeface="Calibri" pitchFamily="34" charset="0"/>
              </a:rPr>
              <a:t> trauma </a:t>
            </a:r>
            <a:r>
              <a:rPr lang="pt-BR" sz="5000" dirty="0" err="1">
                <a:latin typeface="Calibri" pitchFamily="34" charset="0"/>
                <a:cs typeface="Calibri" pitchFamily="34" charset="0"/>
              </a:rPr>
              <a:t>patients</a:t>
            </a:r>
            <a:r>
              <a:rPr lang="pt-BR" sz="5000" dirty="0">
                <a:latin typeface="Calibri" pitchFamily="34" charset="0"/>
                <a:cs typeface="Calibri" pitchFamily="34" charset="0"/>
              </a:rPr>
              <a:t>. </a:t>
            </a:r>
            <a:r>
              <a:rPr lang="pt-BR" sz="5000" b="1" dirty="0">
                <a:latin typeface="Calibri" pitchFamily="34" charset="0"/>
                <a:cs typeface="Calibri" pitchFamily="34" charset="0"/>
              </a:rPr>
              <a:t>Bond </a:t>
            </a:r>
            <a:r>
              <a:rPr lang="pt-BR" sz="5000" b="1" dirty="0">
                <a:latin typeface="Calibri" pitchFamily="34" charset="0"/>
                <a:cs typeface="Calibri" pitchFamily="34" charset="0"/>
              </a:rPr>
              <a:t>&amp; </a:t>
            </a:r>
            <a:r>
              <a:rPr lang="pt-BR" sz="5000" b="1" dirty="0" err="1">
                <a:latin typeface="Calibri" pitchFamily="34" charset="0"/>
                <a:cs typeface="Calibri" pitchFamily="34" charset="0"/>
              </a:rPr>
              <a:t>Sayal</a:t>
            </a:r>
            <a:r>
              <a:rPr lang="pt-BR" sz="5000" b="1" dirty="0">
                <a:latin typeface="Calibri" pitchFamily="34" charset="0"/>
                <a:cs typeface="Calibri" pitchFamily="34" charset="0"/>
              </a:rPr>
              <a:t> – </a:t>
            </a:r>
            <a:r>
              <a:rPr lang="pt-BR" sz="5000" dirty="0" err="1">
                <a:latin typeface="Calibri" pitchFamily="34" charset="0"/>
                <a:cs typeface="Calibri" pitchFamily="34" charset="0"/>
              </a:rPr>
              <a:t>Orthopedic</a:t>
            </a:r>
            <a:r>
              <a:rPr lang="pt-BR" sz="5000" dirty="0">
                <a:latin typeface="Calibri" pitchFamily="34" charset="0"/>
                <a:cs typeface="Calibri" pitchFamily="34" charset="0"/>
              </a:rPr>
              <a:t> </a:t>
            </a:r>
            <a:r>
              <a:rPr lang="pt-BR" sz="5000" dirty="0" err="1">
                <a:latin typeface="Calibri" pitchFamily="34" charset="0"/>
                <a:cs typeface="Calibri" pitchFamily="34" charset="0"/>
              </a:rPr>
              <a:t>Emergencies</a:t>
            </a:r>
            <a:r>
              <a:rPr lang="pt-BR" sz="5000" dirty="0">
                <a:latin typeface="Calibri" pitchFamily="34" charset="0"/>
                <a:cs typeface="Calibri" pitchFamily="34" charset="0"/>
              </a:rPr>
              <a:t>. </a:t>
            </a:r>
            <a:r>
              <a:rPr lang="pt-BR" sz="5000" b="1" dirty="0" err="1">
                <a:latin typeface="Calibri" pitchFamily="34" charset="0"/>
                <a:cs typeface="Calibri" pitchFamily="34" charset="0"/>
              </a:rPr>
              <a:t>Iyer</a:t>
            </a:r>
            <a:r>
              <a:rPr lang="pt-BR" sz="5000" b="1" dirty="0">
                <a:latin typeface="Calibri" pitchFamily="34" charset="0"/>
                <a:cs typeface="Calibri" pitchFamily="34" charset="0"/>
              </a:rPr>
              <a:t> </a:t>
            </a:r>
            <a:r>
              <a:rPr lang="pt-BR" sz="5000" b="1" dirty="0">
                <a:latin typeface="Calibri" pitchFamily="34" charset="0"/>
                <a:cs typeface="Calibri" pitchFamily="34" charset="0"/>
              </a:rPr>
              <a:t>– </a:t>
            </a:r>
            <a:r>
              <a:rPr lang="pt-BR" sz="5000" dirty="0" err="1">
                <a:latin typeface="Calibri" pitchFamily="34" charset="0"/>
                <a:cs typeface="Calibri" pitchFamily="34" charset="0"/>
              </a:rPr>
              <a:t>Metabolic</a:t>
            </a:r>
            <a:r>
              <a:rPr lang="pt-BR" sz="5000" dirty="0">
                <a:latin typeface="Calibri" pitchFamily="34" charset="0"/>
                <a:cs typeface="Calibri" pitchFamily="34" charset="0"/>
              </a:rPr>
              <a:t> </a:t>
            </a:r>
            <a:r>
              <a:rPr lang="pt-BR" sz="5000" dirty="0" err="1">
                <a:latin typeface="Calibri" pitchFamily="34" charset="0"/>
                <a:cs typeface="Calibri" pitchFamily="34" charset="0"/>
              </a:rPr>
              <a:t>and</a:t>
            </a:r>
            <a:r>
              <a:rPr lang="pt-BR" sz="5000" dirty="0">
                <a:latin typeface="Calibri" pitchFamily="34" charset="0"/>
                <a:cs typeface="Calibri" pitchFamily="34" charset="0"/>
              </a:rPr>
              <a:t> </a:t>
            </a:r>
            <a:r>
              <a:rPr lang="pt-BR" sz="5000" dirty="0" err="1">
                <a:latin typeface="Calibri" pitchFamily="34" charset="0"/>
                <a:cs typeface="Calibri" pitchFamily="34" charset="0"/>
              </a:rPr>
              <a:t>Endocrine</a:t>
            </a:r>
            <a:r>
              <a:rPr lang="pt-BR" sz="5000" dirty="0">
                <a:latin typeface="Calibri" pitchFamily="34" charset="0"/>
                <a:cs typeface="Calibri" pitchFamily="34" charset="0"/>
              </a:rPr>
              <a:t> </a:t>
            </a:r>
            <a:r>
              <a:rPr lang="pt-BR" sz="5000" dirty="0" err="1">
                <a:latin typeface="Calibri" pitchFamily="34" charset="0"/>
                <a:cs typeface="Calibri" pitchFamily="34" charset="0"/>
              </a:rPr>
              <a:t>Disorders</a:t>
            </a:r>
            <a:r>
              <a:rPr lang="pt-BR" sz="5000" dirty="0">
                <a:latin typeface="Calibri" pitchFamily="34" charset="0"/>
                <a:cs typeface="Calibri" pitchFamily="34" charset="0"/>
              </a:rPr>
              <a:t>. </a:t>
            </a:r>
            <a:r>
              <a:rPr lang="pt-BR" sz="5000" b="1" dirty="0" err="1">
                <a:latin typeface="Calibri" pitchFamily="34" charset="0"/>
                <a:cs typeface="Calibri" pitchFamily="34" charset="0"/>
              </a:rPr>
              <a:t>Eftekharian</a:t>
            </a:r>
            <a:r>
              <a:rPr lang="pt-BR" sz="5000" b="1" dirty="0">
                <a:latin typeface="Calibri" pitchFamily="34" charset="0"/>
                <a:cs typeface="Calibri" pitchFamily="34" charset="0"/>
              </a:rPr>
              <a:t> </a:t>
            </a:r>
            <a:r>
              <a:rPr lang="pt-BR" sz="5000" b="1" dirty="0">
                <a:latin typeface="Calibri" pitchFamily="34" charset="0"/>
                <a:cs typeface="Calibri" pitchFamily="34" charset="0"/>
              </a:rPr>
              <a:t>et al. – </a:t>
            </a:r>
            <a:r>
              <a:rPr lang="pt-BR" sz="5000" dirty="0" err="1">
                <a:latin typeface="Calibri" pitchFamily="34" charset="0"/>
                <a:cs typeface="Calibri" pitchFamily="34" charset="0"/>
              </a:rPr>
              <a:t>Comparison</a:t>
            </a:r>
            <a:r>
              <a:rPr lang="pt-BR" sz="5000" dirty="0">
                <a:latin typeface="Calibri" pitchFamily="34" charset="0"/>
                <a:cs typeface="Calibri" pitchFamily="34" charset="0"/>
              </a:rPr>
              <a:t> </a:t>
            </a:r>
            <a:r>
              <a:rPr lang="pt-BR" sz="5000" dirty="0" err="1">
                <a:latin typeface="Calibri" pitchFamily="34" charset="0"/>
                <a:cs typeface="Calibri" pitchFamily="34" charset="0"/>
              </a:rPr>
              <a:t>of</a:t>
            </a:r>
            <a:r>
              <a:rPr lang="pt-BR" sz="5000" dirty="0">
                <a:latin typeface="Calibri" pitchFamily="34" charset="0"/>
                <a:cs typeface="Calibri" pitchFamily="34" charset="0"/>
              </a:rPr>
              <a:t> </a:t>
            </a:r>
            <a:r>
              <a:rPr lang="pt-BR" sz="5000" dirty="0" err="1">
                <a:latin typeface="Calibri" pitchFamily="34" charset="0"/>
                <a:cs typeface="Calibri" pitchFamily="34" charset="0"/>
              </a:rPr>
              <a:t>blood</a:t>
            </a:r>
            <a:r>
              <a:rPr lang="pt-BR" sz="5000" dirty="0">
                <a:latin typeface="Calibri" pitchFamily="34" charset="0"/>
                <a:cs typeface="Calibri" pitchFamily="34" charset="0"/>
              </a:rPr>
              <a:t> sugar </a:t>
            </a:r>
            <a:r>
              <a:rPr lang="pt-BR" sz="5000" dirty="0" err="1">
                <a:latin typeface="Calibri" pitchFamily="34" charset="0"/>
                <a:cs typeface="Calibri" pitchFamily="34" charset="0"/>
              </a:rPr>
              <a:t>fluctuations</a:t>
            </a:r>
            <a:r>
              <a:rPr lang="pt-BR" sz="5000" dirty="0">
                <a:latin typeface="Calibri" pitchFamily="34" charset="0"/>
                <a:cs typeface="Calibri" pitchFamily="34" charset="0"/>
              </a:rPr>
              <a:t> in non-</a:t>
            </a:r>
            <a:r>
              <a:rPr lang="pt-BR" sz="5000" dirty="0" err="1">
                <a:latin typeface="Calibri" pitchFamily="34" charset="0"/>
                <a:cs typeface="Calibri" pitchFamily="34" charset="0"/>
              </a:rPr>
              <a:t>diabetic</a:t>
            </a:r>
            <a:r>
              <a:rPr lang="pt-BR" sz="5000" dirty="0">
                <a:latin typeface="Calibri" pitchFamily="34" charset="0"/>
                <a:cs typeface="Calibri" pitchFamily="34" charset="0"/>
              </a:rPr>
              <a:t> </a:t>
            </a:r>
            <a:r>
              <a:rPr lang="pt-BR" sz="5000" dirty="0" err="1">
                <a:latin typeface="Calibri" pitchFamily="34" charset="0"/>
                <a:cs typeface="Calibri" pitchFamily="34" charset="0"/>
              </a:rPr>
              <a:t>patients</a:t>
            </a:r>
            <a:r>
              <a:rPr lang="pt-BR" sz="5000" dirty="0">
                <a:latin typeface="Calibri" pitchFamily="34" charset="0"/>
                <a:cs typeface="Calibri" pitchFamily="34" charset="0"/>
              </a:rPr>
              <a:t> </a:t>
            </a:r>
            <a:r>
              <a:rPr lang="pt-BR" sz="5000" dirty="0" err="1">
                <a:latin typeface="Calibri" pitchFamily="34" charset="0"/>
                <a:cs typeface="Calibri" pitchFamily="34" charset="0"/>
              </a:rPr>
              <a:t>during</a:t>
            </a:r>
            <a:r>
              <a:rPr lang="pt-BR" sz="5000" dirty="0">
                <a:latin typeface="Calibri" pitchFamily="34" charset="0"/>
                <a:cs typeface="Calibri" pitchFamily="34" charset="0"/>
              </a:rPr>
              <a:t> </a:t>
            </a:r>
            <a:r>
              <a:rPr lang="pt-BR" sz="5000" dirty="0" err="1">
                <a:latin typeface="Calibri" pitchFamily="34" charset="0"/>
                <a:cs typeface="Calibri" pitchFamily="34" charset="0"/>
              </a:rPr>
              <a:t>orthopedic</a:t>
            </a:r>
            <a:r>
              <a:rPr lang="pt-BR" sz="5000" dirty="0">
                <a:latin typeface="Calibri" pitchFamily="34" charset="0"/>
                <a:cs typeface="Calibri" pitchFamily="34" charset="0"/>
              </a:rPr>
              <a:t> </a:t>
            </a:r>
            <a:r>
              <a:rPr lang="pt-BR" sz="5000" dirty="0" err="1">
                <a:latin typeface="Calibri" pitchFamily="34" charset="0"/>
                <a:cs typeface="Calibri" pitchFamily="34" charset="0"/>
              </a:rPr>
              <a:t>surgery</a:t>
            </a:r>
            <a:r>
              <a:rPr lang="pt-BR" sz="5000" dirty="0">
                <a:latin typeface="Calibri" pitchFamily="34" charset="0"/>
                <a:cs typeface="Calibri" pitchFamily="34" charset="0"/>
              </a:rPr>
              <a:t> in general </a:t>
            </a:r>
            <a:r>
              <a:rPr lang="pt-BR" sz="5000" dirty="0" err="1">
                <a:latin typeface="Calibri" pitchFamily="34" charset="0"/>
                <a:cs typeface="Calibri" pitchFamily="34" charset="0"/>
              </a:rPr>
              <a:t>anesthesia</a:t>
            </a:r>
            <a:r>
              <a:rPr lang="pt-BR" sz="5000" dirty="0">
                <a:latin typeface="Calibri" pitchFamily="34" charset="0"/>
                <a:cs typeface="Calibri" pitchFamily="34" charset="0"/>
              </a:rPr>
              <a:t> </a:t>
            </a:r>
            <a:r>
              <a:rPr lang="pt-BR" sz="5000" dirty="0" err="1">
                <a:latin typeface="Calibri" pitchFamily="34" charset="0"/>
                <a:cs typeface="Calibri" pitchFamily="34" charset="0"/>
              </a:rPr>
              <a:t>and</a:t>
            </a:r>
            <a:r>
              <a:rPr lang="pt-BR" sz="5000" dirty="0">
                <a:latin typeface="Calibri" pitchFamily="34" charset="0"/>
                <a:cs typeface="Calibri" pitchFamily="34" charset="0"/>
              </a:rPr>
              <a:t> </a:t>
            </a:r>
            <a:r>
              <a:rPr lang="pt-BR" sz="5000" dirty="0" err="1">
                <a:latin typeface="Calibri" pitchFamily="34" charset="0"/>
                <a:cs typeface="Calibri" pitchFamily="34" charset="0"/>
              </a:rPr>
              <a:t>spinal</a:t>
            </a:r>
            <a:r>
              <a:rPr lang="pt-BR" sz="5000" dirty="0">
                <a:latin typeface="Calibri" pitchFamily="34" charset="0"/>
                <a:cs typeface="Calibri" pitchFamily="34" charset="0"/>
              </a:rPr>
              <a:t> </a:t>
            </a:r>
            <a:r>
              <a:rPr lang="pt-BR" sz="5000" dirty="0" err="1">
                <a:latin typeface="Calibri" pitchFamily="34" charset="0"/>
                <a:cs typeface="Calibri" pitchFamily="34" charset="0"/>
              </a:rPr>
              <a:t>anesthesia</a:t>
            </a:r>
            <a:r>
              <a:rPr lang="pt-BR" sz="5000" dirty="0">
                <a:latin typeface="Calibri" pitchFamily="34" charset="0"/>
                <a:cs typeface="Calibri" pitchFamily="34" charset="0"/>
              </a:rPr>
              <a:t>. </a:t>
            </a:r>
            <a:r>
              <a:rPr lang="pt-BR" sz="5000" b="1" dirty="0" err="1">
                <a:latin typeface="Calibri" pitchFamily="34" charset="0"/>
                <a:cs typeface="Calibri" pitchFamily="34" charset="0"/>
              </a:rPr>
              <a:t>Raj</a:t>
            </a:r>
            <a:r>
              <a:rPr lang="pt-BR" sz="5000" b="1" dirty="0">
                <a:latin typeface="Calibri" pitchFamily="34" charset="0"/>
                <a:cs typeface="Calibri" pitchFamily="34" charset="0"/>
              </a:rPr>
              <a:t> </a:t>
            </a:r>
            <a:r>
              <a:rPr lang="pt-BR" sz="5000" b="1" dirty="0">
                <a:latin typeface="Calibri" pitchFamily="34" charset="0"/>
                <a:cs typeface="Calibri" pitchFamily="34" charset="0"/>
              </a:rPr>
              <a:t>et al. – </a:t>
            </a:r>
            <a:r>
              <a:rPr lang="pt-BR" sz="5000" dirty="0">
                <a:latin typeface="Calibri" pitchFamily="34" charset="0"/>
                <a:cs typeface="Calibri" pitchFamily="34" charset="0"/>
              </a:rPr>
              <a:t>The </a:t>
            </a:r>
            <a:r>
              <a:rPr lang="pt-BR" sz="5000" dirty="0" err="1">
                <a:latin typeface="Calibri" pitchFamily="34" charset="0"/>
                <a:cs typeface="Calibri" pitchFamily="34" charset="0"/>
              </a:rPr>
              <a:t>impact</a:t>
            </a:r>
            <a:r>
              <a:rPr lang="pt-BR" sz="5000" dirty="0">
                <a:latin typeface="Calibri" pitchFamily="34" charset="0"/>
                <a:cs typeface="Calibri" pitchFamily="34" charset="0"/>
              </a:rPr>
              <a:t> </a:t>
            </a:r>
            <a:r>
              <a:rPr lang="pt-BR" sz="5000" dirty="0" err="1">
                <a:latin typeface="Calibri" pitchFamily="34" charset="0"/>
                <a:cs typeface="Calibri" pitchFamily="34" charset="0"/>
              </a:rPr>
              <a:t>of</a:t>
            </a:r>
            <a:r>
              <a:rPr lang="pt-BR" sz="5000" dirty="0">
                <a:latin typeface="Calibri" pitchFamily="34" charset="0"/>
                <a:cs typeface="Calibri" pitchFamily="34" charset="0"/>
              </a:rPr>
              <a:t> </a:t>
            </a:r>
            <a:r>
              <a:rPr lang="pt-BR" sz="5000" dirty="0" err="1">
                <a:latin typeface="Calibri" pitchFamily="34" charset="0"/>
                <a:cs typeface="Calibri" pitchFamily="34" charset="0"/>
              </a:rPr>
              <a:t>the</a:t>
            </a:r>
            <a:r>
              <a:rPr lang="pt-BR" sz="5000" dirty="0">
                <a:latin typeface="Calibri" pitchFamily="34" charset="0"/>
                <a:cs typeface="Calibri" pitchFamily="34" charset="0"/>
              </a:rPr>
              <a:t> menstrual </a:t>
            </a:r>
            <a:r>
              <a:rPr lang="pt-BR" sz="5000" dirty="0" err="1">
                <a:latin typeface="Calibri" pitchFamily="34" charset="0"/>
                <a:cs typeface="Calibri" pitchFamily="34" charset="0"/>
              </a:rPr>
              <a:t>cycle</a:t>
            </a:r>
            <a:r>
              <a:rPr lang="pt-BR" sz="5000" dirty="0">
                <a:latin typeface="Calibri" pitchFamily="34" charset="0"/>
                <a:cs typeface="Calibri" pitchFamily="34" charset="0"/>
              </a:rPr>
              <a:t> </a:t>
            </a:r>
            <a:r>
              <a:rPr lang="pt-BR" sz="5000" dirty="0" err="1">
                <a:latin typeface="Calibri" pitchFamily="34" charset="0"/>
                <a:cs typeface="Calibri" pitchFamily="34" charset="0"/>
              </a:rPr>
              <a:t>on</a:t>
            </a:r>
            <a:r>
              <a:rPr lang="pt-BR" sz="5000" dirty="0">
                <a:latin typeface="Calibri" pitchFamily="34" charset="0"/>
                <a:cs typeface="Calibri" pitchFamily="34" charset="0"/>
              </a:rPr>
              <a:t> </a:t>
            </a:r>
            <a:r>
              <a:rPr lang="pt-BR" sz="5000" dirty="0" err="1">
                <a:latin typeface="Calibri" pitchFamily="34" charset="0"/>
                <a:cs typeface="Calibri" pitchFamily="34" charset="0"/>
              </a:rPr>
              <a:t>orthopaedic</a:t>
            </a:r>
            <a:r>
              <a:rPr lang="pt-BR" sz="5000" dirty="0">
                <a:latin typeface="Calibri" pitchFamily="34" charset="0"/>
                <a:cs typeface="Calibri" pitchFamily="34" charset="0"/>
              </a:rPr>
              <a:t> </a:t>
            </a:r>
            <a:r>
              <a:rPr lang="pt-BR" sz="5000" dirty="0" err="1">
                <a:latin typeface="Calibri" pitchFamily="34" charset="0"/>
                <a:cs typeface="Calibri" pitchFamily="34" charset="0"/>
              </a:rPr>
              <a:t>sports</a:t>
            </a:r>
            <a:r>
              <a:rPr lang="pt-BR" sz="5000" dirty="0">
                <a:latin typeface="Calibri" pitchFamily="34" charset="0"/>
                <a:cs typeface="Calibri" pitchFamily="34" charset="0"/>
              </a:rPr>
              <a:t> injuries in </a:t>
            </a:r>
            <a:r>
              <a:rPr lang="pt-BR" sz="5000" dirty="0" err="1">
                <a:latin typeface="Calibri" pitchFamily="34" charset="0"/>
                <a:cs typeface="Calibri" pitchFamily="34" charset="0"/>
              </a:rPr>
              <a:t>female</a:t>
            </a:r>
            <a:r>
              <a:rPr lang="pt-BR" sz="5000" dirty="0">
                <a:latin typeface="Calibri" pitchFamily="34" charset="0"/>
                <a:cs typeface="Calibri" pitchFamily="34" charset="0"/>
              </a:rPr>
              <a:t> </a:t>
            </a:r>
            <a:r>
              <a:rPr lang="pt-BR" sz="5000" dirty="0" err="1">
                <a:latin typeface="Calibri" pitchFamily="34" charset="0"/>
                <a:cs typeface="Calibri" pitchFamily="34" charset="0"/>
              </a:rPr>
              <a:t>athletes</a:t>
            </a:r>
            <a:r>
              <a:rPr lang="pt-BR" sz="5000" dirty="0">
                <a:latin typeface="Calibri" pitchFamily="34" charset="0"/>
                <a:cs typeface="Calibri" pitchFamily="34" charset="0"/>
              </a:rPr>
              <a:t>. </a:t>
            </a:r>
            <a:r>
              <a:rPr lang="pt-BR" sz="5000" b="1" dirty="0">
                <a:latin typeface="Calibri" pitchFamily="34" charset="0"/>
                <a:cs typeface="Calibri" pitchFamily="34" charset="0"/>
              </a:rPr>
              <a:t>Rodríguez-</a:t>
            </a:r>
            <a:r>
              <a:rPr lang="pt-BR" sz="5000" b="1" dirty="0" err="1">
                <a:latin typeface="Calibri" pitchFamily="34" charset="0"/>
                <a:cs typeface="Calibri" pitchFamily="34" charset="0"/>
              </a:rPr>
              <a:t>Montaño</a:t>
            </a:r>
            <a:r>
              <a:rPr lang="pt-BR" sz="5000" b="1" dirty="0">
                <a:latin typeface="Calibri" pitchFamily="34" charset="0"/>
                <a:cs typeface="Calibri" pitchFamily="34" charset="0"/>
              </a:rPr>
              <a:t> </a:t>
            </a:r>
            <a:r>
              <a:rPr lang="pt-BR" sz="5000" b="1" dirty="0">
                <a:latin typeface="Calibri" pitchFamily="34" charset="0"/>
                <a:cs typeface="Calibri" pitchFamily="34" charset="0"/>
              </a:rPr>
              <a:t>et al. – </a:t>
            </a:r>
            <a:r>
              <a:rPr lang="pt-BR" sz="5000" dirty="0" err="1">
                <a:latin typeface="Calibri" pitchFamily="34" charset="0"/>
                <a:cs typeface="Calibri" pitchFamily="34" charset="0"/>
              </a:rPr>
              <a:t>Optimization</a:t>
            </a:r>
            <a:r>
              <a:rPr lang="pt-BR" sz="5000" dirty="0">
                <a:latin typeface="Calibri" pitchFamily="34" charset="0"/>
                <a:cs typeface="Calibri" pitchFamily="34" charset="0"/>
              </a:rPr>
              <a:t> </a:t>
            </a:r>
            <a:r>
              <a:rPr lang="pt-BR" sz="5000" dirty="0" err="1">
                <a:latin typeface="Calibri" pitchFamily="34" charset="0"/>
                <a:cs typeface="Calibri" pitchFamily="34" charset="0"/>
              </a:rPr>
              <a:t>of</a:t>
            </a:r>
            <a:r>
              <a:rPr lang="pt-BR" sz="5000" dirty="0">
                <a:latin typeface="Calibri" pitchFamily="34" charset="0"/>
                <a:cs typeface="Calibri" pitchFamily="34" charset="0"/>
              </a:rPr>
              <a:t> </a:t>
            </a:r>
            <a:r>
              <a:rPr lang="pt-BR" sz="5000" dirty="0" err="1">
                <a:latin typeface="Calibri" pitchFamily="34" charset="0"/>
                <a:cs typeface="Calibri" pitchFamily="34" charset="0"/>
              </a:rPr>
              <a:t>Cobalt-Chromium</a:t>
            </a:r>
            <a:r>
              <a:rPr lang="pt-BR" sz="5000" dirty="0">
                <a:latin typeface="Calibri" pitchFamily="34" charset="0"/>
                <a:cs typeface="Calibri" pitchFamily="34" charset="0"/>
              </a:rPr>
              <a:t> (</a:t>
            </a:r>
            <a:r>
              <a:rPr lang="pt-BR" sz="5000" dirty="0" err="1">
                <a:latin typeface="Calibri" pitchFamily="34" charset="0"/>
                <a:cs typeface="Calibri" pitchFamily="34" charset="0"/>
              </a:rPr>
              <a:t>Co-Cr</a:t>
            </a:r>
            <a:r>
              <a:rPr lang="pt-BR" sz="5000" dirty="0">
                <a:latin typeface="Calibri" pitchFamily="34" charset="0"/>
                <a:cs typeface="Calibri" pitchFamily="34" charset="0"/>
              </a:rPr>
              <a:t>) </a:t>
            </a:r>
            <a:r>
              <a:rPr lang="pt-BR" sz="5000" dirty="0" err="1">
                <a:latin typeface="Calibri" pitchFamily="34" charset="0"/>
                <a:cs typeface="Calibri" pitchFamily="34" charset="0"/>
              </a:rPr>
              <a:t>Scaffolds</a:t>
            </a:r>
            <a:r>
              <a:rPr lang="pt-BR" sz="5000" dirty="0">
                <a:latin typeface="Calibri" pitchFamily="34" charset="0"/>
                <a:cs typeface="Calibri" pitchFamily="34" charset="0"/>
              </a:rPr>
              <a:t> for </a:t>
            </a:r>
            <a:r>
              <a:rPr lang="pt-BR" sz="5000" dirty="0" err="1">
                <a:latin typeface="Calibri" pitchFamily="34" charset="0"/>
                <a:cs typeface="Calibri" pitchFamily="34" charset="0"/>
              </a:rPr>
              <a:t>Bone</a:t>
            </a:r>
            <a:r>
              <a:rPr lang="pt-BR" sz="5000" dirty="0">
                <a:latin typeface="Calibri" pitchFamily="34" charset="0"/>
                <a:cs typeface="Calibri" pitchFamily="34" charset="0"/>
              </a:rPr>
              <a:t> </a:t>
            </a:r>
            <a:r>
              <a:rPr lang="pt-BR" sz="5000" dirty="0" err="1">
                <a:latin typeface="Calibri" pitchFamily="34" charset="0"/>
                <a:cs typeface="Calibri" pitchFamily="34" charset="0"/>
              </a:rPr>
              <a:t>Tissue</a:t>
            </a:r>
            <a:r>
              <a:rPr lang="pt-BR" sz="5000" dirty="0">
                <a:latin typeface="Calibri" pitchFamily="34" charset="0"/>
                <a:cs typeface="Calibri" pitchFamily="34" charset="0"/>
              </a:rPr>
              <a:t> </a:t>
            </a:r>
            <a:r>
              <a:rPr lang="pt-BR" sz="5000" dirty="0" err="1">
                <a:latin typeface="Calibri" pitchFamily="34" charset="0"/>
                <a:cs typeface="Calibri" pitchFamily="34" charset="0"/>
              </a:rPr>
              <a:t>Engineering</a:t>
            </a:r>
            <a:r>
              <a:rPr lang="pt-BR" sz="5000" dirty="0">
                <a:latin typeface="Calibri" pitchFamily="34" charset="0"/>
                <a:cs typeface="Calibri" pitchFamily="34" charset="0"/>
              </a:rPr>
              <a:t> in </a:t>
            </a:r>
            <a:r>
              <a:rPr lang="pt-BR" sz="5000" dirty="0" err="1">
                <a:latin typeface="Calibri" pitchFamily="34" charset="0"/>
                <a:cs typeface="Calibri" pitchFamily="34" charset="0"/>
              </a:rPr>
              <a:t>Endocrine</a:t>
            </a:r>
            <a:r>
              <a:rPr lang="pt-BR" sz="5000" dirty="0">
                <a:latin typeface="Calibri" pitchFamily="34" charset="0"/>
                <a:cs typeface="Calibri" pitchFamily="34" charset="0"/>
              </a:rPr>
              <a:t>, </a:t>
            </a:r>
            <a:r>
              <a:rPr lang="pt-BR" sz="5000" dirty="0" err="1">
                <a:latin typeface="Calibri" pitchFamily="34" charset="0"/>
                <a:cs typeface="Calibri" pitchFamily="34" charset="0"/>
              </a:rPr>
              <a:t>Metabolic</a:t>
            </a:r>
            <a:r>
              <a:rPr lang="pt-BR" sz="5000" dirty="0">
                <a:latin typeface="Calibri" pitchFamily="34" charset="0"/>
                <a:cs typeface="Calibri" pitchFamily="34" charset="0"/>
              </a:rPr>
              <a:t> </a:t>
            </a:r>
            <a:r>
              <a:rPr lang="pt-BR" sz="5000" dirty="0" err="1">
                <a:latin typeface="Calibri" pitchFamily="34" charset="0"/>
                <a:cs typeface="Calibri" pitchFamily="34" charset="0"/>
              </a:rPr>
              <a:t>and</a:t>
            </a:r>
            <a:r>
              <a:rPr lang="pt-BR" sz="5000" dirty="0">
                <a:latin typeface="Calibri" pitchFamily="34" charset="0"/>
                <a:cs typeface="Calibri" pitchFamily="34" charset="0"/>
              </a:rPr>
              <a:t> </a:t>
            </a:r>
            <a:r>
              <a:rPr lang="pt-BR" sz="5000" dirty="0" err="1">
                <a:latin typeface="Calibri" pitchFamily="34" charset="0"/>
                <a:cs typeface="Calibri" pitchFamily="34" charset="0"/>
              </a:rPr>
              <a:t>Immune</a:t>
            </a:r>
            <a:r>
              <a:rPr lang="pt-BR" sz="5000" dirty="0">
                <a:latin typeface="Calibri" pitchFamily="34" charset="0"/>
                <a:cs typeface="Calibri" pitchFamily="34" charset="0"/>
              </a:rPr>
              <a:t> </a:t>
            </a:r>
            <a:r>
              <a:rPr lang="pt-BR" sz="5000" dirty="0" err="1">
                <a:latin typeface="Calibri" pitchFamily="34" charset="0"/>
                <a:cs typeface="Calibri" pitchFamily="34" charset="0"/>
              </a:rPr>
              <a:t>Disorders</a:t>
            </a:r>
            <a:r>
              <a:rPr lang="pt-BR" sz="5000" dirty="0">
                <a:latin typeface="Calibri" pitchFamily="34" charset="0"/>
                <a:cs typeface="Calibri" pitchFamily="34" charset="0"/>
              </a:rPr>
              <a:t>. </a:t>
            </a:r>
            <a:r>
              <a:rPr lang="pt-BR" sz="5000" b="1" dirty="0">
                <a:latin typeface="Calibri" pitchFamily="34" charset="0"/>
                <a:cs typeface="Calibri" pitchFamily="34" charset="0"/>
              </a:rPr>
              <a:t>Yuan </a:t>
            </a:r>
            <a:r>
              <a:rPr lang="pt-BR" sz="5000" b="1" dirty="0">
                <a:latin typeface="Calibri" pitchFamily="34" charset="0"/>
                <a:cs typeface="Calibri" pitchFamily="34" charset="0"/>
              </a:rPr>
              <a:t>et al. – </a:t>
            </a:r>
            <a:r>
              <a:rPr lang="pt-BR" sz="5000" dirty="0" err="1">
                <a:latin typeface="Calibri" pitchFamily="34" charset="0"/>
                <a:cs typeface="Calibri" pitchFamily="34" charset="0"/>
              </a:rPr>
              <a:t>Endogenous</a:t>
            </a:r>
            <a:r>
              <a:rPr lang="pt-BR" sz="5000" dirty="0">
                <a:latin typeface="Calibri" pitchFamily="34" charset="0"/>
                <a:cs typeface="Calibri" pitchFamily="34" charset="0"/>
              </a:rPr>
              <a:t> </a:t>
            </a:r>
            <a:r>
              <a:rPr lang="pt-BR" sz="5000" dirty="0" err="1">
                <a:latin typeface="Calibri" pitchFamily="34" charset="0"/>
                <a:cs typeface="Calibri" pitchFamily="34" charset="0"/>
              </a:rPr>
              <a:t>hydrogen</a:t>
            </a:r>
            <a:r>
              <a:rPr lang="pt-BR" sz="5000" dirty="0">
                <a:latin typeface="Calibri" pitchFamily="34" charset="0"/>
                <a:cs typeface="Calibri" pitchFamily="34" charset="0"/>
              </a:rPr>
              <a:t> </a:t>
            </a:r>
            <a:r>
              <a:rPr lang="pt-BR" sz="5000" dirty="0" err="1">
                <a:latin typeface="Calibri" pitchFamily="34" charset="0"/>
                <a:cs typeface="Calibri" pitchFamily="34" charset="0"/>
              </a:rPr>
              <a:t>sulfide</a:t>
            </a:r>
            <a:r>
              <a:rPr lang="pt-BR" sz="5000" dirty="0">
                <a:latin typeface="Calibri" pitchFamily="34" charset="0"/>
                <a:cs typeface="Calibri" pitchFamily="34" charset="0"/>
              </a:rPr>
              <a:t> </a:t>
            </a:r>
            <a:r>
              <a:rPr lang="pt-BR" sz="5000" dirty="0" err="1">
                <a:latin typeface="Calibri" pitchFamily="34" charset="0"/>
                <a:cs typeface="Calibri" pitchFamily="34" charset="0"/>
              </a:rPr>
              <a:t>accelerated</a:t>
            </a:r>
            <a:r>
              <a:rPr lang="pt-BR" sz="5000" dirty="0">
                <a:latin typeface="Calibri" pitchFamily="34" charset="0"/>
                <a:cs typeface="Calibri" pitchFamily="34" charset="0"/>
              </a:rPr>
              <a:t> trauma-</a:t>
            </a:r>
            <a:r>
              <a:rPr lang="pt-BR" sz="5000" dirty="0" err="1">
                <a:latin typeface="Calibri" pitchFamily="34" charset="0"/>
                <a:cs typeface="Calibri" pitchFamily="34" charset="0"/>
              </a:rPr>
              <a:t>induced</a:t>
            </a:r>
            <a:r>
              <a:rPr lang="pt-BR" sz="5000" dirty="0">
                <a:latin typeface="Calibri" pitchFamily="34" charset="0"/>
                <a:cs typeface="Calibri" pitchFamily="34" charset="0"/>
              </a:rPr>
              <a:t> </a:t>
            </a:r>
            <a:r>
              <a:rPr lang="pt-BR" sz="5000" dirty="0" err="1">
                <a:latin typeface="Calibri" pitchFamily="34" charset="0"/>
                <a:cs typeface="Calibri" pitchFamily="34" charset="0"/>
              </a:rPr>
              <a:t>heterotopic</a:t>
            </a:r>
            <a:r>
              <a:rPr lang="pt-BR" sz="5000" dirty="0">
                <a:latin typeface="Calibri" pitchFamily="34" charset="0"/>
                <a:cs typeface="Calibri" pitchFamily="34" charset="0"/>
              </a:rPr>
              <a:t> </a:t>
            </a:r>
            <a:r>
              <a:rPr lang="pt-BR" sz="5000" dirty="0" err="1">
                <a:latin typeface="Calibri" pitchFamily="34" charset="0"/>
                <a:cs typeface="Calibri" pitchFamily="34" charset="0"/>
              </a:rPr>
              <a:t>ossification</a:t>
            </a:r>
            <a:r>
              <a:rPr lang="pt-BR" sz="5000" dirty="0">
                <a:latin typeface="Calibri" pitchFamily="34" charset="0"/>
                <a:cs typeface="Calibri" pitchFamily="34" charset="0"/>
              </a:rPr>
              <a:t> </a:t>
            </a:r>
            <a:r>
              <a:rPr lang="pt-BR" sz="5000" dirty="0" err="1">
                <a:latin typeface="Calibri" pitchFamily="34" charset="0"/>
                <a:cs typeface="Calibri" pitchFamily="34" charset="0"/>
              </a:rPr>
              <a:t>through</a:t>
            </a:r>
            <a:r>
              <a:rPr lang="pt-BR" sz="5000" dirty="0">
                <a:latin typeface="Calibri" pitchFamily="34" charset="0"/>
                <a:cs typeface="Calibri" pitchFamily="34" charset="0"/>
              </a:rPr>
              <a:t> </a:t>
            </a:r>
            <a:r>
              <a:rPr lang="pt-BR" sz="5000" dirty="0" err="1">
                <a:latin typeface="Calibri" pitchFamily="34" charset="0"/>
                <a:cs typeface="Calibri" pitchFamily="34" charset="0"/>
              </a:rPr>
              <a:t>the</a:t>
            </a:r>
            <a:r>
              <a:rPr lang="pt-BR" sz="5000" dirty="0">
                <a:latin typeface="Calibri" pitchFamily="34" charset="0"/>
                <a:cs typeface="Calibri" pitchFamily="34" charset="0"/>
              </a:rPr>
              <a:t> Ca2+/ERK </a:t>
            </a:r>
            <a:r>
              <a:rPr lang="pt-BR" sz="5000" dirty="0" err="1">
                <a:latin typeface="Calibri" pitchFamily="34" charset="0"/>
                <a:cs typeface="Calibri" pitchFamily="34" charset="0"/>
              </a:rPr>
              <a:t>pathway</a:t>
            </a:r>
            <a:r>
              <a:rPr lang="pt-BR" sz="5000" dirty="0">
                <a:latin typeface="Calibri" pitchFamily="34" charset="0"/>
                <a:cs typeface="Calibri" pitchFamily="34" charset="0"/>
              </a:rPr>
              <a:t>. </a:t>
            </a:r>
            <a:r>
              <a:rPr lang="pt-BR" sz="5000" b="1" dirty="0" err="1">
                <a:latin typeface="Calibri" pitchFamily="34" charset="0"/>
                <a:cs typeface="Calibri" pitchFamily="34" charset="0"/>
              </a:rPr>
              <a:t>Donnally</a:t>
            </a:r>
            <a:r>
              <a:rPr lang="pt-BR" sz="5000" b="1" dirty="0">
                <a:latin typeface="Calibri" pitchFamily="34" charset="0"/>
                <a:cs typeface="Calibri" pitchFamily="34" charset="0"/>
              </a:rPr>
              <a:t> </a:t>
            </a:r>
            <a:r>
              <a:rPr lang="pt-BR" sz="5000" b="1" dirty="0">
                <a:latin typeface="Calibri" pitchFamily="34" charset="0"/>
                <a:cs typeface="Calibri" pitchFamily="34" charset="0"/>
              </a:rPr>
              <a:t>III et al. – </a:t>
            </a:r>
            <a:r>
              <a:rPr lang="pt-BR" sz="5000" dirty="0" err="1">
                <a:latin typeface="Calibri" pitchFamily="34" charset="0"/>
                <a:cs typeface="Calibri" pitchFamily="34" charset="0"/>
              </a:rPr>
              <a:t>An</a:t>
            </a:r>
            <a:r>
              <a:rPr lang="pt-BR" sz="5000" dirty="0">
                <a:latin typeface="Calibri" pitchFamily="34" charset="0"/>
                <a:cs typeface="Calibri" pitchFamily="34" charset="0"/>
              </a:rPr>
              <a:t> </a:t>
            </a:r>
            <a:r>
              <a:rPr lang="pt-BR" sz="5000" dirty="0" err="1">
                <a:latin typeface="Calibri" pitchFamily="34" charset="0"/>
                <a:cs typeface="Calibri" pitchFamily="34" charset="0"/>
              </a:rPr>
              <a:t>Elevated</a:t>
            </a:r>
            <a:r>
              <a:rPr lang="pt-BR" sz="5000" dirty="0">
                <a:latin typeface="Calibri" pitchFamily="34" charset="0"/>
                <a:cs typeface="Calibri" pitchFamily="34" charset="0"/>
              </a:rPr>
              <a:t> </a:t>
            </a:r>
            <a:r>
              <a:rPr lang="pt-BR" sz="5000" dirty="0" err="1">
                <a:latin typeface="Calibri" pitchFamily="34" charset="0"/>
                <a:cs typeface="Calibri" pitchFamily="34" charset="0"/>
              </a:rPr>
              <a:t>Metrorail</a:t>
            </a:r>
            <a:r>
              <a:rPr lang="pt-BR" sz="5000" dirty="0">
                <a:latin typeface="Calibri" pitchFamily="34" charset="0"/>
                <a:cs typeface="Calibri" pitchFamily="34" charset="0"/>
              </a:rPr>
              <a:t> as a </a:t>
            </a:r>
            <a:r>
              <a:rPr lang="pt-BR" sz="5000" dirty="0" err="1">
                <a:latin typeface="Calibri" pitchFamily="34" charset="0"/>
                <a:cs typeface="Calibri" pitchFamily="34" charset="0"/>
              </a:rPr>
              <a:t>Source</a:t>
            </a:r>
            <a:r>
              <a:rPr lang="pt-BR" sz="5000" dirty="0">
                <a:latin typeface="Calibri" pitchFamily="34" charset="0"/>
                <a:cs typeface="Calibri" pitchFamily="34" charset="0"/>
              </a:rPr>
              <a:t> </a:t>
            </a:r>
            <a:r>
              <a:rPr lang="pt-BR" sz="5000" dirty="0" err="1">
                <a:latin typeface="Calibri" pitchFamily="34" charset="0"/>
                <a:cs typeface="Calibri" pitchFamily="34" charset="0"/>
              </a:rPr>
              <a:t>of</a:t>
            </a:r>
            <a:r>
              <a:rPr lang="pt-BR" sz="5000" dirty="0">
                <a:latin typeface="Calibri" pitchFamily="34" charset="0"/>
                <a:cs typeface="Calibri" pitchFamily="34" charset="0"/>
              </a:rPr>
              <a:t> </a:t>
            </a:r>
            <a:r>
              <a:rPr lang="pt-BR" sz="5000" dirty="0" err="1">
                <a:latin typeface="Calibri" pitchFamily="34" charset="0"/>
                <a:cs typeface="Calibri" pitchFamily="34" charset="0"/>
              </a:rPr>
              <a:t>Orthopedic</a:t>
            </a:r>
            <a:r>
              <a:rPr lang="pt-BR" sz="5000" dirty="0">
                <a:latin typeface="Calibri" pitchFamily="34" charset="0"/>
                <a:cs typeface="Calibri" pitchFamily="34" charset="0"/>
              </a:rPr>
              <a:t> Injuries </a:t>
            </a:r>
            <a:r>
              <a:rPr lang="pt-BR" sz="5000" dirty="0" err="1">
                <a:latin typeface="Calibri" pitchFamily="34" charset="0"/>
                <a:cs typeface="Calibri" pitchFamily="34" charset="0"/>
              </a:rPr>
              <a:t>and</a:t>
            </a:r>
            <a:r>
              <a:rPr lang="pt-BR" sz="5000" dirty="0">
                <a:latin typeface="Calibri" pitchFamily="34" charset="0"/>
                <a:cs typeface="Calibri" pitchFamily="34" charset="0"/>
              </a:rPr>
              <a:t> </a:t>
            </a:r>
            <a:r>
              <a:rPr lang="pt-BR" sz="5000" dirty="0" err="1">
                <a:latin typeface="Calibri" pitchFamily="34" charset="0"/>
                <a:cs typeface="Calibri" pitchFamily="34" charset="0"/>
              </a:rPr>
              <a:t>Death</a:t>
            </a:r>
            <a:r>
              <a:rPr lang="pt-BR" sz="5000" dirty="0">
                <a:latin typeface="Calibri" pitchFamily="34" charset="0"/>
                <a:cs typeface="Calibri" pitchFamily="34" charset="0"/>
              </a:rPr>
              <a:t> </a:t>
            </a:r>
            <a:r>
              <a:rPr lang="pt-BR" sz="5000" dirty="0" err="1">
                <a:latin typeface="Calibri" pitchFamily="34" charset="0"/>
                <a:cs typeface="Calibri" pitchFamily="34" charset="0"/>
              </a:rPr>
              <a:t>at</a:t>
            </a:r>
            <a:r>
              <a:rPr lang="pt-BR" sz="5000" dirty="0">
                <a:latin typeface="Calibri" pitchFamily="34" charset="0"/>
                <a:cs typeface="Calibri" pitchFamily="34" charset="0"/>
              </a:rPr>
              <a:t> a </a:t>
            </a:r>
            <a:r>
              <a:rPr lang="pt-BR" sz="5000" dirty="0" err="1">
                <a:latin typeface="Calibri" pitchFamily="34" charset="0"/>
                <a:cs typeface="Calibri" pitchFamily="34" charset="0"/>
              </a:rPr>
              <a:t>Level</a:t>
            </a:r>
            <a:r>
              <a:rPr lang="pt-BR" sz="5000" dirty="0">
                <a:latin typeface="Calibri" pitchFamily="34" charset="0"/>
                <a:cs typeface="Calibri" pitchFamily="34" charset="0"/>
              </a:rPr>
              <a:t>-I Trauma Center</a:t>
            </a:r>
          </a:p>
        </p:txBody>
      </p:sp>
      <p:graphicFrame>
        <p:nvGraphicFramePr>
          <p:cNvPr id="9" name="Tabela 8"/>
          <p:cNvGraphicFramePr>
            <a:graphicFrameLocks noGrp="1"/>
          </p:cNvGraphicFramePr>
          <p:nvPr>
            <p:extLst>
              <p:ext uri="{D42A27DB-BD31-4B8C-83A1-F6EECF244321}">
                <p14:modId xmlns:p14="http://schemas.microsoft.com/office/powerpoint/2010/main" val="3835798706"/>
              </p:ext>
            </p:extLst>
          </p:nvPr>
        </p:nvGraphicFramePr>
        <p:xfrm>
          <a:off x="611680" y="32968669"/>
          <a:ext cx="27447789" cy="6888480"/>
        </p:xfrm>
        <a:graphic>
          <a:graphicData uri="http://schemas.openxmlformats.org/drawingml/2006/table">
            <a:tbl>
              <a:tblPr firstCol="1" bandRow="1">
                <a:tableStyleId>{5C22544A-7EE6-4342-B048-85BDC9FD1C3A}</a:tableStyleId>
              </a:tblPr>
              <a:tblGrid>
                <a:gridCol w="3462548"/>
                <a:gridCol w="9095874"/>
                <a:gridCol w="1491916"/>
                <a:gridCol w="13397451"/>
              </a:tblGrid>
              <a:tr h="1421939">
                <a:tc>
                  <a:txBody>
                    <a:bodyPr/>
                    <a:lstStyle/>
                    <a:p>
                      <a:pPr>
                        <a:spcAft>
                          <a:spcPts val="0"/>
                        </a:spcAft>
                      </a:pPr>
                      <a:r>
                        <a:rPr lang="pt-BR" sz="4800" dirty="0">
                          <a:effectLst/>
                          <a:latin typeface="Calibri" pitchFamily="34" charset="0"/>
                          <a:cs typeface="Calibri" pitchFamily="34" charset="0"/>
                        </a:rPr>
                        <a:t>Richards et al. (2013)</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187 pacientes com trauma ortopédico </a:t>
                      </a:r>
                      <a:r>
                        <a:rPr lang="pt-BR" sz="4800" dirty="0">
                          <a:effectLst/>
                          <a:latin typeface="Calibri" pitchFamily="34" charset="0"/>
                          <a:cs typeface="Calibri" pitchFamily="34" charset="0"/>
                        </a:rPr>
                        <a:t> </a:t>
                      </a:r>
                      <a:r>
                        <a:rPr lang="pt-BR" sz="4800" dirty="0">
                          <a:effectLst/>
                          <a:latin typeface="Calibri" pitchFamily="34" charset="0"/>
                          <a:cs typeface="Calibri" pitchFamily="34" charset="0"/>
                        </a:rPr>
                        <a:t>em UTI</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38 anos</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Hiperglicemia induzida pelo </a:t>
                      </a:r>
                      <a:r>
                        <a:rPr lang="pt-BR" sz="4800" dirty="0">
                          <a:effectLst/>
                          <a:latin typeface="Calibri" pitchFamily="34" charset="0"/>
                          <a:cs typeface="Calibri" pitchFamily="34" charset="0"/>
                        </a:rPr>
                        <a:t>estresse</a:t>
                      </a:r>
                      <a:r>
                        <a:rPr lang="pt-BR" sz="4800" baseline="0" dirty="0">
                          <a:effectLst/>
                          <a:latin typeface="Calibri" pitchFamily="34" charset="0"/>
                          <a:cs typeface="Calibri" pitchFamily="34" charset="0"/>
                        </a:rPr>
                        <a:t> como fator de risco i</a:t>
                      </a:r>
                      <a:r>
                        <a:rPr lang="pt-BR" sz="4800" dirty="0">
                          <a:effectLst/>
                          <a:latin typeface="Calibri" pitchFamily="34" charset="0"/>
                          <a:cs typeface="Calibri" pitchFamily="34" charset="0"/>
                        </a:rPr>
                        <a:t>ndependente </a:t>
                      </a:r>
                      <a:r>
                        <a:rPr lang="pt-BR" sz="4800" dirty="0">
                          <a:effectLst/>
                          <a:latin typeface="Calibri" pitchFamily="34" charset="0"/>
                          <a:cs typeface="Calibri" pitchFamily="34" charset="0"/>
                        </a:rPr>
                        <a:t>para infecção de sítio cirúrgico</a:t>
                      </a:r>
                      <a:endParaRPr lang="pt-BR" sz="4800" dirty="0">
                        <a:effectLst/>
                        <a:latin typeface="Calibri" pitchFamily="34" charset="0"/>
                        <a:ea typeface="Times New Roman"/>
                        <a:cs typeface="Calibri" pitchFamily="34" charset="0"/>
                      </a:endParaRPr>
                    </a:p>
                  </a:txBody>
                  <a:tcPr marL="38100" marR="38100" marT="38100" marB="38100"/>
                </a:tc>
              </a:tr>
              <a:tr h="1421939">
                <a:tc>
                  <a:txBody>
                    <a:bodyPr/>
                    <a:lstStyle/>
                    <a:p>
                      <a:pPr>
                        <a:spcAft>
                          <a:spcPts val="0"/>
                        </a:spcAft>
                      </a:pPr>
                      <a:r>
                        <a:rPr lang="pt-BR" sz="4800">
                          <a:effectLst/>
                          <a:latin typeface="Calibri" pitchFamily="34" charset="0"/>
                          <a:cs typeface="Calibri" pitchFamily="34" charset="0"/>
                        </a:rPr>
                        <a:t>Yuan et al. (2024)</a:t>
                      </a:r>
                      <a:endParaRPr lang="pt-BR" sz="480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Cultura </a:t>
                      </a:r>
                      <a:r>
                        <a:rPr lang="pt-BR" sz="4800" dirty="0">
                          <a:effectLst/>
                          <a:latin typeface="Calibri" pitchFamily="34" charset="0"/>
                          <a:cs typeface="Calibri" pitchFamily="34" charset="0"/>
                        </a:rPr>
                        <a:t>de células-tronco </a:t>
                      </a:r>
                      <a:r>
                        <a:rPr lang="pt-BR" sz="4800" dirty="0" err="1">
                          <a:effectLst/>
                          <a:latin typeface="Calibri" pitchFamily="34" charset="0"/>
                          <a:cs typeface="Calibri" pitchFamily="34" charset="0"/>
                        </a:rPr>
                        <a:t>tendíneas</a:t>
                      </a:r>
                      <a:r>
                        <a:rPr lang="pt-BR" sz="4800" dirty="0">
                          <a:effectLst/>
                          <a:latin typeface="Calibri" pitchFamily="34" charset="0"/>
                          <a:cs typeface="Calibri" pitchFamily="34" charset="0"/>
                        </a:rPr>
                        <a:t> e camundongos </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Aumento de H2S estimula ossificação </a:t>
                      </a:r>
                      <a:r>
                        <a:rPr lang="pt-BR" sz="4800" dirty="0" err="1">
                          <a:effectLst/>
                          <a:latin typeface="Calibri" pitchFamily="34" charset="0"/>
                          <a:cs typeface="Calibri" pitchFamily="34" charset="0"/>
                        </a:rPr>
                        <a:t>heterotópica</a:t>
                      </a:r>
                      <a:r>
                        <a:rPr lang="pt-BR" sz="4800" dirty="0">
                          <a:effectLst/>
                          <a:latin typeface="Calibri" pitchFamily="34" charset="0"/>
                          <a:cs typeface="Calibri" pitchFamily="34" charset="0"/>
                        </a:rPr>
                        <a:t> via ativação da via Ca2+/ERK</a:t>
                      </a:r>
                      <a:endParaRPr lang="pt-BR" sz="4800" dirty="0">
                        <a:effectLst/>
                        <a:latin typeface="Calibri" pitchFamily="34" charset="0"/>
                        <a:ea typeface="Times New Roman"/>
                        <a:cs typeface="Calibri" pitchFamily="34" charset="0"/>
                      </a:endParaRPr>
                    </a:p>
                  </a:txBody>
                  <a:tcPr marL="38100" marR="38100" marT="38100" marB="38100"/>
                </a:tc>
              </a:tr>
              <a:tr h="1421939">
                <a:tc>
                  <a:txBody>
                    <a:bodyPr/>
                    <a:lstStyle/>
                    <a:p>
                      <a:pPr>
                        <a:spcAft>
                          <a:spcPts val="0"/>
                        </a:spcAft>
                      </a:pPr>
                      <a:r>
                        <a:rPr lang="pt-BR" sz="4800" dirty="0" err="1">
                          <a:effectLst/>
                          <a:latin typeface="Calibri" pitchFamily="34" charset="0"/>
                          <a:cs typeface="Calibri" pitchFamily="34" charset="0"/>
                        </a:rPr>
                        <a:t>Sadeghsanie</a:t>
                      </a:r>
                      <a:r>
                        <a:rPr lang="pt-BR" sz="4800" dirty="0">
                          <a:effectLst/>
                          <a:latin typeface="Calibri" pitchFamily="34" charset="0"/>
                          <a:cs typeface="Calibri" pitchFamily="34" charset="0"/>
                        </a:rPr>
                        <a:t> et al. (2022)</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12 pacientes submetidos a </a:t>
                      </a:r>
                      <a:r>
                        <a:rPr lang="pt-BR" sz="4800" dirty="0">
                          <a:effectLst/>
                          <a:latin typeface="Calibri" pitchFamily="34" charset="0"/>
                          <a:cs typeface="Calibri" pitchFamily="34" charset="0"/>
                        </a:rPr>
                        <a:t>cirurgia, monitorando  glicemia</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a:effectLst/>
                          <a:latin typeface="Calibri" pitchFamily="34" charset="0"/>
                          <a:cs typeface="Calibri" pitchFamily="34" charset="0"/>
                        </a:rPr>
                        <a:t>45 anos</a:t>
                      </a:r>
                      <a:endParaRPr lang="pt-BR" sz="480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a:effectLst/>
                          <a:latin typeface="Calibri" pitchFamily="34" charset="0"/>
                          <a:cs typeface="Calibri" pitchFamily="34" charset="0"/>
                        </a:rPr>
                        <a:t>Variação glicêmica significativa observada conforme técnica anestésica (menor com raquidiana)</a:t>
                      </a:r>
                      <a:endParaRPr lang="pt-BR" sz="4800">
                        <a:effectLst/>
                        <a:latin typeface="Calibri" pitchFamily="34" charset="0"/>
                        <a:ea typeface="Times New Roman"/>
                        <a:cs typeface="Calibri" pitchFamily="34" charset="0"/>
                      </a:endParaRPr>
                    </a:p>
                  </a:txBody>
                  <a:tcPr marL="38100" marR="38100" marT="38100" marB="38100"/>
                </a:tc>
              </a:tr>
              <a:tr h="1421939">
                <a:tc>
                  <a:txBody>
                    <a:bodyPr/>
                    <a:lstStyle/>
                    <a:p>
                      <a:pPr>
                        <a:spcAft>
                          <a:spcPts val="0"/>
                        </a:spcAft>
                      </a:pPr>
                      <a:r>
                        <a:rPr lang="pt-BR" sz="4800">
                          <a:effectLst/>
                          <a:latin typeface="Calibri" pitchFamily="34" charset="0"/>
                          <a:cs typeface="Calibri" pitchFamily="34" charset="0"/>
                        </a:rPr>
                        <a:t>Donnally et al. (2019)</a:t>
                      </a:r>
                      <a:endParaRPr lang="pt-BR" sz="480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33 pacientes vítimas de trauma por </a:t>
                      </a:r>
                      <a:r>
                        <a:rPr lang="pt-BR" sz="4800" dirty="0" err="1">
                          <a:effectLst/>
                          <a:latin typeface="Calibri" pitchFamily="34" charset="0"/>
                          <a:cs typeface="Calibri" pitchFamily="34" charset="0"/>
                        </a:rPr>
                        <a:t>Metrorail</a:t>
                      </a:r>
                      <a:r>
                        <a:rPr lang="pt-BR" sz="4800" dirty="0">
                          <a:effectLst/>
                          <a:latin typeface="Calibri" pitchFamily="34" charset="0"/>
                          <a:cs typeface="Calibri" pitchFamily="34" charset="0"/>
                        </a:rPr>
                        <a:t> com múltiplas fraturas </a:t>
                      </a:r>
                      <a:endParaRPr lang="pt-BR" sz="4800" dirty="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a:effectLst/>
                          <a:latin typeface="Calibri" pitchFamily="34" charset="0"/>
                          <a:cs typeface="Calibri" pitchFamily="34" charset="0"/>
                        </a:rPr>
                        <a:t>37,7 anos</a:t>
                      </a:r>
                      <a:endParaRPr lang="pt-BR" sz="4800">
                        <a:effectLst/>
                        <a:latin typeface="Calibri" pitchFamily="34" charset="0"/>
                        <a:ea typeface="Times New Roman"/>
                        <a:cs typeface="Calibri" pitchFamily="34" charset="0"/>
                      </a:endParaRPr>
                    </a:p>
                  </a:txBody>
                  <a:tcPr marL="38100" marR="38100" marT="38100" marB="38100"/>
                </a:tc>
                <a:tc>
                  <a:txBody>
                    <a:bodyPr/>
                    <a:lstStyle/>
                    <a:p>
                      <a:pPr>
                        <a:spcAft>
                          <a:spcPts val="0"/>
                        </a:spcAft>
                      </a:pPr>
                      <a:r>
                        <a:rPr lang="pt-BR" sz="4800" dirty="0">
                          <a:effectLst/>
                          <a:latin typeface="Calibri" pitchFamily="34" charset="0"/>
                          <a:cs typeface="Calibri" pitchFamily="34" charset="0"/>
                        </a:rPr>
                        <a:t>Altas taxas de fraturas abertas e amputações, com forte relação com estresse agudo e necessidade de UTI</a:t>
                      </a:r>
                      <a:endParaRPr lang="pt-BR" sz="4800" dirty="0">
                        <a:effectLst/>
                        <a:latin typeface="Calibri" pitchFamily="34" charset="0"/>
                        <a:ea typeface="Times New Roman"/>
                        <a:cs typeface="Calibri" pitchFamily="34" charset="0"/>
                      </a:endParaRPr>
                    </a:p>
                  </a:txBody>
                  <a:tcPr marL="38100" marR="38100" marT="38100" marB="38100"/>
                </a:tc>
              </a:tr>
            </a:tbl>
          </a:graphicData>
        </a:graphic>
      </p:graphicFrame>
      <p:sp>
        <p:nvSpPr>
          <p:cNvPr id="10" name="CaixaDeTexto 9"/>
          <p:cNvSpPr txBox="1"/>
          <p:nvPr/>
        </p:nvSpPr>
        <p:spPr>
          <a:xfrm>
            <a:off x="611680" y="32136692"/>
            <a:ext cx="19192305" cy="830997"/>
          </a:xfrm>
          <a:prstGeom prst="rect">
            <a:avLst/>
          </a:prstGeom>
          <a:noFill/>
        </p:spPr>
        <p:txBody>
          <a:bodyPr wrap="none" rtlCol="0">
            <a:spAutoFit/>
          </a:bodyPr>
          <a:lstStyle/>
          <a:p>
            <a:r>
              <a:rPr lang="pt-BR" sz="4800" dirty="0">
                <a:latin typeface="Calibri" pitchFamily="34" charset="0"/>
                <a:cs typeface="Calibri" pitchFamily="34" charset="0"/>
              </a:rPr>
              <a:t>Anexo 1- Resultados por estudo comparando amostragem, idade e desfecho.</a:t>
            </a:r>
            <a:endParaRPr lang="pt-BR" sz="4800" dirty="0">
              <a:latin typeface="Calibri" pitchFamily="34" charset="0"/>
              <a:cs typeface="Calibri" pitchFamily="34" charset="0"/>
            </a:endParaRPr>
          </a:p>
        </p:txBody>
      </p:sp>
    </p:spTree>
    <p:extLst>
      <p:ext uri="{BB962C8B-B14F-4D97-AF65-F5344CB8AC3E}">
        <p14:creationId xmlns:p14="http://schemas.microsoft.com/office/powerpoint/2010/main" val="3207035691"/>
      </p:ext>
    </p:extLst>
  </p:cSld>
  <p:clrMapOvr>
    <a:masterClrMapping/>
  </p:clrMapOvr>
  <p:timing>
    <p:tnLst>
      <p:par>
        <p:cTn id="1" dur="indefinite" restart="never" nodeType="tmRoot"/>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f73711835d654f85"/>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9d6ed97c53c74b4d"/>
            <a:stretch>
              <a:fillRect l="-21" t="0" r="-21" b="0"/>
            </a:stretch>
          </a:blipFill>
        </p:spPr>
      </p:sp>
      <p:sp>
        <p:nvSpPr>
          <p:cNvPr name="Freeform 4" id="4"/>
          <p:cNvSpPr/>
          <p:nvPr/>
        </p:nvSpPr>
        <p:spPr>
          <a:xfrm flipH="false" flipV="false" rot="0">
            <a:off x="0" y="17560439"/>
            <a:ext cx="1570653" cy="1570653"/>
          </a:xfrm>
          <a:custGeom>
            <a:avLst/>
            <a:gdLst/>
            <a:ahLst/>
            <a:cxnLst/>
            <a:rect r="r" b="b" t="t" l="l"/>
            <a:pathLst>
              <a:path h="1570365" w="1570365">
                <a:moveTo>
                  <a:pt x="0" y="0"/>
                </a:moveTo>
                <a:lnTo>
                  <a:pt x="1570365" y="0"/>
                </a:lnTo>
                <a:lnTo>
                  <a:pt x="1570365" y="1570365"/>
                </a:lnTo>
                <a:lnTo>
                  <a:pt x="0" y="1570365"/>
                </a:lnTo>
                <a:lnTo>
                  <a:pt x="0" y="0"/>
                </a:lnTo>
                <a:close/>
              </a:path>
            </a:pathLst>
          </a:custGeom>
          <a:blipFill>
            <a:blip r:embed="R40abc880ad0144f9">
              <a:extLst>
                <a:ext uri="{96DAC541-7B7A-43D3-8B79-37D633B846F1}">
                  <asvg:svgBlip xmlns:asvg="http://schemas.microsoft.com/office/drawing/2016/SVG/main" r:embed="R6b472ca166eb445d"/>
                </a:ext>
              </a:extLst>
            </a:blip>
            <a:stretch>
              <a:fillRect l="0" t="0" r="0" b="0"/>
            </a:stretch>
          </a:blipFill>
        </p:spPr>
      </p:sp>
      <p:sp>
        <p:nvSpPr>
          <p:cNvPr name="Freeform 5" id="5"/>
          <p:cNvSpPr/>
          <p:nvPr/>
        </p:nvSpPr>
        <p:spPr>
          <a:xfrm flipH="false" flipV="false" rot="0">
            <a:off x="-147668" y="9355033"/>
            <a:ext cx="1718321" cy="1718321"/>
          </a:xfrm>
          <a:custGeom>
            <a:avLst/>
            <a:gdLst/>
            <a:ahLst/>
            <a:cxnLst/>
            <a:rect r="r" b="b" t="t" l="l"/>
            <a:pathLst>
              <a:path h="1718006" w="1718006">
                <a:moveTo>
                  <a:pt x="0" y="0"/>
                </a:moveTo>
                <a:lnTo>
                  <a:pt x="1718006" y="0"/>
                </a:lnTo>
                <a:lnTo>
                  <a:pt x="1718006" y="1718006"/>
                </a:lnTo>
                <a:lnTo>
                  <a:pt x="0" y="1718006"/>
                </a:lnTo>
                <a:lnTo>
                  <a:pt x="0" y="0"/>
                </a:lnTo>
                <a:close/>
              </a:path>
            </a:pathLst>
          </a:custGeom>
          <a:blipFill>
            <a:blip r:embed="R61e150d80c60462d">
              <a:extLst>
                <a:ext uri="{96DAC541-7B7A-43D3-8B79-37D633B846F1}">
                  <asvg:svgBlip xmlns:asvg="http://schemas.microsoft.com/office/drawing/2016/SVG/main" r:embed="R2015a49bd0f54873"/>
                </a:ext>
              </a:extLst>
            </a:blip>
            <a:stretch>
              <a:fillRect l="0" t="0" r="0" b="0"/>
            </a:stretch>
          </a:blipFill>
        </p:spPr>
      </p:sp>
      <p:sp>
        <p:nvSpPr>
          <p:cNvPr name="Freeform 6" id="6"/>
          <p:cNvSpPr/>
          <p:nvPr/>
        </p:nvSpPr>
        <p:spPr>
          <a:xfrm flipH="false" flipV="false" rot="0">
            <a:off x="-12702" y="25313461"/>
            <a:ext cx="1550074" cy="1550074"/>
          </a:xfrm>
          <a:custGeom>
            <a:avLst/>
            <a:gdLst/>
            <a:ahLst/>
            <a:cxnLst/>
            <a:rect r="r" b="b" t="t" l="l"/>
            <a:pathLst>
              <a:path h="1549790" w="1549790">
                <a:moveTo>
                  <a:pt x="0" y="0"/>
                </a:moveTo>
                <a:lnTo>
                  <a:pt x="1549790" y="0"/>
                </a:lnTo>
                <a:lnTo>
                  <a:pt x="1549790" y="1549790"/>
                </a:lnTo>
                <a:lnTo>
                  <a:pt x="0" y="1549790"/>
                </a:lnTo>
                <a:lnTo>
                  <a:pt x="0" y="0"/>
                </a:lnTo>
                <a:close/>
              </a:path>
            </a:pathLst>
          </a:custGeom>
          <a:blipFill>
            <a:blip r:embed="R91c1e59a0760485a">
              <a:extLst>
                <a:ext uri="{96DAC541-7B7A-43D3-8B79-37D633B846F1}">
                  <asvg:svgBlip xmlns:asvg="http://schemas.microsoft.com/office/drawing/2016/SVG/main" r:embed="R999b0231b3d0433c"/>
                </a:ext>
              </a:extLst>
            </a:blip>
            <a:stretch>
              <a:fillRect l="0" t="0" r="0" b="0"/>
            </a:stretch>
          </a:blipFill>
        </p:spPr>
      </p:sp>
      <p:sp>
        <p:nvSpPr>
          <p:cNvPr name="Freeform 7" id="7"/>
          <p:cNvSpPr/>
          <p:nvPr/>
        </p:nvSpPr>
        <p:spPr>
          <a:xfrm flipH="false" flipV="false" rot="0">
            <a:off x="19695131" y="34700830"/>
            <a:ext cx="5398665" cy="5398665"/>
          </a:xfrm>
          <a:custGeom>
            <a:avLst/>
            <a:gdLst/>
            <a:ahLst/>
            <a:cxnLst/>
            <a:rect r="r" b="b" t="t" l="l"/>
            <a:pathLst>
              <a:path h="5397674" w="5397674">
                <a:moveTo>
                  <a:pt x="0" y="0"/>
                </a:moveTo>
                <a:lnTo>
                  <a:pt x="5397673" y="0"/>
                </a:lnTo>
                <a:lnTo>
                  <a:pt x="5397673" y="5397673"/>
                </a:lnTo>
                <a:lnTo>
                  <a:pt x="0" y="5397673"/>
                </a:lnTo>
                <a:lnTo>
                  <a:pt x="0" y="0"/>
                </a:lnTo>
                <a:close/>
              </a:path>
            </a:pathLst>
          </a:custGeom>
          <a:blipFill>
            <a:blip r:embed="R0e61e48b4fe442bf"/>
            <a:stretch>
              <a:fillRect l="0" t="0" r="0" b="0"/>
            </a:stretch>
          </a:blipFill>
        </p:spPr>
      </p:sp>
      <p:sp>
        <p:nvSpPr>
          <p:cNvPr name="Freeform 8" id="8"/>
          <p:cNvSpPr/>
          <p:nvPr/>
        </p:nvSpPr>
        <p:spPr>
          <a:xfrm flipH="false" flipV="false" rot="0">
            <a:off x="15920209" y="27664542"/>
            <a:ext cx="1567615" cy="1567615"/>
          </a:xfrm>
          <a:custGeom>
            <a:avLst/>
            <a:gdLst/>
            <a:ahLst/>
            <a:cxnLst/>
            <a:rect r="r" b="b" t="t" l="l"/>
            <a:pathLst>
              <a:path h="1567327" w="1567327">
                <a:moveTo>
                  <a:pt x="0" y="0"/>
                </a:moveTo>
                <a:lnTo>
                  <a:pt x="1567328" y="0"/>
                </a:lnTo>
                <a:lnTo>
                  <a:pt x="1567328" y="1567327"/>
                </a:lnTo>
                <a:lnTo>
                  <a:pt x="0" y="1567327"/>
                </a:lnTo>
                <a:lnTo>
                  <a:pt x="0" y="0"/>
                </a:lnTo>
                <a:close/>
              </a:path>
            </a:pathLst>
          </a:custGeom>
          <a:blipFill>
            <a:blip r:embed="R06081d82ec0e4d5e">
              <a:extLst>
                <a:ext uri="{96DAC541-7B7A-43D3-8B79-37D633B846F1}">
                  <asvg:svgBlip xmlns:asvg="http://schemas.microsoft.com/office/drawing/2016/SVG/main" r:embed="R81064b4ea1154288"/>
                </a:ext>
              </a:extLst>
            </a:blip>
            <a:stretch>
              <a:fillRect l="0" t="0" r="0" b="0"/>
            </a:stretch>
          </a:blipFill>
        </p:spPr>
      </p:sp>
      <p:sp>
        <p:nvSpPr>
          <p:cNvPr name="Freeform 9" id="9"/>
          <p:cNvSpPr/>
          <p:nvPr/>
        </p:nvSpPr>
        <p:spPr>
          <a:xfrm flipH="false" flipV="false" rot="0">
            <a:off x="-147668" y="27565687"/>
            <a:ext cx="15655595" cy="10480536"/>
          </a:xfrm>
          <a:custGeom>
            <a:avLst/>
            <a:gdLst/>
            <a:ahLst/>
            <a:cxnLst/>
            <a:rect r="r" b="b" t="t" l="l"/>
            <a:pathLst>
              <a:path h="10478611" w="15652719">
                <a:moveTo>
                  <a:pt x="0" y="0"/>
                </a:moveTo>
                <a:lnTo>
                  <a:pt x="15652719" y="0"/>
                </a:lnTo>
                <a:lnTo>
                  <a:pt x="15652719" y="10478612"/>
                </a:lnTo>
                <a:lnTo>
                  <a:pt x="0" y="10478612"/>
                </a:lnTo>
                <a:lnTo>
                  <a:pt x="0" y="0"/>
                </a:lnTo>
                <a:close/>
              </a:path>
            </a:pathLst>
          </a:custGeom>
          <a:blipFill>
            <a:blip r:embed="R473d1298eac94735"/>
            <a:stretch>
              <a:fillRect l="-98" t="-1548" r="0" b="-14894"/>
            </a:stretch>
          </a:blipFill>
        </p:spPr>
      </p:sp>
      <p:sp>
        <p:nvSpPr>
          <p:cNvPr name="TextBox 10" id="10"/>
          <p:cNvSpPr txBox="true"/>
          <p:nvPr/>
        </p:nvSpPr>
        <p:spPr>
          <a:xfrm rot="0">
            <a:off x="7751483" y="33608429"/>
            <a:ext cx="30862332" cy="968552"/>
          </a:xfrm>
          <a:prstGeom prst="rect">
            <a:avLst/>
          </a:prstGeom>
        </p:spPr>
        <p:txBody>
          <a:bodyPr anchor="t" rtlCol="false" tIns="0" lIns="0" bIns="0" rIns="0">
            <a:spAutoFit/>
          </a:bodyPr>
          <a:lstStyle/>
          <a:p>
            <a:pPr algn="ctr">
              <a:lnSpc>
                <a:spcPts val="7000"/>
              </a:lnSpc>
              <a:spcBef>
                <a:spcPct val="0"/>
              </a:spcBef>
            </a:pPr>
            <a:r>
              <a:rPr lang="en-US" b="true" sz="5000">
                <a:solidFill>
                  <a:srgbClr val="000000"/>
                </a:solidFill>
                <a:latin typeface="Calibri (MS) Bold"/>
                <a:ea typeface="Calibri (MS) Bold"/>
                <a:cs typeface="Calibri (MS) Bold"/>
                <a:sym typeface="Calibri (MS) Bold"/>
              </a:rPr>
              <a:t>REFERÊNCIAS BIBLIOGRÁFICAS  </a:t>
            </a:r>
          </a:p>
        </p:txBody>
      </p:sp>
      <p:sp>
        <p:nvSpPr>
          <p:cNvPr name="TextBox 11" id="11"/>
          <p:cNvSpPr txBox="true"/>
          <p:nvPr/>
        </p:nvSpPr>
        <p:spPr>
          <a:xfrm rot="0">
            <a:off x="16565302" y="29051149"/>
            <a:ext cx="12061043" cy="5146350"/>
          </a:xfrm>
          <a:prstGeom prst="rect">
            <a:avLst/>
          </a:prstGeom>
        </p:spPr>
        <p:txBody>
          <a:bodyPr anchor="t" rtlCol="false" tIns="0" lIns="0" bIns="0" rIns="0">
            <a:spAutoFit/>
          </a:bodyPr>
          <a:lstStyle/>
          <a:p>
            <a:pPr algn="just">
              <a:lnSpc>
                <a:spcPts val="6719"/>
              </a:lnSpc>
            </a:pPr>
            <a:r>
              <a:rPr lang="en-US" sz="4800">
                <a:solidFill>
                  <a:srgbClr val="000000"/>
                </a:solidFill>
                <a:latin typeface="Calibri (MS)"/>
                <a:ea typeface="Calibri (MS)"/>
                <a:cs typeface="Calibri (MS)"/>
                <a:sym typeface="Calibri (MS)"/>
              </a:rPr>
              <a:t>A osteonecrose do úmero proximal é uma complicação grave com impacto funcional significativo. Em casos pós-traumáticos avançados, as artroplastias mostraram-se eficazes na dor e na recuperação da função.</a:t>
            </a:r>
          </a:p>
          <a:p>
            <a:pPr algn="just">
              <a:lnSpc>
                <a:spcPts val="6719"/>
              </a:lnSpc>
              <a:spcBef>
                <a:spcPct val="0"/>
              </a:spcBef>
            </a:pPr>
          </a:p>
        </p:txBody>
      </p:sp>
      <p:sp>
        <p:nvSpPr>
          <p:cNvPr name="Freeform 12" id="12"/>
          <p:cNvSpPr/>
          <p:nvPr/>
        </p:nvSpPr>
        <p:spPr>
          <a:xfrm flipH="false" flipV="false" rot="0">
            <a:off x="15895384" y="33401279"/>
            <a:ext cx="1592440" cy="1592440"/>
          </a:xfrm>
          <a:custGeom>
            <a:avLst/>
            <a:gdLst/>
            <a:ahLst/>
            <a:cxnLst/>
            <a:rect r="r" b="b" t="t" l="l"/>
            <a:pathLst>
              <a:path h="1592148" w="1592148">
                <a:moveTo>
                  <a:pt x="0" y="0"/>
                </a:moveTo>
                <a:lnTo>
                  <a:pt x="1592148" y="0"/>
                </a:lnTo>
                <a:lnTo>
                  <a:pt x="1592148" y="1592148"/>
                </a:lnTo>
                <a:lnTo>
                  <a:pt x="0" y="1592148"/>
                </a:lnTo>
                <a:lnTo>
                  <a:pt x="0" y="0"/>
                </a:lnTo>
                <a:close/>
              </a:path>
            </a:pathLst>
          </a:custGeom>
          <a:blipFill>
            <a:blip r:embed="Rc886af5b0a0541be">
              <a:extLst>
                <a:ext uri="{96DAC541-7B7A-43D3-8B79-37D633B846F1}">
                  <asvg:svgBlip xmlns:asvg="http://schemas.microsoft.com/office/drawing/2016/SVG/main" r:embed="Rb2f1f5a65ab64833"/>
                </a:ext>
              </a:extLst>
            </a:blip>
            <a:stretch>
              <a:fillRect l="0" t="0" r="0" b="0"/>
            </a:stretch>
          </a:blipFill>
        </p:spPr>
      </p:sp>
      <p:sp>
        <p:nvSpPr>
          <p:cNvPr name="Freeform 13" id="13"/>
          <p:cNvSpPr/>
          <p:nvPr/>
        </p:nvSpPr>
        <p:spPr>
          <a:xfrm flipH="false" flipV="false" rot="0">
            <a:off x="14710440" y="9556425"/>
            <a:ext cx="13272457" cy="8208976"/>
          </a:xfrm>
          <a:custGeom>
            <a:avLst/>
            <a:gdLst/>
            <a:ahLst/>
            <a:cxnLst/>
            <a:rect r="r" b="b" t="t" l="l"/>
            <a:pathLst>
              <a:path h="8207468" w="13270019">
                <a:moveTo>
                  <a:pt x="0" y="0"/>
                </a:moveTo>
                <a:lnTo>
                  <a:pt x="13270019" y="0"/>
                </a:lnTo>
                <a:lnTo>
                  <a:pt x="13270019" y="8207469"/>
                </a:lnTo>
                <a:lnTo>
                  <a:pt x="0" y="8207469"/>
                </a:lnTo>
                <a:lnTo>
                  <a:pt x="0" y="0"/>
                </a:lnTo>
                <a:close/>
              </a:path>
            </a:pathLst>
          </a:custGeom>
          <a:blipFill>
            <a:blip r:embed="Rb915fc54f34b4286"/>
            <a:stretch>
              <a:fillRect l="0" t="0" r="0" b="0"/>
            </a:stretch>
          </a:blipFill>
        </p:spPr>
      </p:sp>
      <p:sp>
        <p:nvSpPr>
          <p:cNvPr name="Freeform 14" id="14"/>
          <p:cNvSpPr/>
          <p:nvPr/>
        </p:nvSpPr>
        <p:spPr>
          <a:xfrm flipH="false" flipV="false" rot="0">
            <a:off x="26096165" y="16226413"/>
            <a:ext cx="971273" cy="971273"/>
          </a:xfrm>
          <a:custGeom>
            <a:avLst/>
            <a:gdLst/>
            <a:ahLst/>
            <a:cxnLst/>
            <a:rect r="r" b="b" t="t" l="l"/>
            <a:pathLst>
              <a:path h="971095" w="971095">
                <a:moveTo>
                  <a:pt x="0" y="0"/>
                </a:moveTo>
                <a:lnTo>
                  <a:pt x="971095" y="0"/>
                </a:lnTo>
                <a:lnTo>
                  <a:pt x="971095" y="971096"/>
                </a:lnTo>
                <a:lnTo>
                  <a:pt x="0" y="971096"/>
                </a:lnTo>
                <a:lnTo>
                  <a:pt x="0" y="0"/>
                </a:lnTo>
                <a:close/>
              </a:path>
            </a:pathLst>
          </a:custGeom>
          <a:blipFill>
            <a:blip r:embed="R76883ba075044377">
              <a:extLst>
                <a:ext uri="{96DAC541-7B7A-43D3-8B79-37D633B846F1}">
                  <asvg:svgBlip xmlns:asvg="http://schemas.microsoft.com/office/drawing/2016/SVG/main" r:embed="R12d9d58ff1234854"/>
                </a:ext>
              </a:extLst>
            </a:blip>
            <a:stretch>
              <a:fillRect l="0" t="0" r="0" b="0"/>
            </a:stretch>
          </a:blipFill>
        </p:spPr>
      </p:sp>
      <p:sp>
        <p:nvSpPr>
          <p:cNvPr name="Freeform 15" id="15"/>
          <p:cNvSpPr/>
          <p:nvPr/>
        </p:nvSpPr>
        <p:spPr>
          <a:xfrm flipH="false" flipV="false" rot="0">
            <a:off x="499170" y="7988426"/>
            <a:ext cx="26815083" cy="1567999"/>
          </a:xfrm>
          <a:custGeom>
            <a:avLst/>
            <a:gdLst/>
            <a:ahLst/>
            <a:cxnLst/>
            <a:rect r="r" b="b" t="t" l="l"/>
            <a:pathLst>
              <a:path h="1567711" w="26810156">
                <a:moveTo>
                  <a:pt x="0" y="0"/>
                </a:moveTo>
                <a:lnTo>
                  <a:pt x="26810156" y="0"/>
                </a:lnTo>
                <a:lnTo>
                  <a:pt x="26810156" y="1567711"/>
                </a:lnTo>
                <a:lnTo>
                  <a:pt x="0" y="1567711"/>
                </a:lnTo>
                <a:lnTo>
                  <a:pt x="0" y="0"/>
                </a:lnTo>
                <a:close/>
              </a:path>
            </a:pathLst>
          </a:custGeom>
          <a:blipFill>
            <a:blip r:embed="Rcb515f7572a54596"/>
            <a:stretch>
              <a:fillRect l="0" t="-220806" r="0" b="-490088"/>
            </a:stretch>
          </a:blipFill>
        </p:spPr>
      </p:sp>
      <p:sp>
        <p:nvSpPr>
          <p:cNvPr name="TextBox 16" id="16"/>
          <p:cNvSpPr txBox="true"/>
          <p:nvPr/>
        </p:nvSpPr>
        <p:spPr>
          <a:xfrm rot="0">
            <a:off x="-2453201" y="8239441"/>
            <a:ext cx="31499926" cy="1067631"/>
          </a:xfrm>
          <a:prstGeom prst="rect">
            <a:avLst/>
          </a:prstGeom>
        </p:spPr>
        <p:txBody>
          <a:bodyPr anchor="t" rtlCol="false" tIns="0" lIns="0" bIns="0" rIns="0">
            <a:spAutoFit/>
          </a:bodyPr>
          <a:lstStyle/>
          <a:p>
            <a:pPr algn="ctr">
              <a:lnSpc>
                <a:spcPts val="7840"/>
              </a:lnSpc>
              <a:spcBef>
                <a:spcPct val="0"/>
              </a:spcBef>
            </a:pPr>
            <a:r>
              <a:rPr lang="en-US" sz="5601">
                <a:solidFill>
                  <a:srgbClr val="000000"/>
                </a:solidFill>
                <a:latin typeface="Calibri (MS)"/>
                <a:ea typeface="Calibri (MS)"/>
                <a:cs typeface="Calibri (MS)"/>
                <a:sym typeface="Calibri (MS)"/>
              </a:rPr>
              <a:t>        </a:t>
            </a:r>
            <a:r>
              <a:rPr lang="en-US" b="true" sz="5601">
                <a:solidFill>
                  <a:srgbClr val="000000"/>
                </a:solidFill>
                <a:latin typeface="Calibri (MS) Bold"/>
                <a:ea typeface="Calibri (MS) Bold"/>
                <a:cs typeface="Calibri (MS) Bold"/>
                <a:sym typeface="Calibri (MS) Bold"/>
              </a:rPr>
              <a:t>INTERVENÇÕES NA OSTEONECROSE DO ÚMERO PROXIMAL PÓS - TRAUMA</a:t>
            </a:r>
          </a:p>
        </p:txBody>
      </p:sp>
      <p:sp>
        <p:nvSpPr>
          <p:cNvPr name="TextBox 17" id="17"/>
          <p:cNvSpPr txBox="true"/>
          <p:nvPr/>
        </p:nvSpPr>
        <p:spPr>
          <a:xfrm rot="0">
            <a:off x="499170" y="4463068"/>
            <a:ext cx="28947386" cy="6842112"/>
          </a:xfrm>
          <a:prstGeom prst="rect">
            <a:avLst/>
          </a:prstGeom>
        </p:spPr>
        <p:txBody>
          <a:bodyPr anchor="t" rtlCol="false" tIns="0" lIns="0" bIns="0" rIns="0">
            <a:spAutoFit/>
          </a:bodyPr>
          <a:lstStyle/>
          <a:p>
            <a:pPr algn="l">
              <a:lnSpc>
                <a:spcPts val="6719"/>
              </a:lnSpc>
              <a:spcBef>
                <a:spcPct val="0"/>
              </a:spcBef>
            </a:pPr>
            <a:r>
              <a:rPr lang="en-US" sz="4800">
                <a:solidFill>
                  <a:srgbClr val="000000"/>
                </a:solidFill>
                <a:latin typeface="Calibri (MS)"/>
                <a:ea typeface="Calibri (MS)"/>
                <a:cs typeface="Calibri (MS)"/>
                <a:sym typeface="Calibri (MS)"/>
              </a:rPr>
              <a:t>Cruz, J.N. </a:t>
            </a:r>
            <a:r>
              <a:rPr lang="en-US" sz="4800">
                <a:solidFill>
                  <a:srgbClr val="000000"/>
                </a:solidFill>
                <a:latin typeface="Calibri (MS)"/>
                <a:ea typeface="Calibri (MS)"/>
                <a:cs typeface="Calibri (MS)"/>
                <a:sym typeface="Calibri (MS)"/>
              </a:rPr>
              <a:t>¹,  Queiroz G. R. N. ¹,  Silveira L. L. W. V. ¹,  Nascimento M. M. V. ¹,  Muhe M. T ²,  Meiçó G. A. ³. </a:t>
            </a:r>
          </a:p>
          <a:p>
            <a:pPr algn="l">
              <a:lnSpc>
                <a:spcPts val="6719"/>
              </a:lnSpc>
              <a:spcBef>
                <a:spcPct val="0"/>
              </a:spcBef>
            </a:pPr>
            <a:r>
              <a:rPr lang="en-US" sz="4800">
                <a:solidFill>
                  <a:srgbClr val="000000"/>
                </a:solidFill>
                <a:latin typeface="Calibri (MS)"/>
                <a:ea typeface="Calibri (MS)"/>
                <a:cs typeface="Calibri (MS)"/>
                <a:sym typeface="Calibri (MS)"/>
              </a:rPr>
              <a:t> 1 - Discentes do Curso de Medicina da Universidade Católica de Brasília.</a:t>
            </a:r>
          </a:p>
          <a:p>
            <a:pPr algn="l">
              <a:lnSpc>
                <a:spcPts val="6719"/>
              </a:lnSpc>
              <a:spcBef>
                <a:spcPct val="0"/>
              </a:spcBef>
            </a:pPr>
            <a:r>
              <a:rPr lang="en-US" sz="4800">
                <a:solidFill>
                  <a:srgbClr val="000000"/>
                </a:solidFill>
                <a:latin typeface="Calibri (MS)"/>
                <a:ea typeface="Calibri (MS)"/>
                <a:cs typeface="Calibri (MS)"/>
                <a:sym typeface="Calibri (MS)"/>
              </a:rPr>
              <a:t> 2 - Discente do Centro Universitário Unieuro.</a:t>
            </a:r>
          </a:p>
          <a:p>
            <a:pPr algn="l">
              <a:lnSpc>
                <a:spcPts val="6719"/>
              </a:lnSpc>
              <a:spcBef>
                <a:spcPct val="0"/>
              </a:spcBef>
            </a:pPr>
            <a:r>
              <a:rPr lang="en-US" sz="4800">
                <a:solidFill>
                  <a:srgbClr val="000000"/>
                </a:solidFill>
                <a:latin typeface="Calibri (MS)"/>
                <a:ea typeface="Calibri (MS)"/>
                <a:cs typeface="Calibri (MS)"/>
                <a:sym typeface="Calibri (MS)"/>
              </a:rPr>
              <a:t> 3- Orientador: Dr. Guilherme Meiçó, Ortopedista e Traumatologista (UnB).  Membro titular da SBTO e SBCOC.</a:t>
            </a:r>
          </a:p>
          <a:p>
            <a:pPr algn="l">
              <a:lnSpc>
                <a:spcPts val="6719"/>
              </a:lnSpc>
              <a:spcBef>
                <a:spcPct val="0"/>
              </a:spcBef>
            </a:pPr>
          </a:p>
          <a:p>
            <a:pPr algn="l">
              <a:lnSpc>
                <a:spcPts val="6719"/>
              </a:lnSpc>
              <a:spcBef>
                <a:spcPct val="0"/>
              </a:spcBef>
            </a:pPr>
          </a:p>
          <a:p>
            <a:pPr algn="l">
              <a:lnSpc>
                <a:spcPts val="6719"/>
              </a:lnSpc>
              <a:spcBef>
                <a:spcPct val="0"/>
              </a:spcBef>
            </a:pPr>
          </a:p>
          <a:p>
            <a:pPr algn="l">
              <a:lnSpc>
                <a:spcPts val="6719"/>
              </a:lnSpc>
              <a:spcBef>
                <a:spcPct val="0"/>
              </a:spcBef>
            </a:pPr>
          </a:p>
        </p:txBody>
      </p:sp>
      <p:sp>
        <p:nvSpPr>
          <p:cNvPr name="TextBox 18" id="18"/>
          <p:cNvSpPr txBox="true"/>
          <p:nvPr/>
        </p:nvSpPr>
        <p:spPr>
          <a:xfrm rot="0">
            <a:off x="7009151" y="21073172"/>
            <a:ext cx="137840" cy="1019362"/>
          </a:xfrm>
          <a:prstGeom prst="rect">
            <a:avLst/>
          </a:prstGeom>
        </p:spPr>
        <p:txBody>
          <a:bodyPr anchor="t" rtlCol="false" tIns="0" lIns="0" bIns="0" rIns="0">
            <a:spAutoFit/>
          </a:bodyPr>
          <a:lstStyle/>
          <a:p>
            <a:pPr algn="l">
              <a:lnSpc>
                <a:spcPts val="1679"/>
              </a:lnSpc>
            </a:pPr>
            <a:r>
              <a:rPr lang="en-US" sz="1200">
                <a:solidFill>
                  <a:srgbClr val="000000"/>
                </a:solidFill>
                <a:latin typeface="Calibri (MS)"/>
                <a:ea typeface="Calibri (MS)"/>
                <a:cs typeface="Calibri (MS)"/>
                <a:sym typeface="Calibri (MS)"/>
              </a:rPr>
              <a:t>    </a:t>
            </a:r>
          </a:p>
          <a:p>
            <a:pPr algn="ctr">
              <a:lnSpc>
                <a:spcPts val="6719"/>
              </a:lnSpc>
              <a:spcBef>
                <a:spcPct val="0"/>
              </a:spcBef>
            </a:pPr>
            <a:r>
              <a:rPr lang="en-US" sz="4800">
                <a:solidFill>
                  <a:srgbClr val="000000"/>
                </a:solidFill>
                <a:latin typeface="Calibri (MS)"/>
                <a:ea typeface="Calibri (MS)"/>
                <a:cs typeface="Calibri (MS)"/>
                <a:sym typeface="Calibri (MS)"/>
              </a:rPr>
              <a:t> </a:t>
            </a:r>
          </a:p>
        </p:txBody>
      </p:sp>
      <p:sp>
        <p:nvSpPr>
          <p:cNvPr name="TextBox 19" id="19"/>
          <p:cNvSpPr txBox="true"/>
          <p:nvPr/>
        </p:nvSpPr>
        <p:spPr>
          <a:xfrm rot="0">
            <a:off x="-4560856" y="17756695"/>
            <a:ext cx="18211397" cy="968552"/>
          </a:xfrm>
          <a:prstGeom prst="rect">
            <a:avLst/>
          </a:prstGeom>
        </p:spPr>
        <p:txBody>
          <a:bodyPr anchor="t" rtlCol="false" tIns="0" lIns="0" bIns="0" rIns="0">
            <a:spAutoFit/>
          </a:bodyPr>
          <a:lstStyle/>
          <a:p>
            <a:pPr algn="ctr">
              <a:lnSpc>
                <a:spcPts val="7000"/>
              </a:lnSpc>
              <a:spcBef>
                <a:spcPct val="0"/>
              </a:spcBef>
            </a:pPr>
            <a:r>
              <a:rPr lang="en-US" b="true" sz="5000">
                <a:solidFill>
                  <a:srgbClr val="000000"/>
                </a:solidFill>
                <a:latin typeface="Calibri (MS) Bold"/>
                <a:ea typeface="Calibri (MS) Bold"/>
                <a:cs typeface="Calibri (MS) Bold"/>
                <a:sym typeface="Calibri (MS) Bold"/>
              </a:rPr>
              <a:t>METODOLOGIA</a:t>
            </a:r>
          </a:p>
        </p:txBody>
      </p:sp>
      <p:sp>
        <p:nvSpPr>
          <p:cNvPr name="TextBox 20" id="20"/>
          <p:cNvSpPr txBox="true"/>
          <p:nvPr/>
        </p:nvSpPr>
        <p:spPr>
          <a:xfrm rot="0">
            <a:off x="8019272" y="27859279"/>
            <a:ext cx="24877380" cy="968552"/>
          </a:xfrm>
          <a:prstGeom prst="rect">
            <a:avLst/>
          </a:prstGeom>
        </p:spPr>
        <p:txBody>
          <a:bodyPr anchor="t" rtlCol="false" tIns="0" lIns="0" bIns="0" rIns="0">
            <a:spAutoFit/>
          </a:bodyPr>
          <a:lstStyle/>
          <a:p>
            <a:pPr algn="ctr">
              <a:lnSpc>
                <a:spcPts val="7000"/>
              </a:lnSpc>
              <a:spcBef>
                <a:spcPct val="0"/>
              </a:spcBef>
            </a:pPr>
            <a:r>
              <a:rPr lang="en-US" b="true" sz="5000">
                <a:solidFill>
                  <a:srgbClr val="000000"/>
                </a:solidFill>
                <a:latin typeface="Calibri (MS) Bold"/>
                <a:ea typeface="Calibri (MS) Bold"/>
                <a:cs typeface="Calibri (MS) Bold"/>
                <a:sym typeface="Calibri (MS) Bold"/>
              </a:rPr>
              <a:t>CONCLUSÃO</a:t>
            </a:r>
          </a:p>
        </p:txBody>
      </p:sp>
      <p:sp>
        <p:nvSpPr>
          <p:cNvPr name="TextBox 21" id="21"/>
          <p:cNvSpPr txBox="true"/>
          <p:nvPr/>
        </p:nvSpPr>
        <p:spPr>
          <a:xfrm rot="0">
            <a:off x="785326" y="19131093"/>
            <a:ext cx="13282778" cy="5994231"/>
          </a:xfrm>
          <a:prstGeom prst="rect">
            <a:avLst/>
          </a:prstGeom>
        </p:spPr>
        <p:txBody>
          <a:bodyPr anchor="t" rtlCol="false" tIns="0" lIns="0" bIns="0" rIns="0">
            <a:spAutoFit/>
          </a:bodyPr>
          <a:lstStyle/>
          <a:p>
            <a:pPr algn="just">
              <a:lnSpc>
                <a:spcPts val="6719"/>
              </a:lnSpc>
            </a:pPr>
            <a:r>
              <a:rPr lang="en-US" sz="4800">
                <a:solidFill>
                  <a:srgbClr val="000000"/>
                </a:solidFill>
                <a:latin typeface="Calibri (MS)"/>
                <a:ea typeface="Calibri (MS)"/>
                <a:cs typeface="Calibri (MS)"/>
                <a:sym typeface="Calibri (MS)"/>
              </a:rPr>
              <a:t>Utilizaram-se das bases de dados PubMed, Scopus, ScienceDirect e SciELO, utilizando os descritores “osteonecrosis”, “humeral head”, “post-traumatic” e “shoulder arthroplasty”. Foram incluídos estudos clínicos e revisões narrativas entre 2000 e 2023. </a:t>
            </a:r>
          </a:p>
          <a:p>
            <a:pPr algn="just">
              <a:lnSpc>
                <a:spcPts val="6719"/>
              </a:lnSpc>
            </a:pPr>
          </a:p>
          <a:p>
            <a:pPr algn="just">
              <a:lnSpc>
                <a:spcPts val="6719"/>
              </a:lnSpc>
              <a:spcBef>
                <a:spcPct val="0"/>
              </a:spcBef>
            </a:pPr>
          </a:p>
        </p:txBody>
      </p:sp>
      <p:sp>
        <p:nvSpPr>
          <p:cNvPr name="TextBox 22" id="22"/>
          <p:cNvSpPr txBox="true"/>
          <p:nvPr/>
        </p:nvSpPr>
        <p:spPr>
          <a:xfrm rot="0">
            <a:off x="-2903281" y="25506394"/>
            <a:ext cx="18823490" cy="968552"/>
          </a:xfrm>
          <a:prstGeom prst="rect">
            <a:avLst/>
          </a:prstGeom>
        </p:spPr>
        <p:txBody>
          <a:bodyPr anchor="t" rtlCol="false" tIns="0" lIns="0" bIns="0" rIns="0">
            <a:spAutoFit/>
          </a:bodyPr>
          <a:lstStyle/>
          <a:p>
            <a:pPr algn="ctr">
              <a:lnSpc>
                <a:spcPts val="7000"/>
              </a:lnSpc>
              <a:spcBef>
                <a:spcPct val="0"/>
              </a:spcBef>
            </a:pPr>
            <a:r>
              <a:rPr lang="en-US" b="true" sz="5000">
                <a:solidFill>
                  <a:srgbClr val="000000"/>
                </a:solidFill>
                <a:latin typeface="Calibri (MS) Bold"/>
                <a:ea typeface="Calibri (MS) Bold"/>
                <a:cs typeface="Calibri (MS) Bold"/>
                <a:sym typeface="Calibri (MS) Bold"/>
              </a:rPr>
              <a:t>RESULTADOS  E DISCUSSÃO</a:t>
            </a:r>
          </a:p>
        </p:txBody>
      </p:sp>
      <p:sp>
        <p:nvSpPr>
          <p:cNvPr name="TextBox 23" id="23"/>
          <p:cNvSpPr txBox="true"/>
          <p:nvPr/>
        </p:nvSpPr>
        <p:spPr>
          <a:xfrm rot="0">
            <a:off x="-4420856" y="9695309"/>
            <a:ext cx="16935017" cy="968552"/>
          </a:xfrm>
          <a:prstGeom prst="rect">
            <a:avLst/>
          </a:prstGeom>
        </p:spPr>
        <p:txBody>
          <a:bodyPr anchor="t" rtlCol="false" tIns="0" lIns="0" bIns="0" rIns="0">
            <a:spAutoFit/>
          </a:bodyPr>
          <a:lstStyle/>
          <a:p>
            <a:pPr algn="ctr">
              <a:lnSpc>
                <a:spcPts val="7000"/>
              </a:lnSpc>
              <a:spcBef>
                <a:spcPct val="0"/>
              </a:spcBef>
            </a:pPr>
            <a:r>
              <a:rPr lang="en-US" b="true" sz="5000">
                <a:solidFill>
                  <a:srgbClr val="000000"/>
                </a:solidFill>
                <a:latin typeface="Calibri (MS) Bold"/>
                <a:ea typeface="Calibri (MS) Bold"/>
                <a:cs typeface="Calibri (MS) Bold"/>
                <a:sym typeface="Calibri (MS) Bold"/>
              </a:rPr>
              <a:t>INTRODUÇÃO </a:t>
            </a:r>
          </a:p>
        </p:txBody>
      </p:sp>
      <p:sp>
        <p:nvSpPr>
          <p:cNvPr name="TextBox 24" id="24"/>
          <p:cNvSpPr txBox="true"/>
          <p:nvPr/>
        </p:nvSpPr>
        <p:spPr>
          <a:xfrm rot="0">
            <a:off x="785326" y="11124172"/>
            <a:ext cx="12061043" cy="6842112"/>
          </a:xfrm>
          <a:prstGeom prst="rect">
            <a:avLst/>
          </a:prstGeom>
        </p:spPr>
        <p:txBody>
          <a:bodyPr anchor="t" rtlCol="false" tIns="0" lIns="0" bIns="0" rIns="0">
            <a:spAutoFit/>
          </a:bodyPr>
          <a:lstStyle/>
          <a:p>
            <a:pPr algn="just">
              <a:lnSpc>
                <a:spcPts val="6719"/>
              </a:lnSpc>
            </a:pPr>
            <a:r>
              <a:rPr lang="en-US" sz="4800">
                <a:solidFill>
                  <a:srgbClr val="000000"/>
                </a:solidFill>
                <a:latin typeface="Calibri (MS)"/>
                <a:ea typeface="Calibri (MS)"/>
                <a:cs typeface="Calibri (MS)"/>
                <a:sym typeface="Calibri (MS)"/>
              </a:rPr>
              <a:t>A osteonecrose do úmero proximal pós-trauma é uma condição grave associada a fraturas complexas, que muitas vezes exige cirurgia. Diante da falência vascular, técnicas como artroplastia (hemi ou total) e descompressão, tornam-se essenciais para restaurar a função e conter o dano articular. </a:t>
            </a:r>
          </a:p>
          <a:p>
            <a:pPr algn="just">
              <a:lnSpc>
                <a:spcPts val="6719"/>
              </a:lnSpc>
              <a:spcBef>
                <a:spcPct val="0"/>
              </a:spcBef>
            </a:pPr>
          </a:p>
        </p:txBody>
      </p:sp>
      <p:sp>
        <p:nvSpPr>
          <p:cNvPr name="TextBox 25" id="25"/>
          <p:cNvSpPr txBox="true"/>
          <p:nvPr/>
        </p:nvSpPr>
        <p:spPr>
          <a:xfrm rot="0">
            <a:off x="15920209" y="17540929"/>
            <a:ext cx="12463762" cy="11929396"/>
          </a:xfrm>
          <a:prstGeom prst="rect">
            <a:avLst/>
          </a:prstGeom>
        </p:spPr>
        <p:txBody>
          <a:bodyPr anchor="t" rtlCol="false" tIns="0" lIns="0" bIns="0" rIns="0">
            <a:spAutoFit/>
          </a:bodyPr>
          <a:lstStyle/>
          <a:p>
            <a:pPr algn="just">
              <a:lnSpc>
                <a:spcPts val="6719"/>
              </a:lnSpc>
            </a:pPr>
            <a:r>
              <a:rPr lang="en-US" sz="4800">
                <a:solidFill>
                  <a:srgbClr val="000000"/>
                </a:solidFill>
                <a:latin typeface="Calibri (MS)"/>
                <a:ea typeface="Calibri (MS)"/>
                <a:cs typeface="Calibri (MS)"/>
                <a:sym typeface="Calibri (MS)"/>
              </a:rPr>
              <a:t>A revisão analisou 309 pacientes com osteonecrose do úmero proximal pós - trauma. A hemiartroplastia foi a mais utilizada (35%), seguida da artroplastia total (25%) e reversa (20%). A artroplastia reversa apresentou o melhor resultado funcional (Constant Score médio de 80), enquanto a conduta conservadora teve o pior desempenho (score 50). Esses dados indicam que, embora a hemiartroplastia seja amplamente empregada, a artroplastia reversa é a intervenção que oferece os melhores resultados funcionais na osteonecrose do úmero proximal pós-trauma.</a:t>
            </a:r>
          </a:p>
          <a:p>
            <a:pPr algn="just">
              <a:lnSpc>
                <a:spcPts val="6719"/>
              </a:lnSpc>
            </a:pPr>
          </a:p>
          <a:p>
            <a:pPr algn="just">
              <a:lnSpc>
                <a:spcPts val="6719"/>
              </a:lnSpc>
              <a:spcBef>
                <a:spcPct val="0"/>
              </a:spcBef>
            </a:p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nterface gráfica do usuário&#10;&#10;Descrição gerada automaticamente com confiança baixa"/>
          <p:cNvPicPr preferRelativeResize="0"/>
          <p:nvPr/>
        </p:nvPicPr>
        <p:blipFill rotWithShape="1">
          <a:blip r:embed="R375dca71432d47af">
            <a:alphaModFix/>
          </a:blip>
          <a:srcRect/>
          <a:stretch/>
        </p:blipFill>
        <p:spPr>
          <a:xfrm>
            <a:off x="-1" y="0"/>
            <a:ext cx="28800425" cy="4692410"/>
          </a:xfrm>
          <a:prstGeom prst="rect">
            <a:avLst/>
          </a:prstGeom>
          <a:noFill/>
          <a:ln>
            <a:noFill/>
          </a:ln>
        </p:spPr>
      </p:pic>
      <p:pic>
        <p:nvPicPr>
          <p:cNvPr id="85" name="Google Shape;85;p1"/>
          <p:cNvPicPr preferRelativeResize="0"/>
          <p:nvPr/>
        </p:nvPicPr>
        <p:blipFill rotWithShape="1">
          <a:blip r:embed="Rd45c4eb66c6b4962">
            <a:alphaModFix/>
          </a:blip>
          <a:srcRect/>
          <a:stretch/>
        </p:blipFill>
        <p:spPr>
          <a:xfrm>
            <a:off x="-2" y="41206174"/>
            <a:ext cx="28800424" cy="3181087"/>
          </a:xfrm>
          <a:prstGeom prst="rect">
            <a:avLst/>
          </a:prstGeom>
          <a:noFill/>
          <a:ln>
            <a:noFill/>
          </a:ln>
        </p:spPr>
      </p:pic>
      <p:sp>
        <p:nvSpPr>
          <p:cNvPr id="86" name="Google Shape;86;p1"/>
          <p:cNvSpPr/>
          <p:nvPr/>
        </p:nvSpPr>
        <p:spPr>
          <a:xfrm>
            <a:off x="333500" y="6110063"/>
            <a:ext cx="13719600" cy="1032600"/>
          </a:xfrm>
          <a:prstGeom prst="rect">
            <a:avLst/>
          </a:prstGeom>
          <a:solidFill>
            <a:srgbClr val="4558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1"/>
          <p:cNvSpPr/>
          <p:nvPr/>
        </p:nvSpPr>
        <p:spPr>
          <a:xfrm>
            <a:off x="14687800" y="6071363"/>
            <a:ext cx="13719600" cy="1032600"/>
          </a:xfrm>
          <a:prstGeom prst="rect">
            <a:avLst/>
          </a:prstGeom>
          <a:solidFill>
            <a:srgbClr val="45586A"/>
          </a:solidFill>
          <a:ln w="9525" cap="flat" cmpd="sng">
            <a:solidFill>
              <a:srgbClr val="F2F6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 name="Google Shape;88;p1"/>
          <p:cNvSpPr txBox="1"/>
          <p:nvPr/>
        </p:nvSpPr>
        <p:spPr>
          <a:xfrm>
            <a:off x="5250725" y="5881625"/>
            <a:ext cx="42063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Clr>
                <a:schemeClr val="dk1"/>
              </a:buClr>
              <a:buSzPts val="1100"/>
              <a:buFont typeface="Arial"/>
              <a:buNone/>
            </a:pPr>
            <a:r>
              <a:rPr lang="pt-BR" sz="5600" b="1" dirty="0">
                <a:solidFill>
                  <a:schemeClr val="lt1"/>
                </a:solidFill>
                <a:latin typeface="Open Sans"/>
                <a:ea typeface="Open Sans"/>
                <a:cs typeface="Open Sans"/>
                <a:sym typeface="Open Sans"/>
              </a:rPr>
              <a:t>Introdução</a:t>
            </a:r>
            <a:endParaRPr sz="5600" b="1" dirty="0">
              <a:solidFill>
                <a:schemeClr val="lt1"/>
              </a:solidFill>
            </a:endParaRPr>
          </a:p>
        </p:txBody>
      </p:sp>
      <p:sp>
        <p:nvSpPr>
          <p:cNvPr id="89" name="Google Shape;89;p1"/>
          <p:cNvSpPr txBox="1"/>
          <p:nvPr/>
        </p:nvSpPr>
        <p:spPr>
          <a:xfrm>
            <a:off x="333500" y="7149713"/>
            <a:ext cx="13719600" cy="94200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200"/>
              </a:spcAft>
              <a:buNone/>
            </a:pPr>
            <a:r>
              <a:rPr lang="pt-BR" sz="4800">
                <a:solidFill>
                  <a:schemeClr val="dk1"/>
                </a:solidFill>
                <a:highlight>
                  <a:srgbClr val="FFFFFF"/>
                </a:highlight>
                <a:latin typeface="Open Sans"/>
                <a:ea typeface="Open Sans"/>
                <a:cs typeface="Open Sans"/>
                <a:sym typeface="Open Sans"/>
              </a:rPr>
              <a:t>A fratura tipo Galeazzi é descrita como fratura do terço distal do rádio associada à disrupção com luxação da articulação radioulnar distal (ARUD) (1), correspondendo a menos de 7% das fraturas de antebraço no adulto (2). A lesão é preponderantemente unilateral. Na literatura, foram reportados 6 casos desta fratura,  bilateralmente - resultado de trauma de alta energia e exigindo tratamento cirúrgico  para estabilização adequado. </a:t>
            </a:r>
            <a:endParaRPr sz="4800">
              <a:solidFill>
                <a:schemeClr val="dk1"/>
              </a:solidFill>
              <a:highlight>
                <a:srgbClr val="FFFFFF"/>
              </a:highlight>
              <a:latin typeface="Open Sans"/>
              <a:ea typeface="Open Sans"/>
              <a:cs typeface="Open Sans"/>
              <a:sym typeface="Open Sans"/>
            </a:endParaRPr>
          </a:p>
        </p:txBody>
      </p:sp>
      <p:sp>
        <p:nvSpPr>
          <p:cNvPr id="90" name="Google Shape;90;p1"/>
          <p:cNvSpPr txBox="1"/>
          <p:nvPr/>
        </p:nvSpPr>
        <p:spPr>
          <a:xfrm>
            <a:off x="333500" y="791757"/>
            <a:ext cx="8726100" cy="3335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4600" b="1" dirty="0">
                <a:solidFill>
                  <a:schemeClr val="dk1"/>
                </a:solidFill>
                <a:latin typeface="Calibri"/>
                <a:ea typeface="Calibri"/>
                <a:cs typeface="Calibri"/>
                <a:sym typeface="Calibri"/>
              </a:rPr>
              <a:t>Rocha, L.M.M.G.; </a:t>
            </a:r>
            <a:endParaRPr sz="4600" b="1"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pt-BR" sz="4600" b="1" dirty="0">
                <a:solidFill>
                  <a:schemeClr val="dk1"/>
                </a:solidFill>
                <a:latin typeface="Calibri"/>
                <a:ea typeface="Calibri"/>
                <a:cs typeface="Calibri"/>
                <a:sym typeface="Calibri"/>
              </a:rPr>
              <a:t>Tucci Neto, P. F.; </a:t>
            </a:r>
            <a:r>
              <a:rPr lang="pt-BR" sz="4600" b="1" dirty="0" err="1">
                <a:solidFill>
                  <a:schemeClr val="dk1"/>
                </a:solidFill>
                <a:latin typeface="Calibri"/>
                <a:ea typeface="Calibri"/>
                <a:cs typeface="Calibri"/>
                <a:sym typeface="Calibri"/>
              </a:rPr>
              <a:t>Bianchi,L</a:t>
            </a:r>
            <a:r>
              <a:rPr lang="pt-BR" sz="4600" b="1" dirty="0">
                <a:solidFill>
                  <a:schemeClr val="dk1"/>
                </a:solidFill>
                <a:latin typeface="Calibri"/>
                <a:ea typeface="Calibri"/>
                <a:cs typeface="Calibri"/>
                <a:sym typeface="Calibri"/>
              </a:rPr>
              <a:t>. P.;</a:t>
            </a:r>
            <a:endParaRPr sz="4600" b="1"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pt-BR" sz="4600" b="1" dirty="0">
                <a:solidFill>
                  <a:schemeClr val="dk1"/>
                </a:solidFill>
                <a:latin typeface="Calibri"/>
                <a:ea typeface="Calibri"/>
                <a:cs typeface="Calibri"/>
                <a:sym typeface="Calibri"/>
              </a:rPr>
              <a:t>Sampaio, E. M. A.; </a:t>
            </a:r>
            <a:r>
              <a:rPr lang="pt-BR" sz="4600" b="1" dirty="0" err="1">
                <a:solidFill>
                  <a:schemeClr val="dk1"/>
                </a:solidFill>
                <a:latin typeface="Calibri"/>
                <a:ea typeface="Calibri"/>
                <a:cs typeface="Calibri"/>
                <a:sym typeface="Calibri"/>
              </a:rPr>
              <a:t>Merotto</a:t>
            </a:r>
            <a:r>
              <a:rPr lang="pt-BR" sz="4600" b="1" dirty="0">
                <a:solidFill>
                  <a:schemeClr val="dk1"/>
                </a:solidFill>
                <a:latin typeface="Calibri"/>
                <a:ea typeface="Calibri"/>
                <a:cs typeface="Calibri"/>
                <a:sym typeface="Calibri"/>
              </a:rPr>
              <a:t>, F. F.</a:t>
            </a:r>
            <a:endParaRPr sz="4600" b="1"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endParaRPr sz="4600" b="1" dirty="0">
              <a:solidFill>
                <a:schemeClr val="dk1"/>
              </a:solidFill>
              <a:latin typeface="Calibri"/>
              <a:ea typeface="Calibri"/>
              <a:cs typeface="Calibri"/>
              <a:sym typeface="Calibri"/>
            </a:endParaRPr>
          </a:p>
        </p:txBody>
      </p:sp>
      <p:sp>
        <p:nvSpPr>
          <p:cNvPr id="91" name="Google Shape;91;p1"/>
          <p:cNvSpPr txBox="1"/>
          <p:nvPr/>
        </p:nvSpPr>
        <p:spPr>
          <a:xfrm>
            <a:off x="5373600" y="4127920"/>
            <a:ext cx="19946938" cy="1997953"/>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000"/>
              </a:spcBef>
              <a:spcAft>
                <a:spcPts val="0"/>
              </a:spcAft>
              <a:buNone/>
            </a:pPr>
            <a:r>
              <a:rPr lang="pt-BR" sz="7300" b="1" dirty="0">
                <a:solidFill>
                  <a:schemeClr val="dk1"/>
                </a:solidFill>
                <a:latin typeface="Calibri"/>
                <a:ea typeface="Calibri"/>
                <a:cs typeface="Calibri"/>
                <a:sym typeface="Calibri"/>
              </a:rPr>
              <a:t>Fratura tipo </a:t>
            </a:r>
            <a:r>
              <a:rPr lang="pt-BR" sz="7300" b="1" dirty="0" err="1">
                <a:solidFill>
                  <a:schemeClr val="dk1"/>
                </a:solidFill>
                <a:latin typeface="Calibri"/>
                <a:ea typeface="Calibri"/>
                <a:cs typeface="Calibri"/>
                <a:sym typeface="Calibri"/>
              </a:rPr>
              <a:t>Galeazzi</a:t>
            </a:r>
            <a:r>
              <a:rPr lang="pt-BR" sz="7300" b="1" dirty="0">
                <a:solidFill>
                  <a:schemeClr val="dk1"/>
                </a:solidFill>
                <a:latin typeface="Calibri"/>
                <a:ea typeface="Calibri"/>
                <a:cs typeface="Calibri"/>
                <a:sym typeface="Calibri"/>
              </a:rPr>
              <a:t> bilateral - Relato de caso</a:t>
            </a:r>
            <a:endParaRPr sz="7300" b="1" dirty="0">
              <a:solidFill>
                <a:schemeClr val="dk1"/>
              </a:solidFill>
              <a:latin typeface="Calibri"/>
              <a:ea typeface="Calibri"/>
              <a:cs typeface="Calibri"/>
              <a:sym typeface="Calibri"/>
            </a:endParaRPr>
          </a:p>
        </p:txBody>
      </p:sp>
      <p:sp>
        <p:nvSpPr>
          <p:cNvPr id="92" name="Google Shape;92;p1"/>
          <p:cNvSpPr/>
          <p:nvPr/>
        </p:nvSpPr>
        <p:spPr>
          <a:xfrm>
            <a:off x="391475" y="16743250"/>
            <a:ext cx="13719600" cy="1032600"/>
          </a:xfrm>
          <a:prstGeom prst="rect">
            <a:avLst/>
          </a:prstGeom>
          <a:solidFill>
            <a:srgbClr val="4558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p1"/>
          <p:cNvSpPr txBox="1"/>
          <p:nvPr/>
        </p:nvSpPr>
        <p:spPr>
          <a:xfrm>
            <a:off x="6175025" y="16539261"/>
            <a:ext cx="21525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chemeClr val="lt1"/>
                </a:solidFill>
                <a:latin typeface="Open Sans"/>
                <a:ea typeface="Open Sans"/>
                <a:cs typeface="Open Sans"/>
                <a:sym typeface="Open Sans"/>
              </a:rPr>
              <a:t>Caso</a:t>
            </a:r>
            <a:endParaRPr sz="5600" b="1" dirty="0">
              <a:solidFill>
                <a:schemeClr val="lt1"/>
              </a:solidFill>
            </a:endParaRPr>
          </a:p>
        </p:txBody>
      </p:sp>
      <p:sp>
        <p:nvSpPr>
          <p:cNvPr id="94" name="Google Shape;94;p1"/>
          <p:cNvSpPr txBox="1"/>
          <p:nvPr/>
        </p:nvSpPr>
        <p:spPr>
          <a:xfrm>
            <a:off x="451850" y="17796975"/>
            <a:ext cx="13719600" cy="145182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200"/>
              </a:spcAft>
              <a:buNone/>
            </a:pPr>
            <a:r>
              <a:rPr lang="pt-BR" sz="4800" dirty="0">
                <a:solidFill>
                  <a:schemeClr val="dk1"/>
                </a:solidFill>
                <a:highlight>
                  <a:srgbClr val="FFFFFF"/>
                </a:highlight>
                <a:latin typeface="Open Sans"/>
                <a:ea typeface="Open Sans"/>
                <a:cs typeface="Open Sans"/>
                <a:sym typeface="Open Sans"/>
              </a:rPr>
              <a:t>Paciente masculino, 26 anos, queda de motocicleta, apresentando desvio </a:t>
            </a:r>
            <a:r>
              <a:rPr lang="pt-BR" sz="4800" dirty="0" err="1">
                <a:solidFill>
                  <a:schemeClr val="dk1"/>
                </a:solidFill>
                <a:highlight>
                  <a:srgbClr val="FFFFFF"/>
                </a:highlight>
                <a:latin typeface="Open Sans"/>
                <a:ea typeface="Open Sans"/>
                <a:cs typeface="Open Sans"/>
                <a:sym typeface="Open Sans"/>
              </a:rPr>
              <a:t>volar</a:t>
            </a:r>
            <a:r>
              <a:rPr lang="pt-BR" sz="4800" dirty="0">
                <a:solidFill>
                  <a:schemeClr val="dk1"/>
                </a:solidFill>
                <a:highlight>
                  <a:srgbClr val="FFFFFF"/>
                </a:highlight>
                <a:latin typeface="Open Sans"/>
                <a:ea typeface="Open Sans"/>
                <a:cs typeface="Open Sans"/>
                <a:sym typeface="Open Sans"/>
              </a:rPr>
              <a:t>, limitação do arco de movimento por dor, sem alterações </a:t>
            </a:r>
            <a:r>
              <a:rPr lang="pt-BR" sz="4800" dirty="0" err="1">
                <a:solidFill>
                  <a:schemeClr val="dk1"/>
                </a:solidFill>
                <a:highlight>
                  <a:srgbClr val="FFFFFF"/>
                </a:highlight>
                <a:latin typeface="Open Sans"/>
                <a:ea typeface="Open Sans"/>
                <a:cs typeface="Open Sans"/>
                <a:sym typeface="Open Sans"/>
              </a:rPr>
              <a:t>neurovasculares</a:t>
            </a:r>
            <a:r>
              <a:rPr lang="pt-BR" sz="4800" dirty="0">
                <a:solidFill>
                  <a:schemeClr val="dk1"/>
                </a:solidFill>
                <a:highlight>
                  <a:srgbClr val="FFFFFF"/>
                </a:highlight>
                <a:latin typeface="Open Sans"/>
                <a:ea typeface="Open Sans"/>
                <a:cs typeface="Open Sans"/>
                <a:sym typeface="Open Sans"/>
              </a:rPr>
              <a:t> em ambos antebraços. Radiografias (abaixo) evidenciaram fratura do terço distal da diáfise do rádio com luxação da ARUD  (fratura do tipo </a:t>
            </a:r>
            <a:r>
              <a:rPr lang="pt-BR" sz="4800" dirty="0" err="1">
                <a:solidFill>
                  <a:schemeClr val="dk1"/>
                </a:solidFill>
                <a:highlight>
                  <a:srgbClr val="FFFFFF"/>
                </a:highlight>
                <a:latin typeface="Open Sans"/>
                <a:ea typeface="Open Sans"/>
                <a:cs typeface="Open Sans"/>
                <a:sym typeface="Open Sans"/>
              </a:rPr>
              <a:t>Galeazzi</a:t>
            </a:r>
            <a:r>
              <a:rPr lang="pt-BR" sz="4800" dirty="0">
                <a:solidFill>
                  <a:schemeClr val="dk1"/>
                </a:solidFill>
                <a:highlight>
                  <a:srgbClr val="FFFFFF"/>
                </a:highlight>
                <a:latin typeface="Open Sans"/>
                <a:ea typeface="Open Sans"/>
                <a:cs typeface="Open Sans"/>
                <a:sym typeface="Open Sans"/>
              </a:rPr>
              <a:t>) bilateralmente, tipo </a:t>
            </a:r>
            <a:r>
              <a:rPr lang="pt-BR" sz="4800" dirty="0" err="1">
                <a:solidFill>
                  <a:schemeClr val="dk1"/>
                </a:solidFill>
                <a:highlight>
                  <a:srgbClr val="FFFFFF"/>
                </a:highlight>
                <a:latin typeface="Open Sans"/>
                <a:ea typeface="Open Sans"/>
                <a:cs typeface="Open Sans"/>
                <a:sym typeface="Open Sans"/>
              </a:rPr>
              <a:t>I</a:t>
            </a:r>
            <a:r>
              <a:rPr lang="pt-BR" sz="4800" dirty="0">
                <a:solidFill>
                  <a:schemeClr val="dk1"/>
                </a:solidFill>
                <a:highlight>
                  <a:srgbClr val="FFFFFF"/>
                </a:highlight>
                <a:latin typeface="Open Sans"/>
                <a:ea typeface="Open Sans"/>
                <a:cs typeface="Open Sans"/>
                <a:sym typeface="Open Sans"/>
              </a:rPr>
              <a:t> de </a:t>
            </a:r>
            <a:r>
              <a:rPr lang="pt-BR" sz="4800" dirty="0" err="1">
                <a:solidFill>
                  <a:schemeClr val="dk1"/>
                </a:solidFill>
                <a:highlight>
                  <a:srgbClr val="FFFFFF"/>
                </a:highlight>
                <a:latin typeface="Open Sans"/>
                <a:ea typeface="Open Sans"/>
                <a:cs typeface="Open Sans"/>
                <a:sym typeface="Open Sans"/>
              </a:rPr>
              <a:t>Rockwood</a:t>
            </a:r>
            <a:r>
              <a:rPr lang="pt-BR" sz="4800" dirty="0">
                <a:solidFill>
                  <a:schemeClr val="dk1"/>
                </a:solidFill>
                <a:highlight>
                  <a:srgbClr val="FFFFFF"/>
                </a:highlight>
                <a:latin typeface="Open Sans"/>
                <a:ea typeface="Open Sans"/>
                <a:cs typeface="Open Sans"/>
                <a:sym typeface="Open Sans"/>
              </a:rPr>
              <a:t> (&lt;7,5 cm da articulação) à direita e tipo II (&gt;7,5 cm da articulação) à esquerda. Instalada imobilização provisória com tala gessada para analgesia e transporte e, posteriormente, redução aberta e fixação interna das fraturas com estabilidade absoluta da diáfise dos rádios com placas e parafusos.  Devido à instabilidade bilateral da ARUD, realizou-se fixação temporária com fios de Kirschner. </a:t>
            </a:r>
            <a:endParaRPr sz="1200" dirty="0">
              <a:solidFill>
                <a:srgbClr val="666666"/>
              </a:solidFill>
            </a:endParaRPr>
          </a:p>
        </p:txBody>
      </p:sp>
      <p:sp>
        <p:nvSpPr>
          <p:cNvPr id="95" name="Google Shape;95;p1"/>
          <p:cNvSpPr txBox="1"/>
          <p:nvPr/>
        </p:nvSpPr>
        <p:spPr>
          <a:xfrm>
            <a:off x="19220525" y="5913126"/>
            <a:ext cx="42063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chemeClr val="lt1"/>
                </a:solidFill>
                <a:latin typeface="Open Sans"/>
                <a:ea typeface="Open Sans"/>
                <a:cs typeface="Open Sans"/>
                <a:sym typeface="Open Sans"/>
              </a:rPr>
              <a:t>Resultados</a:t>
            </a:r>
            <a:endParaRPr sz="5600" b="1" dirty="0">
              <a:solidFill>
                <a:schemeClr val="lt1"/>
              </a:solidFill>
            </a:endParaRPr>
          </a:p>
        </p:txBody>
      </p:sp>
      <p:sp>
        <p:nvSpPr>
          <p:cNvPr id="96" name="Google Shape;96;p1"/>
          <p:cNvSpPr txBox="1"/>
          <p:nvPr/>
        </p:nvSpPr>
        <p:spPr>
          <a:xfrm>
            <a:off x="14640275" y="7281275"/>
            <a:ext cx="13719600" cy="43221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200"/>
              </a:spcAft>
              <a:buNone/>
            </a:pPr>
            <a:r>
              <a:rPr lang="pt-BR" sz="4800">
                <a:solidFill>
                  <a:schemeClr val="dk1"/>
                </a:solidFill>
                <a:highlight>
                  <a:srgbClr val="FFFFFF"/>
                </a:highlight>
                <a:latin typeface="Open Sans"/>
                <a:ea typeface="Open Sans"/>
                <a:cs typeface="Open Sans"/>
                <a:sym typeface="Open Sans"/>
              </a:rPr>
              <a:t>A cirurgia ocorreu sem intercorrências, com consolidação óssea adequada, sem sinais de instabilidade da ARUD ou complicações neurovasculares. Recuperação em andamento, com progressiva melhora funcional.</a:t>
            </a:r>
            <a:endParaRPr sz="1050">
              <a:solidFill>
                <a:schemeClr val="dk1"/>
              </a:solidFill>
              <a:highlight>
                <a:srgbClr val="FFFFFF"/>
              </a:highlight>
              <a:latin typeface="Open Sans"/>
              <a:ea typeface="Open Sans"/>
              <a:cs typeface="Open Sans"/>
              <a:sym typeface="Open Sans"/>
            </a:endParaRPr>
          </a:p>
        </p:txBody>
      </p:sp>
      <p:sp>
        <p:nvSpPr>
          <p:cNvPr id="97" name="Google Shape;97;p1"/>
          <p:cNvSpPr txBox="1"/>
          <p:nvPr/>
        </p:nvSpPr>
        <p:spPr>
          <a:xfrm>
            <a:off x="14806150" y="24621625"/>
            <a:ext cx="13482900" cy="8570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200"/>
              </a:spcAft>
              <a:buNone/>
            </a:pPr>
            <a:r>
              <a:rPr lang="pt-BR" sz="4800">
                <a:solidFill>
                  <a:schemeClr val="dk1"/>
                </a:solidFill>
                <a:highlight>
                  <a:srgbClr val="FFFFFF"/>
                </a:highlight>
                <a:latin typeface="Open Sans"/>
                <a:ea typeface="Open Sans"/>
                <a:cs typeface="Open Sans"/>
                <a:sym typeface="Open Sans"/>
              </a:rPr>
              <a:t>A fratura bilateral de Galeazzi é rara e requer planejamento criterioso para garantir estabilidade óssea e articular. A compressão por placas bloqueadas e fixação temporária da ARUD com fio de Kirschner mostrou-se eficaz para recuperação funcional. A fixação interna precoce e a reabilitação foram essenciais para restaurar a biomecânica do rádio, permitindo recuperação satisfatória e retorno do paciente às atividades.</a:t>
            </a:r>
            <a:endParaRPr sz="4800">
              <a:solidFill>
                <a:schemeClr val="dk1"/>
              </a:solidFill>
              <a:highlight>
                <a:srgbClr val="FFFFFF"/>
              </a:highlight>
              <a:latin typeface="Open Sans"/>
              <a:ea typeface="Open Sans"/>
              <a:cs typeface="Open Sans"/>
              <a:sym typeface="Open Sans"/>
            </a:endParaRPr>
          </a:p>
        </p:txBody>
      </p:sp>
      <p:pic>
        <p:nvPicPr>
          <p:cNvPr id="98" name="Google Shape;98;p1" title="Screenshot 2025-05-06 at 08.07.44.png"/>
          <p:cNvPicPr preferRelativeResize="0"/>
          <p:nvPr/>
        </p:nvPicPr>
        <p:blipFill rotWithShape="1">
          <a:blip r:embed="Re7fb0643848b42c7">
            <a:alphaModFix/>
          </a:blip>
          <a:srcRect r="5356"/>
          <a:stretch/>
        </p:blipFill>
        <p:spPr>
          <a:xfrm>
            <a:off x="7471550" y="32328150"/>
            <a:ext cx="3319750" cy="7644600"/>
          </a:xfrm>
          <a:prstGeom prst="rect">
            <a:avLst/>
          </a:prstGeom>
          <a:noFill/>
          <a:ln>
            <a:noFill/>
          </a:ln>
        </p:spPr>
      </p:pic>
      <p:pic>
        <p:nvPicPr>
          <p:cNvPr id="99" name="Google Shape;99;p1" title="Screenshot 2025-05-06 at 08.07.53.png"/>
          <p:cNvPicPr preferRelativeResize="0"/>
          <p:nvPr/>
        </p:nvPicPr>
        <p:blipFill>
          <a:blip r:embed="R518684e1673445a2">
            <a:alphaModFix/>
          </a:blip>
          <a:stretch>
            <a:fillRect/>
          </a:stretch>
        </p:blipFill>
        <p:spPr>
          <a:xfrm>
            <a:off x="451842" y="32315186"/>
            <a:ext cx="3319768" cy="7670528"/>
          </a:xfrm>
          <a:prstGeom prst="rect">
            <a:avLst/>
          </a:prstGeom>
          <a:noFill/>
          <a:ln>
            <a:noFill/>
          </a:ln>
        </p:spPr>
      </p:pic>
      <p:pic>
        <p:nvPicPr>
          <p:cNvPr id="100" name="Google Shape;100;p1" title="Screenshot 2025-05-06 at 08.08.02.png"/>
          <p:cNvPicPr preferRelativeResize="0"/>
          <p:nvPr/>
        </p:nvPicPr>
        <p:blipFill>
          <a:blip r:embed="Rdeb95bf3f4e34008">
            <a:alphaModFix/>
          </a:blip>
          <a:stretch>
            <a:fillRect/>
          </a:stretch>
        </p:blipFill>
        <p:spPr>
          <a:xfrm>
            <a:off x="3771620" y="32315186"/>
            <a:ext cx="3319768" cy="7670528"/>
          </a:xfrm>
          <a:prstGeom prst="rect">
            <a:avLst/>
          </a:prstGeom>
          <a:noFill/>
          <a:ln>
            <a:noFill/>
          </a:ln>
        </p:spPr>
      </p:pic>
      <p:pic>
        <p:nvPicPr>
          <p:cNvPr id="101" name="Google Shape;101;p1" title="Screenshot 2025-05-06 at 08.08.16.png"/>
          <p:cNvPicPr preferRelativeResize="0"/>
          <p:nvPr/>
        </p:nvPicPr>
        <p:blipFill rotWithShape="1">
          <a:blip r:embed="Rdb66ca2421c542e2">
            <a:alphaModFix/>
          </a:blip>
          <a:srcRect l="4589" t="1797"/>
          <a:stretch/>
        </p:blipFill>
        <p:spPr>
          <a:xfrm>
            <a:off x="10791288" y="32315175"/>
            <a:ext cx="3319775" cy="7670549"/>
          </a:xfrm>
          <a:prstGeom prst="rect">
            <a:avLst/>
          </a:prstGeom>
          <a:noFill/>
          <a:ln>
            <a:noFill/>
          </a:ln>
        </p:spPr>
      </p:pic>
      <p:pic>
        <p:nvPicPr>
          <p:cNvPr id="102" name="Google Shape;102;p1" title="PHOTO-2025-05-05-16-34-22 3.jpg"/>
          <p:cNvPicPr preferRelativeResize="0"/>
          <p:nvPr/>
        </p:nvPicPr>
        <p:blipFill>
          <a:blip r:embed="Rf487470866f64c44">
            <a:alphaModFix/>
          </a:blip>
          <a:stretch>
            <a:fillRect/>
          </a:stretch>
        </p:blipFill>
        <p:spPr>
          <a:xfrm>
            <a:off x="21624800" y="11766550"/>
            <a:ext cx="3026250" cy="9554750"/>
          </a:xfrm>
          <a:prstGeom prst="rect">
            <a:avLst/>
          </a:prstGeom>
          <a:noFill/>
          <a:ln>
            <a:noFill/>
          </a:ln>
        </p:spPr>
      </p:pic>
      <p:pic>
        <p:nvPicPr>
          <p:cNvPr id="103" name="Google Shape;103;p1" title="PHOTO-2025-05-05-16-34-22 4.jpg"/>
          <p:cNvPicPr preferRelativeResize="0"/>
          <p:nvPr/>
        </p:nvPicPr>
        <p:blipFill rotWithShape="1">
          <a:blip r:embed="Rb1ae28b70f84441d">
            <a:alphaModFix/>
          </a:blip>
          <a:srcRect t="524" b="4037"/>
          <a:stretch/>
        </p:blipFill>
        <p:spPr>
          <a:xfrm>
            <a:off x="24743075" y="11780675"/>
            <a:ext cx="3216175" cy="9554750"/>
          </a:xfrm>
          <a:prstGeom prst="rect">
            <a:avLst/>
          </a:prstGeom>
          <a:noFill/>
          <a:ln>
            <a:noFill/>
          </a:ln>
        </p:spPr>
      </p:pic>
      <p:pic>
        <p:nvPicPr>
          <p:cNvPr id="104" name="Google Shape;104;p1" title="PHOTO-2025-05-05-16-34-22 2.jpg"/>
          <p:cNvPicPr preferRelativeResize="0"/>
          <p:nvPr/>
        </p:nvPicPr>
        <p:blipFill rotWithShape="1">
          <a:blip r:embed="R88d6ac704ecc4e2b">
            <a:alphaModFix/>
          </a:blip>
          <a:srcRect t="537" r="5740"/>
          <a:stretch/>
        </p:blipFill>
        <p:spPr>
          <a:xfrm>
            <a:off x="18041150" y="11766550"/>
            <a:ext cx="2832225" cy="9554750"/>
          </a:xfrm>
          <a:prstGeom prst="rect">
            <a:avLst/>
          </a:prstGeom>
          <a:noFill/>
          <a:ln>
            <a:noFill/>
          </a:ln>
        </p:spPr>
      </p:pic>
      <p:pic>
        <p:nvPicPr>
          <p:cNvPr id="105" name="Google Shape;105;p1" title="PHOTO-2025-05-05-16-34-22.jpg"/>
          <p:cNvPicPr preferRelativeResize="0"/>
          <p:nvPr/>
        </p:nvPicPr>
        <p:blipFill>
          <a:blip r:embed="R5196b89945d04f5c">
            <a:alphaModFix/>
          </a:blip>
          <a:stretch>
            <a:fillRect/>
          </a:stretch>
        </p:blipFill>
        <p:spPr>
          <a:xfrm>
            <a:off x="15149363" y="11780662"/>
            <a:ext cx="2832250" cy="9554775"/>
          </a:xfrm>
          <a:prstGeom prst="rect">
            <a:avLst/>
          </a:prstGeom>
          <a:noFill/>
          <a:ln>
            <a:noFill/>
          </a:ln>
        </p:spPr>
      </p:pic>
      <p:sp>
        <p:nvSpPr>
          <p:cNvPr id="106" name="Google Shape;106;p1"/>
          <p:cNvSpPr txBox="1"/>
          <p:nvPr/>
        </p:nvSpPr>
        <p:spPr>
          <a:xfrm>
            <a:off x="451850" y="39915350"/>
            <a:ext cx="13482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a:solidFill>
                  <a:schemeClr val="dk1"/>
                </a:solidFill>
                <a:highlight>
                  <a:srgbClr val="FFFFFF"/>
                </a:highlight>
                <a:latin typeface="Open Sans"/>
                <a:ea typeface="Open Sans"/>
                <a:cs typeface="Open Sans"/>
                <a:sym typeface="Open Sans"/>
              </a:rPr>
              <a:t>Radiografias pré-operatórias em anteroposterior (A,C) e perfil (B,D) dos punhos direitos (A,B) e esquerdo (C,D) demonstrando uma fratura-luxação de Galeazzi. </a:t>
            </a:r>
            <a:endParaRPr sz="2800">
              <a:solidFill>
                <a:schemeClr val="dk1"/>
              </a:solidFill>
              <a:highlight>
                <a:srgbClr val="F5F5F5"/>
              </a:highlight>
              <a:latin typeface="Georgia"/>
              <a:ea typeface="Georgia"/>
              <a:cs typeface="Georgia"/>
              <a:sym typeface="Georgia"/>
            </a:endParaRPr>
          </a:p>
        </p:txBody>
      </p:sp>
      <p:sp>
        <p:nvSpPr>
          <p:cNvPr id="107" name="Google Shape;107;p1"/>
          <p:cNvSpPr txBox="1"/>
          <p:nvPr/>
        </p:nvSpPr>
        <p:spPr>
          <a:xfrm>
            <a:off x="15015250" y="21719938"/>
            <a:ext cx="13064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a:solidFill>
                  <a:schemeClr val="dk1"/>
                </a:solidFill>
                <a:latin typeface="Open Sans"/>
                <a:ea typeface="Open Sans"/>
                <a:cs typeface="Open Sans"/>
                <a:sym typeface="Open Sans"/>
              </a:rPr>
              <a:t>Radiografias pós-operatórias de x semanas: anteroposterior (A, C) e perfil (B, D) mostraram consolidação adequada, sem instabilidade da articulação radioulnar distal.</a:t>
            </a:r>
            <a:endParaRPr sz="2800">
              <a:solidFill>
                <a:schemeClr val="dk1"/>
              </a:solidFill>
              <a:latin typeface="Open Sans"/>
              <a:ea typeface="Open Sans"/>
              <a:cs typeface="Open Sans"/>
              <a:sym typeface="Open Sans"/>
            </a:endParaRPr>
          </a:p>
        </p:txBody>
      </p:sp>
      <p:sp>
        <p:nvSpPr>
          <p:cNvPr id="108" name="Google Shape;108;p1"/>
          <p:cNvSpPr/>
          <p:nvPr/>
        </p:nvSpPr>
        <p:spPr>
          <a:xfrm>
            <a:off x="14806150" y="33398867"/>
            <a:ext cx="13482900" cy="1032600"/>
          </a:xfrm>
          <a:prstGeom prst="rect">
            <a:avLst/>
          </a:prstGeom>
          <a:solidFill>
            <a:srgbClr val="4558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p1"/>
          <p:cNvSpPr/>
          <p:nvPr/>
        </p:nvSpPr>
        <p:spPr>
          <a:xfrm>
            <a:off x="14687800" y="23589013"/>
            <a:ext cx="13719600" cy="1032600"/>
          </a:xfrm>
          <a:prstGeom prst="rect">
            <a:avLst/>
          </a:prstGeom>
          <a:solidFill>
            <a:srgbClr val="45586A"/>
          </a:solidFill>
          <a:ln w="9525" cap="flat" cmpd="sng">
            <a:solidFill>
              <a:srgbClr val="F2F6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
          <p:cNvSpPr txBox="1"/>
          <p:nvPr/>
        </p:nvSpPr>
        <p:spPr>
          <a:xfrm>
            <a:off x="19514825" y="23435738"/>
            <a:ext cx="39120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chemeClr val="lt1"/>
                </a:solidFill>
                <a:latin typeface="Open Sans"/>
                <a:ea typeface="Open Sans"/>
                <a:cs typeface="Open Sans"/>
                <a:sym typeface="Open Sans"/>
              </a:rPr>
              <a:t>Conclusão</a:t>
            </a:r>
            <a:endParaRPr sz="5600" b="1" dirty="0">
              <a:solidFill>
                <a:schemeClr val="lt1"/>
              </a:solidFill>
            </a:endParaRPr>
          </a:p>
        </p:txBody>
      </p:sp>
      <p:pic>
        <p:nvPicPr>
          <p:cNvPr id="111" name="Google Shape;111;p1" title="Screenshot 2025-05-08 at 12.57.43.png"/>
          <p:cNvPicPr preferRelativeResize="0"/>
          <p:nvPr/>
        </p:nvPicPr>
        <p:blipFill>
          <a:blip r:embed="R6c05b51ae0224baf">
            <a:alphaModFix/>
          </a:blip>
          <a:stretch>
            <a:fillRect/>
          </a:stretch>
        </p:blipFill>
        <p:spPr>
          <a:xfrm>
            <a:off x="19636925" y="329325"/>
            <a:ext cx="4206300" cy="2403590"/>
          </a:xfrm>
          <a:prstGeom prst="rect">
            <a:avLst/>
          </a:prstGeom>
          <a:noFill/>
          <a:ln>
            <a:noFill/>
          </a:ln>
        </p:spPr>
      </p:pic>
      <p:pic>
        <p:nvPicPr>
          <p:cNvPr id="112" name="Google Shape;112;p1" title="Screenshot 2025-05-08 at 12.59.08.png"/>
          <p:cNvPicPr preferRelativeResize="0"/>
          <p:nvPr/>
        </p:nvPicPr>
        <p:blipFill>
          <a:blip r:embed="R513207e1f7ee4c65">
            <a:alphaModFix/>
          </a:blip>
          <a:stretch>
            <a:fillRect/>
          </a:stretch>
        </p:blipFill>
        <p:spPr>
          <a:xfrm>
            <a:off x="23843225" y="278700"/>
            <a:ext cx="4686300" cy="2419350"/>
          </a:xfrm>
          <a:prstGeom prst="rect">
            <a:avLst/>
          </a:prstGeom>
          <a:noFill/>
          <a:ln>
            <a:noFill/>
          </a:ln>
        </p:spPr>
      </p:pic>
      <p:sp>
        <p:nvSpPr>
          <p:cNvPr id="113" name="Google Shape;113;p1"/>
          <p:cNvSpPr txBox="1"/>
          <p:nvPr/>
        </p:nvSpPr>
        <p:spPr>
          <a:xfrm>
            <a:off x="19396925" y="33253227"/>
            <a:ext cx="46863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chemeClr val="lt1"/>
                </a:solidFill>
                <a:latin typeface="Open Sans"/>
                <a:ea typeface="Open Sans"/>
                <a:cs typeface="Open Sans"/>
                <a:sym typeface="Open Sans"/>
              </a:rPr>
              <a:t>Referências</a:t>
            </a:r>
            <a:endParaRPr sz="5600" b="1" dirty="0">
              <a:solidFill>
                <a:schemeClr val="lt1"/>
              </a:solidFill>
            </a:endParaRPr>
          </a:p>
        </p:txBody>
      </p:sp>
      <p:sp>
        <p:nvSpPr>
          <p:cNvPr id="114" name="Google Shape;114;p1"/>
          <p:cNvSpPr txBox="1"/>
          <p:nvPr/>
        </p:nvSpPr>
        <p:spPr>
          <a:xfrm>
            <a:off x="7741325" y="38173275"/>
            <a:ext cx="586200" cy="6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100">
              <a:solidFill>
                <a:schemeClr val="dk1"/>
              </a:solidFill>
              <a:highlight>
                <a:schemeClr val="lt1"/>
              </a:highlight>
            </a:endParaRPr>
          </a:p>
        </p:txBody>
      </p:sp>
      <p:sp>
        <p:nvSpPr>
          <p:cNvPr id="115" name="Google Shape;115;p1"/>
          <p:cNvSpPr txBox="1"/>
          <p:nvPr/>
        </p:nvSpPr>
        <p:spPr>
          <a:xfrm>
            <a:off x="21637925" y="35377850"/>
            <a:ext cx="7162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700"/>
          </a:p>
        </p:txBody>
      </p:sp>
      <p:sp>
        <p:nvSpPr>
          <p:cNvPr id="116" name="Google Shape;116;p1"/>
          <p:cNvSpPr txBox="1"/>
          <p:nvPr/>
        </p:nvSpPr>
        <p:spPr>
          <a:xfrm>
            <a:off x="642075" y="38809325"/>
            <a:ext cx="1446000" cy="8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8819">
                <a:solidFill>
                  <a:schemeClr val="dk1"/>
                </a:solidFill>
              </a:rPr>
              <a:t>A</a:t>
            </a:r>
            <a:endParaRPr sz="8819">
              <a:solidFill>
                <a:schemeClr val="dk1"/>
              </a:solidFill>
            </a:endParaRPr>
          </a:p>
        </p:txBody>
      </p:sp>
      <p:sp>
        <p:nvSpPr>
          <p:cNvPr id="117" name="Google Shape;117;p1"/>
          <p:cNvSpPr txBox="1"/>
          <p:nvPr/>
        </p:nvSpPr>
        <p:spPr>
          <a:xfrm>
            <a:off x="14806150" y="34616200"/>
            <a:ext cx="13482900" cy="52980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1200"/>
              </a:spcBef>
              <a:spcAft>
                <a:spcPts val="0"/>
              </a:spcAft>
              <a:buClr>
                <a:schemeClr val="dk1"/>
              </a:buClr>
              <a:buSzPts val="2200"/>
              <a:buAutoNum type="arabicPeriod"/>
            </a:pPr>
            <a:r>
              <a:rPr lang="pt-BR" sz="2200">
                <a:solidFill>
                  <a:schemeClr val="dk1"/>
                </a:solidFill>
              </a:rPr>
              <a:t>TORNETTA, Paul III; RICCI, William M.; OSTRUM, Robert F.; McKEE, Michael D.; OLLIVERE, Benjamin J.; DE RIDDER, Victor A. (eds.). Rockwood and Green's Fractures in Adults. 10. ed. Filadélfia: Lippincott Williams &amp; Wilkins, 2024.</a:t>
            </a:r>
            <a:endParaRPr sz="2200">
              <a:solidFill>
                <a:schemeClr val="dk1"/>
              </a:solidFill>
            </a:endParaRPr>
          </a:p>
          <a:p>
            <a:pPr marL="457200" lvl="0" indent="-368300" algn="l" rtl="0">
              <a:lnSpc>
                <a:spcPct val="115000"/>
              </a:lnSpc>
              <a:spcBef>
                <a:spcPts val="0"/>
              </a:spcBef>
              <a:spcAft>
                <a:spcPts val="0"/>
              </a:spcAft>
              <a:buClr>
                <a:schemeClr val="dk1"/>
              </a:buClr>
              <a:buSzPts val="2200"/>
              <a:buAutoNum type="arabicPeriod"/>
            </a:pPr>
            <a:r>
              <a:rPr lang="pt-BR" sz="2200">
                <a:solidFill>
                  <a:schemeClr val="dk1"/>
                </a:solidFill>
              </a:rPr>
              <a:t>CHOI, SeongJu; PARK, Sunghun; LEE, Jun-Ku. The role of arthroscopic triangular fibrocartilage complex repair in a case of bilateral Galeazzi fracture-dislocation. Archives of Hand and Microsurgery, [S.l.], v. 29, n. 1, p. 46–52, 2024. Disponível em:</a:t>
            </a:r>
            <a:r>
              <a:rPr lang="pt-BR" sz="2200">
                <a:solidFill>
                  <a:schemeClr val="dk1"/>
                </a:solidFill>
                <a:uFill>
                  <a:noFill/>
                </a:uFill>
                <a:hlinkClick r:id="rcId4e663e0dd24e4e5a">
                  <a:extLst>
                    <a:ext uri="{A12FA001-AC4F-418D-AE19-62706E023703}">
                      <ahyp:hlinkClr xmlns:ahyp="http://schemas.microsoft.com/office/drawing/2018/hyperlinkcolor" val="tx"/>
                    </a:ext>
                  </a:extLst>
                </a:hlinkClick>
              </a:rPr>
              <a:t> https://www.handmicro.org/journal/view.php?doi=10.12790/ahm.23.0049</a:t>
            </a:r>
            <a:r>
              <a:rPr lang="pt-BR" sz="2200">
                <a:solidFill>
                  <a:schemeClr val="dk1"/>
                </a:solidFill>
              </a:rPr>
              <a:t>. Acesso em: 1 maio 2025.</a:t>
            </a:r>
            <a:endParaRPr sz="2200">
              <a:solidFill>
                <a:schemeClr val="dk1"/>
              </a:solidFill>
            </a:endParaRPr>
          </a:p>
          <a:p>
            <a:pPr marL="457200" lvl="0" indent="-368300" algn="l" rtl="0">
              <a:lnSpc>
                <a:spcPct val="115000"/>
              </a:lnSpc>
              <a:spcBef>
                <a:spcPts val="0"/>
              </a:spcBef>
              <a:spcAft>
                <a:spcPts val="0"/>
              </a:spcAft>
              <a:buClr>
                <a:schemeClr val="dk1"/>
              </a:buClr>
              <a:buSzPts val="2200"/>
              <a:buAutoNum type="arabicPeriod"/>
            </a:pPr>
            <a:r>
              <a:rPr lang="pt-BR" sz="2200">
                <a:solidFill>
                  <a:schemeClr val="dk1"/>
                </a:solidFill>
              </a:rPr>
              <a:t>JOHNSON, Neal P.; SMOLENSKY, Arthur. Galeazzi Fractures. In: STATPEARLS [Internet]. Treasure Island (FL): StatPearls Publishing; 2025. Disponível em:</a:t>
            </a:r>
            <a:r>
              <a:rPr lang="pt-BR" sz="2200">
                <a:solidFill>
                  <a:schemeClr val="dk1"/>
                </a:solidFill>
                <a:uFill>
                  <a:noFill/>
                </a:uFill>
                <a:hlinkClick r:id="rcId123e5d8a7e7f4049">
                  <a:extLst>
                    <a:ext uri="{A12FA001-AC4F-418D-AE19-62706E023703}">
                      <ahyp:hlinkClr xmlns:ahyp="http://schemas.microsoft.com/office/drawing/2018/hyperlinkcolor" val="tx"/>
                    </a:ext>
                  </a:extLst>
                </a:hlinkClick>
              </a:rPr>
              <a:t> https://www.ncbi.nlm.nih.gov/books/NBK470188/</a:t>
            </a:r>
            <a:r>
              <a:rPr lang="pt-BR" sz="2200">
                <a:solidFill>
                  <a:schemeClr val="dk1"/>
                </a:solidFill>
              </a:rPr>
              <a:t>. Acesso em: 1 maio 2025.</a:t>
            </a:r>
            <a:endParaRPr sz="16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700">
              <a:solidFill>
                <a:schemeClr val="dk1"/>
              </a:solidFill>
            </a:endParaRPr>
          </a:p>
          <a:p>
            <a:pPr marL="0" lvl="0" indent="0" algn="l" rtl="0">
              <a:lnSpc>
                <a:spcPct val="115000"/>
              </a:lnSpc>
              <a:spcBef>
                <a:spcPts val="1200"/>
              </a:spcBef>
              <a:spcAft>
                <a:spcPts val="1200"/>
              </a:spcAft>
              <a:buNone/>
            </a:pPr>
            <a:endParaRPr sz="17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nterface gráfica do usuário&#10;&#10;Descrição gerada automaticamente com confiança baixa"/>
          <p:cNvPicPr preferRelativeResize="0"/>
          <p:nvPr/>
        </p:nvPicPr>
        <p:blipFill rotWithShape="1">
          <a:blip r:embed="Ra71e68b7b3694a2f">
            <a:alphaModFix/>
          </a:blip>
          <a:srcRect/>
          <a:stretch/>
        </p:blipFill>
        <p:spPr>
          <a:xfrm>
            <a:off x="-13650" y="-707150"/>
            <a:ext cx="28985550" cy="4692400"/>
          </a:xfrm>
          <a:prstGeom prst="rect">
            <a:avLst/>
          </a:prstGeom>
          <a:noFill/>
          <a:ln>
            <a:noFill/>
          </a:ln>
        </p:spPr>
      </p:pic>
      <p:pic>
        <p:nvPicPr>
          <p:cNvPr id="85" name="Google Shape;85;p1"/>
          <p:cNvPicPr preferRelativeResize="0"/>
          <p:nvPr/>
        </p:nvPicPr>
        <p:blipFill rotWithShape="1">
          <a:blip r:embed="R7925c17ab8714a43">
            <a:alphaModFix/>
          </a:blip>
          <a:srcRect/>
          <a:stretch/>
        </p:blipFill>
        <p:spPr>
          <a:xfrm>
            <a:off x="-92563" y="40737812"/>
            <a:ext cx="28985550" cy="3181075"/>
          </a:xfrm>
          <a:prstGeom prst="rect">
            <a:avLst/>
          </a:prstGeom>
          <a:noFill/>
          <a:ln>
            <a:noFill/>
          </a:ln>
        </p:spPr>
      </p:pic>
      <p:sp>
        <p:nvSpPr>
          <p:cNvPr id="86" name="Google Shape;86;p1"/>
          <p:cNvSpPr txBox="1"/>
          <p:nvPr/>
        </p:nvSpPr>
        <p:spPr>
          <a:xfrm>
            <a:off x="2637663" y="4111613"/>
            <a:ext cx="9662100" cy="27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Arial"/>
              <a:ea typeface="Arial"/>
              <a:cs typeface="Arial"/>
              <a:sym typeface="Arial"/>
            </a:endParaRPr>
          </a:p>
        </p:txBody>
      </p:sp>
      <p:sp>
        <p:nvSpPr>
          <p:cNvPr id="87" name="Google Shape;87;p1"/>
          <p:cNvSpPr txBox="1"/>
          <p:nvPr/>
        </p:nvSpPr>
        <p:spPr>
          <a:xfrm>
            <a:off x="316600" y="6358625"/>
            <a:ext cx="13719600" cy="111195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1200"/>
              </a:spcAft>
              <a:buNone/>
            </a:pPr>
            <a:r>
              <a:rPr lang="pt-BR" sz="4800">
                <a:latin typeface="Open Sans"/>
                <a:ea typeface="Open Sans"/>
                <a:cs typeface="Open Sans"/>
                <a:sym typeface="Open Sans"/>
              </a:rPr>
              <a:t>A articulação acromioclavicular (AC) desempenha um papel essencial na mobilidade e estabilidade do ombro. Sua luxação (LAC) é uma lesão traumática comum, caracterizada pela ruptura dos ligamentos estabilizadores (acromioclavicular e coracoclavicular), levando ao deslocamento da clavícula em relação ao acrômio. Essa lesão é categorizada em 6 tipos, conforme a classificação de Rockwood (1), sendo o tipo IV caracterizado pelo deslocamento posterior da clavícula, exemplo raro, especialmente quando associado a exposição óssea (2).</a:t>
            </a:r>
            <a:endParaRPr sz="4800">
              <a:latin typeface="Open Sans"/>
              <a:ea typeface="Open Sans"/>
              <a:cs typeface="Open Sans"/>
              <a:sym typeface="Open Sans"/>
            </a:endParaRPr>
          </a:p>
        </p:txBody>
      </p:sp>
      <p:sp>
        <p:nvSpPr>
          <p:cNvPr id="88" name="Google Shape;88;p1"/>
          <p:cNvSpPr txBox="1"/>
          <p:nvPr/>
        </p:nvSpPr>
        <p:spPr>
          <a:xfrm>
            <a:off x="1831425" y="3355940"/>
            <a:ext cx="25295400" cy="1308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None/>
            </a:pPr>
            <a:r>
              <a:rPr lang="pt-BR" sz="7300" b="1" dirty="0">
                <a:solidFill>
                  <a:schemeClr val="dk1"/>
                </a:solidFill>
                <a:latin typeface="Calibri"/>
                <a:ea typeface="Calibri"/>
                <a:cs typeface="Calibri"/>
                <a:sym typeface="Calibri"/>
              </a:rPr>
              <a:t>Luxação acromioclavicular exposta </a:t>
            </a:r>
            <a:r>
              <a:rPr lang="pt-BR" sz="7300" b="1" dirty="0" err="1">
                <a:solidFill>
                  <a:schemeClr val="dk1"/>
                </a:solidFill>
                <a:latin typeface="Calibri"/>
                <a:ea typeface="Calibri"/>
                <a:cs typeface="Calibri"/>
                <a:sym typeface="Calibri"/>
              </a:rPr>
              <a:t>Rockwood</a:t>
            </a:r>
            <a:r>
              <a:rPr lang="pt-BR" sz="7300" b="1" dirty="0">
                <a:solidFill>
                  <a:schemeClr val="dk1"/>
                </a:solidFill>
                <a:latin typeface="Calibri"/>
                <a:ea typeface="Calibri"/>
                <a:cs typeface="Calibri"/>
                <a:sym typeface="Calibri"/>
              </a:rPr>
              <a:t> IV – Relato de caso</a:t>
            </a:r>
            <a:endParaRPr sz="7100" b="1" dirty="0">
              <a:latin typeface="Calibri"/>
              <a:ea typeface="Calibri"/>
              <a:cs typeface="Calibri"/>
              <a:sym typeface="Calibri"/>
            </a:endParaRPr>
          </a:p>
        </p:txBody>
      </p:sp>
      <p:sp>
        <p:nvSpPr>
          <p:cNvPr id="89" name="Google Shape;89;p1"/>
          <p:cNvSpPr txBox="1"/>
          <p:nvPr/>
        </p:nvSpPr>
        <p:spPr>
          <a:xfrm>
            <a:off x="321900" y="24247338"/>
            <a:ext cx="13833600" cy="34725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1200"/>
              </a:spcAft>
              <a:buClr>
                <a:schemeClr val="dk1"/>
              </a:buClr>
              <a:buSzPts val="1100"/>
              <a:buFont typeface="Arial"/>
              <a:buNone/>
            </a:pPr>
            <a:r>
              <a:rPr lang="pt-BR" sz="4800" dirty="0">
                <a:highlight>
                  <a:srgbClr val="FFFFFF"/>
                </a:highlight>
                <a:latin typeface="Open Sans"/>
                <a:ea typeface="Open Sans"/>
                <a:cs typeface="Open Sans"/>
                <a:sym typeface="Open Sans"/>
              </a:rPr>
              <a:t>Paciente de 38 anos, sexo masculino, colisão de motocicleta com anteparo fixo, com exposição clavicular posterior e luxação da extremidade distal da clavícula no ombro E.</a:t>
            </a:r>
            <a:endParaRPr sz="4800" dirty="0">
              <a:highlight>
                <a:srgbClr val="FFFFFF"/>
              </a:highlight>
              <a:latin typeface="Open Sans"/>
              <a:ea typeface="Open Sans"/>
              <a:cs typeface="Open Sans"/>
              <a:sym typeface="Open Sans"/>
            </a:endParaRPr>
          </a:p>
        </p:txBody>
      </p:sp>
      <p:sp>
        <p:nvSpPr>
          <p:cNvPr id="90" name="Google Shape;90;p1"/>
          <p:cNvSpPr txBox="1"/>
          <p:nvPr/>
        </p:nvSpPr>
        <p:spPr>
          <a:xfrm>
            <a:off x="14809913" y="25950786"/>
            <a:ext cx="13719600" cy="4322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4800" dirty="0">
                <a:highlight>
                  <a:srgbClr val="FFFFFF"/>
                </a:highlight>
                <a:latin typeface="Open Sans"/>
                <a:ea typeface="Open Sans"/>
                <a:cs typeface="Open Sans"/>
                <a:sym typeface="Open Sans"/>
              </a:rPr>
              <a:t> </a:t>
            </a:r>
            <a:r>
              <a:rPr lang="pt-BR" sz="4800" dirty="0">
                <a:latin typeface="Open Sans"/>
                <a:ea typeface="Open Sans"/>
                <a:cs typeface="Open Sans"/>
                <a:sym typeface="Open Sans"/>
              </a:rPr>
              <a:t>	A fixação adequada, com redução anatômica da clavícula luxada e reparo ligamentar, levou à resultado satisfatório. Paciente segue em acompanhamento ambulatorial com evolução favorável.</a:t>
            </a:r>
            <a:endParaRPr sz="4800" dirty="0">
              <a:latin typeface="Open Sans"/>
              <a:ea typeface="Open Sans"/>
              <a:cs typeface="Open Sans"/>
              <a:sym typeface="Open Sans"/>
            </a:endParaRPr>
          </a:p>
        </p:txBody>
      </p:sp>
      <p:sp>
        <p:nvSpPr>
          <p:cNvPr id="91" name="Google Shape;91;p1"/>
          <p:cNvSpPr txBox="1"/>
          <p:nvPr/>
        </p:nvSpPr>
        <p:spPr>
          <a:xfrm>
            <a:off x="14714900" y="31305644"/>
            <a:ext cx="13719600" cy="8009342"/>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0"/>
              </a:spcBef>
              <a:spcAft>
                <a:spcPts val="0"/>
              </a:spcAft>
              <a:buClr>
                <a:schemeClr val="dk1"/>
              </a:buClr>
              <a:buSzPts val="1100"/>
              <a:buFont typeface="Arial"/>
              <a:buNone/>
            </a:pPr>
            <a:r>
              <a:rPr lang="pt-BR" sz="4800" dirty="0">
                <a:latin typeface="Open Sans"/>
                <a:ea typeface="Open Sans"/>
                <a:cs typeface="Open Sans"/>
                <a:sym typeface="Open Sans"/>
              </a:rPr>
              <a:t>A LAC </a:t>
            </a:r>
            <a:r>
              <a:rPr lang="pt-BR" sz="4800" dirty="0" err="1">
                <a:latin typeface="Open Sans"/>
                <a:ea typeface="Open Sans"/>
                <a:cs typeface="Open Sans"/>
                <a:sym typeface="Open Sans"/>
              </a:rPr>
              <a:t>Rockwood</a:t>
            </a:r>
            <a:r>
              <a:rPr lang="pt-BR" sz="4800" dirty="0">
                <a:latin typeface="Open Sans"/>
                <a:ea typeface="Open Sans"/>
                <a:cs typeface="Open Sans"/>
                <a:sym typeface="Open Sans"/>
              </a:rPr>
              <a:t> IV associada à exposição óssea é muito rara e representa um desafio ao tratamento, exigindo cuidados e estabilização imediatos para garantir funcionalidade. A abordagem cirúrgica imediata com fixação com âncoras e fios </a:t>
            </a:r>
            <a:r>
              <a:rPr lang="pt-BR" sz="4800" dirty="0" err="1">
                <a:latin typeface="Open Sans"/>
                <a:ea typeface="Open Sans"/>
                <a:cs typeface="Open Sans"/>
                <a:sym typeface="Open Sans"/>
              </a:rPr>
              <a:t>K</a:t>
            </a:r>
            <a:r>
              <a:rPr lang="pt-BR" sz="4800" dirty="0">
                <a:latin typeface="Open Sans"/>
                <a:ea typeface="Open Sans"/>
                <a:cs typeface="Open Sans"/>
                <a:sym typeface="Open Sans"/>
              </a:rPr>
              <a:t> demonstrou-se eficaz, permitindo estabilização e prevenção de complicações. </a:t>
            </a:r>
            <a:endParaRPr sz="12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200"/>
              </a:spcAft>
              <a:buNone/>
            </a:pPr>
            <a:endParaRPr sz="4800" dirty="0">
              <a:highlight>
                <a:srgbClr val="FFFFFF"/>
              </a:highlight>
              <a:latin typeface="Open Sans"/>
              <a:ea typeface="Open Sans"/>
              <a:cs typeface="Open Sans"/>
              <a:sym typeface="Open Sans"/>
            </a:endParaRPr>
          </a:p>
        </p:txBody>
      </p:sp>
      <p:sp>
        <p:nvSpPr>
          <p:cNvPr id="92" name="Google Shape;92;p1"/>
          <p:cNvSpPr txBox="1"/>
          <p:nvPr/>
        </p:nvSpPr>
        <p:spPr>
          <a:xfrm>
            <a:off x="255000" y="-49400"/>
            <a:ext cx="9651932" cy="2831514"/>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pt-BR" sz="4400" b="1" dirty="0">
                <a:solidFill>
                  <a:schemeClr val="dk1"/>
                </a:solidFill>
                <a:latin typeface="Calibri"/>
                <a:ea typeface="Calibri"/>
                <a:cs typeface="Calibri"/>
                <a:sym typeface="Calibri"/>
              </a:rPr>
              <a:t>Bianchi, L. P.; </a:t>
            </a:r>
            <a:endParaRPr sz="4400" b="1" dirty="0">
              <a:solidFill>
                <a:schemeClr val="dk1"/>
              </a:solidFill>
              <a:latin typeface="Calibri"/>
              <a:ea typeface="Calibri"/>
              <a:cs typeface="Calibri"/>
              <a:sym typeface="Calibri"/>
            </a:endParaRPr>
          </a:p>
          <a:p>
            <a:pPr marL="0" lvl="0" indent="0" algn="l" rtl="0">
              <a:lnSpc>
                <a:spcPct val="100000"/>
              </a:lnSpc>
              <a:spcBef>
                <a:spcPts val="1200"/>
              </a:spcBef>
              <a:spcAft>
                <a:spcPts val="0"/>
              </a:spcAft>
              <a:buNone/>
            </a:pPr>
            <a:r>
              <a:rPr lang="pt-BR" sz="4400" b="1" dirty="0">
                <a:solidFill>
                  <a:schemeClr val="dk1"/>
                </a:solidFill>
                <a:latin typeface="Calibri"/>
                <a:ea typeface="Calibri"/>
                <a:cs typeface="Calibri"/>
                <a:sym typeface="Calibri"/>
              </a:rPr>
              <a:t>Tucci Neto, P. F.; Rocha, L.M.M.G.;</a:t>
            </a:r>
            <a:endParaRPr sz="4400" b="1" dirty="0">
              <a:solidFill>
                <a:schemeClr val="dk1"/>
              </a:solidFill>
              <a:latin typeface="Calibri"/>
              <a:ea typeface="Calibri"/>
              <a:cs typeface="Calibri"/>
              <a:sym typeface="Calibri"/>
            </a:endParaRPr>
          </a:p>
          <a:p>
            <a:pPr marL="0" lvl="0" indent="0" algn="l" rtl="0">
              <a:lnSpc>
                <a:spcPct val="100000"/>
              </a:lnSpc>
              <a:spcBef>
                <a:spcPts val="1200"/>
              </a:spcBef>
              <a:spcAft>
                <a:spcPts val="1200"/>
              </a:spcAft>
              <a:buNone/>
            </a:pPr>
            <a:r>
              <a:rPr lang="pt-BR" sz="4400" b="1" dirty="0">
                <a:solidFill>
                  <a:schemeClr val="dk1"/>
                </a:solidFill>
                <a:latin typeface="Calibri"/>
                <a:ea typeface="Calibri"/>
                <a:cs typeface="Calibri"/>
                <a:sym typeface="Calibri"/>
              </a:rPr>
              <a:t>Simões, F. M.; Amaral, L. M.</a:t>
            </a:r>
            <a:endParaRPr sz="4400" b="1" dirty="0">
              <a:solidFill>
                <a:schemeClr val="dk1"/>
              </a:solidFill>
              <a:latin typeface="Calibri"/>
              <a:ea typeface="Calibri"/>
              <a:cs typeface="Calibri"/>
              <a:sym typeface="Calibri"/>
            </a:endParaRPr>
          </a:p>
        </p:txBody>
      </p:sp>
      <p:pic>
        <p:nvPicPr>
          <p:cNvPr id="93" name="Google Shape;93;p1" title="PHOTO-2025-05-05-16-36-18.jpg"/>
          <p:cNvPicPr preferRelativeResize="0"/>
          <p:nvPr/>
        </p:nvPicPr>
        <p:blipFill>
          <a:blip r:embed="R6f2d17906e864399">
            <a:alphaModFix/>
          </a:blip>
          <a:stretch>
            <a:fillRect/>
          </a:stretch>
        </p:blipFill>
        <p:spPr>
          <a:xfrm>
            <a:off x="1556263" y="33210350"/>
            <a:ext cx="11893150" cy="5474628"/>
          </a:xfrm>
          <a:prstGeom prst="rect">
            <a:avLst/>
          </a:prstGeom>
          <a:noFill/>
          <a:ln>
            <a:noFill/>
          </a:ln>
        </p:spPr>
      </p:pic>
      <p:sp>
        <p:nvSpPr>
          <p:cNvPr id="94" name="Google Shape;94;p1"/>
          <p:cNvSpPr/>
          <p:nvPr/>
        </p:nvSpPr>
        <p:spPr>
          <a:xfrm>
            <a:off x="316588" y="5318988"/>
            <a:ext cx="13719600" cy="1032600"/>
          </a:xfrm>
          <a:prstGeom prst="rect">
            <a:avLst/>
          </a:prstGeom>
          <a:solidFill>
            <a:srgbClr val="45586A"/>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5" name="Google Shape;95;p1" title="PHOTO-2025-05-05-16-37-19.jpg"/>
          <p:cNvPicPr preferRelativeResize="0"/>
          <p:nvPr/>
        </p:nvPicPr>
        <p:blipFill>
          <a:blip r:embed="R6ef138b09bb84966">
            <a:alphaModFix/>
          </a:blip>
          <a:stretch>
            <a:fillRect/>
          </a:stretch>
        </p:blipFill>
        <p:spPr>
          <a:xfrm>
            <a:off x="16138250" y="8639050"/>
            <a:ext cx="10872900" cy="4545191"/>
          </a:xfrm>
          <a:prstGeom prst="rect">
            <a:avLst/>
          </a:prstGeom>
          <a:noFill/>
          <a:ln>
            <a:noFill/>
          </a:ln>
        </p:spPr>
      </p:pic>
      <p:pic>
        <p:nvPicPr>
          <p:cNvPr id="96" name="Google Shape;96;p1" title="Pontos marcados"/>
          <p:cNvPicPr preferRelativeResize="0"/>
          <p:nvPr/>
        </p:nvPicPr>
        <p:blipFill>
          <a:blip r:embed="Rc9a216bdc4df4864">
            <a:alphaModFix/>
          </a:blip>
          <a:stretch>
            <a:fillRect/>
          </a:stretch>
        </p:blipFill>
        <p:spPr>
          <a:xfrm>
            <a:off x="1682875" y="17548908"/>
            <a:ext cx="10872900" cy="5110263"/>
          </a:xfrm>
          <a:prstGeom prst="rect">
            <a:avLst/>
          </a:prstGeom>
          <a:noFill/>
          <a:ln>
            <a:noFill/>
          </a:ln>
        </p:spPr>
      </p:pic>
      <p:sp>
        <p:nvSpPr>
          <p:cNvPr id="97" name="Google Shape;97;p1"/>
          <p:cNvSpPr txBox="1"/>
          <p:nvPr/>
        </p:nvSpPr>
        <p:spPr>
          <a:xfrm>
            <a:off x="5039250" y="5149271"/>
            <a:ext cx="43989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rgbClr val="FFFFFF"/>
                </a:solidFill>
                <a:latin typeface="Open Sans"/>
                <a:ea typeface="Open Sans"/>
                <a:cs typeface="Open Sans"/>
                <a:sym typeface="Open Sans"/>
              </a:rPr>
              <a:t>Introdução</a:t>
            </a:r>
            <a:endParaRPr sz="5600" b="1" dirty="0">
              <a:solidFill>
                <a:srgbClr val="FFFFFF"/>
              </a:solidFill>
            </a:endParaRPr>
          </a:p>
        </p:txBody>
      </p:sp>
      <p:sp>
        <p:nvSpPr>
          <p:cNvPr id="98" name="Google Shape;98;p1"/>
          <p:cNvSpPr/>
          <p:nvPr/>
        </p:nvSpPr>
        <p:spPr>
          <a:xfrm>
            <a:off x="316588" y="23214750"/>
            <a:ext cx="13719600" cy="1032600"/>
          </a:xfrm>
          <a:prstGeom prst="rect">
            <a:avLst/>
          </a:prstGeom>
          <a:solidFill>
            <a:srgbClr val="45586A"/>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 name="Google Shape;99;p1"/>
          <p:cNvSpPr txBox="1"/>
          <p:nvPr/>
        </p:nvSpPr>
        <p:spPr>
          <a:xfrm>
            <a:off x="6426588" y="23083754"/>
            <a:ext cx="21525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rgbClr val="FFFFFF"/>
                </a:solidFill>
                <a:latin typeface="Open Sans"/>
                <a:ea typeface="Open Sans"/>
                <a:cs typeface="Open Sans"/>
                <a:sym typeface="Open Sans"/>
              </a:rPr>
              <a:t>Caso</a:t>
            </a:r>
            <a:endParaRPr sz="5600" b="1" dirty="0">
              <a:solidFill>
                <a:srgbClr val="FFFFFF"/>
              </a:solidFill>
            </a:endParaRPr>
          </a:p>
        </p:txBody>
      </p:sp>
      <p:sp>
        <p:nvSpPr>
          <p:cNvPr id="100" name="Google Shape;100;p1"/>
          <p:cNvSpPr/>
          <p:nvPr/>
        </p:nvSpPr>
        <p:spPr>
          <a:xfrm>
            <a:off x="14809913" y="24865763"/>
            <a:ext cx="13719600" cy="1032600"/>
          </a:xfrm>
          <a:prstGeom prst="rect">
            <a:avLst/>
          </a:prstGeom>
          <a:solidFill>
            <a:srgbClr val="45586A"/>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p1"/>
          <p:cNvSpPr txBox="1"/>
          <p:nvPr/>
        </p:nvSpPr>
        <p:spPr>
          <a:xfrm>
            <a:off x="19498175" y="24691250"/>
            <a:ext cx="41718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rgbClr val="FFFFFF"/>
                </a:solidFill>
                <a:latin typeface="Open Sans"/>
                <a:ea typeface="Open Sans"/>
                <a:cs typeface="Open Sans"/>
                <a:sym typeface="Open Sans"/>
              </a:rPr>
              <a:t>Resultados</a:t>
            </a:r>
            <a:endParaRPr sz="5600" b="1" dirty="0">
              <a:solidFill>
                <a:srgbClr val="FFFFFF"/>
              </a:solidFill>
            </a:endParaRPr>
          </a:p>
        </p:txBody>
      </p:sp>
      <p:sp>
        <p:nvSpPr>
          <p:cNvPr id="102" name="Google Shape;102;p1"/>
          <p:cNvSpPr/>
          <p:nvPr/>
        </p:nvSpPr>
        <p:spPr>
          <a:xfrm>
            <a:off x="14724275" y="30225594"/>
            <a:ext cx="13719600" cy="1032600"/>
          </a:xfrm>
          <a:prstGeom prst="rect">
            <a:avLst/>
          </a:prstGeom>
          <a:solidFill>
            <a:srgbClr val="45586A"/>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p1"/>
          <p:cNvSpPr txBox="1"/>
          <p:nvPr/>
        </p:nvSpPr>
        <p:spPr>
          <a:xfrm>
            <a:off x="19732763" y="30033329"/>
            <a:ext cx="38739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rgbClr val="FFFFFF"/>
                </a:solidFill>
                <a:latin typeface="Open Sans"/>
                <a:ea typeface="Open Sans"/>
                <a:cs typeface="Open Sans"/>
                <a:sym typeface="Open Sans"/>
              </a:rPr>
              <a:t>Conclusão</a:t>
            </a:r>
            <a:endParaRPr sz="5600" b="1" dirty="0">
              <a:solidFill>
                <a:srgbClr val="FFFFFF"/>
              </a:solidFill>
            </a:endParaRPr>
          </a:p>
        </p:txBody>
      </p:sp>
      <p:sp>
        <p:nvSpPr>
          <p:cNvPr id="104" name="Google Shape;104;p1"/>
          <p:cNvSpPr txBox="1"/>
          <p:nvPr/>
        </p:nvSpPr>
        <p:spPr>
          <a:xfrm>
            <a:off x="14714900" y="4988800"/>
            <a:ext cx="13719600" cy="44760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0"/>
              </a:spcAft>
              <a:buNone/>
            </a:pPr>
            <a:r>
              <a:rPr lang="pt-BR" sz="4800" dirty="0">
                <a:solidFill>
                  <a:schemeClr val="dk1"/>
                </a:solidFill>
                <a:latin typeface="Open Sans"/>
                <a:ea typeface="Open Sans"/>
                <a:cs typeface="Open Sans"/>
                <a:sym typeface="Open Sans"/>
              </a:rPr>
              <a:t>Em caráter de urgência, foi realizada limpeza abundante com soro fisiológico no centro cirúrgico, aliada à redução anatômica da luxação e sutura da exposição de pele.</a:t>
            </a:r>
            <a:endParaRPr sz="4800" dirty="0">
              <a:solidFill>
                <a:schemeClr val="dk1"/>
              </a:solidFill>
              <a:latin typeface="Open Sans"/>
              <a:ea typeface="Open Sans"/>
              <a:cs typeface="Open Sans"/>
              <a:sym typeface="Open Sans"/>
            </a:endParaRPr>
          </a:p>
          <a:p>
            <a:pPr marL="0" lvl="0" indent="0" algn="just" rtl="0">
              <a:lnSpc>
                <a:spcPct val="115000"/>
              </a:lnSpc>
              <a:spcBef>
                <a:spcPts val="1200"/>
              </a:spcBef>
              <a:spcAft>
                <a:spcPts val="1200"/>
              </a:spcAft>
              <a:buNone/>
            </a:pPr>
            <a:endParaRPr sz="4800" dirty="0">
              <a:solidFill>
                <a:schemeClr val="dk1"/>
              </a:solidFill>
              <a:latin typeface="Open Sans"/>
              <a:ea typeface="Open Sans"/>
              <a:cs typeface="Open Sans"/>
              <a:sym typeface="Open Sans"/>
            </a:endParaRPr>
          </a:p>
        </p:txBody>
      </p:sp>
      <p:sp>
        <p:nvSpPr>
          <p:cNvPr id="105" name="Google Shape;105;p1"/>
          <p:cNvSpPr txBox="1"/>
          <p:nvPr/>
        </p:nvSpPr>
        <p:spPr>
          <a:xfrm>
            <a:off x="14898125" y="13588700"/>
            <a:ext cx="13371900" cy="3890265"/>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1200"/>
              </a:spcBef>
              <a:spcAft>
                <a:spcPts val="1200"/>
              </a:spcAft>
              <a:buNone/>
            </a:pPr>
            <a:r>
              <a:rPr lang="pt-BR" sz="4800" dirty="0">
                <a:solidFill>
                  <a:schemeClr val="dk1"/>
                </a:solidFill>
                <a:latin typeface="Open Sans"/>
                <a:ea typeface="Open Sans"/>
                <a:cs typeface="Open Sans"/>
                <a:sym typeface="Open Sans"/>
              </a:rPr>
              <a:t>No segundo tempo, foi realizada a reconstrução dos ligamentos lesados com âncoras e fixação com fios </a:t>
            </a:r>
            <a:r>
              <a:rPr lang="pt-BR" sz="4800" dirty="0" err="1">
                <a:solidFill>
                  <a:schemeClr val="dk1"/>
                </a:solidFill>
                <a:latin typeface="Open Sans"/>
                <a:ea typeface="Open Sans"/>
                <a:cs typeface="Open Sans"/>
                <a:sym typeface="Open Sans"/>
              </a:rPr>
              <a:t>K</a:t>
            </a:r>
            <a:r>
              <a:rPr lang="pt-BR" sz="4800" dirty="0">
                <a:solidFill>
                  <a:schemeClr val="dk1"/>
                </a:solidFill>
                <a:latin typeface="Open Sans"/>
                <a:ea typeface="Open Sans"/>
                <a:cs typeface="Open Sans"/>
                <a:sym typeface="Open Sans"/>
              </a:rPr>
              <a:t> com utilização de tipoia no pós-operatório por 4 semanas. </a:t>
            </a:r>
            <a:endParaRPr dirty="0"/>
          </a:p>
        </p:txBody>
      </p:sp>
      <p:pic>
        <p:nvPicPr>
          <p:cNvPr id="106" name="Google Shape;106;p1" title="PHOTO-2025-05-05-16-38-36.jpg"/>
          <p:cNvPicPr preferRelativeResize="0"/>
          <p:nvPr/>
        </p:nvPicPr>
        <p:blipFill>
          <a:blip r:embed="R1b9fbd1320eb4bc8">
            <a:alphaModFix/>
          </a:blip>
          <a:stretch>
            <a:fillRect/>
          </a:stretch>
        </p:blipFill>
        <p:spPr>
          <a:xfrm>
            <a:off x="15973225" y="17271440"/>
            <a:ext cx="11569400" cy="6227226"/>
          </a:xfrm>
          <a:prstGeom prst="rect">
            <a:avLst/>
          </a:prstGeom>
          <a:noFill/>
          <a:ln>
            <a:noFill/>
          </a:ln>
        </p:spPr>
      </p:pic>
      <p:pic>
        <p:nvPicPr>
          <p:cNvPr id="107" name="Google Shape;107;p1"/>
          <p:cNvPicPr preferRelativeResize="0"/>
          <p:nvPr/>
        </p:nvPicPr>
        <p:blipFill>
          <a:blip r:embed="R88ce5c7776054ab0">
            <a:alphaModFix/>
          </a:blip>
          <a:stretch>
            <a:fillRect/>
          </a:stretch>
        </p:blipFill>
        <p:spPr>
          <a:xfrm rot="-5400000">
            <a:off x="2783609" y="26890876"/>
            <a:ext cx="4992124" cy="7446811"/>
          </a:xfrm>
          <a:prstGeom prst="rect">
            <a:avLst/>
          </a:prstGeom>
          <a:noFill/>
          <a:ln>
            <a:noFill/>
          </a:ln>
        </p:spPr>
      </p:pic>
      <p:pic>
        <p:nvPicPr>
          <p:cNvPr id="108" name="Google Shape;108;p1" title="Screenshot 2025-05-08 at 12.57.43.png"/>
          <p:cNvPicPr preferRelativeResize="0"/>
          <p:nvPr/>
        </p:nvPicPr>
        <p:blipFill>
          <a:blip r:embed="R74bbcab312c64fb8">
            <a:alphaModFix/>
          </a:blip>
          <a:stretch>
            <a:fillRect/>
          </a:stretch>
        </p:blipFill>
        <p:spPr>
          <a:xfrm>
            <a:off x="19652825" y="131150"/>
            <a:ext cx="4206300" cy="2403590"/>
          </a:xfrm>
          <a:prstGeom prst="rect">
            <a:avLst/>
          </a:prstGeom>
          <a:noFill/>
          <a:ln>
            <a:noFill/>
          </a:ln>
        </p:spPr>
      </p:pic>
      <p:pic>
        <p:nvPicPr>
          <p:cNvPr id="109" name="Google Shape;109;p1" title="Screenshot 2025-05-08 at 12.59.08.png"/>
          <p:cNvPicPr preferRelativeResize="0"/>
          <p:nvPr/>
        </p:nvPicPr>
        <p:blipFill>
          <a:blip r:embed="R96247f88f5ec46cc">
            <a:alphaModFix/>
          </a:blip>
          <a:stretch>
            <a:fillRect/>
          </a:stretch>
        </p:blipFill>
        <p:spPr>
          <a:xfrm>
            <a:off x="23859125" y="123229"/>
            <a:ext cx="4686300" cy="2411511"/>
          </a:xfrm>
          <a:prstGeom prst="rect">
            <a:avLst/>
          </a:prstGeom>
          <a:noFill/>
          <a:ln>
            <a:noFill/>
          </a:ln>
        </p:spPr>
      </p:pic>
      <p:sp>
        <p:nvSpPr>
          <p:cNvPr id="110" name="Google Shape;110;p1"/>
          <p:cNvSpPr txBox="1"/>
          <p:nvPr/>
        </p:nvSpPr>
        <p:spPr>
          <a:xfrm>
            <a:off x="21522250" y="39280350"/>
            <a:ext cx="3000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500"/>
          </a:p>
        </p:txBody>
      </p:sp>
      <p:sp>
        <p:nvSpPr>
          <p:cNvPr id="111" name="Google Shape;111;p1"/>
          <p:cNvSpPr txBox="1"/>
          <p:nvPr/>
        </p:nvSpPr>
        <p:spPr>
          <a:xfrm>
            <a:off x="2459500" y="22387044"/>
            <a:ext cx="94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3600" dirty="0"/>
              <a:t>Incidência de LAC por faixa etária e sexo (2)</a:t>
            </a:r>
            <a:endParaRPr sz="3600" dirty="0"/>
          </a:p>
        </p:txBody>
      </p:sp>
      <p:sp>
        <p:nvSpPr>
          <p:cNvPr id="112" name="Google Shape;112;p1"/>
          <p:cNvSpPr txBox="1"/>
          <p:nvPr/>
        </p:nvSpPr>
        <p:spPr>
          <a:xfrm>
            <a:off x="1831450" y="39702500"/>
            <a:ext cx="9662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300"/>
          </a:p>
        </p:txBody>
      </p:sp>
      <p:sp>
        <p:nvSpPr>
          <p:cNvPr id="113" name="Google Shape;113;p1"/>
          <p:cNvSpPr txBox="1"/>
          <p:nvPr/>
        </p:nvSpPr>
        <p:spPr>
          <a:xfrm>
            <a:off x="9387922" y="28541038"/>
            <a:ext cx="3638400" cy="3848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pt-BR" sz="3400">
                <a:solidFill>
                  <a:schemeClr val="dk1"/>
                </a:solidFill>
              </a:rPr>
              <a:t>Aspecto clínico da LAC exposta, evidenciando protrusão da extremidade distal da clavícula através da pele </a:t>
            </a:r>
            <a:endParaRPr sz="3400"/>
          </a:p>
        </p:txBody>
      </p:sp>
      <p:sp>
        <p:nvSpPr>
          <p:cNvPr id="114" name="Google Shape;114;p1"/>
          <p:cNvSpPr txBox="1"/>
          <p:nvPr/>
        </p:nvSpPr>
        <p:spPr>
          <a:xfrm>
            <a:off x="1488038" y="38626200"/>
            <a:ext cx="11893200" cy="1911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pt-BR" sz="3400">
                <a:solidFill>
                  <a:schemeClr val="dk1"/>
                </a:solidFill>
              </a:rPr>
              <a:t>Radiografia AP à admissão, evidenciando LAC com deslocamento posterior da clavícula, compatível com Rockwood IV</a:t>
            </a:r>
            <a:endParaRPr sz="3400">
              <a:solidFill>
                <a:schemeClr val="dk1"/>
              </a:solidFill>
            </a:endParaRPr>
          </a:p>
        </p:txBody>
      </p:sp>
      <p:sp>
        <p:nvSpPr>
          <p:cNvPr id="115" name="Google Shape;115;p1"/>
          <p:cNvSpPr txBox="1"/>
          <p:nvPr/>
        </p:nvSpPr>
        <p:spPr>
          <a:xfrm>
            <a:off x="16830500" y="13108050"/>
            <a:ext cx="983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3600">
                <a:solidFill>
                  <a:schemeClr val="dk1"/>
                </a:solidFill>
              </a:rPr>
              <a:t>Radiografia pós-redução e imobilização inicial</a:t>
            </a:r>
            <a:endParaRPr sz="3600"/>
          </a:p>
        </p:txBody>
      </p:sp>
      <p:sp>
        <p:nvSpPr>
          <p:cNvPr id="116" name="Google Shape;116;p1"/>
          <p:cNvSpPr txBox="1"/>
          <p:nvPr/>
        </p:nvSpPr>
        <p:spPr>
          <a:xfrm>
            <a:off x="14890400" y="23468107"/>
            <a:ext cx="13719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3600" dirty="0">
                <a:solidFill>
                  <a:schemeClr val="dk1"/>
                </a:solidFill>
              </a:rPr>
              <a:t>Radiografia AP pós-operatória demonstrando redução anatômica e fixação com fios de Kirschner e amarrilho ligamentar</a:t>
            </a:r>
            <a:endParaRPr sz="3600" dirty="0"/>
          </a:p>
        </p:txBody>
      </p:sp>
      <p:sp>
        <p:nvSpPr>
          <p:cNvPr id="117" name="Google Shape;117;p1"/>
          <p:cNvSpPr/>
          <p:nvPr/>
        </p:nvSpPr>
        <p:spPr>
          <a:xfrm>
            <a:off x="14898125" y="38147744"/>
            <a:ext cx="13719600" cy="1032600"/>
          </a:xfrm>
          <a:prstGeom prst="rect">
            <a:avLst/>
          </a:prstGeom>
          <a:solidFill>
            <a:srgbClr val="45586A"/>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1"/>
          <p:cNvSpPr txBox="1"/>
          <p:nvPr/>
        </p:nvSpPr>
        <p:spPr>
          <a:xfrm>
            <a:off x="19652825" y="37938432"/>
            <a:ext cx="4686300" cy="10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200"/>
              </a:spcAft>
              <a:buNone/>
            </a:pPr>
            <a:r>
              <a:rPr lang="pt-BR" sz="5600" b="1" dirty="0">
                <a:solidFill>
                  <a:srgbClr val="FFFFFF"/>
                </a:solidFill>
                <a:latin typeface="Open Sans"/>
                <a:ea typeface="Open Sans"/>
                <a:cs typeface="Open Sans"/>
                <a:sym typeface="Open Sans"/>
              </a:rPr>
              <a:t>Referências</a:t>
            </a:r>
            <a:endParaRPr sz="5600" b="1" dirty="0">
              <a:solidFill>
                <a:srgbClr val="FFFFFF"/>
              </a:solidFill>
            </a:endParaRPr>
          </a:p>
        </p:txBody>
      </p:sp>
      <p:sp>
        <p:nvSpPr>
          <p:cNvPr id="119" name="Google Shape;119;p1"/>
          <p:cNvSpPr txBox="1"/>
          <p:nvPr/>
        </p:nvSpPr>
        <p:spPr>
          <a:xfrm>
            <a:off x="14810300" y="39100676"/>
            <a:ext cx="13833600" cy="2714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AutoNum type="arabicPeriod"/>
            </a:pPr>
            <a:r>
              <a:rPr lang="pt-BR" sz="1800" dirty="0">
                <a:solidFill>
                  <a:schemeClr val="dk1"/>
                </a:solidFill>
              </a:rPr>
              <a:t>TORNETTA, Paul III; RICCI, William M.; OSTRUM, Robert F.; </a:t>
            </a:r>
            <a:r>
              <a:rPr lang="pt-BR" sz="1800" dirty="0" err="1">
                <a:solidFill>
                  <a:schemeClr val="dk1"/>
                </a:solidFill>
              </a:rPr>
              <a:t>McKEE</a:t>
            </a:r>
            <a:r>
              <a:rPr lang="pt-BR" sz="1800" dirty="0">
                <a:solidFill>
                  <a:schemeClr val="dk1"/>
                </a:solidFill>
              </a:rPr>
              <a:t>, Michael D.; OLLIVERE, Benjamin J.; DE RIDDER, Victor A. (eds.). </a:t>
            </a:r>
            <a:r>
              <a:rPr lang="pt-BR" sz="1800" dirty="0" err="1">
                <a:solidFill>
                  <a:schemeClr val="dk1"/>
                </a:solidFill>
              </a:rPr>
              <a:t>Rockwood</a:t>
            </a:r>
            <a:r>
              <a:rPr lang="pt-BR" sz="1800" dirty="0">
                <a:solidFill>
                  <a:schemeClr val="dk1"/>
                </a:solidFill>
              </a:rPr>
              <a:t> </a:t>
            </a:r>
            <a:r>
              <a:rPr lang="pt-BR" sz="1800" dirty="0" err="1">
                <a:solidFill>
                  <a:schemeClr val="dk1"/>
                </a:solidFill>
              </a:rPr>
              <a:t>and</a:t>
            </a:r>
            <a:r>
              <a:rPr lang="pt-BR" sz="1800" dirty="0">
                <a:solidFill>
                  <a:schemeClr val="dk1"/>
                </a:solidFill>
              </a:rPr>
              <a:t> </a:t>
            </a:r>
            <a:r>
              <a:rPr lang="pt-BR" sz="1800" dirty="0" err="1">
                <a:solidFill>
                  <a:schemeClr val="dk1"/>
                </a:solidFill>
              </a:rPr>
              <a:t>Green's</a:t>
            </a:r>
            <a:r>
              <a:rPr lang="pt-BR" sz="1800" dirty="0">
                <a:solidFill>
                  <a:schemeClr val="dk1"/>
                </a:solidFill>
              </a:rPr>
              <a:t> </a:t>
            </a:r>
            <a:r>
              <a:rPr lang="pt-BR" sz="1800" dirty="0" err="1">
                <a:solidFill>
                  <a:schemeClr val="dk1"/>
                </a:solidFill>
              </a:rPr>
              <a:t>Fractures</a:t>
            </a:r>
            <a:r>
              <a:rPr lang="pt-BR" sz="1800" dirty="0">
                <a:solidFill>
                  <a:schemeClr val="dk1"/>
                </a:solidFill>
              </a:rPr>
              <a:t> in </a:t>
            </a:r>
            <a:r>
              <a:rPr lang="pt-BR" sz="1800" dirty="0" err="1">
                <a:solidFill>
                  <a:schemeClr val="dk1"/>
                </a:solidFill>
              </a:rPr>
              <a:t>Adults</a:t>
            </a:r>
            <a:r>
              <a:rPr lang="pt-BR" sz="1800" dirty="0">
                <a:solidFill>
                  <a:schemeClr val="dk1"/>
                </a:solidFill>
              </a:rPr>
              <a:t>. 10. ed. Filadélfia: </a:t>
            </a:r>
            <a:r>
              <a:rPr lang="pt-BR" sz="1800" dirty="0" err="1">
                <a:solidFill>
                  <a:schemeClr val="dk1"/>
                </a:solidFill>
              </a:rPr>
              <a:t>Lippincott</a:t>
            </a:r>
            <a:r>
              <a:rPr lang="pt-BR" sz="1800" dirty="0">
                <a:solidFill>
                  <a:schemeClr val="dk1"/>
                </a:solidFill>
              </a:rPr>
              <a:t> Williams &amp; Wilkins, 2024.</a:t>
            </a: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pt-BR" sz="1800" dirty="0">
                <a:solidFill>
                  <a:schemeClr val="dk1"/>
                </a:solidFill>
              </a:rPr>
              <a:t>HAUGAARD, M. M.; BAK, </a:t>
            </a:r>
            <a:r>
              <a:rPr lang="pt-BR" sz="1800" dirty="0" err="1">
                <a:solidFill>
                  <a:schemeClr val="dk1"/>
                </a:solidFill>
              </a:rPr>
              <a:t>K</a:t>
            </a:r>
            <a:r>
              <a:rPr lang="pt-BR" sz="1800" dirty="0">
                <a:solidFill>
                  <a:schemeClr val="dk1"/>
                </a:solidFill>
              </a:rPr>
              <a:t>. </a:t>
            </a:r>
            <a:r>
              <a:rPr lang="pt-BR" sz="1800" dirty="0" err="1">
                <a:solidFill>
                  <a:schemeClr val="dk1"/>
                </a:solidFill>
              </a:rPr>
              <a:t>Rockwood</a:t>
            </a:r>
            <a:r>
              <a:rPr lang="pt-BR" sz="1800" dirty="0">
                <a:solidFill>
                  <a:schemeClr val="dk1"/>
                </a:solidFill>
              </a:rPr>
              <a:t> </a:t>
            </a:r>
            <a:r>
              <a:rPr lang="pt-BR" sz="1800" dirty="0" err="1">
                <a:solidFill>
                  <a:schemeClr val="dk1"/>
                </a:solidFill>
              </a:rPr>
              <a:t>type</a:t>
            </a:r>
            <a:r>
              <a:rPr lang="pt-BR" sz="1800" dirty="0">
                <a:solidFill>
                  <a:schemeClr val="dk1"/>
                </a:solidFill>
              </a:rPr>
              <a:t> III </a:t>
            </a:r>
            <a:r>
              <a:rPr lang="pt-BR" sz="1800" dirty="0" err="1">
                <a:solidFill>
                  <a:schemeClr val="dk1"/>
                </a:solidFill>
              </a:rPr>
              <a:t>is</a:t>
            </a:r>
            <a:r>
              <a:rPr lang="pt-BR" sz="1800" dirty="0">
                <a:solidFill>
                  <a:schemeClr val="dk1"/>
                </a:solidFill>
              </a:rPr>
              <a:t> </a:t>
            </a:r>
            <a:r>
              <a:rPr lang="pt-BR" sz="1800" dirty="0" err="1">
                <a:solidFill>
                  <a:schemeClr val="dk1"/>
                </a:solidFill>
              </a:rPr>
              <a:t>the</a:t>
            </a:r>
            <a:r>
              <a:rPr lang="pt-BR" sz="1800" dirty="0">
                <a:solidFill>
                  <a:schemeClr val="dk1"/>
                </a:solidFill>
              </a:rPr>
              <a:t> </a:t>
            </a:r>
            <a:r>
              <a:rPr lang="pt-BR" sz="1800" dirty="0" err="1">
                <a:solidFill>
                  <a:schemeClr val="dk1"/>
                </a:solidFill>
              </a:rPr>
              <a:t>most</a:t>
            </a:r>
            <a:r>
              <a:rPr lang="pt-BR" sz="1800" dirty="0">
                <a:solidFill>
                  <a:schemeClr val="dk1"/>
                </a:solidFill>
              </a:rPr>
              <a:t> common </a:t>
            </a:r>
            <a:r>
              <a:rPr lang="pt-BR" sz="1800" dirty="0" err="1">
                <a:solidFill>
                  <a:schemeClr val="dk1"/>
                </a:solidFill>
              </a:rPr>
              <a:t>type</a:t>
            </a:r>
            <a:r>
              <a:rPr lang="pt-BR" sz="1800" dirty="0">
                <a:solidFill>
                  <a:schemeClr val="dk1"/>
                </a:solidFill>
              </a:rPr>
              <a:t> </a:t>
            </a:r>
            <a:r>
              <a:rPr lang="pt-BR" sz="1800" dirty="0" err="1">
                <a:solidFill>
                  <a:schemeClr val="dk1"/>
                </a:solidFill>
              </a:rPr>
              <a:t>of</a:t>
            </a:r>
            <a:r>
              <a:rPr lang="pt-BR" sz="1800" dirty="0">
                <a:solidFill>
                  <a:schemeClr val="dk1"/>
                </a:solidFill>
              </a:rPr>
              <a:t> acromioclavicular joint </a:t>
            </a:r>
            <a:r>
              <a:rPr lang="pt-BR" sz="1800" dirty="0" err="1">
                <a:solidFill>
                  <a:schemeClr val="dk1"/>
                </a:solidFill>
              </a:rPr>
              <a:t>dislocation</a:t>
            </a:r>
            <a:r>
              <a:rPr lang="pt-BR" sz="1800" dirty="0">
                <a:solidFill>
                  <a:schemeClr val="dk1"/>
                </a:solidFill>
              </a:rPr>
              <a:t>: A </a:t>
            </a:r>
            <a:r>
              <a:rPr lang="pt-BR" sz="1800" dirty="0" err="1">
                <a:solidFill>
                  <a:schemeClr val="dk1"/>
                </a:solidFill>
              </a:rPr>
              <a:t>prospective</a:t>
            </a:r>
            <a:r>
              <a:rPr lang="pt-BR" sz="1800" dirty="0">
                <a:solidFill>
                  <a:schemeClr val="dk1"/>
                </a:solidFill>
              </a:rPr>
              <a:t> </a:t>
            </a:r>
            <a:r>
              <a:rPr lang="pt-BR" sz="1800" dirty="0" err="1">
                <a:solidFill>
                  <a:schemeClr val="dk1"/>
                </a:solidFill>
              </a:rPr>
              <a:t>cohort</a:t>
            </a:r>
            <a:r>
              <a:rPr lang="pt-BR" sz="1800" dirty="0">
                <a:solidFill>
                  <a:schemeClr val="dk1"/>
                </a:solidFill>
              </a:rPr>
              <a:t> </a:t>
            </a:r>
            <a:r>
              <a:rPr lang="pt-BR" sz="1800" dirty="0" err="1">
                <a:solidFill>
                  <a:schemeClr val="dk1"/>
                </a:solidFill>
              </a:rPr>
              <a:t>study</a:t>
            </a:r>
            <a:r>
              <a:rPr lang="pt-BR" sz="1800" dirty="0">
                <a:solidFill>
                  <a:schemeClr val="dk1"/>
                </a:solidFill>
              </a:rPr>
              <a:t>. </a:t>
            </a:r>
            <a:r>
              <a:rPr lang="pt-BR" sz="1800" dirty="0" err="1">
                <a:solidFill>
                  <a:schemeClr val="dk1"/>
                </a:solidFill>
              </a:rPr>
              <a:t>Shoulder</a:t>
            </a:r>
            <a:r>
              <a:rPr lang="pt-BR" sz="1800" dirty="0">
                <a:solidFill>
                  <a:schemeClr val="dk1"/>
                </a:solidFill>
              </a:rPr>
              <a:t> &amp; </a:t>
            </a:r>
            <a:r>
              <a:rPr lang="pt-BR" sz="1800" dirty="0" err="1">
                <a:solidFill>
                  <a:schemeClr val="dk1"/>
                </a:solidFill>
              </a:rPr>
              <a:t>Elbow</a:t>
            </a:r>
            <a:r>
              <a:rPr lang="pt-BR" sz="1800" dirty="0">
                <a:solidFill>
                  <a:schemeClr val="dk1"/>
                </a:solidFill>
              </a:rPr>
              <a:t>, [</a:t>
            </a:r>
            <a:r>
              <a:rPr lang="pt-BR" sz="1800" dirty="0" err="1">
                <a:solidFill>
                  <a:schemeClr val="dk1"/>
                </a:solidFill>
              </a:rPr>
              <a:t>S.l</a:t>
            </a:r>
            <a:r>
              <a:rPr lang="pt-BR" sz="1800" dirty="0">
                <a:solidFill>
                  <a:schemeClr val="dk1"/>
                </a:solidFill>
              </a:rPr>
              <a:t>.], v. 15, </a:t>
            </a:r>
            <a:r>
              <a:rPr lang="pt-BR" sz="1800" dirty="0" err="1">
                <a:solidFill>
                  <a:schemeClr val="dk1"/>
                </a:solidFill>
              </a:rPr>
              <a:t>n</a:t>
            </a:r>
            <a:r>
              <a:rPr lang="pt-BR" sz="1800" dirty="0">
                <a:solidFill>
                  <a:schemeClr val="dk1"/>
                </a:solidFill>
              </a:rPr>
              <a:t>. 5, p. 505–512, 2023. Disponível em: https://</a:t>
            </a:r>
            <a:r>
              <a:rPr lang="pt-BR" sz="1800" dirty="0" err="1">
                <a:solidFill>
                  <a:schemeClr val="dk1"/>
                </a:solidFill>
              </a:rPr>
              <a:t>doi.org</a:t>
            </a:r>
            <a:r>
              <a:rPr lang="pt-BR" sz="1800" dirty="0">
                <a:solidFill>
                  <a:schemeClr val="dk1"/>
                </a:solidFill>
              </a:rPr>
              <a:t>/10.1177/17585732221123314. Acesso em: 1 maio 2025.</a:t>
            </a:r>
            <a:endParaRPr sz="1800" dirty="0">
              <a:solidFill>
                <a:schemeClr val="dk1"/>
              </a:solidFill>
            </a:endParaRPr>
          </a:p>
          <a:p>
            <a:pPr marL="0" lvl="0" indent="0" algn="l" rtl="0">
              <a:lnSpc>
                <a:spcPct val="115000"/>
              </a:lnSpc>
              <a:spcBef>
                <a:spcPts val="1200"/>
              </a:spcBef>
              <a:spcAft>
                <a:spcPts val="0"/>
              </a:spcAft>
              <a:buNone/>
            </a:pPr>
            <a:endParaRPr sz="1900" dirty="0">
              <a:solidFill>
                <a:schemeClr val="dk1"/>
              </a:solidFill>
            </a:endParaRPr>
          </a:p>
          <a:p>
            <a:pPr marL="0" lvl="0" indent="0" algn="l" rtl="0">
              <a:lnSpc>
                <a:spcPct val="115000"/>
              </a:lnSpc>
              <a:spcBef>
                <a:spcPts val="1200"/>
              </a:spcBef>
              <a:spcAft>
                <a:spcPts val="1200"/>
              </a:spcAft>
              <a:buNone/>
            </a:pPr>
            <a:endParaRPr sz="1900"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6e4b33f8ba6475f">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8c7a80799f2c4240">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2345882376"/>
              </p:ext>
            </p:extLst>
          </p:nvPr>
        </p:nvGraphicFramePr>
        <p:xfrm>
          <a:off x="0" y="92074"/>
          <a:ext cx="28800425" cy="43049867"/>
        </p:xfrm>
        <a:graphic>
          <a:graphicData uri="http://schemas.openxmlformats.org/presentationml/2006/ole">
            <mc:AlternateContent xmlns:mc="http://schemas.openxmlformats.org/markup-compatibility/2006">
              <mc:Choice xmlns:v="urn:schemas-microsoft-com:vml" Requires="v">
                <p:oleObj spid="_x0000_s1026" name="Acrobat Document" r:id="R2479c8a180a34091" imgW="14401553" imgH="21596000" progId="Acrobat.Document.DC">
                  <p:embed/>
                </p:oleObj>
              </mc:Choice>
              <mc:Fallback>
                <p:oleObj name="Acrobat Document" r:id="Rcb83b9a394d343e7" imgW="14401553" imgH="21596000" progId="Acrobat.Document.DC">
                  <p:embed/>
                  <p:pic>
                    <p:nvPicPr>
                      <p:cNvPr id="0" name=""/>
                      <p:cNvPicPr/>
                      <p:nvPr/>
                    </p:nvPicPr>
                    <p:blipFill>
                      <a:blip r:embed="R4cc672e802484e37"/>
                      <a:stretch>
                        <a:fillRect/>
                      </a:stretch>
                    </p:blipFill>
                    <p:spPr>
                      <a:xfrm>
                        <a:off x="0" y="92074"/>
                        <a:ext cx="28800425" cy="43049867"/>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nterface gráfica do usuário&#10;&#10;Descrição gerada automaticamente com confiança baixa"/>
          <p:cNvPicPr preferRelativeResize="0"/>
          <p:nvPr/>
        </p:nvPicPr>
        <p:blipFill rotWithShape="1">
          <a:blip r:embed="R007adcd47ac947eb">
            <a:alphaModFix/>
          </a:blip>
          <a:srcRect t="18377" b="-5721"/>
          <a:stretch/>
        </p:blipFill>
        <p:spPr>
          <a:xfrm>
            <a:off x="-375" y="0"/>
            <a:ext cx="28800425" cy="3238500"/>
          </a:xfrm>
          <a:prstGeom prst="rect">
            <a:avLst/>
          </a:prstGeom>
          <a:noFill/>
          <a:ln>
            <a:noFill/>
          </a:ln>
        </p:spPr>
      </p:pic>
      <p:pic>
        <p:nvPicPr>
          <p:cNvPr id="85" name="Google Shape;85;p1"/>
          <p:cNvPicPr preferRelativeResize="0"/>
          <p:nvPr/>
        </p:nvPicPr>
        <p:blipFill rotWithShape="1">
          <a:blip r:embed="R0b1180150e324f48">
            <a:alphaModFix/>
          </a:blip>
          <a:srcRect/>
          <a:stretch/>
        </p:blipFill>
        <p:spPr>
          <a:xfrm>
            <a:off x="-124" y="40495538"/>
            <a:ext cx="28800424" cy="2705100"/>
          </a:xfrm>
          <a:prstGeom prst="rect">
            <a:avLst/>
          </a:prstGeom>
          <a:noFill/>
          <a:ln>
            <a:noFill/>
          </a:ln>
        </p:spPr>
      </p:pic>
      <p:sp>
        <p:nvSpPr>
          <p:cNvPr id="86" name="Google Shape;86;p1"/>
          <p:cNvSpPr txBox="1"/>
          <p:nvPr/>
        </p:nvSpPr>
        <p:spPr>
          <a:xfrm>
            <a:off x="-375" y="2898473"/>
            <a:ext cx="28800300" cy="414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dirty="0">
                <a:solidFill>
                  <a:schemeClr val="dk1"/>
                </a:solidFill>
                <a:latin typeface="Calibri"/>
                <a:ea typeface="Calibri"/>
                <a:cs typeface="Calibri"/>
                <a:sym typeface="Calibri"/>
              </a:rPr>
              <a:t>FIXAÇÃO DA FRATURA DESVIADA E/OU MULTIFRAGMENTAR DA TAT COM PLACA DE MINIFRAGMENTOS HORIZONTAL EM BANDA DE TENSÃO.</a:t>
            </a:r>
            <a:endParaRPr sz="5400" b="1" i="0" u="none" strike="noStrike" cap="none" dirty="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pt-BR" sz="4400" dirty="0">
                <a:solidFill>
                  <a:schemeClr val="dk1"/>
                </a:solidFill>
                <a:latin typeface="Calibri"/>
                <a:ea typeface="Calibri"/>
                <a:cs typeface="Calibri"/>
                <a:sym typeface="Calibri"/>
              </a:rPr>
              <a:t>Rafael Chagas Silva¹, Erick Veiga Franco da Rosa¹, </a:t>
            </a:r>
            <a:r>
              <a:rPr lang="pt-BR" sz="4400" dirty="0" err="1">
                <a:solidFill>
                  <a:schemeClr val="dk1"/>
                </a:solidFill>
                <a:latin typeface="Calibri"/>
                <a:ea typeface="Calibri"/>
                <a:cs typeface="Calibri"/>
                <a:sym typeface="Calibri"/>
              </a:rPr>
              <a:t>Luis</a:t>
            </a:r>
            <a:r>
              <a:rPr lang="pt-BR" sz="4400" dirty="0">
                <a:solidFill>
                  <a:schemeClr val="dk1"/>
                </a:solidFill>
                <a:latin typeface="Calibri"/>
                <a:ea typeface="Calibri"/>
                <a:cs typeface="Calibri"/>
                <a:sym typeface="Calibri"/>
              </a:rPr>
              <a:t> Fernando Delgado¹, Gustavo </a:t>
            </a:r>
            <a:r>
              <a:rPr lang="pt-BR" sz="4400" dirty="0" err="1">
                <a:solidFill>
                  <a:schemeClr val="dk1"/>
                </a:solidFill>
                <a:latin typeface="Calibri"/>
                <a:ea typeface="Calibri"/>
                <a:cs typeface="Calibri"/>
                <a:sym typeface="Calibri"/>
              </a:rPr>
              <a:t>Waldolato</a:t>
            </a:r>
            <a:r>
              <a:rPr lang="pt-BR" sz="4400" dirty="0">
                <a:solidFill>
                  <a:schemeClr val="dk1"/>
                </a:solidFill>
                <a:latin typeface="Calibri"/>
                <a:ea typeface="Calibri"/>
                <a:cs typeface="Calibri"/>
                <a:sym typeface="Calibri"/>
              </a:rPr>
              <a:t> Silva¹ , Robinson Esteves Pires¹.   ¹Serviço de Trauma Ortopédico - Hospital Felício Rocho - Belo Horizonte (MG).</a:t>
            </a:r>
            <a:endParaRPr sz="4400" dirty="0">
              <a:solidFill>
                <a:schemeClr val="dk1"/>
              </a:solidFill>
              <a:latin typeface="Calibri"/>
              <a:ea typeface="Calibri"/>
              <a:cs typeface="Calibri"/>
              <a:sym typeface="Calibri"/>
            </a:endParaRPr>
          </a:p>
          <a:p>
            <a:pPr marL="0" marR="0" lvl="0" indent="0" algn="l" rtl="0">
              <a:spcBef>
                <a:spcPts val="0"/>
              </a:spcBef>
              <a:spcAft>
                <a:spcPts val="0"/>
              </a:spcAft>
              <a:buNone/>
            </a:pPr>
            <a:endParaRPr sz="5400" b="1" dirty="0">
              <a:solidFill>
                <a:srgbClr val="455567"/>
              </a:solidFill>
              <a:highlight>
                <a:srgbClr val="FFFFFF"/>
              </a:highlight>
              <a:latin typeface="Calibri"/>
              <a:ea typeface="Calibri"/>
              <a:cs typeface="Calibri"/>
              <a:sym typeface="Calibri"/>
            </a:endParaRPr>
          </a:p>
        </p:txBody>
      </p:sp>
      <p:sp>
        <p:nvSpPr>
          <p:cNvPr id="87" name="Google Shape;87;p1"/>
          <p:cNvSpPr txBox="1"/>
          <p:nvPr/>
        </p:nvSpPr>
        <p:spPr>
          <a:xfrm>
            <a:off x="374923" y="6377214"/>
            <a:ext cx="13790700" cy="163428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4400" b="1" i="0" u="none" strike="noStrike" cap="none" dirty="0">
                <a:solidFill>
                  <a:schemeClr val="dk1"/>
                </a:solidFill>
                <a:latin typeface="Calibri"/>
                <a:ea typeface="Calibri"/>
                <a:cs typeface="Calibri"/>
                <a:sym typeface="Calibri"/>
              </a:rPr>
              <a:t>INTRODUÇÃO: </a:t>
            </a:r>
            <a:r>
              <a:rPr lang="pt-BR" sz="4400" b="0" i="0" u="none" strike="noStrike" cap="none" dirty="0">
                <a:solidFill>
                  <a:schemeClr val="dk1"/>
                </a:solidFill>
                <a:latin typeface="Calibri"/>
                <a:ea typeface="Calibri"/>
                <a:cs typeface="Calibri"/>
                <a:sym typeface="Calibri"/>
              </a:rPr>
              <a:t>As fraturas da tuberosidade anterior da tíbia (TAT) no adulto são, geralmente, associadas a traumas de alta energia e seu tratamento é desafiador devido à ação do mecanismo extensor do joelho e ao frequente acometimento de partes moles</a:t>
            </a:r>
            <a:r>
              <a:rPr lang="pt-BR" sz="4400" dirty="0">
                <a:solidFill>
                  <a:schemeClr val="dk1"/>
                </a:solidFill>
                <a:latin typeface="Calibri"/>
                <a:ea typeface="Calibri"/>
                <a:cs typeface="Calibri"/>
                <a:sym typeface="Calibri"/>
              </a:rPr>
              <a:t>¹</a:t>
            </a:r>
            <a:r>
              <a:rPr lang="pt-BR" sz="4400" baseline="30000" dirty="0">
                <a:solidFill>
                  <a:schemeClr val="dk1"/>
                </a:solidFill>
                <a:latin typeface="Calibri"/>
                <a:ea typeface="Calibri"/>
                <a:cs typeface="Calibri"/>
                <a:sym typeface="Calibri"/>
              </a:rPr>
              <a:t>-</a:t>
            </a:r>
            <a:r>
              <a:rPr lang="pt-BR" sz="4400" b="0" i="0" u="none" strike="noStrike" cap="none" dirty="0">
                <a:solidFill>
                  <a:schemeClr val="dk1"/>
                </a:solidFill>
                <a:latin typeface="Calibri"/>
                <a:ea typeface="Calibri"/>
                <a:cs typeface="Calibri"/>
                <a:sym typeface="Calibri"/>
              </a:rPr>
              <a:t>³. A literatura é controversa quanto ao melhor método de fixação, especialmente em fraturas </a:t>
            </a:r>
            <a:r>
              <a:rPr lang="pt-BR" sz="4400" b="0" i="0" u="none" strike="noStrike" cap="none" dirty="0" err="1">
                <a:solidFill>
                  <a:schemeClr val="dk1"/>
                </a:solidFill>
                <a:latin typeface="Calibri"/>
                <a:ea typeface="Calibri"/>
                <a:cs typeface="Calibri"/>
                <a:sym typeface="Calibri"/>
              </a:rPr>
              <a:t>multifragmentares</a:t>
            </a:r>
            <a:r>
              <a:rPr lang="pt-BR" sz="4400" b="0" i="0" u="none" strike="noStrike" cap="none" dirty="0">
                <a:solidFill>
                  <a:schemeClr val="dk1"/>
                </a:solidFill>
                <a:latin typeface="Calibri"/>
                <a:ea typeface="Calibri"/>
                <a:cs typeface="Calibri"/>
                <a:sym typeface="Calibri"/>
              </a:rPr>
              <a:t>, na vigência de fratura concomitante do planalto tibial.¹</a:t>
            </a:r>
            <a:endParaRPr dirty="0">
              <a:solidFill>
                <a:schemeClr val="dk1"/>
              </a:solidFill>
            </a:endParaRPr>
          </a:p>
          <a:p>
            <a:pPr marL="0" marR="0" lvl="0" indent="0" algn="just" rtl="0">
              <a:spcBef>
                <a:spcPts val="0"/>
              </a:spcBef>
              <a:spcAft>
                <a:spcPts val="0"/>
              </a:spcAft>
              <a:buNone/>
            </a:pPr>
            <a:r>
              <a:rPr lang="pt-BR" sz="4400" b="1" i="0" u="none" strike="noStrike" cap="none" dirty="0">
                <a:solidFill>
                  <a:schemeClr val="dk1"/>
                </a:solidFill>
                <a:latin typeface="Calibri"/>
                <a:ea typeface="Calibri"/>
                <a:cs typeface="Calibri"/>
                <a:sym typeface="Calibri"/>
              </a:rPr>
              <a:t>OBJETIVOS PRIMÁRIOS E SECUNDÁRIOS: </a:t>
            </a:r>
            <a:r>
              <a:rPr lang="pt-BR" sz="4400" b="0" i="0" u="none" strike="noStrike" cap="none" dirty="0">
                <a:solidFill>
                  <a:schemeClr val="dk1"/>
                </a:solidFill>
                <a:latin typeface="Calibri"/>
                <a:ea typeface="Calibri"/>
                <a:cs typeface="Calibri"/>
                <a:sym typeface="Calibri"/>
              </a:rPr>
              <a:t>Descrever a técnica de fixação com placa de </a:t>
            </a:r>
            <a:r>
              <a:rPr lang="pt-BR" sz="4400" b="0" i="0" u="none" strike="noStrike" cap="none" dirty="0" err="1">
                <a:solidFill>
                  <a:schemeClr val="dk1"/>
                </a:solidFill>
                <a:latin typeface="Calibri"/>
                <a:ea typeface="Calibri"/>
                <a:cs typeface="Calibri"/>
                <a:sym typeface="Calibri"/>
              </a:rPr>
              <a:t>minifragmentos</a:t>
            </a:r>
            <a:r>
              <a:rPr lang="pt-BR" sz="4400" b="0" i="0" u="none" strike="noStrike" cap="none" dirty="0">
                <a:solidFill>
                  <a:schemeClr val="dk1"/>
                </a:solidFill>
                <a:latin typeface="Calibri"/>
                <a:ea typeface="Calibri"/>
                <a:cs typeface="Calibri"/>
                <a:sym typeface="Calibri"/>
              </a:rPr>
              <a:t> horizontal em banda de tensão nas fraturas desviadas da TAT. Avaliar a eficácia, manutenção da redução e consolidação da fratura.</a:t>
            </a:r>
            <a:endParaRPr dirty="0">
              <a:solidFill>
                <a:schemeClr val="dk1"/>
              </a:solidFill>
            </a:endParaRPr>
          </a:p>
          <a:p>
            <a:pPr marL="0" marR="0" lvl="0" indent="0" algn="just" rtl="0">
              <a:spcBef>
                <a:spcPts val="0"/>
              </a:spcBef>
              <a:spcAft>
                <a:spcPts val="0"/>
              </a:spcAft>
              <a:buNone/>
            </a:pPr>
            <a:r>
              <a:rPr lang="pt-BR" sz="4400" b="1" i="0" u="none" strike="noStrike" cap="none" dirty="0">
                <a:solidFill>
                  <a:schemeClr val="dk1"/>
                </a:solidFill>
                <a:latin typeface="Calibri"/>
                <a:ea typeface="Calibri"/>
                <a:cs typeface="Calibri"/>
                <a:sym typeface="Calibri"/>
              </a:rPr>
              <a:t>MATERIAIS E MÉTODOS: </a:t>
            </a:r>
            <a:r>
              <a:rPr lang="pt-BR" sz="4400" b="0" i="0" u="none" strike="noStrike" cap="none" dirty="0">
                <a:solidFill>
                  <a:schemeClr val="dk1"/>
                </a:solidFill>
                <a:latin typeface="Calibri"/>
                <a:ea typeface="Calibri"/>
                <a:cs typeface="Calibri"/>
                <a:sym typeface="Calibri"/>
              </a:rPr>
              <a:t>Relato de dois casos tratados com a técnica proposta e acompanhados quanto à estabilidade da fixação e consolidação óssea.</a:t>
            </a:r>
            <a:endParaRPr dirty="0">
              <a:solidFill>
                <a:schemeClr val="dk1"/>
              </a:solidFill>
            </a:endParaRPr>
          </a:p>
          <a:p>
            <a:pPr marL="0" marR="0" lvl="0" indent="0" algn="just" rtl="0">
              <a:spcBef>
                <a:spcPts val="0"/>
              </a:spcBef>
              <a:spcAft>
                <a:spcPts val="0"/>
              </a:spcAft>
              <a:buNone/>
            </a:pPr>
            <a:r>
              <a:rPr lang="pt-BR" sz="4400" b="1" i="0" u="none" strike="noStrike" cap="none" dirty="0">
                <a:solidFill>
                  <a:schemeClr val="dk1"/>
                </a:solidFill>
                <a:latin typeface="Calibri"/>
                <a:ea typeface="Calibri"/>
                <a:cs typeface="Calibri"/>
                <a:sym typeface="Calibri"/>
              </a:rPr>
              <a:t>RESULTADOS: </a:t>
            </a:r>
            <a:r>
              <a:rPr lang="pt-BR" sz="4400" b="0" i="0" u="none" strike="noStrike" cap="none" dirty="0">
                <a:solidFill>
                  <a:schemeClr val="dk1"/>
                </a:solidFill>
                <a:latin typeface="Calibri"/>
                <a:ea typeface="Calibri"/>
                <a:cs typeface="Calibri"/>
                <a:sym typeface="Calibri"/>
              </a:rPr>
              <a:t>O primeiro caso, paciente masculino, de 38 anos, vítima de acidente </a:t>
            </a:r>
            <a:r>
              <a:rPr lang="pt-BR" sz="4400" b="0" i="0" u="none" strike="noStrike" cap="none" dirty="0" err="1">
                <a:solidFill>
                  <a:schemeClr val="dk1"/>
                </a:solidFill>
                <a:latin typeface="Calibri"/>
                <a:ea typeface="Calibri"/>
                <a:cs typeface="Calibri"/>
                <a:sym typeface="Calibri"/>
              </a:rPr>
              <a:t>motociclístico</a:t>
            </a:r>
            <a:r>
              <a:rPr lang="pt-BR" sz="4400" b="0" i="0" u="none" strike="noStrike" cap="none" dirty="0">
                <a:solidFill>
                  <a:schemeClr val="dk1"/>
                </a:solidFill>
                <a:latin typeface="Calibri"/>
                <a:ea typeface="Calibri"/>
                <a:cs typeface="Calibri"/>
                <a:sym typeface="Calibri"/>
              </a:rPr>
              <a:t> com fratura exposta </a:t>
            </a:r>
            <a:r>
              <a:rPr lang="pt-BR" sz="4400" b="0" i="0" u="none" strike="noStrike" cap="none" dirty="0" err="1">
                <a:solidFill>
                  <a:schemeClr val="dk1"/>
                </a:solidFill>
                <a:latin typeface="Calibri"/>
                <a:ea typeface="Calibri"/>
                <a:cs typeface="Calibri"/>
                <a:sym typeface="Calibri"/>
              </a:rPr>
              <a:t>Gustilo</a:t>
            </a:r>
            <a:r>
              <a:rPr lang="pt-BR" sz="4400" b="0" i="0" u="none" strike="noStrike" cap="none" dirty="0">
                <a:solidFill>
                  <a:schemeClr val="dk1"/>
                </a:solidFill>
                <a:latin typeface="Calibri"/>
                <a:ea typeface="Calibri"/>
                <a:cs typeface="Calibri"/>
                <a:sym typeface="Calibri"/>
              </a:rPr>
              <a:t> </a:t>
            </a:r>
            <a:r>
              <a:rPr lang="pt-BR" sz="4400" dirty="0">
                <a:solidFill>
                  <a:schemeClr val="dk1"/>
                </a:solidFill>
                <a:latin typeface="Calibri"/>
                <a:ea typeface="Calibri"/>
                <a:cs typeface="Calibri"/>
                <a:sym typeface="Calibri"/>
              </a:rPr>
              <a:t>/</a:t>
            </a:r>
            <a:r>
              <a:rPr lang="pt-BR" sz="4400" b="0" i="0" u="none" strike="noStrike" cap="none" dirty="0">
                <a:solidFill>
                  <a:schemeClr val="dk1"/>
                </a:solidFill>
                <a:latin typeface="Calibri"/>
                <a:ea typeface="Calibri"/>
                <a:cs typeface="Calibri"/>
                <a:sym typeface="Calibri"/>
              </a:rPr>
              <a:t> Anderson IIIB da perna esquerda (planalto tibial, TAT </a:t>
            </a:r>
            <a:r>
              <a:rPr lang="pt-BR" sz="4400" b="0" i="0" u="none" strike="noStrike" cap="none" dirty="0" err="1">
                <a:solidFill>
                  <a:schemeClr val="dk1"/>
                </a:solidFill>
                <a:latin typeface="Calibri"/>
                <a:ea typeface="Calibri"/>
                <a:cs typeface="Calibri"/>
                <a:sym typeface="Calibri"/>
              </a:rPr>
              <a:t>multifragmentar</a:t>
            </a:r>
            <a:r>
              <a:rPr lang="pt-BR" sz="4400" b="0" i="0" u="none" strike="noStrike" cap="none" dirty="0">
                <a:solidFill>
                  <a:schemeClr val="dk1"/>
                </a:solidFill>
                <a:latin typeface="Calibri"/>
                <a:ea typeface="Calibri"/>
                <a:cs typeface="Calibri"/>
                <a:sym typeface="Calibri"/>
              </a:rPr>
              <a:t>, </a:t>
            </a:r>
            <a:r>
              <a:rPr lang="pt-BR" sz="4400" dirty="0">
                <a:solidFill>
                  <a:schemeClr val="dk1"/>
                </a:solidFill>
                <a:latin typeface="Calibri"/>
                <a:ea typeface="Calibri"/>
                <a:cs typeface="Calibri"/>
                <a:sym typeface="Calibri"/>
              </a:rPr>
              <a:t>e</a:t>
            </a:r>
            <a:r>
              <a:rPr lang="pt-BR" sz="4400" b="0" i="0" u="none" strike="noStrike" cap="none" dirty="0">
                <a:solidFill>
                  <a:schemeClr val="dk1"/>
                </a:solidFill>
                <a:latin typeface="Calibri"/>
                <a:ea typeface="Calibri"/>
                <a:cs typeface="Calibri"/>
                <a:sym typeface="Calibri"/>
              </a:rPr>
              <a:t> extensão </a:t>
            </a:r>
            <a:r>
              <a:rPr lang="pt-BR" sz="4400" b="0" i="0" u="none" strike="noStrike" cap="none" dirty="0" err="1">
                <a:solidFill>
                  <a:schemeClr val="dk1"/>
                </a:solidFill>
                <a:latin typeface="Calibri"/>
                <a:ea typeface="Calibri"/>
                <a:cs typeface="Calibri"/>
                <a:sym typeface="Calibri"/>
              </a:rPr>
              <a:t>diafisária</a:t>
            </a:r>
            <a:r>
              <a:rPr lang="pt-BR" sz="4400" b="0" i="0" u="none" strike="noStrike" cap="none" dirty="0">
                <a:solidFill>
                  <a:schemeClr val="dk1"/>
                </a:solidFill>
                <a:latin typeface="Calibri"/>
                <a:ea typeface="Calibri"/>
                <a:cs typeface="Calibri"/>
                <a:sym typeface="Calibri"/>
              </a:rPr>
              <a:t>). Segundo caso, mulher de 82 anos, fratura da TAT após queda da própria altura. Ambos os casos foram submetidos à fixação com placas de </a:t>
            </a:r>
            <a:r>
              <a:rPr lang="pt-BR" sz="4400" b="0" i="0" u="none" strike="noStrike" cap="none" dirty="0" err="1">
                <a:solidFill>
                  <a:schemeClr val="dk1"/>
                </a:solidFill>
                <a:latin typeface="Calibri"/>
                <a:ea typeface="Calibri"/>
                <a:cs typeface="Calibri"/>
                <a:sym typeface="Calibri"/>
              </a:rPr>
              <a:t>minifragmentos</a:t>
            </a:r>
            <a:r>
              <a:rPr lang="pt-BR" sz="4400" b="0" i="0" u="none" strike="noStrike" cap="none" dirty="0">
                <a:solidFill>
                  <a:schemeClr val="dk1"/>
                </a:solidFill>
                <a:latin typeface="Calibri"/>
                <a:ea typeface="Calibri"/>
                <a:cs typeface="Calibri"/>
                <a:sym typeface="Calibri"/>
              </a:rPr>
              <a:t> em banda de tensão na TAT e evoluíram com consolidação e sem falhas de fixação.</a:t>
            </a:r>
            <a:endParaRPr dirty="0">
              <a:solidFill>
                <a:schemeClr val="dk1"/>
              </a:solidFill>
            </a:endParaRPr>
          </a:p>
        </p:txBody>
      </p:sp>
      <p:pic>
        <p:nvPicPr>
          <p:cNvPr id="88" name="Google Shape;88;p1"/>
          <p:cNvPicPr preferRelativeResize="0"/>
          <p:nvPr/>
        </p:nvPicPr>
        <p:blipFill rotWithShape="1">
          <a:blip r:embed="Rc91882d81fe441cb">
            <a:alphaModFix/>
          </a:blip>
          <a:srcRect/>
          <a:stretch/>
        </p:blipFill>
        <p:spPr>
          <a:xfrm>
            <a:off x="370643" y="22907731"/>
            <a:ext cx="13790181" cy="8304261"/>
          </a:xfrm>
          <a:prstGeom prst="rect">
            <a:avLst/>
          </a:prstGeom>
          <a:noFill/>
          <a:ln>
            <a:noFill/>
          </a:ln>
        </p:spPr>
      </p:pic>
      <p:sp>
        <p:nvSpPr>
          <p:cNvPr id="89" name="Google Shape;89;p1"/>
          <p:cNvSpPr txBox="1"/>
          <p:nvPr/>
        </p:nvSpPr>
        <p:spPr>
          <a:xfrm>
            <a:off x="370124" y="31405365"/>
            <a:ext cx="13790700" cy="8896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4400" b="1" i="0" u="none" strike="noStrike" cap="none" dirty="0">
                <a:solidFill>
                  <a:schemeClr val="dk1"/>
                </a:solidFill>
                <a:latin typeface="Calibri"/>
                <a:ea typeface="Calibri"/>
                <a:cs typeface="Calibri"/>
                <a:sym typeface="Calibri"/>
              </a:rPr>
              <a:t>FIGURA 1: PRIMEIRO CASO.</a:t>
            </a:r>
            <a:endParaRPr dirty="0">
              <a:solidFill>
                <a:schemeClr val="dk1"/>
              </a:solidFill>
            </a:endParaRPr>
          </a:p>
          <a:p>
            <a:pPr marL="0" marR="0" lvl="0" indent="0" algn="just" rtl="0">
              <a:spcBef>
                <a:spcPts val="0"/>
              </a:spcBef>
              <a:spcAft>
                <a:spcPts val="0"/>
              </a:spcAft>
              <a:buNone/>
            </a:pPr>
            <a:r>
              <a:rPr lang="pt-BR" sz="4400" b="0" i="0" u="none" strike="noStrike" cap="none" dirty="0">
                <a:solidFill>
                  <a:schemeClr val="dk1"/>
                </a:solidFill>
                <a:latin typeface="Calibri"/>
                <a:ea typeface="Calibri"/>
                <a:cs typeface="Calibri"/>
                <a:sym typeface="Calibri"/>
              </a:rPr>
              <a:t>A e </a:t>
            </a:r>
            <a:r>
              <a:rPr lang="pt-BR" sz="4400" b="0" i="0" u="none" strike="noStrike" cap="none" dirty="0" err="1">
                <a:solidFill>
                  <a:schemeClr val="dk1"/>
                </a:solidFill>
                <a:latin typeface="Calibri"/>
                <a:ea typeface="Calibri"/>
                <a:cs typeface="Calibri"/>
                <a:sym typeface="Calibri"/>
              </a:rPr>
              <a:t>B</a:t>
            </a:r>
            <a:r>
              <a:rPr lang="pt-BR" sz="4400" b="0" i="0" u="none" strike="noStrike" cap="none" dirty="0">
                <a:solidFill>
                  <a:schemeClr val="dk1"/>
                </a:solidFill>
                <a:latin typeface="Calibri"/>
                <a:ea typeface="Calibri"/>
                <a:cs typeface="Calibri"/>
                <a:sym typeface="Calibri"/>
              </a:rPr>
              <a:t>: Fotografia das feridas na região anterior da perna esquerda. C e </a:t>
            </a:r>
            <a:r>
              <a:rPr lang="pt-BR" sz="4400" b="0" i="0" u="none" strike="noStrike" cap="none" dirty="0" err="1">
                <a:solidFill>
                  <a:schemeClr val="dk1"/>
                </a:solidFill>
                <a:latin typeface="Calibri"/>
                <a:ea typeface="Calibri"/>
                <a:cs typeface="Calibri"/>
                <a:sym typeface="Calibri"/>
              </a:rPr>
              <a:t>D</a:t>
            </a:r>
            <a:r>
              <a:rPr lang="pt-BR" sz="4400" b="0" i="0" u="none" strike="noStrike" cap="none" dirty="0">
                <a:solidFill>
                  <a:schemeClr val="dk1"/>
                </a:solidFill>
                <a:latin typeface="Calibri"/>
                <a:ea typeface="Calibri"/>
                <a:cs typeface="Calibri"/>
                <a:sym typeface="Calibri"/>
              </a:rPr>
              <a:t>: Radiografias da perna esquerda em AP e Perfil. E e </a:t>
            </a:r>
            <a:r>
              <a:rPr lang="pt-BR" sz="4400" b="0" i="0" u="none" strike="noStrike" cap="none" dirty="0" err="1">
                <a:solidFill>
                  <a:schemeClr val="dk1"/>
                </a:solidFill>
                <a:latin typeface="Calibri"/>
                <a:ea typeface="Calibri"/>
                <a:cs typeface="Calibri"/>
                <a:sym typeface="Calibri"/>
              </a:rPr>
              <a:t>F</a:t>
            </a:r>
            <a:r>
              <a:rPr lang="pt-BR" sz="4400" b="0" i="0" u="none" strike="noStrike" cap="none" dirty="0">
                <a:solidFill>
                  <a:schemeClr val="dk1"/>
                </a:solidFill>
                <a:latin typeface="Calibri"/>
                <a:ea typeface="Calibri"/>
                <a:cs typeface="Calibri"/>
                <a:sym typeface="Calibri"/>
              </a:rPr>
              <a:t>: Tomografia com reconstrução 3D (observe a fragmentação da TAT). </a:t>
            </a:r>
            <a:r>
              <a:rPr lang="pt-BR" sz="4400" b="0" i="0" u="none" strike="noStrike" cap="none" dirty="0" err="1">
                <a:solidFill>
                  <a:schemeClr val="dk1"/>
                </a:solidFill>
                <a:latin typeface="Calibri"/>
                <a:ea typeface="Calibri"/>
                <a:cs typeface="Calibri"/>
                <a:sym typeface="Calibri"/>
              </a:rPr>
              <a:t>G</a:t>
            </a:r>
            <a:r>
              <a:rPr lang="pt-BR" sz="4400" b="0" i="0" u="none" strike="noStrike" cap="none" dirty="0">
                <a:solidFill>
                  <a:schemeClr val="dk1"/>
                </a:solidFill>
                <a:latin typeface="Calibri"/>
                <a:ea typeface="Calibri"/>
                <a:cs typeface="Calibri"/>
                <a:sym typeface="Calibri"/>
              </a:rPr>
              <a:t>: Imagem </a:t>
            </a:r>
            <a:r>
              <a:rPr lang="pt-BR" sz="4400" b="0" i="0" u="none" strike="noStrike" cap="none" dirty="0" err="1">
                <a:solidFill>
                  <a:schemeClr val="dk1"/>
                </a:solidFill>
                <a:latin typeface="Calibri"/>
                <a:ea typeface="Calibri"/>
                <a:cs typeface="Calibri"/>
                <a:sym typeface="Calibri"/>
              </a:rPr>
              <a:t>fluoroscópica</a:t>
            </a:r>
            <a:r>
              <a:rPr lang="pt-BR" sz="4400" b="0" i="0" u="none" strike="noStrike" cap="none" dirty="0">
                <a:solidFill>
                  <a:schemeClr val="dk1"/>
                </a:solidFill>
                <a:latin typeface="Calibri"/>
                <a:ea typeface="Calibri"/>
                <a:cs typeface="Calibri"/>
                <a:sym typeface="Calibri"/>
              </a:rPr>
              <a:t> em AP, após a fixação externa </a:t>
            </a:r>
            <a:r>
              <a:rPr lang="pt-BR" sz="4400" b="0" i="0" u="none" strike="noStrike" cap="none" dirty="0" err="1">
                <a:solidFill>
                  <a:schemeClr val="dk1"/>
                </a:solidFill>
                <a:latin typeface="Calibri"/>
                <a:ea typeface="Calibri"/>
                <a:cs typeface="Calibri"/>
                <a:sym typeface="Calibri"/>
              </a:rPr>
              <a:t>transarticular</a:t>
            </a:r>
            <a:r>
              <a:rPr lang="pt-BR" sz="4400" b="0" i="0" u="none" strike="noStrike" cap="none" dirty="0">
                <a:solidFill>
                  <a:schemeClr val="dk1"/>
                </a:solidFill>
                <a:latin typeface="Calibri"/>
                <a:ea typeface="Calibri"/>
                <a:cs typeface="Calibri"/>
                <a:sym typeface="Calibri"/>
              </a:rPr>
              <a:t>. H e </a:t>
            </a:r>
            <a:r>
              <a:rPr lang="pt-BR" sz="4400" b="0" i="0" u="none" strike="noStrike" cap="none" dirty="0" err="1">
                <a:solidFill>
                  <a:schemeClr val="dk1"/>
                </a:solidFill>
                <a:latin typeface="Calibri"/>
                <a:ea typeface="Calibri"/>
                <a:cs typeface="Calibri"/>
                <a:sym typeface="Calibri"/>
              </a:rPr>
              <a:t>I</a:t>
            </a:r>
            <a:r>
              <a:rPr lang="pt-BR" sz="4400" b="0" i="0" u="none" strike="noStrike" cap="none" dirty="0">
                <a:solidFill>
                  <a:schemeClr val="dk1"/>
                </a:solidFill>
                <a:latin typeface="Calibri"/>
                <a:ea typeface="Calibri"/>
                <a:cs typeface="Calibri"/>
                <a:sym typeface="Calibri"/>
              </a:rPr>
              <a:t>: Imagens </a:t>
            </a:r>
            <a:r>
              <a:rPr lang="pt-BR" sz="4400" b="0" i="0" u="none" strike="noStrike" cap="none" dirty="0" err="1">
                <a:solidFill>
                  <a:schemeClr val="dk1"/>
                </a:solidFill>
                <a:latin typeface="Calibri"/>
                <a:ea typeface="Calibri"/>
                <a:cs typeface="Calibri"/>
                <a:sym typeface="Calibri"/>
              </a:rPr>
              <a:t>intra-operatórias</a:t>
            </a:r>
            <a:r>
              <a:rPr lang="pt-BR" sz="4400" b="0" i="0" u="none" strike="noStrike" cap="none" dirty="0">
                <a:solidFill>
                  <a:schemeClr val="dk1"/>
                </a:solidFill>
                <a:latin typeface="Calibri"/>
                <a:ea typeface="Calibri"/>
                <a:cs typeface="Calibri"/>
                <a:sym typeface="Calibri"/>
              </a:rPr>
              <a:t>, mostrando a redução anatômica da superfície articular, fixação com placas de </a:t>
            </a:r>
            <a:r>
              <a:rPr lang="pt-BR" sz="4400" b="0" i="0" u="none" strike="noStrike" cap="none" dirty="0" err="1">
                <a:solidFill>
                  <a:schemeClr val="dk1"/>
                </a:solidFill>
                <a:latin typeface="Calibri"/>
                <a:ea typeface="Calibri"/>
                <a:cs typeface="Calibri"/>
                <a:sym typeface="Calibri"/>
              </a:rPr>
              <a:t>minifragmentos</a:t>
            </a:r>
            <a:r>
              <a:rPr lang="pt-BR" sz="4400" b="0" i="0" u="none" strike="noStrike" cap="none" dirty="0">
                <a:solidFill>
                  <a:schemeClr val="dk1"/>
                </a:solidFill>
                <a:latin typeface="Calibri"/>
                <a:ea typeface="Calibri"/>
                <a:cs typeface="Calibri"/>
                <a:sym typeface="Calibri"/>
              </a:rPr>
              <a:t> associadas a duas placas em ponte nas colunas medial e lateral da tíbia. Observe a placa horizontal em banda de tensão (2.0mm), que foi passada </a:t>
            </a:r>
            <a:r>
              <a:rPr lang="pt-BR" sz="4400" b="0" i="0" u="none" strike="noStrike" cap="none" dirty="0" err="1">
                <a:solidFill>
                  <a:schemeClr val="dk1"/>
                </a:solidFill>
                <a:latin typeface="Calibri"/>
                <a:ea typeface="Calibri"/>
                <a:cs typeface="Calibri"/>
                <a:sym typeface="Calibri"/>
              </a:rPr>
              <a:t>trans-ligamento</a:t>
            </a:r>
            <a:r>
              <a:rPr lang="pt-BR" sz="4400" b="0" i="0" u="none" strike="noStrike" cap="none" dirty="0">
                <a:solidFill>
                  <a:schemeClr val="dk1"/>
                </a:solidFill>
                <a:latin typeface="Calibri"/>
                <a:ea typeface="Calibri"/>
                <a:cs typeface="Calibri"/>
                <a:sym typeface="Calibri"/>
              </a:rPr>
              <a:t> patelar, junto à sua inserção na TAT, para conter e fixar a fratura </a:t>
            </a:r>
            <a:r>
              <a:rPr lang="pt-BR" sz="4400" b="0" i="0" u="none" strike="noStrike" cap="none" dirty="0" err="1">
                <a:solidFill>
                  <a:schemeClr val="dk1"/>
                </a:solidFill>
                <a:latin typeface="Calibri"/>
                <a:ea typeface="Calibri"/>
                <a:cs typeface="Calibri"/>
                <a:sym typeface="Calibri"/>
              </a:rPr>
              <a:t>multifragmentar</a:t>
            </a:r>
            <a:r>
              <a:rPr lang="pt-BR" sz="4400" b="0" i="0" u="none" strike="noStrike" cap="none" dirty="0">
                <a:solidFill>
                  <a:schemeClr val="dk1"/>
                </a:solidFill>
                <a:latin typeface="Calibri"/>
                <a:ea typeface="Calibri"/>
                <a:cs typeface="Calibri"/>
                <a:sym typeface="Calibri"/>
              </a:rPr>
              <a:t>. J: Ferida operatória após a fixação.  </a:t>
            </a:r>
            <a:endParaRPr dirty="0">
              <a:solidFill>
                <a:schemeClr val="dk1"/>
              </a:solidFill>
            </a:endParaRPr>
          </a:p>
        </p:txBody>
      </p:sp>
      <p:pic>
        <p:nvPicPr>
          <p:cNvPr id="90" name="Google Shape;90;p1"/>
          <p:cNvPicPr preferRelativeResize="0"/>
          <p:nvPr/>
        </p:nvPicPr>
        <p:blipFill rotWithShape="1">
          <a:blip r:embed="R4742c12f858843bb">
            <a:alphaModFix/>
          </a:blip>
          <a:srcRect/>
          <a:stretch/>
        </p:blipFill>
        <p:spPr>
          <a:xfrm>
            <a:off x="14638044" y="10612804"/>
            <a:ext cx="13791472" cy="7652991"/>
          </a:xfrm>
          <a:prstGeom prst="rect">
            <a:avLst/>
          </a:prstGeom>
          <a:noFill/>
          <a:ln>
            <a:noFill/>
          </a:ln>
        </p:spPr>
      </p:pic>
      <p:sp>
        <p:nvSpPr>
          <p:cNvPr id="91" name="Google Shape;91;p1"/>
          <p:cNvSpPr txBox="1"/>
          <p:nvPr/>
        </p:nvSpPr>
        <p:spPr>
          <a:xfrm>
            <a:off x="14638044" y="18265795"/>
            <a:ext cx="13790100" cy="244681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4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FIGURA 2: SEGUNDO CASO.</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pt-BR" sz="44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 e </a:t>
            </a:r>
            <a:r>
              <a:rPr lang="pt-BR" sz="440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a:t>
            </a:r>
            <a:r>
              <a:rPr lang="pt-BR" sz="44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Radiografias da perna esquerda em AP e Perfil. C e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Tomografia com reconstrução 3D (observe o desvio e a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multifragmentação</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da TAT). E e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Imagem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fluoroscópica</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em AP e Perfil, após a fixação da TAT com placas de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minifragmentos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G</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e H: Ferida operatória após a fixação.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e J: Radiografias em AP e Perfil, demonstrando manutenção da redução com consolidação da fratura e ausência de falha na fixação. </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pt-BR" sz="4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DISCUSSÃO E CONCLUSÃO: </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 literatura é escassa com relação a estudos que avaliem a eficácia e os resultados dos métodos de tratamento para as fraturas da TAT em adultos²</a:t>
            </a:r>
            <a:r>
              <a:rPr lang="pt-BR" sz="4400" baseline="300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r>
              <a:rPr lang="pt-B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³</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N</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ão é de nosso conhecimento relatos da utilização desta técnica de fixação da TAT com placas de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minifragmentos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em banda de tensão. A fixação com técnicas convencionais (parafusos isolados, banda de tensão convencional e placas convencionais) está associada a altos índices de falha da fixação. A técnica com placa horizontal em banda de tensão mostrou-se uma alternativa segura e eficaz para o tratamento de fraturas complexas da TAT, garantindo estabilidade e consolidação óssea nos casos avaliados.</a:t>
            </a:r>
            <a:endParaRPr lang="pt-B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just" rtl="0">
              <a:spcBef>
                <a:spcPts val="0"/>
              </a:spcBef>
              <a:spcAft>
                <a:spcPts val="0"/>
              </a:spcAft>
              <a:buNone/>
            </a:pPr>
            <a:r>
              <a:rPr lang="pt-BR" sz="4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PALAVRAS-CHAVE:</a:t>
            </a:r>
            <a:r>
              <a:rPr lang="pt-B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Fraturas Tuberosidade Anterior da Tíbia, Fixação em banda de tensão, Placa de </a:t>
            </a:r>
            <a:r>
              <a:rPr lang="pt-BR" sz="44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minifragmentos</a:t>
            </a:r>
            <a:r>
              <a:rPr lang="pt-B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endParaRPr sz="4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just" rtl="0">
              <a:spcBef>
                <a:spcPts val="0"/>
              </a:spcBef>
              <a:spcAft>
                <a:spcPts val="0"/>
              </a:spcAft>
              <a:buNone/>
            </a:pPr>
            <a:r>
              <a:rPr lang="pt-BR" sz="4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REFERÊNCIAS BIBLIOGRÁFICAS</a:t>
            </a:r>
            <a:r>
              <a:rPr lang="pt-BR" sz="4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endParaRPr sz="4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Ruedi</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TP, Murphy WM. AO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Principles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of</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Fracture</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Management. 2nd ed. Stuttgart: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Thieme</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2007.</a:t>
            </a:r>
            <a:endParaRPr sz="4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Court</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-Brown CM,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McBirnie</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J. The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epidemiology</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of</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tibial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fractures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J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Bone</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Joint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Surg</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Br. 1995;77(3):417-21.</a:t>
            </a:r>
            <a:endParaRPr sz="4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3.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Solomon</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L, Warwick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Nayagam</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S.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Apley’s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System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of</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Orthopaedics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and</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Fractures</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9th ed. London: </a:t>
            </a:r>
            <a:r>
              <a:rPr lang="pt-BR" sz="4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Hodder</a:t>
            </a:r>
            <a:r>
              <a:rPr lang="pt-BR" sz="4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Arnold; 2010.</a:t>
            </a:r>
            <a:endParaRPr sz="4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44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endParaRPr sz="4400" b="1" dirty="0">
              <a:solidFill>
                <a:srgbClr val="455567"/>
              </a:solidFill>
              <a:highlight>
                <a:srgbClr val="FFFFFF"/>
              </a:highlight>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just" rtl="0">
              <a:spcBef>
                <a:spcPts val="0"/>
              </a:spcBef>
              <a:spcAft>
                <a:spcPts val="0"/>
              </a:spcAft>
              <a:buNone/>
            </a:pPr>
            <a:endParaRPr sz="4400" dirty="0">
              <a:solidFill>
                <a:srgbClr val="6C91AB"/>
              </a:solidFill>
              <a:highlight>
                <a:srgbClr val="FFFFFF"/>
              </a:highlight>
              <a:latin typeface="Calibri"/>
              <a:ea typeface="Calibri"/>
              <a:cs typeface="Calibri"/>
              <a:sym typeface="Calibri"/>
            </a:endParaRPr>
          </a:p>
        </p:txBody>
      </p:sp>
      <p:sp>
        <p:nvSpPr>
          <p:cNvPr id="92" name="Google Shape;92;p1"/>
          <p:cNvSpPr txBox="1"/>
          <p:nvPr/>
        </p:nvSpPr>
        <p:spPr>
          <a:xfrm>
            <a:off x="14639416" y="6377214"/>
            <a:ext cx="13790100" cy="4247286"/>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pt-BR" sz="4400" dirty="0" err="1">
                <a:solidFill>
                  <a:schemeClr val="dk1"/>
                </a:solidFill>
                <a:latin typeface="Calibri"/>
                <a:ea typeface="Calibri"/>
                <a:cs typeface="Calibri"/>
                <a:sym typeface="Calibri"/>
              </a:rPr>
              <a:t>K</a:t>
            </a:r>
            <a:r>
              <a:rPr lang="pt-BR" sz="4400" dirty="0">
                <a:solidFill>
                  <a:schemeClr val="dk1"/>
                </a:solidFill>
                <a:latin typeface="Calibri"/>
                <a:ea typeface="Calibri"/>
                <a:cs typeface="Calibri"/>
                <a:sym typeface="Calibri"/>
              </a:rPr>
              <a:t> e L: Fotografias pós-operatórias mostrando restabelecimento completo da amplitude de movimento e incorporação da enxertia cutânea da ferida distal. M e N: Radiografias em AP e Perfil evidenciando a fratura completamente consolidada, com manutenção da redução da TAT e sem sinais de falha da fixação.</a:t>
            </a:r>
            <a:endParaRPr dirty="0">
              <a:solidFill>
                <a:schemeClr val="dk1"/>
              </a:solidFill>
            </a:endParaRPr>
          </a:p>
        </p:txBody>
      </p:sp>
    </p:spTree>
  </p:cSld>
  <p:clrMapOvr>
    <a:masterClrMapping/>
  </p:clrMapOvr>
</p:sld>
</file>

<file path=ppt/slides/tags/tag1.xml><?xml version="1.0" encoding="utf-8"?>
<p:tagLst xmlns:p="http://schemas.openxmlformats.org/presentationml/2006/main">
  <p:tag name="KSO_WM_BEAUTIFY_FLAG" val=""/>
</p:tagLst>
</file>

<file path=ppt/slides/tags/tag10.xml><?xml version="1.0" encoding="utf-8"?>
<p:tagLst xmlns:p="http://schemas.openxmlformats.org/presentationml/2006/main">
  <p:tag name="KSO_WM_BEAUTIFY_FLAG" val=""/>
</p:tagLst>
</file>

<file path=ppt/slides/tags/tag11.xml><?xml version="1.0" encoding="utf-8"?>
<p:tagLst xmlns:p="http://schemas.openxmlformats.org/presentationml/2006/main">
  <p:tag name="KSO_WM_BEAUTIFY_FLAG" val=""/>
</p:tagLst>
</file>

<file path=ppt/slides/tags/tag12.xml><?xml version="1.0" encoding="utf-8"?>
<p:tagLst xmlns:p="http://schemas.openxmlformats.org/presentationml/2006/main">
  <p:tag name="KSO_WM_BEAUTIFY_FLAG" val=""/>
</p:tagLst>
</file>

<file path=ppt/slides/tags/tag2.xml><?xml version="1.0" encoding="utf-8"?>
<p:tagLst xmlns:p="http://schemas.openxmlformats.org/presentationml/2006/main">
  <p:tag name="KSO_WM_BEAUTIFY_FLAG" val=""/>
</p:tagLst>
</file>

<file path=ppt/slides/tags/tag3.xml><?xml version="1.0" encoding="utf-8"?>
<p:tagLst xmlns:p="http://schemas.openxmlformats.org/presentationml/2006/main">
  <p:tag name="KSO_WM_BEAUTIFY_FLAG" val=""/>
</p:tagLst>
</file>

<file path=ppt/slides/tags/tag4.xml><?xml version="1.0" encoding="utf-8"?>
<p:tagLst xmlns:p="http://schemas.openxmlformats.org/presentationml/2006/main">
  <p:tag name="KSO_WM_BEAUTIFY_FLAG" val=""/>
</p:tagLst>
</file>

<file path=ppt/slides/tags/tag5.xml><?xml version="1.0" encoding="utf-8"?>
<p:tagLst xmlns:p="http://schemas.openxmlformats.org/presentationml/2006/main">
  <p:tag name="KSO_WM_BEAUTIFY_FLAG" val=""/>
</p:tagLst>
</file>

<file path=ppt/slides/tags/tag6.xml><?xml version="1.0" encoding="utf-8"?>
<p:tagLst xmlns:p="http://schemas.openxmlformats.org/presentationml/2006/main">
  <p:tag name="KSO_WM_BEAUTIFY_FLAG" val=""/>
</p:tagLst>
</file>

<file path=ppt/slides/tags/tag7.xml><?xml version="1.0" encoding="utf-8"?>
<p:tagLst xmlns:p="http://schemas.openxmlformats.org/presentationml/2006/main">
  <p:tag name="KSO_WM_BEAUTIFY_FLAG" val=""/>
</p:tagLst>
</file>

<file path=ppt/slides/tags/tag8.xml><?xml version="1.0" encoding="utf-8"?>
<p:tagLst xmlns:p="http://schemas.openxmlformats.org/presentationml/2006/main">
  <p:tag name="KSO_WM_BEAUTIFY_FLAG" val=""/>
</p:tagLst>
</file>

<file path=ppt/slides/tags/tag9.xml><?xml version="1.0" encoding="utf-8"?>
<p:tagLst xmlns:p="http://schemas.openxmlformats.org/presentationml/2006/main">
  <p:tag name="KSO_WM_BEAUTIFY_FLAG" val=""/>
</p:tagLst>
</file>

<file path=docProps/app.xml><?xml version="1.0" encoding="utf-8"?>
<Properties xmlns="http://schemas.openxmlformats.org/officeDocument/2006/extended-properties" xmlns:vt="http://schemas.openxmlformats.org/officeDocument/2006/docPropsVTypes">
  <Template>Office Theme</Template>
  <TotalTime>215</TotalTime>
  <Words>775</Words>
  <Application>Microsoft Macintosh PowerPoint</Application>
  <PresentationFormat>Personalizar</PresentationFormat>
  <Paragraphs>31</Paragraphs>
  <Slides>1</Slides>
  <Notes>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vt:i4>
      </vt:variant>
    </vt:vector>
  </HeadingPairs>
  <TitlesOfParts>
    <vt:vector size="6" baseType="lpstr">
      <vt:lpstr>Aptos</vt:lpstr>
      <vt:lpstr>Aptos Display</vt:lpstr>
      <vt:lpstr>Arial</vt:lpstr>
      <vt:lpstr>Calibri</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Apresentação do PowerPoint</dc:title>
  <dc:creator>Selma Demétrio</dc:creator>
  <lastModifiedBy>Gustavo Waldolato</lastModifiedBy>
  <revision>20</revision>
  <dcterms:created xsi:type="dcterms:W3CDTF">2025-03-17T16:47:21.0000000Z</dcterms:created>
  <dcterms:modified xsi:type="dcterms:W3CDTF">2025-05-15T14:51:10.7230000Z</dcterms:modified>
</coreProperties>
</file>