
<file path=[Content_Types].xml><?xml version="1.0" encoding="utf-8"?>
<Types xmlns="http://schemas.openxmlformats.org/package/2006/content-types">
  <Default Extension="xml" ContentType="application/vnd.openxmlformats-officedocument.presentationml.presentation.main+xml"/>
  <Default Extension="fntdata" ContentType="application/x-fontdata"/>
  <Default Extension="png" ContentType="image/png"/>
  <Default Extension="jpg" ContentType="image/jpeg"/>
  <Default Extension="emf" ContentType="image/x-emf"/>
  <Default Extension="bin" ContentType="application/vnd.openxmlformats-officedocument.oleObject"/>
  <Default Extension="vml" ContentType="application/vnd.openxmlformats-officedocument.vmlDrawing"/>
  <Default Extension="rels" ContentType="application/vnd.openxmlformats-package.relationships+xml"/>
  <Override PartName="/ppt/notesMasters/notesMaster1.xml" ContentType="application/vnd.openxmlformats-officedocument.presentationml.notesMaster+xml"/>
  <Override PartName="/ppt/notesMasters/theme/theme1.xml" ContentType="application/vnd.openxmlformats-officedocument.theme+xml"/>
  <Override PartName="/ppt/presProps.xml" ContentType="application/vnd.openxmlformats-officedocument.presentationml.presProps+xml"/>
  <Override PartName="/ppt/slideMasters/slideMaster1.xml" ContentType="application/vnd.openxmlformats-officedocument.presentationml.slideMaster+xml"/>
  <Override PartName="/ppt/slideMasters/theme/theme2.xml" ContentType="application/vnd.openxmlformats-officedocument.theme+xml"/>
  <Override PartName="/ppt/slideLayouts/slideLayout1.xml" ContentType="application/vnd.openxmlformats-officedocument.presentationml.slideLayout+xml"/>
  <Override PartName="/ppt/slideLayouts/slideLayout12.xml" ContentType="application/vnd.openxmlformats-officedocument.presentationml.slideLayout+xml"/>
  <Override PartName="/ppt/slideMasters/slideMaster2.xml" ContentType="application/vnd.openxmlformats-officedocument.presentationml.slideMaster+xml"/>
  <Override PartName="/ppt/slideMasters/theme/theme3.xml" ContentType="application/vnd.openxmlformats-officedocument.theme+xml"/>
  <Override PartName="/ppt/slideLayouts/slideLayout25.xml" ContentType="application/vnd.openxmlformats-officedocument.presentationml.slideLayout+xml"/>
  <Override PartName="/ppt/slideMasters/slideMaster3.xml" ContentType="application/vnd.openxmlformats-officedocument.presentationml.slideMaster+xml"/>
  <Override PartName="/ppt/slideMasters/theme/theme4.xml" ContentType="application/vnd.openxmlformats-officedocument.theme+xml"/>
  <Override PartName="/ppt/slideLayouts/slideLayout27.xml" ContentType="application/vnd.openxmlformats-officedocument.presentationml.slideLayout+xml"/>
  <Override PartName="/ppt/slideMasters/slideMaster4.xml" ContentType="application/vnd.openxmlformats-officedocument.presentationml.slideMaster+xml"/>
  <Override PartName="/ppt/slideMasters/theme/theme5.xml" ContentType="application/vnd.openxmlformats-officedocument.theme+xml"/>
  <Override PartName="/ppt/slideLayouts/slideLayout42.xml" ContentType="application/vnd.openxmlformats-officedocument.presentationml.slideLayout+xml"/>
  <Override PartName="/ppt/slideMasters/slideMaster5.xml" ContentType="application/vnd.openxmlformats-officedocument.presentationml.slideMaster+xml"/>
  <Override PartName="/ppt/slideMasters/theme/theme6.xml" ContentType="application/vnd.openxmlformats-officedocument.theme+xml"/>
  <Override PartName="/ppt/slideLayouts/slideLayout53.xml" ContentType="application/vnd.openxmlformats-officedocument.presentationml.slideLayout+xml"/>
  <Override PartName="/ppt/slideLayouts/slideLayout58.xml" ContentType="application/vnd.openxmlformats-officedocument.presentationml.slideLayout+xml"/>
  <Override PartName="/ppt/slideMasters/slideMaster6.xml" ContentType="application/vnd.openxmlformats-officedocument.presentationml.slideMaster+xml"/>
  <Override PartName="/ppt/slideMasters/theme/theme7.xml" ContentType="application/vnd.openxmlformats-officedocument.theme+xml"/>
  <Override PartName="/ppt/slideLayouts/slideLayout60.xml" ContentType="application/vnd.openxmlformats-officedocument.presentationml.slideLayout+xml"/>
  <Override PartName="/ppt/slideMasters/slideMaster7.xml" ContentType="application/vnd.openxmlformats-officedocument.presentationml.slideMaster+xml"/>
  <Override PartName="/ppt/slideMasters/theme/theme8.xml" ContentType="application/vnd.openxmlformats-officedocument.theme+xml"/>
  <Override PartName="/ppt/slideLayouts/slideLayout75.xml" ContentType="application/vnd.openxmlformats-officedocument.presentationml.slideLayout+xml"/>
  <Override PartName="/ppt/slideMasters/slideMaster8.xml" ContentType="application/vnd.openxmlformats-officedocument.presentationml.slideMaster+xml"/>
  <Override PartName="/ppt/slideMasters/theme/theme9.xml" ContentType="application/vnd.openxmlformats-officedocument.theme+xml"/>
  <Override PartName="/ppt/slideLayouts/slideLayout86.xml" ContentType="application/vnd.openxmlformats-officedocument.presentationml.slideLayout+xml"/>
  <Override PartName="/ppt/slideMasters/slideMaster9.xml" ContentType="application/vnd.openxmlformats-officedocument.presentationml.slideMaster+xml"/>
  <Override PartName="/ppt/slideMasters/theme/theme10.xml" ContentType="application/vnd.openxmlformats-officedocument.theme+xml"/>
  <Override PartName="/ppt/slideLayouts/slideLayout97.xml" ContentType="application/vnd.openxmlformats-officedocument.presentationml.slideLayout+xml"/>
  <Override PartName="/ppt/slideMasters/slideMaster10.xml" ContentType="application/vnd.openxmlformats-officedocument.presentationml.slideMaster+xml"/>
  <Override PartName="/ppt/slideMasters/theme/theme11.xml" ContentType="application/vnd.openxmlformats-officedocument.theme+xml"/>
  <Override PartName="/ppt/slideLayouts/slideLayout108.xml" ContentType="application/vnd.openxmlformats-officedocument.presentationml.slideLayout+xml"/>
  <Override PartName="/ppt/slideMasters/slideMaster11.xml" ContentType="application/vnd.openxmlformats-officedocument.presentationml.slideMaster+xml"/>
  <Override PartName="/ppt/slideMasters/theme/theme12.xml" ContentType="application/vnd.openxmlformats-officedocument.theme+xml"/>
  <Override PartName="/ppt/slideLayouts/slideLayout115.xml" ContentType="application/vnd.openxmlformats-officedocument.presentationml.slideLayout+xml"/>
  <Override PartName="/ppt/slideMasters/slideMaster12.xml" ContentType="application/vnd.openxmlformats-officedocument.presentationml.slideMaster+xml"/>
  <Override PartName="/ppt/slideMasters/theme/theme13.xml" ContentType="application/vnd.openxmlformats-officedocument.theme+xml"/>
  <Override PartName="/ppt/slideLayouts/slideLayout136.xml" ContentType="application/vnd.openxmlformats-officedocument.presentationml.slideLayout+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slides/slide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0.xml" ContentType="application/vnd.openxmlformats-officedocument.presentationml.slide+xml"/>
  <Override PartName="/ppt/notesSlides/notesSlide5.xml" ContentType="application/vnd.openxmlformats-officedocument.presentationml.notesSlide+xml"/>
  <Override PartName="/ppt/slides/slide11.xml" ContentType="application/vnd.openxmlformats-officedocument.presentationml.slide+xml"/>
  <Override PartName="/ppt/notesSlides/notesSlide6.xml" ContentType="application/vnd.openxmlformats-officedocument.presentationml.notes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Slides/notesSlide7.xml" ContentType="application/vnd.openxmlformats-officedocument.presentationml.notesSlide+xml"/>
  <Override PartName="/ppt/slides/slide16.xml" ContentType="application/vnd.openxmlformats-officedocument.presentationml.slide+xml"/>
  <Override PartName="/ppt/slides/tags/tag1.xml" ContentType="application/vnd.openxmlformats-officedocument.presentationml.tags+xml"/>
  <Override PartName="/ppt/slides/tags/tag2.xml" ContentType="application/vnd.openxmlformats-officedocument.presentationml.tags+xml"/>
  <Override PartName="/ppt/slides/tags/tag3.xml" ContentType="application/vnd.openxmlformats-officedocument.presentationml.tags+xml"/>
  <Override PartName="/ppt/slides/tags/tag4.xml" ContentType="application/vnd.openxmlformats-officedocument.presentationml.tags+xml"/>
  <Override PartName="/ppt/slides/tags/tag5.xml" ContentType="application/vnd.openxmlformats-officedocument.presentationml.tags+xml"/>
  <Override PartName="/ppt/slides/tags/tag6.xml" ContentType="application/vnd.openxmlformats-officedocument.presentationml.tags+xml"/>
  <Override PartName="/ppt/notesSlides/notesSlide8.xml" ContentType="application/vnd.openxmlformats-officedocument.presentationml.notesSlide+xml"/>
  <Override PartName="/ppt/slides/slide17.xml" ContentType="application/vnd.openxmlformats-officedocument.presentationml.slide+xml"/>
  <Override PartName="/ppt/notesSlides/notesSlide9.xml" ContentType="application/vnd.openxmlformats-officedocument.presentationml.notesSlide+xml"/>
  <Override PartName="/ppt/tableStyles.xml" ContentType="application/vnd.openxmlformats-officedocument.presentationml.tableStyles+xml"/>
  <Override PartName="/ppt/slides/slide18.xml" ContentType="application/vnd.openxmlformats-officedocument.presentationml.slide+xml"/>
  <Override PartName="/ppt/slides/tags/tag7.xml" ContentType="application/vnd.openxmlformats-officedocument.presentationml.tags+xml"/>
  <Override PartName="/ppt/slides/slide19.xml" ContentType="application/vnd.openxmlformats-officedocument.presentationml.slide+xml"/>
  <Override PartName="/ppt/slides/tags/tag8.xml" ContentType="application/vnd.openxmlformats-officedocument.presentationml.tags+xml"/>
  <Override PartName="/ppt/slides/tags/tag9.xml" ContentType="application/vnd.openxmlformats-officedocument.presentationml.tags+xml"/>
  <Override PartName="/ppt/slides/tags/tag10.xml" ContentType="application/vnd.openxmlformats-officedocument.presentationml.tags+xml"/>
  <Override PartName="/ppt/slides/tags/tag11.xml" ContentType="application/vnd.openxmlformats-officedocument.presentationml.tags+xml"/>
  <Override PartName="/ppt/slides/tags/tag12.xml" ContentType="application/vnd.openxmlformats-officedocument.presentationml.tags+xml"/>
  <Override PartName="/ppt/notesSlides/notesSlide10.xml" ContentType="application/vnd.openxmlformats-officedocument.presentationml.notesSlide+xml"/>
  <Override PartName="/ppt/slides/slide20.xml" ContentType="application/vnd.openxmlformats-officedocument.presentationml.slide+xml"/>
  <Override PartName="/docProps/core.xml" ContentType="application/vnd.openxmlformats-package.core-properties+xml"/>
</Types>
</file>

<file path=_rels/.rels>&#65279;<?xml version="1.0" encoding="utf-8"?><Relationships xmlns="http://schemas.openxmlformats.org/package/2006/relationships"><Relationship Type="http://schemas.openxmlformats.org/officeDocument/2006/relationships/officeDocument" Target="/ppt/presentation.xml" Id="R050aec00522d4c97" /><Relationship Type="http://schemas.openxmlformats.org/package/2006/relationships/metadata/core-properties" Target="/docProps/core.xml" Id="R774e6baa70d24112" /></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9837b41c2cd34641"/>
    <p:sldMasterId id="2147483664" r:id="R86cfdf8078224912"/>
    <p:sldMasterId id="2147483676" r:id="R1cb5464c2d3e4dd2"/>
    <p:sldMasterId id="2147483688" r:id="R786bc92677c449dc"/>
    <p:sldMasterId id="2147483700" r:id="R908d9b3ecc4a40b7"/>
    <p:sldMasterId id="2147483712" r:id="R9dde265b427d451f"/>
    <p:sldMasterId id="2147483724" r:id="Rc5da236217f94646"/>
    <p:sldMasterId id="2147483736" r:id="Re9afa9e343bd4515"/>
    <p:sldMasterId id="2147483748" r:id="R93617e6eeb08403f"/>
    <p:sldMasterId id="2147483760" r:id="R71eb0ede29074b42"/>
    <p:sldMasterId id="2147483772" r:id="Rd537f0b913da4995"/>
    <p:sldMasterId id="2147483784" r:id="Rd6249898301b4186"/>
  </p:sldMasterIdLst>
  <p:notesMasterIdLst>
    <p:notesMasterId r:id="R34ddbc05685544b2"/>
  </p:notesMasterIdLst>
  <p:sldIdLst>
    <p:sldId id="256" r:id="R3663ed1661e949de"/>
    <p:sldId id="257" r:id="R491d7187a9ce4490"/>
    <p:sldId id="258" r:id="Rd5edf054b7c2485f"/>
    <p:sldId id="259" r:id="Rdd2e46243c5c4e00"/>
    <p:sldId id="260" r:id="R1d740857f5464255"/>
    <p:sldId id="261" r:id="R59253863dbe94170"/>
    <p:sldId id="262" r:id="Ra54ce0e1aa554d69"/>
    <p:sldId id="263" r:id="Rbefa9d97c9c540ee"/>
    <p:sldId id="264" r:id="R5fe220da33564cf9"/>
    <p:sldId id="265" r:id="R4693e7d50dda4fc4"/>
    <p:sldId id="266" r:id="Rcd52b10a9a3e4774"/>
    <p:sldId id="267" r:id="R22d928fad4844897"/>
    <p:sldId id="268" r:id="R30fa3343caca47a2"/>
    <p:sldId id="269" r:id="Rc040b702305f4e6b"/>
    <p:sldId id="270" r:id="Rd682a3eebbc24a70"/>
    <p:sldId id="271" r:id="R440f5a315d424edf"/>
    <p:sldId id="272" r:id="R4b3004d8c5024615"/>
    <p:sldId id="273" r:id="R650617f23b5a4cd1"/>
    <p:sldId id="274" r:id="R27147d3d83e04f93"/>
    <p:sldId id="275" r:id="Re47d8f1da65c402f"/>
  </p:sldIdLst>
  <p:sldSz cx="28800425" cy="43200625"/>
  <p:notesSz cx="6858000" cy="9144000"/>
  <p:embeddedFontLst>
    <p:embeddedFont>
      <p:font typeface="Play"/>
      <p:regular r:id="rcIdf2ddbc086bc54f06"/>
      <p:bold r:id="rcId19e61f415a0d4b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def="{BFD695A1-C6AD-43F1-9662-E2AC0E2EFE89}">
  <a:tblStyle styleId="{BFD695A1-C6AD-43F1-9662-E2AC0E2EFE89}" styleName="Table_0">
    <a:wholeTbl>
      <a:tcTxStyle b="off" i="off">
        <a:font>
          <a:latin typeface="Aptos"/>
          <a:ea typeface="Aptos"/>
          <a:cs typeface="Aptos"/>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FF7"/>
          </a:solidFill>
        </a:fill>
      </a:tcStyle>
    </a:wholeTbl>
    <a:band1H>
      <a:tcTxStyle/>
      <a:tcStyle>
        <a:fill>
          <a:solidFill>
            <a:srgbClr val="CADEEF"/>
          </a:solidFill>
        </a:fill>
      </a:tcStyle>
    </a:band1H>
    <a:band2H>
      <a:tcTxStyle/>
    </a:band2H>
    <a:band1V>
      <a:tcTxStyle/>
      <a:tcStyle>
        <a:fill>
          <a:solidFill>
            <a:srgbClr val="CADEEF"/>
          </a:solidFill>
        </a:fill>
      </a:tcStyle>
    </a:band1V>
    <a:band2V>
      <a:tcTxStyle/>
    </a:band2V>
    <a:lastCol>
      <a:tcTxStyle b="on" i="off">
        <a:font>
          <a:latin typeface="Aptos"/>
          <a:ea typeface="Aptos"/>
          <a:cs typeface="Aptos"/>
        </a:font>
        <a:schemeClr val="lt1"/>
      </a:tcTxStyle>
      <a:tcStyle>
        <a:fill>
          <a:solidFill>
            <a:schemeClr val="accent4"/>
          </a:solidFill>
        </a:fill>
      </a:tcStyle>
    </a:lastCol>
    <a:firstCol>
      <a:tcTxStyle b="on" i="off">
        <a:font>
          <a:latin typeface="Aptos"/>
          <a:ea typeface="Aptos"/>
          <a:cs typeface="Aptos"/>
        </a:font>
        <a:schemeClr val="lt1"/>
      </a:tcTxStyle>
      <a:tcStyle>
        <a:fill>
          <a:solidFill>
            <a:schemeClr val="accent4"/>
          </a:solidFill>
        </a:fill>
      </a:tcStyle>
    </a:firstCol>
    <a:lastRow>
      <a:tcTxStyle b="on" i="off">
        <a:font>
          <a:latin typeface="Aptos"/>
          <a:ea typeface="Aptos"/>
          <a:cs typeface="Aptos"/>
        </a:font>
        <a:schemeClr val="lt1"/>
      </a:tcTxStyle>
      <a:tcStyle>
        <a:tcBdr>
          <a:top>
            <a:ln cap="flat" cmpd="sng" w="38100">
              <a:solidFill>
                <a:schemeClr val="lt1"/>
              </a:solidFill>
              <a:prstDash val="solid"/>
              <a:round/>
              <a:headEnd len="sm" w="sm" type="none"/>
              <a:tailEnd len="sm" w="sm" type="none"/>
            </a:ln>
          </a:top>
        </a:tcBdr>
        <a:fill>
          <a:solidFill>
            <a:schemeClr val="accent4"/>
          </a:solidFill>
        </a:fill>
      </a:tcStyle>
    </a:lastRow>
    <a:seCell>
      <a:tcTxStyle/>
    </a:seCell>
    <a:swCell>
      <a:tcTxStyle/>
    </a:swCell>
    <a:firstRow>
      <a:tcTxStyle b="on" i="off">
        <a:font>
          <a:latin typeface="Aptos"/>
          <a:ea typeface="Aptos"/>
          <a:cs typeface="Aptos"/>
        </a:font>
        <a:schemeClr val="lt1"/>
      </a:tcTxStyle>
      <a:tcStyle>
        <a:tcBdr>
          <a:bottom>
            <a:ln cap="flat" cmpd="sng" w="38100">
              <a:solidFill>
                <a:schemeClr val="lt1"/>
              </a:solidFill>
              <a:prstDash val="solid"/>
              <a:round/>
              <a:headEnd len="sm" w="sm" type="none"/>
              <a:tailEnd len="sm" w="sm" type="none"/>
            </a:ln>
          </a:bottom>
        </a:tcBdr>
        <a:fill>
          <a:solidFill>
            <a:schemeClr val="accent4"/>
          </a:solidFill>
        </a:fill>
      </a:tcStyle>
    </a:firstRow>
    <a:neCell>
      <a:tcTxStyle/>
    </a:neCell>
    <a:nwCell>
      <a:tcTxStyle/>
    </a:nwCell>
  </a:tblStyle>
</a:tblStyleLst>
</file>

<file path=ppt/_rels/presentation.xml.rels>&#65279;<?xml version="1.0" encoding="utf-8"?><Relationships xmlns="http://schemas.openxmlformats.org/package/2006/relationships"><Relationship Type="http://schemas.openxmlformats.org/officeDocument/2006/relationships/font" Target="/ppt/fonts/font.fntdata" Id="rcIdf2ddbc086bc54f06" /><Relationship Type="http://schemas.openxmlformats.org/officeDocument/2006/relationships/font" Target="/ppt/fonts/font2.fntdata" Id="rcId19e61f415a0d4b13" /><Relationship Type="http://schemas.openxmlformats.org/officeDocument/2006/relationships/notesMaster" Target="/ppt/notesMasters/notesMaster1.xml" Id="R34ddbc05685544b2" /><Relationship Type="http://schemas.openxmlformats.org/officeDocument/2006/relationships/presProps" Target="/ppt/presProps.xml" Id="R954738b7ce884c87" /><Relationship Type="http://schemas.openxmlformats.org/officeDocument/2006/relationships/slideMaster" Target="/ppt/slideMasters/slideMaster1.xml" Id="R9837b41c2cd34641" /><Relationship Type="http://schemas.openxmlformats.org/officeDocument/2006/relationships/theme" Target="/ppt/slideMasters/theme/theme2.xml" Id="Re5eb2dbcdfab4d8f" /><Relationship Type="http://schemas.openxmlformats.org/officeDocument/2006/relationships/slideMaster" Target="/ppt/slideMasters/slideMaster2.xml" Id="R86cfdf8078224912" /><Relationship Type="http://schemas.openxmlformats.org/officeDocument/2006/relationships/slideMaster" Target="/ppt/slideMasters/slideMaster3.xml" Id="R1cb5464c2d3e4dd2" /><Relationship Type="http://schemas.openxmlformats.org/officeDocument/2006/relationships/slideMaster" Target="/ppt/slideMasters/slideMaster4.xml" Id="R786bc92677c449dc" /><Relationship Type="http://schemas.openxmlformats.org/officeDocument/2006/relationships/slideMaster" Target="/ppt/slideMasters/slideMaster5.xml" Id="R908d9b3ecc4a40b7" /><Relationship Type="http://schemas.openxmlformats.org/officeDocument/2006/relationships/slideMaster" Target="/ppt/slideMasters/slideMaster6.xml" Id="R9dde265b427d451f" /><Relationship Type="http://schemas.openxmlformats.org/officeDocument/2006/relationships/slideMaster" Target="/ppt/slideMasters/slideMaster7.xml" Id="Rc5da236217f94646" /><Relationship Type="http://schemas.openxmlformats.org/officeDocument/2006/relationships/slideMaster" Target="/ppt/slideMasters/slideMaster8.xml" Id="Re9afa9e343bd4515" /><Relationship Type="http://schemas.openxmlformats.org/officeDocument/2006/relationships/slideMaster" Target="/ppt/slideMasters/slideMaster9.xml" Id="R93617e6eeb08403f" /><Relationship Type="http://schemas.openxmlformats.org/officeDocument/2006/relationships/slideMaster" Target="/ppt/slideMasters/slideMaster10.xml" Id="R71eb0ede29074b42" /><Relationship Type="http://schemas.openxmlformats.org/officeDocument/2006/relationships/slideMaster" Target="/ppt/slideMasters/slideMaster11.xml" Id="Rd537f0b913da4995" /><Relationship Type="http://schemas.openxmlformats.org/officeDocument/2006/relationships/slideMaster" Target="/ppt/slideMasters/slideMaster12.xml" Id="Rd6249898301b4186" /><Relationship Type="http://schemas.openxmlformats.org/officeDocument/2006/relationships/slide" Target="/ppt/slides/slide1.xml" Id="R3663ed1661e949de" /><Relationship Type="http://schemas.openxmlformats.org/officeDocument/2006/relationships/slide" Target="/ppt/slides/slide2.xml" Id="R491d7187a9ce4490" /><Relationship Type="http://schemas.openxmlformats.org/officeDocument/2006/relationships/slide" Target="/ppt/slides/slide3.xml" Id="Rd5edf054b7c2485f" /><Relationship Type="http://schemas.openxmlformats.org/officeDocument/2006/relationships/slide" Target="/ppt/slides/slide4.xml" Id="Rdd2e46243c5c4e00" /><Relationship Type="http://schemas.openxmlformats.org/officeDocument/2006/relationships/slide" Target="/ppt/slides/slide5.xml" Id="R1d740857f5464255" /><Relationship Type="http://schemas.openxmlformats.org/officeDocument/2006/relationships/slide" Target="/ppt/slides/slide6.xml" Id="R59253863dbe94170" /><Relationship Type="http://schemas.openxmlformats.org/officeDocument/2006/relationships/slide" Target="/ppt/slides/slide7.xml" Id="Ra54ce0e1aa554d69" /><Relationship Type="http://schemas.openxmlformats.org/officeDocument/2006/relationships/slide" Target="/ppt/slides/slide8.xml" Id="Rbefa9d97c9c540ee" /><Relationship Type="http://schemas.openxmlformats.org/officeDocument/2006/relationships/slide" Target="/ppt/slides/slide9.xml" Id="R5fe220da33564cf9" /><Relationship Type="http://schemas.openxmlformats.org/officeDocument/2006/relationships/slide" Target="/ppt/slides/slide10.xml" Id="R4693e7d50dda4fc4" /><Relationship Type="http://schemas.openxmlformats.org/officeDocument/2006/relationships/slide" Target="/ppt/slides/slide11.xml" Id="Rcd52b10a9a3e4774" /><Relationship Type="http://schemas.openxmlformats.org/officeDocument/2006/relationships/slide" Target="/ppt/slides/slide12.xml" Id="R22d928fad4844897" /><Relationship Type="http://schemas.openxmlformats.org/officeDocument/2006/relationships/slide" Target="/ppt/slides/slide13.xml" Id="R30fa3343caca47a2" /><Relationship Type="http://schemas.openxmlformats.org/officeDocument/2006/relationships/slide" Target="/ppt/slides/slide14.xml" Id="Rc040b702305f4e6b" /><Relationship Type="http://schemas.openxmlformats.org/officeDocument/2006/relationships/slide" Target="/ppt/slides/slide15.xml" Id="Rd682a3eebbc24a70" /><Relationship Type="http://schemas.openxmlformats.org/officeDocument/2006/relationships/slide" Target="/ppt/slides/slide16.xml" Id="R440f5a315d424edf" /><Relationship Type="http://schemas.openxmlformats.org/officeDocument/2006/relationships/slide" Target="/ppt/slides/slide17.xml" Id="R4b3004d8c5024615" /><Relationship Type="http://schemas.openxmlformats.org/officeDocument/2006/relationships/tableStyles" Target="/ppt/tableStyles.xml" Id="R4debb36429364814" /><Relationship Type="http://schemas.openxmlformats.org/officeDocument/2006/relationships/slide" Target="/ppt/slides/slide18.xml" Id="R650617f23b5a4cd1" /><Relationship Type="http://schemas.openxmlformats.org/officeDocument/2006/relationships/slide" Target="/ppt/slides/slide19.xml" Id="R27147d3d83e04f93" /><Relationship Type="http://schemas.openxmlformats.org/officeDocument/2006/relationships/slide" Target="/ppt/slides/slide20.xml" Id="Re47d8f1da65c402f" /></Relationships>
</file>

<file path=ppt/drawings/_rels/vmldrawing.vml.rels>&#65279;<?xml version="1.0" encoding="utf-8"?><Relationships xmlns="http://schemas.openxmlformats.org/package/2006/relationships"><Relationship Type="http://schemas.openxmlformats.org/officeDocument/2006/relationships/image" Target="/ppt/media/image.emf" Id="R8b7ca21ff9fd495a" /></Relationships>
</file>

<file path=ppt/drawings/_rels/vmldrawing2.vml.rels>&#65279;<?xml version="1.0" encoding="utf-8"?><Relationships xmlns="http://schemas.openxmlformats.org/package/2006/relationships"><Relationship Type="http://schemas.openxmlformats.org/officeDocument/2006/relationships/image" Target="/ppt/media/image2.emf" Id="R93e5d5bc9d024b85" /></Relationships>
</file>

<file path=ppt/notesMasters/_rels/notesMaster1.xml.rels>&#65279;<?xml version="1.0" encoding="utf-8"?><Relationships xmlns="http://schemas.openxmlformats.org/package/2006/relationships"><Relationship Type="http://schemas.openxmlformats.org/officeDocument/2006/relationships/theme" Target="/ppt/notesMasters/theme/theme1.xml" Id="R656ffa9a09574f26" /></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Masters/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notesSlides/_rels/notesSlide1.xml.rels>&#65279;<?xml version="1.0" encoding="utf-8"?><Relationships xmlns="http://schemas.openxmlformats.org/package/2006/relationships"><Relationship Type="http://schemas.openxmlformats.org/officeDocument/2006/relationships/slide" Target="/ppt/slides/slide1.xml" Id="R7f488055d7804aaf" /><Relationship Type="http://schemas.openxmlformats.org/officeDocument/2006/relationships/notesMaster" Target="/ppt/notesMasters/notesMaster1.xml" Id="R28b12eb2f5a34cb4" /></Relationships>
</file>

<file path=ppt/notesSlides/_rels/notesSlide10.xml.rels>&#65279;<?xml version="1.0" encoding="utf-8"?><Relationships xmlns="http://schemas.openxmlformats.org/package/2006/relationships"><Relationship Type="http://schemas.openxmlformats.org/officeDocument/2006/relationships/slide" Target="/ppt/slides/slide19.xml" Id="R89a9933b52e14f02" /><Relationship Type="http://schemas.openxmlformats.org/officeDocument/2006/relationships/notesMaster" Target="/ppt/notesMasters/notesMaster1.xml" Id="R747a51c3e6a743d9" /></Relationships>
</file>

<file path=ppt/notesSlides/_rels/notesSlide2.xml.rels>&#65279;<?xml version="1.0" encoding="utf-8"?><Relationships xmlns="http://schemas.openxmlformats.org/package/2006/relationships"><Relationship Type="http://schemas.openxmlformats.org/officeDocument/2006/relationships/slide" Target="/ppt/slides/slide3.xml" Id="Rf66b92591a3d418d" /><Relationship Type="http://schemas.openxmlformats.org/officeDocument/2006/relationships/notesMaster" Target="/ppt/notesMasters/notesMaster1.xml" Id="Rdc8fca24941f40d9" /></Relationships>
</file>

<file path=ppt/notesSlides/_rels/notesSlide3.xml.rels>&#65279;<?xml version="1.0" encoding="utf-8"?><Relationships xmlns="http://schemas.openxmlformats.org/package/2006/relationships"><Relationship Type="http://schemas.openxmlformats.org/officeDocument/2006/relationships/slide" Target="/ppt/slides/slide7.xml" Id="R42599df7800a4490" /><Relationship Type="http://schemas.openxmlformats.org/officeDocument/2006/relationships/notesMaster" Target="/ppt/notesMasters/notesMaster1.xml" Id="R769e7f4caaae447b" /></Relationships>
</file>

<file path=ppt/notesSlides/_rels/notesSlide4.xml.rels>&#65279;<?xml version="1.0" encoding="utf-8"?><Relationships xmlns="http://schemas.openxmlformats.org/package/2006/relationships"><Relationship Type="http://schemas.openxmlformats.org/officeDocument/2006/relationships/slide" Target="/ppt/slides/slide8.xml" Id="Re0627fd38d064a44" /><Relationship Type="http://schemas.openxmlformats.org/officeDocument/2006/relationships/notesMaster" Target="/ppt/notesMasters/notesMaster1.xml" Id="Ra5b6644c94db408a" /></Relationships>
</file>

<file path=ppt/notesSlides/_rels/notesSlide5.xml.rels>&#65279;<?xml version="1.0" encoding="utf-8"?><Relationships xmlns="http://schemas.openxmlformats.org/package/2006/relationships"><Relationship Type="http://schemas.openxmlformats.org/officeDocument/2006/relationships/slide" Target="/ppt/slides/slide10.xml" Id="Re9414249161a435f" /><Relationship Type="http://schemas.openxmlformats.org/officeDocument/2006/relationships/notesMaster" Target="/ppt/notesMasters/notesMaster1.xml" Id="Rde3bbe29cc6049d1" /></Relationships>
</file>

<file path=ppt/notesSlides/_rels/notesSlide6.xml.rels>&#65279;<?xml version="1.0" encoding="utf-8"?><Relationships xmlns="http://schemas.openxmlformats.org/package/2006/relationships"><Relationship Type="http://schemas.openxmlformats.org/officeDocument/2006/relationships/slide" Target="/ppt/slides/slide11.xml" Id="R5fc4b3d589664e91" /><Relationship Type="http://schemas.openxmlformats.org/officeDocument/2006/relationships/notesMaster" Target="/ppt/notesMasters/notesMaster1.xml" Id="R0556e3bb83944459" /></Relationships>
</file>

<file path=ppt/notesSlides/_rels/notesSlide7.xml.rels>&#65279;<?xml version="1.0" encoding="utf-8"?><Relationships xmlns="http://schemas.openxmlformats.org/package/2006/relationships"><Relationship Type="http://schemas.openxmlformats.org/officeDocument/2006/relationships/slide" Target="/ppt/slides/slide15.xml" Id="R4e43d971b1f44fb7" /><Relationship Type="http://schemas.openxmlformats.org/officeDocument/2006/relationships/notesMaster" Target="/ppt/notesMasters/notesMaster1.xml" Id="R76757dbc851f4e7e" /></Relationships>
</file>

<file path=ppt/notesSlides/_rels/notesSlide8.xml.rels>&#65279;<?xml version="1.0" encoding="utf-8"?><Relationships xmlns="http://schemas.openxmlformats.org/package/2006/relationships"><Relationship Type="http://schemas.openxmlformats.org/officeDocument/2006/relationships/slide" Target="/ppt/slides/slide16.xml" Id="R1ddd208a0d09436f" /><Relationship Type="http://schemas.openxmlformats.org/officeDocument/2006/relationships/notesMaster" Target="/ppt/notesMasters/notesMaster1.xml" Id="Rd8e2fd82cb934eee" /></Relationships>
</file>

<file path=ppt/notesSlides/_rels/notesSlide9.xml.rels>&#65279;<?xml version="1.0" encoding="utf-8"?><Relationships xmlns="http://schemas.openxmlformats.org/package/2006/relationships"><Relationship Type="http://schemas.openxmlformats.org/officeDocument/2006/relationships/slide" Target="/ppt/slides/slide17.xml" Id="Rdd0d434515e14c12" /><Relationship Type="http://schemas.openxmlformats.org/officeDocument/2006/relationships/notesMaster" Target="/ppt/notesMasters/notesMaster1.xml" Id="Rba2d38fa67ff4a32" /></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idx="2"/>
          </p:nvPr>
        </p:nvSpPr>
        <p:spPr>
          <a:xfrm>
            <a:off x="2400300" y="1143000"/>
            <a:ext cx="2057400" cy="3086100"/>
          </a:xfrm>
        </p:spPr>
      </p:sp>
      <p:sp>
        <p:nvSpPr>
          <p:cNvPr id="3" name="Espaço Reservado para Texto 2"/>
          <p:cNvSpPr>
            <a:spLocks noGrp="1"/>
          </p:cNvSpPr>
          <p:nvPr>
            <p:ph type="body" idx="3"/>
          </p:nvPr>
        </p:nvSpPr>
        <p:spPr/>
        <p:txBody>
          <a:bodyPr/>
          <a:lstStyle/>
          <a:p>
            <a:endParaRPr lang="pt-BR"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2286000" y="685800"/>
            <a:ext cx="228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2286000" y="685800"/>
            <a:ext cx="228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Espaço Reservado para Imagem de Slide 1"/>
          <p:cNvSpPr>
            <a:spLocks noGrp="1"/>
          </p:cNvSpPr>
          <p:nvPr>
            <p:ph type="sldImg" idx="2"/>
          </p:nvPr>
        </p:nvSpPr>
        <p:spPr/>
      </p:sp>
      <p:sp>
        <p:nvSpPr>
          <p:cNvPr id="3" name="Espaço Reservado para Texto 2"/>
          <p:cNvSpPr>
            <a:spLocks noGrp="1"/>
          </p:cNvSpPr>
          <p:nvPr>
            <p:ph type="body" idx="3"/>
          </p:nvPr>
        </p:nvSpPr>
        <p:spPr/>
        <p:txBody>
          <a:bodyPr/>
          <a:p>
            <a:endParaRPr lang="pt-BR"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&#65279;<?xml version="1.0" encoding="utf-8"?><Relationships xmlns="http://schemas.openxmlformats.org/package/2006/relationships"><Relationship Type="http://schemas.openxmlformats.org/officeDocument/2006/relationships/slideMaster" Target="/ppt/slideMasters/slideMaster1.xml" Id="R92d6e5e6c9224d35" /></Relationships>
</file>

<file path=ppt/slideLayouts/_rels/slideLayout108.xml.rels>&#65279;<?xml version="1.0" encoding="utf-8"?><Relationships xmlns="http://schemas.openxmlformats.org/package/2006/relationships"><Relationship Type="http://schemas.openxmlformats.org/officeDocument/2006/relationships/slideMaster" Target="/ppt/slideMasters/slideMaster10.xml" Id="Rf2765e6e40774703" /></Relationships>
</file>

<file path=ppt/slideLayouts/_rels/slideLayout115.xml.rels>&#65279;<?xml version="1.0" encoding="utf-8"?><Relationships xmlns="http://schemas.openxmlformats.org/package/2006/relationships"><Relationship Type="http://schemas.openxmlformats.org/officeDocument/2006/relationships/slideMaster" Target="/ppt/slideMasters/slideMaster11.xml" Id="Rc5f1cab98f7a4539" /></Relationships>
</file>

<file path=ppt/slideLayouts/_rels/slideLayout12.xml.rels>&#65279;<?xml version="1.0" encoding="utf-8"?><Relationships xmlns="http://schemas.openxmlformats.org/package/2006/relationships"><Relationship Type="http://schemas.openxmlformats.org/officeDocument/2006/relationships/slideMaster" Target="/ppt/slideMasters/slideMaster1.xml" Id="Rfac6880a541845bf" /></Relationships>
</file>

<file path=ppt/slideLayouts/_rels/slideLayout136.xml.rels>&#65279;<?xml version="1.0" encoding="utf-8"?><Relationships xmlns="http://schemas.openxmlformats.org/package/2006/relationships"><Relationship Type="http://schemas.openxmlformats.org/officeDocument/2006/relationships/slideMaster" Target="/ppt/slideMasters/slideMaster12.xml" Id="R76ce9332bfe64c1c" /></Relationships>
</file>

<file path=ppt/slideLayouts/_rels/slideLayout25.xml.rels>&#65279;<?xml version="1.0" encoding="utf-8"?><Relationships xmlns="http://schemas.openxmlformats.org/package/2006/relationships"><Relationship Type="http://schemas.openxmlformats.org/officeDocument/2006/relationships/slideMaster" Target="/ppt/slideMasters/slideMaster2.xml" Id="R233cdce2dc5a4dad" /></Relationships>
</file>

<file path=ppt/slideLayouts/_rels/slideLayout27.xml.rels>&#65279;<?xml version="1.0" encoding="utf-8"?><Relationships xmlns="http://schemas.openxmlformats.org/package/2006/relationships"><Relationship Type="http://schemas.openxmlformats.org/officeDocument/2006/relationships/slideMaster" Target="/ppt/slideMasters/slideMaster3.xml" Id="Rba20efff038749fa" /></Relationships>
</file>

<file path=ppt/slideLayouts/_rels/slideLayout42.xml.rels>&#65279;<?xml version="1.0" encoding="utf-8"?><Relationships xmlns="http://schemas.openxmlformats.org/package/2006/relationships"><Relationship Type="http://schemas.openxmlformats.org/officeDocument/2006/relationships/slideMaster" Target="/ppt/slideMasters/slideMaster4.xml" Id="R1ceb65cd85be44d4" /></Relationships>
</file>

<file path=ppt/slideLayouts/_rels/slideLayout53.xml.rels>&#65279;<?xml version="1.0" encoding="utf-8"?><Relationships xmlns="http://schemas.openxmlformats.org/package/2006/relationships"><Relationship Type="http://schemas.openxmlformats.org/officeDocument/2006/relationships/slideMaster" Target="/ppt/slideMasters/slideMaster5.xml" Id="R53fa4bc5c1094dbd" /></Relationships>
</file>

<file path=ppt/slideLayouts/_rels/slideLayout58.xml.rels>&#65279;<?xml version="1.0" encoding="utf-8"?><Relationships xmlns="http://schemas.openxmlformats.org/package/2006/relationships"><Relationship Type="http://schemas.openxmlformats.org/officeDocument/2006/relationships/slideMaster" Target="/ppt/slideMasters/slideMaster5.xml" Id="R8d37c3607b4048a8" /></Relationships>
</file>

<file path=ppt/slideLayouts/_rels/slideLayout60.xml.rels>&#65279;<?xml version="1.0" encoding="utf-8"?><Relationships xmlns="http://schemas.openxmlformats.org/package/2006/relationships"><Relationship Type="http://schemas.openxmlformats.org/officeDocument/2006/relationships/slideMaster" Target="/ppt/slideMasters/slideMaster6.xml" Id="R2cb6de1956924ef0" /></Relationships>
</file>

<file path=ppt/slideLayouts/_rels/slideLayout75.xml.rels>&#65279;<?xml version="1.0" encoding="utf-8"?><Relationships xmlns="http://schemas.openxmlformats.org/package/2006/relationships"><Relationship Type="http://schemas.openxmlformats.org/officeDocument/2006/relationships/slideMaster" Target="/ppt/slideMasters/slideMaster7.xml" Id="R30a770eed2da4f39" /></Relationships>
</file>

<file path=ppt/slideLayouts/_rels/slideLayout86.xml.rels>&#65279;<?xml version="1.0" encoding="utf-8"?><Relationships xmlns="http://schemas.openxmlformats.org/package/2006/relationships"><Relationship Type="http://schemas.openxmlformats.org/officeDocument/2006/relationships/slideMaster" Target="/ppt/slideMasters/slideMaster8.xml" Id="Rcf45a8120860412b" /></Relationships>
</file>

<file path=ppt/slideLayouts/_rels/slideLayout97.xml.rels>&#65279;<?xml version="1.0" encoding="utf-8"?><Relationships xmlns="http://schemas.openxmlformats.org/package/2006/relationships"><Relationship Type="http://schemas.openxmlformats.org/officeDocument/2006/relationships/slideMaster" Target="/ppt/slideMasters/slideMaster9.xml" Id="R264cba9121db4554" /></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de Título" type="title">
  <p:cSld name="TITLE">
    <p:spTree>
      <p:nvGrpSpPr>
        <p:cNvPr id="11" name="Shape 11"/>
        <p:cNvGrpSpPr/>
        <p:nvPr/>
      </p:nvGrpSpPr>
      <p:grpSpPr>
        <a:xfrm>
          <a:off x="0" y="0"/>
          <a:ext cx="0" cy="0"/>
          <a:chOff x="0" y="0"/>
          <a:chExt cx="0" cy="0"/>
        </a:xfrm>
      </p:grpSpPr>
      <p:sp>
        <p:nvSpPr>
          <p:cNvPr id="12" name="Google Shape;12;p3"/>
          <p:cNvSpPr txBox="1"/>
          <p:nvPr>
            <p:ph type="ctrTitle"/>
          </p:nvPr>
        </p:nvSpPr>
        <p:spPr>
          <a:xfrm>
            <a:off x="2160032" y="7070108"/>
            <a:ext cx="24480361" cy="15040222"/>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18898"/>
              <a:buFont typeface="Play"/>
              <a:buNone/>
              <a:defRPr sz="1889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3"/>
          <p:cNvSpPr txBox="1"/>
          <p:nvPr>
            <p:ph idx="1" type="subTitle"/>
          </p:nvPr>
        </p:nvSpPr>
        <p:spPr>
          <a:xfrm>
            <a:off x="3600053" y="22690338"/>
            <a:ext cx="21600319" cy="10430151"/>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3150"/>
              </a:spcBef>
              <a:spcAft>
                <a:spcPts val="0"/>
              </a:spcAft>
              <a:buClr>
                <a:schemeClr val="dk1"/>
              </a:buClr>
              <a:buSzPts val="7559"/>
              <a:buNone/>
              <a:defRPr sz="7558"/>
            </a:lvl1pPr>
            <a:lvl2pPr lvl="1" algn="ctr">
              <a:lnSpc>
                <a:spcPct val="90000"/>
              </a:lnSpc>
              <a:spcBef>
                <a:spcPts val="1575"/>
              </a:spcBef>
              <a:spcAft>
                <a:spcPts val="0"/>
              </a:spcAft>
              <a:buClr>
                <a:schemeClr val="dk1"/>
              </a:buClr>
              <a:buSzPts val="6299"/>
              <a:buNone/>
              <a:defRPr sz="6299"/>
            </a:lvl2pPr>
            <a:lvl3pPr lvl="2" algn="ctr">
              <a:lnSpc>
                <a:spcPct val="90000"/>
              </a:lnSpc>
              <a:spcBef>
                <a:spcPts val="1575"/>
              </a:spcBef>
              <a:spcAft>
                <a:spcPts val="0"/>
              </a:spcAft>
              <a:buClr>
                <a:schemeClr val="dk1"/>
              </a:buClr>
              <a:buSzPts val="5669"/>
              <a:buNone/>
              <a:defRPr sz="5669"/>
            </a:lvl3pPr>
            <a:lvl4pPr lvl="3" algn="ctr">
              <a:lnSpc>
                <a:spcPct val="90000"/>
              </a:lnSpc>
              <a:spcBef>
                <a:spcPts val="1575"/>
              </a:spcBef>
              <a:spcAft>
                <a:spcPts val="0"/>
              </a:spcAft>
              <a:buClr>
                <a:schemeClr val="dk1"/>
              </a:buClr>
              <a:buSzPts val="5040"/>
              <a:buNone/>
              <a:defRPr sz="5040"/>
            </a:lvl4pPr>
            <a:lvl5pPr lvl="4" algn="ctr">
              <a:lnSpc>
                <a:spcPct val="90000"/>
              </a:lnSpc>
              <a:spcBef>
                <a:spcPts val="1575"/>
              </a:spcBef>
              <a:spcAft>
                <a:spcPts val="0"/>
              </a:spcAft>
              <a:buClr>
                <a:schemeClr val="dk1"/>
              </a:buClr>
              <a:buSzPts val="5040"/>
              <a:buNone/>
              <a:defRPr sz="5040"/>
            </a:lvl5pPr>
            <a:lvl6pPr lvl="5" algn="ctr">
              <a:lnSpc>
                <a:spcPct val="90000"/>
              </a:lnSpc>
              <a:spcBef>
                <a:spcPts val="1575"/>
              </a:spcBef>
              <a:spcAft>
                <a:spcPts val="0"/>
              </a:spcAft>
              <a:buClr>
                <a:schemeClr val="dk1"/>
              </a:buClr>
              <a:buSzPts val="5040"/>
              <a:buNone/>
              <a:defRPr sz="5040"/>
            </a:lvl6pPr>
            <a:lvl7pPr lvl="6" algn="ctr">
              <a:lnSpc>
                <a:spcPct val="90000"/>
              </a:lnSpc>
              <a:spcBef>
                <a:spcPts val="1575"/>
              </a:spcBef>
              <a:spcAft>
                <a:spcPts val="0"/>
              </a:spcAft>
              <a:buClr>
                <a:schemeClr val="dk1"/>
              </a:buClr>
              <a:buSzPts val="5040"/>
              <a:buNone/>
              <a:defRPr sz="5040"/>
            </a:lvl7pPr>
            <a:lvl8pPr lvl="7" algn="ctr">
              <a:lnSpc>
                <a:spcPct val="90000"/>
              </a:lnSpc>
              <a:spcBef>
                <a:spcPts val="1575"/>
              </a:spcBef>
              <a:spcAft>
                <a:spcPts val="0"/>
              </a:spcAft>
              <a:buClr>
                <a:schemeClr val="dk1"/>
              </a:buClr>
              <a:buSzPts val="5040"/>
              <a:buNone/>
              <a:defRPr sz="5040"/>
            </a:lvl8pPr>
            <a:lvl9pPr lvl="8" algn="ctr">
              <a:lnSpc>
                <a:spcPct val="90000"/>
              </a:lnSpc>
              <a:spcBef>
                <a:spcPts val="1575"/>
              </a:spcBef>
              <a:spcAft>
                <a:spcPts val="0"/>
              </a:spcAft>
              <a:buClr>
                <a:schemeClr val="dk1"/>
              </a:buClr>
              <a:buSzPts val="5040"/>
              <a:buNone/>
              <a:defRPr sz="5040"/>
            </a:lvl9pPr>
          </a:lstStyle>
          <a:p/>
        </p:txBody>
      </p:sp>
      <p:sp>
        <p:nvSpPr>
          <p:cNvPr id="14" name="Google Shape;14;p3"/>
          <p:cNvSpPr txBox="1"/>
          <p:nvPr>
            <p:ph idx="10" type="dt"/>
          </p:nvPr>
        </p:nvSpPr>
        <p:spPr>
          <a:xfrm>
            <a:off x="1980029" y="40040601"/>
            <a:ext cx="6480096" cy="230003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3"/>
          <p:cNvSpPr txBox="1"/>
          <p:nvPr>
            <p:ph idx="11" type="ftr"/>
          </p:nvPr>
        </p:nvSpPr>
        <p:spPr>
          <a:xfrm>
            <a:off x="9540141" y="40040601"/>
            <a:ext cx="9720143" cy="230003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3"/>
          <p:cNvSpPr txBox="1"/>
          <p:nvPr>
            <p:ph idx="12" type="sldNum"/>
          </p:nvPr>
        </p:nvSpPr>
        <p:spPr>
          <a:xfrm>
            <a:off x="20340300" y="40040601"/>
            <a:ext cx="6480096" cy="230003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pPr/>
              <a:t>09/05/2025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E2C8B1D-EFB5-4C13-9534-612974C9F30A}" type="slidenum">
              <a:rPr lang="pt-BR"/>
              <a:pPr/>
              <a:t>‹nº›</a:t>
            </a:fld>
            <a:endParaRPr lang="pt-BR"/>
          </a:p>
        </p:txBody>
      </p:sp>
    </p:spTree>
    <p:extLst>
      <p:ext uri="{BB962C8B-B14F-4D97-AF65-F5344CB8AC3E}">
        <p14:creationId xmlns:p14="http://schemas.microsoft.com/office/powerpoint/2010/main" xmlns="" val="3054111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3"/>
          <p:cNvSpPr txBox="1"/>
          <p:nvPr>
            <p:ph idx="10" type="dt"/>
          </p:nvPr>
        </p:nvSpPr>
        <p:spPr>
          <a:xfrm>
            <a:off x="457283" y="6357516"/>
            <a:ext cx="2133991" cy="36519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3"/>
          <p:cNvSpPr txBox="1"/>
          <p:nvPr>
            <p:ph idx="11" type="ftr"/>
          </p:nvPr>
        </p:nvSpPr>
        <p:spPr>
          <a:xfrm>
            <a:off x="3124773" y="6357516"/>
            <a:ext cx="2896131" cy="365191"/>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3"/>
          <p:cNvSpPr txBox="1"/>
          <p:nvPr>
            <p:ph idx="12" type="sldNum"/>
          </p:nvPr>
        </p:nvSpPr>
        <p:spPr>
          <a:xfrm>
            <a:off x="6554402" y="6357516"/>
            <a:ext cx="2133991" cy="365191"/>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as Partes de Conteúdo" type="twoObj">
  <p:cSld name="TWO_OBJECTS">
    <p:spTree>
      <p:nvGrpSpPr>
        <p:cNvPr id="11" name="Shape 11"/>
        <p:cNvGrpSpPr/>
        <p:nvPr/>
      </p:nvGrpSpPr>
      <p:grpSpPr>
        <a:xfrm>
          <a:off x="0" y="0"/>
          <a:ext cx="0" cy="0"/>
          <a:chOff x="0" y="0"/>
          <a:chExt cx="0" cy="0"/>
        </a:xfrm>
      </p:grpSpPr>
      <p:sp>
        <p:nvSpPr>
          <p:cNvPr id="12" name="Google Shape;12;p3"/>
          <p:cNvSpPr txBox="1"/>
          <p:nvPr>
            <p:ph type="title"/>
          </p:nvPr>
        </p:nvSpPr>
        <p:spPr>
          <a:xfrm>
            <a:off x="1980029" y="2300044"/>
            <a:ext cx="24840367" cy="835012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3"/>
          <p:cNvSpPr txBox="1"/>
          <p:nvPr>
            <p:ph idx="1" type="body"/>
          </p:nvPr>
        </p:nvSpPr>
        <p:spPr>
          <a:xfrm>
            <a:off x="1980029" y="11500170"/>
            <a:ext cx="12240181" cy="2741040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3150"/>
              </a:spcBef>
              <a:spcAft>
                <a:spcPts val="0"/>
              </a:spcAft>
              <a:buClr>
                <a:schemeClr val="dk1"/>
              </a:buClr>
              <a:buSzPts val="1800"/>
              <a:buChar char="•"/>
              <a:defRPr/>
            </a:lvl1pPr>
            <a:lvl2pPr indent="-342900" lvl="1" marL="914400" algn="l">
              <a:lnSpc>
                <a:spcPct val="90000"/>
              </a:lnSpc>
              <a:spcBef>
                <a:spcPts val="1575"/>
              </a:spcBef>
              <a:spcAft>
                <a:spcPts val="0"/>
              </a:spcAft>
              <a:buClr>
                <a:schemeClr val="dk1"/>
              </a:buClr>
              <a:buSzPts val="1800"/>
              <a:buChar char="•"/>
              <a:defRPr/>
            </a:lvl2pPr>
            <a:lvl3pPr indent="-342900" lvl="2" marL="1371600" algn="l">
              <a:lnSpc>
                <a:spcPct val="90000"/>
              </a:lnSpc>
              <a:spcBef>
                <a:spcPts val="1575"/>
              </a:spcBef>
              <a:spcAft>
                <a:spcPts val="0"/>
              </a:spcAft>
              <a:buClr>
                <a:schemeClr val="dk1"/>
              </a:buClr>
              <a:buSzPts val="1800"/>
              <a:buChar char="•"/>
              <a:defRPr/>
            </a:lvl3pPr>
            <a:lvl4pPr indent="-342900" lvl="3" marL="1828800" algn="l">
              <a:lnSpc>
                <a:spcPct val="90000"/>
              </a:lnSpc>
              <a:spcBef>
                <a:spcPts val="1575"/>
              </a:spcBef>
              <a:spcAft>
                <a:spcPts val="0"/>
              </a:spcAft>
              <a:buClr>
                <a:schemeClr val="dk1"/>
              </a:buClr>
              <a:buSzPts val="1800"/>
              <a:buChar char="•"/>
              <a:defRPr/>
            </a:lvl4pPr>
            <a:lvl5pPr indent="-342900" lvl="4" marL="2286000" algn="l">
              <a:lnSpc>
                <a:spcPct val="90000"/>
              </a:lnSpc>
              <a:spcBef>
                <a:spcPts val="1575"/>
              </a:spcBef>
              <a:spcAft>
                <a:spcPts val="0"/>
              </a:spcAft>
              <a:buClr>
                <a:schemeClr val="dk1"/>
              </a:buClr>
              <a:buSzPts val="1800"/>
              <a:buChar char="•"/>
              <a:defRPr/>
            </a:lvl5pPr>
            <a:lvl6pPr indent="-342900" lvl="5" marL="2743200" algn="l">
              <a:lnSpc>
                <a:spcPct val="90000"/>
              </a:lnSpc>
              <a:spcBef>
                <a:spcPts val="1575"/>
              </a:spcBef>
              <a:spcAft>
                <a:spcPts val="0"/>
              </a:spcAft>
              <a:buClr>
                <a:schemeClr val="dk1"/>
              </a:buClr>
              <a:buSzPts val="1800"/>
              <a:buChar char="•"/>
              <a:defRPr/>
            </a:lvl6pPr>
            <a:lvl7pPr indent="-342900" lvl="6" marL="3200400" algn="l">
              <a:lnSpc>
                <a:spcPct val="90000"/>
              </a:lnSpc>
              <a:spcBef>
                <a:spcPts val="1575"/>
              </a:spcBef>
              <a:spcAft>
                <a:spcPts val="0"/>
              </a:spcAft>
              <a:buClr>
                <a:schemeClr val="dk1"/>
              </a:buClr>
              <a:buSzPts val="1800"/>
              <a:buChar char="•"/>
              <a:defRPr/>
            </a:lvl7pPr>
            <a:lvl8pPr indent="-342900" lvl="7" marL="3657600" algn="l">
              <a:lnSpc>
                <a:spcPct val="90000"/>
              </a:lnSpc>
              <a:spcBef>
                <a:spcPts val="1575"/>
              </a:spcBef>
              <a:spcAft>
                <a:spcPts val="0"/>
              </a:spcAft>
              <a:buClr>
                <a:schemeClr val="dk1"/>
              </a:buClr>
              <a:buSzPts val="1800"/>
              <a:buChar char="•"/>
              <a:defRPr/>
            </a:lvl8pPr>
            <a:lvl9pPr indent="-342900" lvl="8" marL="4114800" algn="l">
              <a:lnSpc>
                <a:spcPct val="90000"/>
              </a:lnSpc>
              <a:spcBef>
                <a:spcPts val="1575"/>
              </a:spcBef>
              <a:spcAft>
                <a:spcPts val="0"/>
              </a:spcAft>
              <a:buClr>
                <a:schemeClr val="dk1"/>
              </a:buClr>
              <a:buSzPts val="1800"/>
              <a:buChar char="•"/>
              <a:defRPr/>
            </a:lvl9pPr>
          </a:lstStyle>
          <a:p/>
        </p:txBody>
      </p:sp>
      <p:sp>
        <p:nvSpPr>
          <p:cNvPr id="14" name="Google Shape;14;p3"/>
          <p:cNvSpPr txBox="1"/>
          <p:nvPr>
            <p:ph idx="2" type="body"/>
          </p:nvPr>
        </p:nvSpPr>
        <p:spPr>
          <a:xfrm>
            <a:off x="14580215" y="11500170"/>
            <a:ext cx="12240181" cy="2741040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3150"/>
              </a:spcBef>
              <a:spcAft>
                <a:spcPts val="0"/>
              </a:spcAft>
              <a:buClr>
                <a:schemeClr val="dk1"/>
              </a:buClr>
              <a:buSzPts val="1800"/>
              <a:buChar char="•"/>
              <a:defRPr/>
            </a:lvl1pPr>
            <a:lvl2pPr indent="-342900" lvl="1" marL="914400" algn="l">
              <a:lnSpc>
                <a:spcPct val="90000"/>
              </a:lnSpc>
              <a:spcBef>
                <a:spcPts val="1575"/>
              </a:spcBef>
              <a:spcAft>
                <a:spcPts val="0"/>
              </a:spcAft>
              <a:buClr>
                <a:schemeClr val="dk1"/>
              </a:buClr>
              <a:buSzPts val="1800"/>
              <a:buChar char="•"/>
              <a:defRPr/>
            </a:lvl2pPr>
            <a:lvl3pPr indent="-342900" lvl="2" marL="1371600" algn="l">
              <a:lnSpc>
                <a:spcPct val="90000"/>
              </a:lnSpc>
              <a:spcBef>
                <a:spcPts val="1575"/>
              </a:spcBef>
              <a:spcAft>
                <a:spcPts val="0"/>
              </a:spcAft>
              <a:buClr>
                <a:schemeClr val="dk1"/>
              </a:buClr>
              <a:buSzPts val="1800"/>
              <a:buChar char="•"/>
              <a:defRPr/>
            </a:lvl3pPr>
            <a:lvl4pPr indent="-342900" lvl="3" marL="1828800" algn="l">
              <a:lnSpc>
                <a:spcPct val="90000"/>
              </a:lnSpc>
              <a:spcBef>
                <a:spcPts val="1575"/>
              </a:spcBef>
              <a:spcAft>
                <a:spcPts val="0"/>
              </a:spcAft>
              <a:buClr>
                <a:schemeClr val="dk1"/>
              </a:buClr>
              <a:buSzPts val="1800"/>
              <a:buChar char="•"/>
              <a:defRPr/>
            </a:lvl4pPr>
            <a:lvl5pPr indent="-342900" lvl="4" marL="2286000" algn="l">
              <a:lnSpc>
                <a:spcPct val="90000"/>
              </a:lnSpc>
              <a:spcBef>
                <a:spcPts val="1575"/>
              </a:spcBef>
              <a:spcAft>
                <a:spcPts val="0"/>
              </a:spcAft>
              <a:buClr>
                <a:schemeClr val="dk1"/>
              </a:buClr>
              <a:buSzPts val="1800"/>
              <a:buChar char="•"/>
              <a:defRPr/>
            </a:lvl5pPr>
            <a:lvl6pPr indent="-342900" lvl="5" marL="2743200" algn="l">
              <a:lnSpc>
                <a:spcPct val="90000"/>
              </a:lnSpc>
              <a:spcBef>
                <a:spcPts val="1575"/>
              </a:spcBef>
              <a:spcAft>
                <a:spcPts val="0"/>
              </a:spcAft>
              <a:buClr>
                <a:schemeClr val="dk1"/>
              </a:buClr>
              <a:buSzPts val="1800"/>
              <a:buChar char="•"/>
              <a:defRPr/>
            </a:lvl6pPr>
            <a:lvl7pPr indent="-342900" lvl="6" marL="3200400" algn="l">
              <a:lnSpc>
                <a:spcPct val="90000"/>
              </a:lnSpc>
              <a:spcBef>
                <a:spcPts val="1575"/>
              </a:spcBef>
              <a:spcAft>
                <a:spcPts val="0"/>
              </a:spcAft>
              <a:buClr>
                <a:schemeClr val="dk1"/>
              </a:buClr>
              <a:buSzPts val="1800"/>
              <a:buChar char="•"/>
              <a:defRPr/>
            </a:lvl7pPr>
            <a:lvl8pPr indent="-342900" lvl="7" marL="3657600" algn="l">
              <a:lnSpc>
                <a:spcPct val="90000"/>
              </a:lnSpc>
              <a:spcBef>
                <a:spcPts val="1575"/>
              </a:spcBef>
              <a:spcAft>
                <a:spcPts val="0"/>
              </a:spcAft>
              <a:buClr>
                <a:schemeClr val="dk1"/>
              </a:buClr>
              <a:buSzPts val="1800"/>
              <a:buChar char="•"/>
              <a:defRPr/>
            </a:lvl8pPr>
            <a:lvl9pPr indent="-342900" lvl="8" marL="4114800" algn="l">
              <a:lnSpc>
                <a:spcPct val="90000"/>
              </a:lnSpc>
              <a:spcBef>
                <a:spcPts val="1575"/>
              </a:spcBef>
              <a:spcAft>
                <a:spcPts val="0"/>
              </a:spcAft>
              <a:buClr>
                <a:schemeClr val="dk1"/>
              </a:buClr>
              <a:buSzPts val="1800"/>
              <a:buChar char="•"/>
              <a:defRPr/>
            </a:lvl9pPr>
          </a:lstStyle>
          <a:p/>
        </p:txBody>
      </p:sp>
      <p:sp>
        <p:nvSpPr>
          <p:cNvPr id="15" name="Google Shape;15;p3"/>
          <p:cNvSpPr txBox="1"/>
          <p:nvPr>
            <p:ph idx="10" type="dt"/>
          </p:nvPr>
        </p:nvSpPr>
        <p:spPr>
          <a:xfrm>
            <a:off x="1980029" y="40040601"/>
            <a:ext cx="6480096" cy="230003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3"/>
          <p:cNvSpPr txBox="1"/>
          <p:nvPr>
            <p:ph idx="11" type="ftr"/>
          </p:nvPr>
        </p:nvSpPr>
        <p:spPr>
          <a:xfrm>
            <a:off x="9540141" y="40040601"/>
            <a:ext cx="9720143" cy="230003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3"/>
          <p:cNvSpPr txBox="1"/>
          <p:nvPr>
            <p:ph idx="12" type="sldNum"/>
          </p:nvPr>
        </p:nvSpPr>
        <p:spPr>
          <a:xfrm>
            <a:off x="20340300" y="40040601"/>
            <a:ext cx="6480096" cy="230003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60032" y="7070108"/>
            <a:ext cx="24480361" cy="15040222"/>
          </a:xfrm>
        </p:spPr>
        <p:txBody>
          <a:bodyPr anchor="b"/>
          <a:lstStyle>
            <a:lvl1pPr algn="ctr">
              <a:defRPr sz="18900"/>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60"/>
            </a:lvl1pPr>
            <a:lvl2pPr marL="1440180" indent="0" algn="ctr">
              <a:buNone/>
              <a:defRPr sz="6300"/>
            </a:lvl2pPr>
            <a:lvl3pPr marL="2880360" indent="0" algn="ctr">
              <a:buNone/>
              <a:defRPr sz="5670"/>
            </a:lvl3pPr>
            <a:lvl4pPr marL="4319905" indent="0" algn="ctr">
              <a:buNone/>
              <a:defRPr sz="5040"/>
            </a:lvl4pPr>
            <a:lvl5pPr marL="5760085" indent="0" algn="ctr">
              <a:buNone/>
              <a:defRPr sz="5040"/>
            </a:lvl5pPr>
            <a:lvl6pPr marL="7200265" indent="0" algn="ctr">
              <a:buNone/>
              <a:defRPr sz="5040"/>
            </a:lvl6pPr>
            <a:lvl7pPr marL="8640445" indent="0" algn="ctr">
              <a:buNone/>
              <a:defRPr sz="5040"/>
            </a:lvl7pPr>
            <a:lvl8pPr marL="10079990" indent="0" algn="ctr">
              <a:buNone/>
              <a:defRPr sz="5040"/>
            </a:lvl8pPr>
            <a:lvl9pPr marL="11520170"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fld>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9E2C8B1D-EFB5-4C13-9534-612974C9F30A}" type="slidenum">
              <a:rPr lang="pt-BR"/>
            </a:fld>
            <a:endParaRPr lang="pt-BR"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1980029" y="11500170"/>
            <a:ext cx="12240181" cy="2741040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14580215" y="11500170"/>
            <a:ext cx="12240181" cy="2741040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18A81EF6-97D0-4AA5-BE18-2776E37B943D}" type="datetimeFigureOut">
              <a:rPr lang="pt-BR"/>
              <a:t>09/05/2025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9E2C8B1D-EFB5-4C13-9534-612974C9F30A}" type="slidenum">
              <a:rPr lang="pt-BR"/>
              <a:t>‹#›</a:t>
            </a:fld>
            <a:endParaRPr lang="pt-BR"/>
          </a:p>
        </p:txBody>
      </p:sp>
    </p:spTree>
    <p:extLst>
      <p:ext uri="{BB962C8B-B14F-4D97-AF65-F5344CB8AC3E}">
        <p14:creationId xmlns:p14="http://schemas.microsoft.com/office/powerpoint/2010/main" val="1187288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de Título" type="title">
  <p:cSld name="TITLE">
    <p:spTree>
      <p:nvGrpSpPr>
        <p:cNvPr id="11" name="Shape 11"/>
        <p:cNvGrpSpPr/>
        <p:nvPr/>
      </p:nvGrpSpPr>
      <p:grpSpPr>
        <a:xfrm>
          <a:off x="0" y="0"/>
          <a:ext cx="0" cy="0"/>
          <a:chOff x="0" y="0"/>
          <a:chExt cx="0" cy="0"/>
        </a:xfrm>
      </p:grpSpPr>
      <p:sp>
        <p:nvSpPr>
          <p:cNvPr id="12" name="Google Shape;12;p3"/>
          <p:cNvSpPr txBox="1"/>
          <p:nvPr>
            <p:ph type="ctrTitle"/>
          </p:nvPr>
        </p:nvSpPr>
        <p:spPr>
          <a:xfrm>
            <a:off x="2160032" y="7070108"/>
            <a:ext cx="24480361" cy="15040222"/>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18898"/>
              <a:buFont typeface="Play"/>
              <a:buNone/>
              <a:defRPr sz="18898"/>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3"/>
          <p:cNvSpPr txBox="1"/>
          <p:nvPr>
            <p:ph idx="1" type="subTitle"/>
          </p:nvPr>
        </p:nvSpPr>
        <p:spPr>
          <a:xfrm>
            <a:off x="3600053" y="22690338"/>
            <a:ext cx="21600319" cy="10430151"/>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3150"/>
              </a:spcBef>
              <a:spcAft>
                <a:spcPts val="0"/>
              </a:spcAft>
              <a:buClr>
                <a:schemeClr val="dk1"/>
              </a:buClr>
              <a:buSzPts val="7559"/>
              <a:buNone/>
              <a:defRPr sz="7558"/>
            </a:lvl1pPr>
            <a:lvl2pPr lvl="1" algn="ctr">
              <a:lnSpc>
                <a:spcPct val="90000"/>
              </a:lnSpc>
              <a:spcBef>
                <a:spcPts val="1575"/>
              </a:spcBef>
              <a:spcAft>
                <a:spcPts val="0"/>
              </a:spcAft>
              <a:buClr>
                <a:schemeClr val="dk1"/>
              </a:buClr>
              <a:buSzPts val="6299"/>
              <a:buNone/>
              <a:defRPr sz="6299"/>
            </a:lvl2pPr>
            <a:lvl3pPr lvl="2" algn="ctr">
              <a:lnSpc>
                <a:spcPct val="90000"/>
              </a:lnSpc>
              <a:spcBef>
                <a:spcPts val="1575"/>
              </a:spcBef>
              <a:spcAft>
                <a:spcPts val="0"/>
              </a:spcAft>
              <a:buClr>
                <a:schemeClr val="dk1"/>
              </a:buClr>
              <a:buSzPts val="5669"/>
              <a:buNone/>
              <a:defRPr sz="5669"/>
            </a:lvl3pPr>
            <a:lvl4pPr lvl="3" algn="ctr">
              <a:lnSpc>
                <a:spcPct val="90000"/>
              </a:lnSpc>
              <a:spcBef>
                <a:spcPts val="1575"/>
              </a:spcBef>
              <a:spcAft>
                <a:spcPts val="0"/>
              </a:spcAft>
              <a:buClr>
                <a:schemeClr val="dk1"/>
              </a:buClr>
              <a:buSzPts val="5040"/>
              <a:buNone/>
              <a:defRPr sz="5040"/>
            </a:lvl4pPr>
            <a:lvl5pPr lvl="4" algn="ctr">
              <a:lnSpc>
                <a:spcPct val="90000"/>
              </a:lnSpc>
              <a:spcBef>
                <a:spcPts val="1575"/>
              </a:spcBef>
              <a:spcAft>
                <a:spcPts val="0"/>
              </a:spcAft>
              <a:buClr>
                <a:schemeClr val="dk1"/>
              </a:buClr>
              <a:buSzPts val="5040"/>
              <a:buNone/>
              <a:defRPr sz="5040"/>
            </a:lvl5pPr>
            <a:lvl6pPr lvl="5" algn="ctr">
              <a:lnSpc>
                <a:spcPct val="90000"/>
              </a:lnSpc>
              <a:spcBef>
                <a:spcPts val="1575"/>
              </a:spcBef>
              <a:spcAft>
                <a:spcPts val="0"/>
              </a:spcAft>
              <a:buClr>
                <a:schemeClr val="dk1"/>
              </a:buClr>
              <a:buSzPts val="5040"/>
              <a:buNone/>
              <a:defRPr sz="5040"/>
            </a:lvl6pPr>
            <a:lvl7pPr lvl="6" algn="ctr">
              <a:lnSpc>
                <a:spcPct val="90000"/>
              </a:lnSpc>
              <a:spcBef>
                <a:spcPts val="1575"/>
              </a:spcBef>
              <a:spcAft>
                <a:spcPts val="0"/>
              </a:spcAft>
              <a:buClr>
                <a:schemeClr val="dk1"/>
              </a:buClr>
              <a:buSzPts val="5040"/>
              <a:buNone/>
              <a:defRPr sz="5040"/>
            </a:lvl7pPr>
            <a:lvl8pPr lvl="7" algn="ctr">
              <a:lnSpc>
                <a:spcPct val="90000"/>
              </a:lnSpc>
              <a:spcBef>
                <a:spcPts val="1575"/>
              </a:spcBef>
              <a:spcAft>
                <a:spcPts val="0"/>
              </a:spcAft>
              <a:buClr>
                <a:schemeClr val="dk1"/>
              </a:buClr>
              <a:buSzPts val="5040"/>
              <a:buNone/>
              <a:defRPr sz="5040"/>
            </a:lvl8pPr>
            <a:lvl9pPr lvl="8" algn="ctr">
              <a:lnSpc>
                <a:spcPct val="90000"/>
              </a:lnSpc>
              <a:spcBef>
                <a:spcPts val="1575"/>
              </a:spcBef>
              <a:spcAft>
                <a:spcPts val="0"/>
              </a:spcAft>
              <a:buClr>
                <a:schemeClr val="dk1"/>
              </a:buClr>
              <a:buSzPts val="5040"/>
              <a:buNone/>
              <a:defRPr sz="5040"/>
            </a:lvl9pPr>
          </a:lstStyle>
          <a:p/>
        </p:txBody>
      </p:sp>
      <p:sp>
        <p:nvSpPr>
          <p:cNvPr id="14" name="Google Shape;14;p3"/>
          <p:cNvSpPr txBox="1"/>
          <p:nvPr>
            <p:ph idx="10" type="dt"/>
          </p:nvPr>
        </p:nvSpPr>
        <p:spPr>
          <a:xfrm>
            <a:off x="1980029" y="40040601"/>
            <a:ext cx="6480096" cy="230003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3"/>
          <p:cNvSpPr txBox="1"/>
          <p:nvPr>
            <p:ph idx="11" type="ftr"/>
          </p:nvPr>
        </p:nvSpPr>
        <p:spPr>
          <a:xfrm>
            <a:off x="9540141" y="40040601"/>
            <a:ext cx="9720143" cy="230003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3"/>
          <p:cNvSpPr txBox="1"/>
          <p:nvPr>
            <p:ph idx="12" type="sldNum"/>
          </p:nvPr>
        </p:nvSpPr>
        <p:spPr>
          <a:xfrm>
            <a:off x="20340300" y="40040601"/>
            <a:ext cx="6480096" cy="230003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3780"/>
              <a:buFont typeface="Arial"/>
              <a:buNone/>
              <a:defRPr b="0" i="0" sz="378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3780"/>
              <a:buFont typeface="Arial"/>
              <a:buNone/>
              <a:defRPr b="0" i="0" sz="378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3780"/>
              <a:buFont typeface="Arial"/>
              <a:buNone/>
              <a:defRPr b="0" i="0" sz="378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3780"/>
              <a:buFont typeface="Arial"/>
              <a:buNone/>
              <a:defRPr b="0" i="0" sz="378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3780"/>
              <a:buFont typeface="Arial"/>
              <a:buNone/>
              <a:defRPr b="0" i="0" sz="378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3780"/>
              <a:buFont typeface="Arial"/>
              <a:buNone/>
              <a:defRPr b="0" i="0" sz="378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3780"/>
              <a:buFont typeface="Arial"/>
              <a:buNone/>
              <a:defRPr b="0" i="0" sz="378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3780"/>
              <a:buFont typeface="Arial"/>
              <a:buNone/>
              <a:defRPr b="0" i="0" sz="378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3780"/>
              <a:buFont typeface="Arial"/>
              <a:buNone/>
              <a:defRPr b="0" i="0" sz="378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t>12/05/2025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E2C8B1D-EFB5-4C13-9534-612974C9F30A}" type="slidenum">
              <a:rPr lang="pt-BR"/>
              <a:t>‹nº›</a:t>
            </a:fld>
            <a:endParaRPr lang="pt-BR"/>
          </a:p>
        </p:txBody>
      </p:sp>
    </p:spTree>
    <p:extLst>
      <p:ext uri="{BB962C8B-B14F-4D97-AF65-F5344CB8AC3E}">
        <p14:creationId xmlns:p14="http://schemas.microsoft.com/office/powerpoint/2010/main" val="3054111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t>09/05/2025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E2C8B1D-EFB5-4C13-9534-612974C9F30A}" type="slidenum">
              <a:rPr lang="pt-BR"/>
              <a:t>‹nº›</a:t>
            </a:fld>
            <a:endParaRPr lang="pt-BR"/>
          </a:p>
        </p:txBody>
      </p:sp>
    </p:spTree>
    <p:extLst>
      <p:ext uri="{BB962C8B-B14F-4D97-AF65-F5344CB8AC3E}">
        <p14:creationId xmlns:p14="http://schemas.microsoft.com/office/powerpoint/2010/main" val="3054111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1980029" y="11500170"/>
            <a:ext cx="12240181" cy="2741040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14580215" y="11500170"/>
            <a:ext cx="12240181" cy="2741040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18A81EF6-97D0-4AA5-BE18-2776E37B943D}" type="datetimeFigureOut">
              <a:rPr lang="pt-BR"/>
              <a:t>09/05/2025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9E2C8B1D-EFB5-4C13-9534-612974C9F30A}" type="slidenum">
              <a:rPr lang="pt-BR"/>
              <a:t>‹nº›</a:t>
            </a:fld>
            <a:endParaRPr lang="pt-BR"/>
          </a:p>
        </p:txBody>
      </p:sp>
    </p:spTree>
    <p:extLst>
      <p:ext uri="{BB962C8B-B14F-4D97-AF65-F5344CB8AC3E}">
        <p14:creationId xmlns:p14="http://schemas.microsoft.com/office/powerpoint/2010/main" val="1187288933"/>
      </p:ext>
    </p:extLst>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de Título" type="title">
  <p:cSld name="TITLE">
    <p:spTree>
      <p:nvGrpSpPr>
        <p:cNvPr id="11" name="Shape 11"/>
        <p:cNvGrpSpPr/>
        <p:nvPr/>
      </p:nvGrpSpPr>
      <p:grpSpPr>
        <a:xfrm>
          <a:off x="0" y="0"/>
          <a:ext cx="0" cy="0"/>
          <a:chOff x="0" y="0"/>
          <a:chExt cx="0" cy="0"/>
        </a:xfrm>
      </p:grpSpPr>
      <p:sp>
        <p:nvSpPr>
          <p:cNvPr id="12" name="Google Shape;12;p3"/>
          <p:cNvSpPr txBox="1"/>
          <p:nvPr>
            <p:ph type="ctrTitle"/>
          </p:nvPr>
        </p:nvSpPr>
        <p:spPr>
          <a:xfrm>
            <a:off x="2160032" y="7070108"/>
            <a:ext cx="24480300" cy="150402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18898"/>
              <a:buFont typeface="Play"/>
              <a:buNone/>
              <a:defRPr sz="18898"/>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3"/>
          <p:cNvSpPr txBox="1"/>
          <p:nvPr>
            <p:ph idx="1" type="subTitle"/>
          </p:nvPr>
        </p:nvSpPr>
        <p:spPr>
          <a:xfrm>
            <a:off x="3600053" y="22690338"/>
            <a:ext cx="21600300" cy="104301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3150"/>
              </a:spcBef>
              <a:spcAft>
                <a:spcPts val="0"/>
              </a:spcAft>
              <a:buClr>
                <a:schemeClr val="dk1"/>
              </a:buClr>
              <a:buSzPts val="7559"/>
              <a:buNone/>
              <a:defRPr sz="7558"/>
            </a:lvl1pPr>
            <a:lvl2pPr lvl="1" algn="ctr">
              <a:lnSpc>
                <a:spcPct val="90000"/>
              </a:lnSpc>
              <a:spcBef>
                <a:spcPts val="1575"/>
              </a:spcBef>
              <a:spcAft>
                <a:spcPts val="0"/>
              </a:spcAft>
              <a:buClr>
                <a:schemeClr val="dk1"/>
              </a:buClr>
              <a:buSzPts val="6299"/>
              <a:buNone/>
              <a:defRPr sz="6299"/>
            </a:lvl2pPr>
            <a:lvl3pPr lvl="2" algn="ctr">
              <a:lnSpc>
                <a:spcPct val="90000"/>
              </a:lnSpc>
              <a:spcBef>
                <a:spcPts val="1575"/>
              </a:spcBef>
              <a:spcAft>
                <a:spcPts val="0"/>
              </a:spcAft>
              <a:buClr>
                <a:schemeClr val="dk1"/>
              </a:buClr>
              <a:buSzPts val="5669"/>
              <a:buNone/>
              <a:defRPr sz="5669"/>
            </a:lvl3pPr>
            <a:lvl4pPr lvl="3" algn="ctr">
              <a:lnSpc>
                <a:spcPct val="90000"/>
              </a:lnSpc>
              <a:spcBef>
                <a:spcPts val="1575"/>
              </a:spcBef>
              <a:spcAft>
                <a:spcPts val="0"/>
              </a:spcAft>
              <a:buClr>
                <a:schemeClr val="dk1"/>
              </a:buClr>
              <a:buSzPts val="5040"/>
              <a:buNone/>
              <a:defRPr sz="5040"/>
            </a:lvl4pPr>
            <a:lvl5pPr lvl="4" algn="ctr">
              <a:lnSpc>
                <a:spcPct val="90000"/>
              </a:lnSpc>
              <a:spcBef>
                <a:spcPts val="1575"/>
              </a:spcBef>
              <a:spcAft>
                <a:spcPts val="0"/>
              </a:spcAft>
              <a:buClr>
                <a:schemeClr val="dk1"/>
              </a:buClr>
              <a:buSzPts val="5040"/>
              <a:buNone/>
              <a:defRPr sz="5040"/>
            </a:lvl5pPr>
            <a:lvl6pPr lvl="5" algn="ctr">
              <a:lnSpc>
                <a:spcPct val="90000"/>
              </a:lnSpc>
              <a:spcBef>
                <a:spcPts val="1575"/>
              </a:spcBef>
              <a:spcAft>
                <a:spcPts val="0"/>
              </a:spcAft>
              <a:buClr>
                <a:schemeClr val="dk1"/>
              </a:buClr>
              <a:buSzPts val="5040"/>
              <a:buNone/>
              <a:defRPr sz="5040"/>
            </a:lvl6pPr>
            <a:lvl7pPr lvl="6" algn="ctr">
              <a:lnSpc>
                <a:spcPct val="90000"/>
              </a:lnSpc>
              <a:spcBef>
                <a:spcPts val="1575"/>
              </a:spcBef>
              <a:spcAft>
                <a:spcPts val="0"/>
              </a:spcAft>
              <a:buClr>
                <a:schemeClr val="dk1"/>
              </a:buClr>
              <a:buSzPts val="5040"/>
              <a:buNone/>
              <a:defRPr sz="5040"/>
            </a:lvl7pPr>
            <a:lvl8pPr lvl="7" algn="ctr">
              <a:lnSpc>
                <a:spcPct val="90000"/>
              </a:lnSpc>
              <a:spcBef>
                <a:spcPts val="1575"/>
              </a:spcBef>
              <a:spcAft>
                <a:spcPts val="0"/>
              </a:spcAft>
              <a:buClr>
                <a:schemeClr val="dk1"/>
              </a:buClr>
              <a:buSzPts val="5040"/>
              <a:buNone/>
              <a:defRPr sz="5040"/>
            </a:lvl8pPr>
            <a:lvl9pPr lvl="8" algn="ctr">
              <a:lnSpc>
                <a:spcPct val="90000"/>
              </a:lnSpc>
              <a:spcBef>
                <a:spcPts val="1575"/>
              </a:spcBef>
              <a:spcAft>
                <a:spcPts val="0"/>
              </a:spcAft>
              <a:buClr>
                <a:schemeClr val="dk1"/>
              </a:buClr>
              <a:buSzPts val="5040"/>
              <a:buNone/>
              <a:defRPr sz="5040"/>
            </a:lvl9pPr>
          </a:lstStyle>
          <a:p/>
        </p:txBody>
      </p:sp>
      <p:sp>
        <p:nvSpPr>
          <p:cNvPr id="14" name="Google Shape;14;p3"/>
          <p:cNvSpPr txBox="1"/>
          <p:nvPr>
            <p:ph idx="10" type="dt"/>
          </p:nvPr>
        </p:nvSpPr>
        <p:spPr>
          <a:xfrm>
            <a:off x="1980029" y="40040601"/>
            <a:ext cx="6480000" cy="2300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3"/>
          <p:cNvSpPr txBox="1"/>
          <p:nvPr>
            <p:ph idx="11" type="ftr"/>
          </p:nvPr>
        </p:nvSpPr>
        <p:spPr>
          <a:xfrm>
            <a:off x="9540141" y="40040601"/>
            <a:ext cx="9720000" cy="2300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3"/>
          <p:cNvSpPr txBox="1"/>
          <p:nvPr>
            <p:ph idx="12" type="sldNum"/>
          </p:nvPr>
        </p:nvSpPr>
        <p:spPr>
          <a:xfrm>
            <a:off x="20340300" y="40040601"/>
            <a:ext cx="6480000" cy="2300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3780"/>
              <a:buFont typeface="Arial"/>
              <a:buNone/>
              <a:defRPr b="0" i="0" sz="378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3780"/>
              <a:buFont typeface="Arial"/>
              <a:buNone/>
              <a:defRPr b="0" i="0" sz="378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3780"/>
              <a:buFont typeface="Arial"/>
              <a:buNone/>
              <a:defRPr b="0" i="0" sz="378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3780"/>
              <a:buFont typeface="Arial"/>
              <a:buNone/>
              <a:defRPr b="0" i="0" sz="378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3780"/>
              <a:buFont typeface="Arial"/>
              <a:buNone/>
              <a:defRPr b="0" i="0" sz="378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3780"/>
              <a:buFont typeface="Arial"/>
              <a:buNone/>
              <a:defRPr b="0" i="0" sz="378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3780"/>
              <a:buFont typeface="Arial"/>
              <a:buNone/>
              <a:defRPr b="0" i="0" sz="378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3780"/>
              <a:buFont typeface="Arial"/>
              <a:buNone/>
              <a:defRPr b="0" i="0" sz="378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3780"/>
              <a:buFont typeface="Arial"/>
              <a:buNone/>
              <a:defRPr b="0" i="0" sz="378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lide de Título" type="title">
  <p:cSld name="TITLE">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2160032" y="7070108"/>
            <a:ext cx="24480361" cy="1504022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18898"/>
              <a:buFont typeface="Play"/>
              <a:buNone/>
              <a:defRPr sz="18898"/>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
          <p:cNvSpPr txBox="1">
            <a:spLocks noGrp="1"/>
          </p:cNvSpPr>
          <p:nvPr>
            <p:ph type="subTitle" idx="1"/>
          </p:nvPr>
        </p:nvSpPr>
        <p:spPr>
          <a:xfrm>
            <a:off x="3600053" y="22690338"/>
            <a:ext cx="21600319" cy="10430151"/>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3150"/>
              </a:spcBef>
              <a:spcAft>
                <a:spcPts val="0"/>
              </a:spcAft>
              <a:buClr>
                <a:schemeClr val="dk1"/>
              </a:buClr>
              <a:buSzPts val="7559"/>
              <a:buNone/>
              <a:defRPr sz="7558"/>
            </a:lvl1pPr>
            <a:lvl2pPr lvl="1" algn="ctr">
              <a:lnSpc>
                <a:spcPct val="90000"/>
              </a:lnSpc>
              <a:spcBef>
                <a:spcPts val="1575"/>
              </a:spcBef>
              <a:spcAft>
                <a:spcPts val="0"/>
              </a:spcAft>
              <a:buClr>
                <a:schemeClr val="dk1"/>
              </a:buClr>
              <a:buSzPts val="6299"/>
              <a:buNone/>
              <a:defRPr sz="6299"/>
            </a:lvl2pPr>
            <a:lvl3pPr lvl="2" algn="ctr">
              <a:lnSpc>
                <a:spcPct val="90000"/>
              </a:lnSpc>
              <a:spcBef>
                <a:spcPts val="1575"/>
              </a:spcBef>
              <a:spcAft>
                <a:spcPts val="0"/>
              </a:spcAft>
              <a:buClr>
                <a:schemeClr val="dk1"/>
              </a:buClr>
              <a:buSzPts val="5669"/>
              <a:buNone/>
              <a:defRPr sz="5669"/>
            </a:lvl3pPr>
            <a:lvl4pPr lvl="3" algn="ctr">
              <a:lnSpc>
                <a:spcPct val="90000"/>
              </a:lnSpc>
              <a:spcBef>
                <a:spcPts val="1575"/>
              </a:spcBef>
              <a:spcAft>
                <a:spcPts val="0"/>
              </a:spcAft>
              <a:buClr>
                <a:schemeClr val="dk1"/>
              </a:buClr>
              <a:buSzPts val="5040"/>
              <a:buNone/>
              <a:defRPr sz="5040"/>
            </a:lvl4pPr>
            <a:lvl5pPr lvl="4" algn="ctr">
              <a:lnSpc>
                <a:spcPct val="90000"/>
              </a:lnSpc>
              <a:spcBef>
                <a:spcPts val="1575"/>
              </a:spcBef>
              <a:spcAft>
                <a:spcPts val="0"/>
              </a:spcAft>
              <a:buClr>
                <a:schemeClr val="dk1"/>
              </a:buClr>
              <a:buSzPts val="5040"/>
              <a:buNone/>
              <a:defRPr sz="5040"/>
            </a:lvl5pPr>
            <a:lvl6pPr lvl="5" algn="ctr">
              <a:lnSpc>
                <a:spcPct val="90000"/>
              </a:lnSpc>
              <a:spcBef>
                <a:spcPts val="1575"/>
              </a:spcBef>
              <a:spcAft>
                <a:spcPts val="0"/>
              </a:spcAft>
              <a:buClr>
                <a:schemeClr val="dk1"/>
              </a:buClr>
              <a:buSzPts val="5040"/>
              <a:buNone/>
              <a:defRPr sz="5040"/>
            </a:lvl6pPr>
            <a:lvl7pPr lvl="6" algn="ctr">
              <a:lnSpc>
                <a:spcPct val="90000"/>
              </a:lnSpc>
              <a:spcBef>
                <a:spcPts val="1575"/>
              </a:spcBef>
              <a:spcAft>
                <a:spcPts val="0"/>
              </a:spcAft>
              <a:buClr>
                <a:schemeClr val="dk1"/>
              </a:buClr>
              <a:buSzPts val="5040"/>
              <a:buNone/>
              <a:defRPr sz="5040"/>
            </a:lvl7pPr>
            <a:lvl8pPr lvl="7" algn="ctr">
              <a:lnSpc>
                <a:spcPct val="90000"/>
              </a:lnSpc>
              <a:spcBef>
                <a:spcPts val="1575"/>
              </a:spcBef>
              <a:spcAft>
                <a:spcPts val="0"/>
              </a:spcAft>
              <a:buClr>
                <a:schemeClr val="dk1"/>
              </a:buClr>
              <a:buSzPts val="5040"/>
              <a:buNone/>
              <a:defRPr sz="5040"/>
            </a:lvl8pPr>
            <a:lvl9pPr lvl="8" algn="ctr">
              <a:lnSpc>
                <a:spcPct val="90000"/>
              </a:lnSpc>
              <a:spcBef>
                <a:spcPts val="1575"/>
              </a:spcBef>
              <a:spcAft>
                <a:spcPts val="0"/>
              </a:spcAft>
              <a:buClr>
                <a:schemeClr val="dk1"/>
              </a:buClr>
              <a:buSzPts val="5040"/>
              <a:buNone/>
              <a:defRPr sz="5040"/>
            </a:lvl9pPr>
          </a:lstStyle>
          <a:p>
            <a:endParaRPr/>
          </a:p>
        </p:txBody>
      </p:sp>
      <p:sp>
        <p:nvSpPr>
          <p:cNvPr id="14" name="Google Shape;14;p3"/>
          <p:cNvSpPr txBox="1">
            <a:spLocks noGrp="1"/>
          </p:cNvSpPr>
          <p:nvPr>
            <p:ph type="dt" idx="10"/>
          </p:nvPr>
        </p:nvSpPr>
        <p:spPr>
          <a:xfrm>
            <a:off x="1980029" y="40040601"/>
            <a:ext cx="6480096" cy="230003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
          <p:cNvSpPr txBox="1">
            <a:spLocks noGrp="1"/>
          </p:cNvSpPr>
          <p:nvPr>
            <p:ph type="ftr" idx="11"/>
          </p:nvPr>
        </p:nvSpPr>
        <p:spPr>
          <a:xfrm>
            <a:off x="9540141" y="40040601"/>
            <a:ext cx="9720143" cy="230003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
          <p:cNvSpPr txBox="1">
            <a:spLocks noGrp="1"/>
          </p:cNvSpPr>
          <p:nvPr>
            <p:ph type="sldNum" idx="12"/>
          </p:nvPr>
        </p:nvSpPr>
        <p:spPr>
          <a:xfrm>
            <a:off x="20340300" y="40040601"/>
            <a:ext cx="6480096" cy="230003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lide de Título" type="title">
  <p:cSld name="TITLE">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2160032" y="7070108"/>
            <a:ext cx="24480361" cy="1504022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18898"/>
              <a:buFont typeface="Play"/>
              <a:buNone/>
              <a:defRPr sz="1889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3"/>
          <p:cNvSpPr txBox="1">
            <a:spLocks noGrp="1"/>
          </p:cNvSpPr>
          <p:nvPr>
            <p:ph type="subTitle" idx="1"/>
          </p:nvPr>
        </p:nvSpPr>
        <p:spPr>
          <a:xfrm>
            <a:off x="3600053" y="22690338"/>
            <a:ext cx="21600319" cy="10430151"/>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3150"/>
              </a:spcBef>
              <a:spcAft>
                <a:spcPts val="0"/>
              </a:spcAft>
              <a:buClr>
                <a:schemeClr val="dk1"/>
              </a:buClr>
              <a:buSzPts val="7559"/>
              <a:buNone/>
              <a:defRPr sz="7558"/>
            </a:lvl1pPr>
            <a:lvl2pPr lvl="1" algn="ctr">
              <a:lnSpc>
                <a:spcPct val="90000"/>
              </a:lnSpc>
              <a:spcBef>
                <a:spcPts val="1575"/>
              </a:spcBef>
              <a:spcAft>
                <a:spcPts val="0"/>
              </a:spcAft>
              <a:buClr>
                <a:schemeClr val="dk1"/>
              </a:buClr>
              <a:buSzPts val="6299"/>
              <a:buNone/>
              <a:defRPr sz="6299"/>
            </a:lvl2pPr>
            <a:lvl3pPr lvl="2" algn="ctr">
              <a:lnSpc>
                <a:spcPct val="90000"/>
              </a:lnSpc>
              <a:spcBef>
                <a:spcPts val="1575"/>
              </a:spcBef>
              <a:spcAft>
                <a:spcPts val="0"/>
              </a:spcAft>
              <a:buClr>
                <a:schemeClr val="dk1"/>
              </a:buClr>
              <a:buSzPts val="5669"/>
              <a:buNone/>
              <a:defRPr sz="5669"/>
            </a:lvl3pPr>
            <a:lvl4pPr lvl="3" algn="ctr">
              <a:lnSpc>
                <a:spcPct val="90000"/>
              </a:lnSpc>
              <a:spcBef>
                <a:spcPts val="1575"/>
              </a:spcBef>
              <a:spcAft>
                <a:spcPts val="0"/>
              </a:spcAft>
              <a:buClr>
                <a:schemeClr val="dk1"/>
              </a:buClr>
              <a:buSzPts val="5040"/>
              <a:buNone/>
              <a:defRPr sz="5040"/>
            </a:lvl4pPr>
            <a:lvl5pPr lvl="4" algn="ctr">
              <a:lnSpc>
                <a:spcPct val="90000"/>
              </a:lnSpc>
              <a:spcBef>
                <a:spcPts val="1575"/>
              </a:spcBef>
              <a:spcAft>
                <a:spcPts val="0"/>
              </a:spcAft>
              <a:buClr>
                <a:schemeClr val="dk1"/>
              </a:buClr>
              <a:buSzPts val="5040"/>
              <a:buNone/>
              <a:defRPr sz="5040"/>
            </a:lvl5pPr>
            <a:lvl6pPr lvl="5" algn="ctr">
              <a:lnSpc>
                <a:spcPct val="90000"/>
              </a:lnSpc>
              <a:spcBef>
                <a:spcPts val="1575"/>
              </a:spcBef>
              <a:spcAft>
                <a:spcPts val="0"/>
              </a:spcAft>
              <a:buClr>
                <a:schemeClr val="dk1"/>
              </a:buClr>
              <a:buSzPts val="5040"/>
              <a:buNone/>
              <a:defRPr sz="5040"/>
            </a:lvl6pPr>
            <a:lvl7pPr lvl="6" algn="ctr">
              <a:lnSpc>
                <a:spcPct val="90000"/>
              </a:lnSpc>
              <a:spcBef>
                <a:spcPts val="1575"/>
              </a:spcBef>
              <a:spcAft>
                <a:spcPts val="0"/>
              </a:spcAft>
              <a:buClr>
                <a:schemeClr val="dk1"/>
              </a:buClr>
              <a:buSzPts val="5040"/>
              <a:buNone/>
              <a:defRPr sz="5040"/>
            </a:lvl7pPr>
            <a:lvl8pPr lvl="7" algn="ctr">
              <a:lnSpc>
                <a:spcPct val="90000"/>
              </a:lnSpc>
              <a:spcBef>
                <a:spcPts val="1575"/>
              </a:spcBef>
              <a:spcAft>
                <a:spcPts val="0"/>
              </a:spcAft>
              <a:buClr>
                <a:schemeClr val="dk1"/>
              </a:buClr>
              <a:buSzPts val="5040"/>
              <a:buNone/>
              <a:defRPr sz="5040"/>
            </a:lvl8pPr>
            <a:lvl9pPr lvl="8" algn="ctr">
              <a:lnSpc>
                <a:spcPct val="90000"/>
              </a:lnSpc>
              <a:spcBef>
                <a:spcPts val="1575"/>
              </a:spcBef>
              <a:spcAft>
                <a:spcPts val="0"/>
              </a:spcAft>
              <a:buClr>
                <a:schemeClr val="dk1"/>
              </a:buClr>
              <a:buSzPts val="5040"/>
              <a:buNone/>
              <a:defRPr sz="5040"/>
            </a:lvl9pPr>
          </a:lstStyle>
          <a:p>
            <a:endParaRPr/>
          </a:p>
        </p:txBody>
      </p:sp>
      <p:sp>
        <p:nvSpPr>
          <p:cNvPr id="14" name="Google Shape;14;p3"/>
          <p:cNvSpPr txBox="1">
            <a:spLocks noGrp="1"/>
          </p:cNvSpPr>
          <p:nvPr>
            <p:ph type="dt" idx="10"/>
          </p:nvPr>
        </p:nvSpPr>
        <p:spPr>
          <a:xfrm>
            <a:off x="1980029" y="40040601"/>
            <a:ext cx="6480096" cy="230003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
          <p:cNvSpPr txBox="1">
            <a:spLocks noGrp="1"/>
          </p:cNvSpPr>
          <p:nvPr>
            <p:ph type="ftr" idx="11"/>
          </p:nvPr>
        </p:nvSpPr>
        <p:spPr>
          <a:xfrm>
            <a:off x="9540141" y="40040601"/>
            <a:ext cx="9720143" cy="230003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3"/>
          <p:cNvSpPr txBox="1">
            <a:spLocks noGrp="1"/>
          </p:cNvSpPr>
          <p:nvPr>
            <p:ph type="sldNum" idx="12"/>
          </p:nvPr>
        </p:nvSpPr>
        <p:spPr>
          <a:xfrm>
            <a:off x="20340300" y="40040601"/>
            <a:ext cx="6480096" cy="230003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t>08/05/2025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E2C8B1D-EFB5-4C13-9534-612974C9F30A}" type="slidenum">
              <a:rPr lang="pt-BR"/>
              <a:t>‹nº›</a:t>
            </a:fld>
            <a:endParaRPr lang="pt-BR"/>
          </a:p>
        </p:txBody>
      </p:sp>
    </p:spTree>
    <p:extLst>
      <p:ext uri="{BB962C8B-B14F-4D97-AF65-F5344CB8AC3E}">
        <p14:creationId xmlns:p14="http://schemas.microsoft.com/office/powerpoint/2010/main" val="305411161"/>
      </p:ext>
    </p:extLst>
  </p:cSld>
  <p:clrMapOvr>
    <a:masterClrMapping/>
  </p:clrMapOvr>
</p:sldLayout>
</file>

<file path=ppt/slideMasters/_rels/slideMaster1.xml.rels>&#65279;<?xml version="1.0" encoding="utf-8"?><Relationships xmlns="http://schemas.openxmlformats.org/package/2006/relationships"><Relationship Type="http://schemas.openxmlformats.org/officeDocument/2006/relationships/theme" Target="/ppt/slideMasters/theme/theme2.xml" Id="Rafd3c6f686be45bf" /><Relationship Type="http://schemas.openxmlformats.org/officeDocument/2006/relationships/slideLayout" Target="/ppt/slideLayouts/slideLayout1.xml" Id="R578feacfd3a64f85" /><Relationship Type="http://schemas.openxmlformats.org/officeDocument/2006/relationships/slideLayout" Target="/ppt/slideLayouts/slideLayout12.xml" Id="Rb1bd13d66e2b47b1" /></Relationships>
</file>

<file path=ppt/slideMasters/_rels/slideMaster10.xml.rels>&#65279;<?xml version="1.0" encoding="utf-8"?><Relationships xmlns="http://schemas.openxmlformats.org/package/2006/relationships"><Relationship Type="http://schemas.openxmlformats.org/officeDocument/2006/relationships/theme" Target="/ppt/slideMasters/theme/theme11.xml" Id="R5513ad7a9cfb4043" /><Relationship Type="http://schemas.openxmlformats.org/officeDocument/2006/relationships/slideLayout" Target="/ppt/slideLayouts/slideLayout108.xml" Id="R6f646b6f2bd94caf" /></Relationships>
</file>

<file path=ppt/slideMasters/_rels/slideMaster11.xml.rels>&#65279;<?xml version="1.0" encoding="utf-8"?><Relationships xmlns="http://schemas.openxmlformats.org/package/2006/relationships"><Relationship Type="http://schemas.openxmlformats.org/officeDocument/2006/relationships/theme" Target="/ppt/slideMasters/theme/theme12.xml" Id="R75c922bcd19c40db" /><Relationship Type="http://schemas.openxmlformats.org/officeDocument/2006/relationships/slideLayout" Target="/ppt/slideLayouts/slideLayout115.xml" Id="Rcf4102b5e8704ef7" /></Relationships>
</file>

<file path=ppt/slideMasters/_rels/slideMaster12.xml.rels>&#65279;<?xml version="1.0" encoding="utf-8"?><Relationships xmlns="http://schemas.openxmlformats.org/package/2006/relationships"><Relationship Type="http://schemas.openxmlformats.org/officeDocument/2006/relationships/theme" Target="/ppt/slideMasters/theme/theme13.xml" Id="R6245437398584627" /><Relationship Type="http://schemas.openxmlformats.org/officeDocument/2006/relationships/slideLayout" Target="/ppt/slideLayouts/slideLayout136.xml" Id="R612270175cfe4b78" /></Relationships>
</file>

<file path=ppt/slideMasters/_rels/slideMaster2.xml.rels>&#65279;<?xml version="1.0" encoding="utf-8"?><Relationships xmlns="http://schemas.openxmlformats.org/package/2006/relationships"><Relationship Type="http://schemas.openxmlformats.org/officeDocument/2006/relationships/theme" Target="/ppt/slideMasters/theme/theme3.xml" Id="R61fcb6a6cf4a4a09" /><Relationship Type="http://schemas.openxmlformats.org/officeDocument/2006/relationships/slideLayout" Target="/ppt/slideLayouts/slideLayout25.xml" Id="R024ad95ebfbc4034" /></Relationships>
</file>

<file path=ppt/slideMasters/_rels/slideMaster3.xml.rels>&#65279;<?xml version="1.0" encoding="utf-8"?><Relationships xmlns="http://schemas.openxmlformats.org/package/2006/relationships"><Relationship Type="http://schemas.openxmlformats.org/officeDocument/2006/relationships/theme" Target="/ppt/slideMasters/theme/theme4.xml" Id="Rc509b4f623ff4e21" /><Relationship Type="http://schemas.openxmlformats.org/officeDocument/2006/relationships/slideLayout" Target="/ppt/slideLayouts/slideLayout27.xml" Id="R8d9f14150cf24173" /></Relationships>
</file>

<file path=ppt/slideMasters/_rels/slideMaster4.xml.rels>&#65279;<?xml version="1.0" encoding="utf-8"?><Relationships xmlns="http://schemas.openxmlformats.org/package/2006/relationships"><Relationship Type="http://schemas.openxmlformats.org/officeDocument/2006/relationships/theme" Target="/ppt/slideMasters/theme/theme5.xml" Id="Raab8177bd8a54799" /><Relationship Type="http://schemas.openxmlformats.org/officeDocument/2006/relationships/slideLayout" Target="/ppt/slideLayouts/slideLayout42.xml" Id="R0981c0122991404b" /></Relationships>
</file>

<file path=ppt/slideMasters/_rels/slideMaster5.xml.rels>&#65279;<?xml version="1.0" encoding="utf-8"?><Relationships xmlns="http://schemas.openxmlformats.org/package/2006/relationships"><Relationship Type="http://schemas.openxmlformats.org/officeDocument/2006/relationships/theme" Target="/ppt/slideMasters/theme/theme6.xml" Id="R41dd86178f524fad" /><Relationship Type="http://schemas.openxmlformats.org/officeDocument/2006/relationships/slideLayout" Target="/ppt/slideLayouts/slideLayout53.xml" Id="Raf2783fb33414dda" /><Relationship Type="http://schemas.openxmlformats.org/officeDocument/2006/relationships/slideLayout" Target="/ppt/slideLayouts/slideLayout58.xml" Id="R5225640501f34378" /></Relationships>
</file>

<file path=ppt/slideMasters/_rels/slideMaster6.xml.rels>&#65279;<?xml version="1.0" encoding="utf-8"?><Relationships xmlns="http://schemas.openxmlformats.org/package/2006/relationships"><Relationship Type="http://schemas.openxmlformats.org/officeDocument/2006/relationships/theme" Target="/ppt/slideMasters/theme/theme7.xml" Id="Rd735d440a91d479c" /><Relationship Type="http://schemas.openxmlformats.org/officeDocument/2006/relationships/slideLayout" Target="/ppt/slideLayouts/slideLayout60.xml" Id="Red5feef9a70e41f6" /></Relationships>
</file>

<file path=ppt/slideMasters/_rels/slideMaster7.xml.rels>&#65279;<?xml version="1.0" encoding="utf-8"?><Relationships xmlns="http://schemas.openxmlformats.org/package/2006/relationships"><Relationship Type="http://schemas.openxmlformats.org/officeDocument/2006/relationships/theme" Target="/ppt/slideMasters/theme/theme8.xml" Id="R7f75788ce38b4cca" /><Relationship Type="http://schemas.openxmlformats.org/officeDocument/2006/relationships/slideLayout" Target="/ppt/slideLayouts/slideLayout75.xml" Id="R1aaee6f89dbd4fd3" /></Relationships>
</file>

<file path=ppt/slideMasters/_rels/slideMaster8.xml.rels>&#65279;<?xml version="1.0" encoding="utf-8"?><Relationships xmlns="http://schemas.openxmlformats.org/package/2006/relationships"><Relationship Type="http://schemas.openxmlformats.org/officeDocument/2006/relationships/theme" Target="/ppt/slideMasters/theme/theme9.xml" Id="Re33a89d4e249420a" /><Relationship Type="http://schemas.openxmlformats.org/officeDocument/2006/relationships/slideLayout" Target="/ppt/slideLayouts/slideLayout86.xml" Id="R6fc02509c68d4b40" /></Relationships>
</file>

<file path=ppt/slideMasters/_rels/slideMaster9.xml.rels>&#65279;<?xml version="1.0" encoding="utf-8"?><Relationships xmlns="http://schemas.openxmlformats.org/package/2006/relationships"><Relationship Type="http://schemas.openxmlformats.org/officeDocument/2006/relationships/theme" Target="/ppt/slideMasters/theme/theme10.xml" Id="R7f9e1d91ea274473" /><Relationship Type="http://schemas.openxmlformats.org/officeDocument/2006/relationships/slideLayout" Target="/ppt/slideLayouts/slideLayout97.xml" Id="R73c13882ebaa4993" /></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
          <p:cNvSpPr txBox="1"/>
          <p:nvPr>
            <p:ph type="title"/>
          </p:nvPr>
        </p:nvSpPr>
        <p:spPr>
          <a:xfrm>
            <a:off x="1980029" y="2300044"/>
            <a:ext cx="24840367" cy="835012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3859"/>
              <a:buFont typeface="Play"/>
              <a:buNone/>
              <a:defRPr sz="13859"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
          <p:cNvSpPr txBox="1"/>
          <p:nvPr>
            <p:ph type="body" idx="1"/>
          </p:nvPr>
        </p:nvSpPr>
        <p:spPr>
          <a:xfrm>
            <a:off x="1980029" y="11500170"/>
            <a:ext cx="24840367" cy="27410408"/>
          </a:xfrm>
          <a:prstGeom prst="rect">
            <a:avLst/>
          </a:prstGeom>
          <a:noFill/>
          <a:ln>
            <a:noFill/>
          </a:ln>
        </p:spPr>
        <p:txBody>
          <a:bodyPr spcFirstLastPara="1" wrap="square" lIns="91425" tIns="45700" rIns="91425" bIns="45700" anchor="t" anchorCtr="0">
            <a:normAutofit/>
          </a:bodyPr>
          <a:lstStyle>
            <a:lvl1pPr marL="457200" marR="0" lvl="0" indent="-788606" algn="l" rtl="0">
              <a:lnSpc>
                <a:spcPct val="90000"/>
              </a:lnSpc>
              <a:spcBef>
                <a:spcPts val="3150"/>
              </a:spcBef>
              <a:spcAft>
                <a:spcPts val="0"/>
              </a:spcAft>
              <a:buClr>
                <a:schemeClr val="dk1"/>
              </a:buClr>
              <a:buSzPts val="8819"/>
              <a:buFont typeface="Arial"/>
              <a:buChar char="•"/>
              <a:defRPr sz="8819" b="0" i="0" u="none" strike="noStrike" cap="none">
                <a:solidFill>
                  <a:schemeClr val="dk1"/>
                </a:solidFill>
                <a:latin typeface="Arial"/>
                <a:ea typeface="Arial"/>
                <a:cs typeface="Arial"/>
                <a:sym typeface="Arial"/>
              </a:defRPr>
            </a:lvl1pPr>
            <a:lvl2pPr marL="914400" marR="0" lvl="1" indent="-708596" algn="l" rtl="0">
              <a:lnSpc>
                <a:spcPct val="90000"/>
              </a:lnSpc>
              <a:spcBef>
                <a:spcPts val="1575"/>
              </a:spcBef>
              <a:spcAft>
                <a:spcPts val="0"/>
              </a:spcAft>
              <a:buClr>
                <a:schemeClr val="dk1"/>
              </a:buClr>
              <a:buSzPts val="7559"/>
              <a:buFont typeface="Arial"/>
              <a:buChar char="•"/>
              <a:defRPr sz="7558" b="0" i="0" u="none" strike="noStrike" cap="none">
                <a:solidFill>
                  <a:schemeClr val="dk1"/>
                </a:solidFill>
                <a:latin typeface="Arial"/>
                <a:ea typeface="Arial"/>
                <a:cs typeface="Arial"/>
                <a:sym typeface="Arial"/>
              </a:defRPr>
            </a:lvl2pPr>
            <a:lvl3pPr marL="1371600" marR="0" lvl="2" indent="-628586" algn="l" rtl="0">
              <a:lnSpc>
                <a:spcPct val="90000"/>
              </a:lnSpc>
              <a:spcBef>
                <a:spcPts val="1575"/>
              </a:spcBef>
              <a:spcAft>
                <a:spcPts val="0"/>
              </a:spcAft>
              <a:buClr>
                <a:schemeClr val="dk1"/>
              </a:buClr>
              <a:buSzPts val="6299"/>
              <a:buFont typeface="Arial"/>
              <a:buChar char="•"/>
              <a:defRPr sz="6299" b="0" i="0" u="none" strike="noStrike" cap="none">
                <a:solidFill>
                  <a:schemeClr val="dk1"/>
                </a:solidFill>
                <a:latin typeface="Arial"/>
                <a:ea typeface="Arial"/>
                <a:cs typeface="Arial"/>
                <a:sym typeface="Arial"/>
              </a:defRPr>
            </a:lvl3pPr>
            <a:lvl4pPr marL="1828800" marR="0" lvl="3"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4pPr>
            <a:lvl5pPr marL="2286000" marR="0" lvl="4"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5pPr>
            <a:lvl6pPr marL="2743200" marR="0" lvl="5"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6pPr>
            <a:lvl7pPr marL="3200400" marR="0" lvl="6"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7pPr>
            <a:lvl8pPr marL="3657600" marR="0" lvl="7"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8pPr>
            <a:lvl9pPr marL="4114800" marR="0" lvl="8"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9pPr>
          </a:lstStyle>
          <a:p/>
        </p:txBody>
      </p:sp>
      <p:sp>
        <p:nvSpPr>
          <p:cNvPr id="8" name="Google Shape;8;p2"/>
          <p:cNvSpPr txBox="1"/>
          <p:nvPr>
            <p:ph type="dt" idx="10"/>
          </p:nvPr>
        </p:nvSpPr>
        <p:spPr>
          <a:xfrm>
            <a:off x="1980029" y="40040601"/>
            <a:ext cx="6480096" cy="230003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78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p:txBody>
      </p:sp>
      <p:sp>
        <p:nvSpPr>
          <p:cNvPr id="9" name="Google Shape;9;p2"/>
          <p:cNvSpPr txBox="1"/>
          <p:nvPr>
            <p:ph type="ftr" idx="11"/>
          </p:nvPr>
        </p:nvSpPr>
        <p:spPr>
          <a:xfrm>
            <a:off x="9540141" y="40040601"/>
            <a:ext cx="9720143" cy="230003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378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p:txBody>
      </p:sp>
      <p:sp>
        <p:nvSpPr>
          <p:cNvPr id="10" name="Google Shape;10;p2"/>
          <p:cNvSpPr txBox="1"/>
          <p:nvPr>
            <p:ph type="sldNum" idx="12"/>
          </p:nvPr>
        </p:nvSpPr>
        <p:spPr>
          <a:xfrm>
            <a:off x="20340300" y="40040601"/>
            <a:ext cx="6480096" cy="230003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3780" b="0" i="0" u="none" strike="noStrike" cap="none">
                <a:solidFill>
                  <a:srgbClr val="757575"/>
                </a:solidFill>
                <a:latin typeface="Arial"/>
                <a:ea typeface="Arial"/>
                <a:cs typeface="Arial"/>
                <a:sym typeface="Arial"/>
              </a:defRPr>
            </a:lvl1pPr>
            <a:lvl2pPr marL="0" marR="0" lvl="1" indent="0" algn="r" rtl="0">
              <a:spcBef>
                <a:spcPts val="0"/>
              </a:spcBef>
              <a:buNone/>
              <a:defRPr sz="3780" b="0" i="0" u="none" strike="noStrike" cap="none">
                <a:solidFill>
                  <a:srgbClr val="757575"/>
                </a:solidFill>
                <a:latin typeface="Arial"/>
                <a:ea typeface="Arial"/>
                <a:cs typeface="Arial"/>
                <a:sym typeface="Arial"/>
              </a:defRPr>
            </a:lvl2pPr>
            <a:lvl3pPr marL="0" marR="0" lvl="2" indent="0" algn="r" rtl="0">
              <a:spcBef>
                <a:spcPts val="0"/>
              </a:spcBef>
              <a:buNone/>
              <a:defRPr sz="3780" b="0" i="0" u="none" strike="noStrike" cap="none">
                <a:solidFill>
                  <a:srgbClr val="757575"/>
                </a:solidFill>
                <a:latin typeface="Arial"/>
                <a:ea typeface="Arial"/>
                <a:cs typeface="Arial"/>
                <a:sym typeface="Arial"/>
              </a:defRPr>
            </a:lvl3pPr>
            <a:lvl4pPr marL="0" marR="0" lvl="3" indent="0" algn="r" rtl="0">
              <a:spcBef>
                <a:spcPts val="0"/>
              </a:spcBef>
              <a:buNone/>
              <a:defRPr sz="3780" b="0" i="0" u="none" strike="noStrike" cap="none">
                <a:solidFill>
                  <a:srgbClr val="757575"/>
                </a:solidFill>
                <a:latin typeface="Arial"/>
                <a:ea typeface="Arial"/>
                <a:cs typeface="Arial"/>
                <a:sym typeface="Arial"/>
              </a:defRPr>
            </a:lvl4pPr>
            <a:lvl5pPr marL="0" marR="0" lvl="4" indent="0" algn="r" rtl="0">
              <a:spcBef>
                <a:spcPts val="0"/>
              </a:spcBef>
              <a:buNone/>
              <a:defRPr sz="3780" b="0" i="0" u="none" strike="noStrike" cap="none">
                <a:solidFill>
                  <a:srgbClr val="757575"/>
                </a:solidFill>
                <a:latin typeface="Arial"/>
                <a:ea typeface="Arial"/>
                <a:cs typeface="Arial"/>
                <a:sym typeface="Arial"/>
              </a:defRPr>
            </a:lvl5pPr>
            <a:lvl6pPr marL="0" marR="0" lvl="5" indent="0" algn="r" rtl="0">
              <a:spcBef>
                <a:spcPts val="0"/>
              </a:spcBef>
              <a:buNone/>
              <a:defRPr sz="3780" b="0" i="0" u="none" strike="noStrike" cap="none">
                <a:solidFill>
                  <a:srgbClr val="757575"/>
                </a:solidFill>
                <a:latin typeface="Arial"/>
                <a:ea typeface="Arial"/>
                <a:cs typeface="Arial"/>
                <a:sym typeface="Arial"/>
              </a:defRPr>
            </a:lvl6pPr>
            <a:lvl7pPr marL="0" marR="0" lvl="6" indent="0" algn="r" rtl="0">
              <a:spcBef>
                <a:spcPts val="0"/>
              </a:spcBef>
              <a:buNone/>
              <a:defRPr sz="3780" b="0" i="0" u="none" strike="noStrike" cap="none">
                <a:solidFill>
                  <a:srgbClr val="757575"/>
                </a:solidFill>
                <a:latin typeface="Arial"/>
                <a:ea typeface="Arial"/>
                <a:cs typeface="Arial"/>
                <a:sym typeface="Arial"/>
              </a:defRPr>
            </a:lvl7pPr>
            <a:lvl8pPr marL="0" marR="0" lvl="7" indent="0" algn="r" rtl="0">
              <a:spcBef>
                <a:spcPts val="0"/>
              </a:spcBef>
              <a:buNone/>
              <a:defRPr sz="3780" b="0" i="0" u="none" strike="noStrike" cap="none">
                <a:solidFill>
                  <a:srgbClr val="757575"/>
                </a:solidFill>
                <a:latin typeface="Arial"/>
                <a:ea typeface="Arial"/>
                <a:cs typeface="Arial"/>
                <a:sym typeface="Arial"/>
              </a:defRPr>
            </a:lvl8pPr>
            <a:lvl9pPr marL="0" marR="0" lvl="8" indent="0" algn="r" rtl="0">
              <a:spcBef>
                <a:spcPts val="0"/>
              </a:spcBef>
              <a:buNone/>
              <a:defRPr sz="378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a:t>
            </a:fld>
            <a:endParaRPr/>
          </a:p>
        </p:txBody>
      </p:sp>
    </p:spTree>
  </p:cSld>
  <p:clrMap bg1="lt1" tx1="dk1" bg2="dk2" tx2="lt2" accent1="accent1" accent2="accent2" accent3="accent3" accent4="accent4" accent5="accent5" accent6="accent6" hlink="hlink" folHlink="folHlink"/>
  <p:sldLayoutIdLst>
    <p:sldLayoutId id="2147483649" r:id="R578feacfd3a64f85"/>
    <p:sldLayoutId id="2147483660" r:id="Rb1bd13d66e2b47b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pPr/>
              <a:t>09/05/2025</a:t>
            </a:fld>
            <a:endParaRPr lang="pt-BR"/>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pPr/>
              <a:t>‹nº›</a:t>
            </a:fld>
            <a:endParaRPr lang="pt-BR"/>
          </a:p>
        </p:txBody>
      </p:sp>
    </p:spTree>
    <p:extLst>
      <p:ext uri="{BB962C8B-B14F-4D97-AF65-F5344CB8AC3E}">
        <p14:creationId xmlns:p14="http://schemas.microsoft.com/office/powerpoint/2010/main" val="237319680"/>
      </p:ext>
    </p:extLst>
  </p:cSld>
  <p:clrMap bg1="lt1" tx1="dk1" bg2="lt2" tx2="dk2" accent1="accent1" accent2="accent2" accent3="accent3" accent4="accent4" accent5="accent5" accent6="accent6" hlink="hlink" folHlink="folHlink"/>
  <p:sldLayoutIdLst>
    <p:sldLayoutId id="2147483765" r:id="R6f646b6f2bd94caf"/>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
          <p:cNvSpPr txBox="1"/>
          <p:nvPr>
            <p:ph type="title"/>
          </p:nvPr>
        </p:nvSpPr>
        <p:spPr>
          <a:xfrm>
            <a:off x="457283" y="274688"/>
            <a:ext cx="8231109" cy="1143209"/>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
          <p:cNvSpPr txBox="1"/>
          <p:nvPr>
            <p:ph type="body" idx="1"/>
          </p:nvPr>
        </p:nvSpPr>
        <p:spPr>
          <a:xfrm>
            <a:off x="457283" y="1600493"/>
            <a:ext cx="8231109" cy="452679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p:txBody>
      </p:sp>
      <p:sp>
        <p:nvSpPr>
          <p:cNvPr id="8" name="Google Shape;8;p2"/>
          <p:cNvSpPr txBox="1"/>
          <p:nvPr>
            <p:ph type="dt" idx="10"/>
          </p:nvPr>
        </p:nvSpPr>
        <p:spPr>
          <a:xfrm>
            <a:off x="457283" y="6357516"/>
            <a:ext cx="2133991" cy="365191"/>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p:txBody>
      </p:sp>
      <p:sp>
        <p:nvSpPr>
          <p:cNvPr id="9" name="Google Shape;9;p2"/>
          <p:cNvSpPr txBox="1"/>
          <p:nvPr>
            <p:ph type="ftr" idx="11"/>
          </p:nvPr>
        </p:nvSpPr>
        <p:spPr>
          <a:xfrm>
            <a:off x="3124773" y="6357516"/>
            <a:ext cx="2896131" cy="36519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p:txBody>
      </p:sp>
      <p:sp>
        <p:nvSpPr>
          <p:cNvPr id="10" name="Google Shape;10;p2"/>
          <p:cNvSpPr txBox="1"/>
          <p:nvPr>
            <p:ph type="sldNum" idx="12"/>
          </p:nvPr>
        </p:nvSpPr>
        <p:spPr>
          <a:xfrm>
            <a:off x="6554402" y="6357516"/>
            <a:ext cx="2133991" cy="365191"/>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73" r:id="Rcf4102b5e8704ef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endParaRPr lang="pt-BR"/>
          </a:p>
          <a:p>
            <a:pPr lvl="1"/>
            <a:r>
              <a:rPr lang="pt-BR"/>
              <a:t>Segundo nível</a:t>
            </a:r>
            <a:endParaRPr lang="pt-BR"/>
          </a:p>
          <a:p>
            <a:pPr lvl="2"/>
            <a:r>
              <a:rPr lang="pt-BR"/>
              <a:t>Terceiro nível</a:t>
            </a:r>
            <a:endParaRPr lang="pt-BR"/>
          </a:p>
          <a:p>
            <a:pPr lvl="3"/>
            <a:r>
              <a:rPr lang="pt-BR"/>
              <a:t>Quarto nível</a:t>
            </a:r>
            <a:endParaRPr lang="pt-B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fld>
            <a:endParaRPr lang="pt-BR" dirty="0"/>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dirty="0"/>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fld>
            <a:endParaRPr lang="pt-BR" dirty="0"/>
          </a:p>
        </p:txBody>
      </p:sp>
    </p:spTree>
  </p:cSld>
  <p:clrMap bg1="lt1" tx1="dk1" bg2="lt2" tx2="dk2" accent1="accent1" accent2="accent2" accent3="accent3" accent4="accent4" accent5="accent5" accent6="accent6" hlink="hlink" folHlink="folHlink"/>
  <p:sldLayoutIdLst>
    <p:sldLayoutId id="2147483795" r:id="R612270175cfe4b78"/>
  </p:sldLayoutIdLst>
  <p:txStyles>
    <p:titleStyle>
      <a:lvl1pPr algn="l" defTabSz="2880360" rtl="0" eaLnBrk="1" latinLnBrk="0" hangingPunct="1">
        <a:lnSpc>
          <a:spcPct val="90000"/>
        </a:lnSpc>
        <a:spcBef>
          <a:spcPct val="0"/>
        </a:spcBef>
        <a:buNone/>
        <a:defRPr sz="13860" kern="1200">
          <a:solidFill>
            <a:schemeClr val="tx1"/>
          </a:solidFill>
          <a:latin typeface="+mj-lt"/>
          <a:ea typeface="+mj-ea"/>
          <a:cs typeface="+mj-cs"/>
        </a:defRPr>
      </a:lvl1pPr>
    </p:titleStyle>
    <p:bodyStyle>
      <a:lvl1pPr marL="720090" indent="-720090" algn="l" defTabSz="2880360" rtl="0" eaLnBrk="1" latinLnBrk="0" hangingPunct="1">
        <a:lnSpc>
          <a:spcPct val="90000"/>
        </a:lnSpc>
        <a:spcBef>
          <a:spcPts val="3150"/>
        </a:spcBef>
        <a:buFont typeface="Arial" panose="020B0604020202020204" pitchFamily="34" charset="0"/>
        <a:buChar char="•"/>
        <a:defRPr sz="8820" kern="1200">
          <a:solidFill>
            <a:schemeClr val="tx1"/>
          </a:solidFill>
          <a:latin typeface="+mn-lt"/>
          <a:ea typeface="+mn-ea"/>
          <a:cs typeface="+mn-cs"/>
        </a:defRPr>
      </a:lvl1pPr>
      <a:lvl2pPr marL="2160270" indent="-720090" algn="l" defTabSz="2880360" rtl="0" eaLnBrk="1" latinLnBrk="0" hangingPunct="1">
        <a:lnSpc>
          <a:spcPct val="90000"/>
        </a:lnSpc>
        <a:spcBef>
          <a:spcPts val="1575"/>
        </a:spcBef>
        <a:buFont typeface="Arial" panose="020B0604020202020204" pitchFamily="34" charset="0"/>
        <a:buChar char="•"/>
        <a:defRPr sz="7560" kern="1200">
          <a:solidFill>
            <a:schemeClr val="tx1"/>
          </a:solidFill>
          <a:latin typeface="+mn-lt"/>
          <a:ea typeface="+mn-ea"/>
          <a:cs typeface="+mn-cs"/>
        </a:defRPr>
      </a:lvl2pPr>
      <a:lvl3pPr marL="3599815" indent="-720090" algn="l" defTabSz="2880360" rtl="0" eaLnBrk="1" latinLnBrk="0" hangingPunct="1">
        <a:lnSpc>
          <a:spcPct val="90000"/>
        </a:lnSpc>
        <a:spcBef>
          <a:spcPts val="1575"/>
        </a:spcBef>
        <a:buFont typeface="Arial" panose="020B0604020202020204" pitchFamily="34" charset="0"/>
        <a:buChar char="•"/>
        <a:defRPr sz="6300" kern="1200">
          <a:solidFill>
            <a:schemeClr val="tx1"/>
          </a:solidFill>
          <a:latin typeface="+mn-lt"/>
          <a:ea typeface="+mn-ea"/>
          <a:cs typeface="+mn-cs"/>
        </a:defRPr>
      </a:lvl3pPr>
      <a:lvl4pPr marL="5039995" indent="-720090" algn="l" defTabSz="2880360" rtl="0" eaLnBrk="1" latinLnBrk="0" hangingPunct="1">
        <a:lnSpc>
          <a:spcPct val="90000"/>
        </a:lnSpc>
        <a:spcBef>
          <a:spcPts val="1575"/>
        </a:spcBef>
        <a:buFont typeface="Arial" panose="020B0604020202020204" pitchFamily="34" charset="0"/>
        <a:buChar char="•"/>
        <a:defRPr sz="5670" kern="1200">
          <a:solidFill>
            <a:schemeClr val="tx1"/>
          </a:solidFill>
          <a:latin typeface="+mn-lt"/>
          <a:ea typeface="+mn-ea"/>
          <a:cs typeface="+mn-cs"/>
        </a:defRPr>
      </a:lvl4pPr>
      <a:lvl5pPr marL="6480175" indent="-720090" algn="l" defTabSz="2880360" rtl="0" eaLnBrk="1" latinLnBrk="0" hangingPunct="1">
        <a:lnSpc>
          <a:spcPct val="90000"/>
        </a:lnSpc>
        <a:spcBef>
          <a:spcPts val="1575"/>
        </a:spcBef>
        <a:buFont typeface="Arial" panose="020B0604020202020204" pitchFamily="34" charset="0"/>
        <a:buChar char="•"/>
        <a:defRPr sz="5670" kern="1200">
          <a:solidFill>
            <a:schemeClr val="tx1"/>
          </a:solidFill>
          <a:latin typeface="+mn-lt"/>
          <a:ea typeface="+mn-ea"/>
          <a:cs typeface="+mn-cs"/>
        </a:defRPr>
      </a:lvl5pPr>
      <a:lvl6pPr marL="7920355" indent="-720090" algn="l" defTabSz="2880360" rtl="0" eaLnBrk="1" latinLnBrk="0" hangingPunct="1">
        <a:lnSpc>
          <a:spcPct val="90000"/>
        </a:lnSpc>
        <a:spcBef>
          <a:spcPts val="1575"/>
        </a:spcBef>
        <a:buFont typeface="Arial" panose="020B0604020202020204" pitchFamily="34" charset="0"/>
        <a:buChar char="•"/>
        <a:defRPr sz="5670" kern="1200">
          <a:solidFill>
            <a:schemeClr val="tx1"/>
          </a:solidFill>
          <a:latin typeface="+mn-lt"/>
          <a:ea typeface="+mn-ea"/>
          <a:cs typeface="+mn-cs"/>
        </a:defRPr>
      </a:lvl6pPr>
      <a:lvl7pPr marL="9360535" indent="-720090" algn="l" defTabSz="2880360" rtl="0" eaLnBrk="1" latinLnBrk="0" hangingPunct="1">
        <a:lnSpc>
          <a:spcPct val="90000"/>
        </a:lnSpc>
        <a:spcBef>
          <a:spcPts val="1575"/>
        </a:spcBef>
        <a:buFont typeface="Arial" panose="020B0604020202020204" pitchFamily="34" charset="0"/>
        <a:buChar char="•"/>
        <a:defRPr sz="5670" kern="1200">
          <a:solidFill>
            <a:schemeClr val="tx1"/>
          </a:solidFill>
          <a:latin typeface="+mn-lt"/>
          <a:ea typeface="+mn-ea"/>
          <a:cs typeface="+mn-cs"/>
        </a:defRPr>
      </a:lvl7pPr>
      <a:lvl8pPr marL="10800080" indent="-720090" algn="l" defTabSz="2880360" rtl="0" eaLnBrk="1" latinLnBrk="0" hangingPunct="1">
        <a:lnSpc>
          <a:spcPct val="90000"/>
        </a:lnSpc>
        <a:spcBef>
          <a:spcPts val="1575"/>
        </a:spcBef>
        <a:buFont typeface="Arial" panose="020B0604020202020204" pitchFamily="34" charset="0"/>
        <a:buChar char="•"/>
        <a:defRPr sz="5670" kern="1200">
          <a:solidFill>
            <a:schemeClr val="tx1"/>
          </a:solidFill>
          <a:latin typeface="+mn-lt"/>
          <a:ea typeface="+mn-ea"/>
          <a:cs typeface="+mn-cs"/>
        </a:defRPr>
      </a:lvl8pPr>
      <a:lvl9pPr marL="12240260" indent="-720090" algn="l" defTabSz="2880360" rtl="0" eaLnBrk="1" latinLnBrk="0" hangingPunct="1">
        <a:lnSpc>
          <a:spcPct val="90000"/>
        </a:lnSpc>
        <a:spcBef>
          <a:spcPts val="1575"/>
        </a:spcBef>
        <a:buFont typeface="Arial" panose="020B0604020202020204" pitchFamily="34" charset="0"/>
        <a:buChar char="•"/>
        <a:defRPr sz="5670" kern="1200">
          <a:solidFill>
            <a:schemeClr val="tx1"/>
          </a:solidFill>
          <a:latin typeface="+mn-lt"/>
          <a:ea typeface="+mn-ea"/>
          <a:cs typeface="+mn-cs"/>
        </a:defRPr>
      </a:lvl9pPr>
    </p:bodyStyle>
    <p:otherStyle>
      <a:defPPr>
        <a:defRPr lang="en-US"/>
      </a:defPPr>
      <a:lvl1pPr marL="0" algn="l" defTabSz="2880360" rtl="0" eaLnBrk="1" latinLnBrk="0" hangingPunct="1">
        <a:defRPr sz="5670" kern="1200">
          <a:solidFill>
            <a:schemeClr val="tx1"/>
          </a:solidFill>
          <a:latin typeface="+mn-lt"/>
          <a:ea typeface="+mn-ea"/>
          <a:cs typeface="+mn-cs"/>
        </a:defRPr>
      </a:lvl1pPr>
      <a:lvl2pPr marL="1440180" algn="l" defTabSz="2880360" rtl="0" eaLnBrk="1" latinLnBrk="0" hangingPunct="1">
        <a:defRPr sz="5670" kern="1200">
          <a:solidFill>
            <a:schemeClr val="tx1"/>
          </a:solidFill>
          <a:latin typeface="+mn-lt"/>
          <a:ea typeface="+mn-ea"/>
          <a:cs typeface="+mn-cs"/>
        </a:defRPr>
      </a:lvl2pPr>
      <a:lvl3pPr marL="2880360" algn="l" defTabSz="2880360" rtl="0" eaLnBrk="1" latinLnBrk="0" hangingPunct="1">
        <a:defRPr sz="5670" kern="1200">
          <a:solidFill>
            <a:schemeClr val="tx1"/>
          </a:solidFill>
          <a:latin typeface="+mn-lt"/>
          <a:ea typeface="+mn-ea"/>
          <a:cs typeface="+mn-cs"/>
        </a:defRPr>
      </a:lvl3pPr>
      <a:lvl4pPr marL="4319905" algn="l" defTabSz="2880360" rtl="0" eaLnBrk="1" latinLnBrk="0" hangingPunct="1">
        <a:defRPr sz="5670" kern="1200">
          <a:solidFill>
            <a:schemeClr val="tx1"/>
          </a:solidFill>
          <a:latin typeface="+mn-lt"/>
          <a:ea typeface="+mn-ea"/>
          <a:cs typeface="+mn-cs"/>
        </a:defRPr>
      </a:lvl4pPr>
      <a:lvl5pPr marL="5760085" algn="l" defTabSz="2880360" rtl="0" eaLnBrk="1" latinLnBrk="0" hangingPunct="1">
        <a:defRPr sz="5670" kern="1200">
          <a:solidFill>
            <a:schemeClr val="tx1"/>
          </a:solidFill>
          <a:latin typeface="+mn-lt"/>
          <a:ea typeface="+mn-ea"/>
          <a:cs typeface="+mn-cs"/>
        </a:defRPr>
      </a:lvl5pPr>
      <a:lvl6pPr marL="7200265" algn="l" defTabSz="2880360" rtl="0" eaLnBrk="1" latinLnBrk="0" hangingPunct="1">
        <a:defRPr sz="5670" kern="1200">
          <a:solidFill>
            <a:schemeClr val="tx1"/>
          </a:solidFill>
          <a:latin typeface="+mn-lt"/>
          <a:ea typeface="+mn-ea"/>
          <a:cs typeface="+mn-cs"/>
        </a:defRPr>
      </a:lvl6pPr>
      <a:lvl7pPr marL="8640445" algn="l" defTabSz="2880360" rtl="0" eaLnBrk="1" latinLnBrk="0" hangingPunct="1">
        <a:defRPr sz="5670" kern="1200">
          <a:solidFill>
            <a:schemeClr val="tx1"/>
          </a:solidFill>
          <a:latin typeface="+mn-lt"/>
          <a:ea typeface="+mn-ea"/>
          <a:cs typeface="+mn-cs"/>
        </a:defRPr>
      </a:lvl7pPr>
      <a:lvl8pPr marL="10079990" algn="l" defTabSz="2880360" rtl="0" eaLnBrk="1" latinLnBrk="0" hangingPunct="1">
        <a:defRPr sz="5670" kern="1200">
          <a:solidFill>
            <a:schemeClr val="tx1"/>
          </a:solidFill>
          <a:latin typeface="+mn-lt"/>
          <a:ea typeface="+mn-ea"/>
          <a:cs typeface="+mn-cs"/>
        </a:defRPr>
      </a:lvl8pPr>
      <a:lvl9pPr marL="11520170" algn="l" defTabSz="2880360" rtl="0" eaLnBrk="1" latinLnBrk="0" hangingPunct="1">
        <a:defRPr sz="5670" kern="1200">
          <a:solidFill>
            <a:schemeClr val="tx1"/>
          </a:solidFill>
          <a:latin typeface="+mn-lt"/>
          <a:ea typeface="+mn-ea"/>
          <a:cs typeface="+mn-cs"/>
        </a:defRPr>
      </a:lvl9pPr>
    </p:otherStyle>
  </p:txStyles>
</p:sldMaster>
</file>

<file path=ppt/slideMasters/slideMaster2.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t>09/05/2025</a:t>
            </a:fld>
            <a:endParaRPr lang="pt-BR"/>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t>‹#›</a:t>
            </a:fld>
            <a:endParaRPr lang="pt-BR"/>
          </a:p>
        </p:txBody>
      </p:sp>
    </p:spTree>
    <p:extLst>
      <p:ext uri="{BB962C8B-B14F-4D97-AF65-F5344CB8AC3E}">
        <p14:creationId xmlns:p14="http://schemas.microsoft.com/office/powerpoint/2010/main" val="237319680"/>
      </p:ext>
    </p:extLst>
  </p:cSld>
  <p:clrMap bg1="lt1" tx1="dk1" bg2="lt2" tx2="dk2" accent1="accent1" accent2="accent2" accent3="accent3" accent4="accent4" accent5="accent5" accent6="accent6" hlink="hlink" folHlink="folHlink"/>
  <p:sldLayoutIdLst>
    <p:sldLayoutId id="2147483674" r:id="R024ad95ebfbc4034"/>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
          <p:cNvSpPr txBox="1"/>
          <p:nvPr>
            <p:ph type="title"/>
          </p:nvPr>
        </p:nvSpPr>
        <p:spPr>
          <a:xfrm>
            <a:off x="1980029" y="2300044"/>
            <a:ext cx="24840367" cy="835012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3859"/>
              <a:buFont typeface="Play"/>
              <a:buNone/>
              <a:defRPr sz="13859"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p:txBody>
      </p:sp>
      <p:sp>
        <p:nvSpPr>
          <p:cNvPr id="7" name="Google Shape;7;p2"/>
          <p:cNvSpPr txBox="1"/>
          <p:nvPr>
            <p:ph type="body" idx="1"/>
          </p:nvPr>
        </p:nvSpPr>
        <p:spPr>
          <a:xfrm>
            <a:off x="1980029" y="11500170"/>
            <a:ext cx="24840367" cy="27410408"/>
          </a:xfrm>
          <a:prstGeom prst="rect">
            <a:avLst/>
          </a:prstGeom>
          <a:noFill/>
          <a:ln>
            <a:noFill/>
          </a:ln>
        </p:spPr>
        <p:txBody>
          <a:bodyPr spcFirstLastPara="1" wrap="square" lIns="91425" tIns="45700" rIns="91425" bIns="45700" anchor="t" anchorCtr="0">
            <a:normAutofit/>
          </a:bodyPr>
          <a:lstStyle>
            <a:lvl1pPr marL="457200" marR="0" lvl="0" indent="-788606" algn="l" rtl="0">
              <a:lnSpc>
                <a:spcPct val="90000"/>
              </a:lnSpc>
              <a:spcBef>
                <a:spcPts val="3150"/>
              </a:spcBef>
              <a:spcAft>
                <a:spcPts val="0"/>
              </a:spcAft>
              <a:buClr>
                <a:schemeClr val="dk1"/>
              </a:buClr>
              <a:buSzPts val="8819"/>
              <a:buFont typeface="Arial"/>
              <a:buChar char="•"/>
              <a:defRPr sz="8819" b="0" i="0" u="none" strike="noStrike" cap="none">
                <a:solidFill>
                  <a:schemeClr val="dk1"/>
                </a:solidFill>
                <a:latin typeface="Arial"/>
                <a:ea typeface="Arial"/>
                <a:cs typeface="Arial"/>
                <a:sym typeface="Arial"/>
              </a:defRPr>
            </a:lvl1pPr>
            <a:lvl2pPr marL="914400" marR="0" lvl="1" indent="-708596" algn="l" rtl="0">
              <a:lnSpc>
                <a:spcPct val="90000"/>
              </a:lnSpc>
              <a:spcBef>
                <a:spcPts val="1575"/>
              </a:spcBef>
              <a:spcAft>
                <a:spcPts val="0"/>
              </a:spcAft>
              <a:buClr>
                <a:schemeClr val="dk1"/>
              </a:buClr>
              <a:buSzPts val="7559"/>
              <a:buFont typeface="Arial"/>
              <a:buChar char="•"/>
              <a:defRPr sz="7558" b="0" i="0" u="none" strike="noStrike" cap="none">
                <a:solidFill>
                  <a:schemeClr val="dk1"/>
                </a:solidFill>
                <a:latin typeface="Arial"/>
                <a:ea typeface="Arial"/>
                <a:cs typeface="Arial"/>
                <a:sym typeface="Arial"/>
              </a:defRPr>
            </a:lvl2pPr>
            <a:lvl3pPr marL="1371600" marR="0" lvl="2" indent="-628586" algn="l" rtl="0">
              <a:lnSpc>
                <a:spcPct val="90000"/>
              </a:lnSpc>
              <a:spcBef>
                <a:spcPts val="1575"/>
              </a:spcBef>
              <a:spcAft>
                <a:spcPts val="0"/>
              </a:spcAft>
              <a:buClr>
                <a:schemeClr val="dk1"/>
              </a:buClr>
              <a:buSzPts val="6299"/>
              <a:buFont typeface="Arial"/>
              <a:buChar char="•"/>
              <a:defRPr sz="6299" b="0" i="0" u="none" strike="noStrike" cap="none">
                <a:solidFill>
                  <a:schemeClr val="dk1"/>
                </a:solidFill>
                <a:latin typeface="Arial"/>
                <a:ea typeface="Arial"/>
                <a:cs typeface="Arial"/>
                <a:sym typeface="Arial"/>
              </a:defRPr>
            </a:lvl3pPr>
            <a:lvl4pPr marL="1828800" marR="0" lvl="3"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4pPr>
            <a:lvl5pPr marL="2286000" marR="0" lvl="4"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5pPr>
            <a:lvl6pPr marL="2743200" marR="0" lvl="5"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6pPr>
            <a:lvl7pPr marL="3200400" marR="0" lvl="6"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7pPr>
            <a:lvl8pPr marL="3657600" marR="0" lvl="7"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8pPr>
            <a:lvl9pPr marL="4114800" marR="0" lvl="8"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9pPr>
          </a:lstStyle>
          <a:p/>
        </p:txBody>
      </p:sp>
      <p:sp>
        <p:nvSpPr>
          <p:cNvPr id="8" name="Google Shape;8;p2"/>
          <p:cNvSpPr txBox="1"/>
          <p:nvPr>
            <p:ph type="dt" idx="10"/>
          </p:nvPr>
        </p:nvSpPr>
        <p:spPr>
          <a:xfrm>
            <a:off x="1980029" y="40040601"/>
            <a:ext cx="6480096" cy="230003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378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p:txBody>
      </p:sp>
      <p:sp>
        <p:nvSpPr>
          <p:cNvPr id="9" name="Google Shape;9;p2"/>
          <p:cNvSpPr txBox="1"/>
          <p:nvPr>
            <p:ph type="ftr" idx="11"/>
          </p:nvPr>
        </p:nvSpPr>
        <p:spPr>
          <a:xfrm>
            <a:off x="9540141" y="40040601"/>
            <a:ext cx="9720143" cy="230003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378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p:txBody>
      </p:sp>
      <p:sp>
        <p:nvSpPr>
          <p:cNvPr id="10" name="Google Shape;10;p2"/>
          <p:cNvSpPr txBox="1"/>
          <p:nvPr>
            <p:ph type="sldNum" idx="12"/>
          </p:nvPr>
        </p:nvSpPr>
        <p:spPr>
          <a:xfrm>
            <a:off x="20340300" y="40040601"/>
            <a:ext cx="6480096" cy="230003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a:t>
            </a:fld>
            <a:endParaRPr/>
          </a:p>
        </p:txBody>
      </p:sp>
    </p:spTree>
  </p:cSld>
  <p:clrMap bg1="lt1" tx1="dk1" bg2="dk2" tx2="lt2" accent1="accent1" accent2="accent2" accent3="accent3" accent4="accent4" accent5="accent5" accent6="accent6" hlink="hlink" folHlink="folHlink"/>
  <p:sldLayoutIdLst>
    <p:sldLayoutId id="2147483677" r:id="R8d9f14150cf2417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t>12/05/2025</a:t>
            </a:fld>
            <a:endParaRPr lang="pt-BR"/>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t>‹nº›</a:t>
            </a:fld>
            <a:endParaRPr lang="pt-BR"/>
          </a:p>
        </p:txBody>
      </p:sp>
    </p:spTree>
    <p:extLst>
      <p:ext uri="{BB962C8B-B14F-4D97-AF65-F5344CB8AC3E}">
        <p14:creationId xmlns:p14="http://schemas.microsoft.com/office/powerpoint/2010/main" val="237319680"/>
      </p:ext>
    </p:extLst>
  </p:cSld>
  <p:clrMap bg1="lt1" tx1="dk1" bg2="lt2" tx2="dk2" accent1="accent1" accent2="accent2" accent3="accent3" accent4="accent4" accent5="accent5" accent6="accent6" hlink="hlink" folHlink="folHlink"/>
  <p:sldLayoutIdLst>
    <p:sldLayoutId id="2147483693" r:id="R0981c0122991404b"/>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Masters/slideMaster5.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t>09/05/2025</a:t>
            </a:fld>
            <a:endParaRPr lang="pt-BR"/>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t>‹nº›</a:t>
            </a:fld>
            <a:endParaRPr lang="pt-BR"/>
          </a:p>
        </p:txBody>
      </p:sp>
    </p:spTree>
    <p:extLst>
      <p:ext uri="{BB962C8B-B14F-4D97-AF65-F5344CB8AC3E}">
        <p14:creationId xmlns:p14="http://schemas.microsoft.com/office/powerpoint/2010/main" val="237319680"/>
      </p:ext>
    </p:extLst>
  </p:cSld>
  <p:clrMap bg1="lt1" tx1="dk1" bg2="lt2" tx2="dk2" accent1="accent1" accent2="accent2" accent3="accent3" accent4="accent4" accent5="accent5" accent6="accent6" hlink="hlink" folHlink="folHlink"/>
  <p:sldLayoutIdLst>
    <p:sldLayoutId id="2147483705" r:id="Raf2783fb33414dda"/>
    <p:sldLayoutId id="2147483710" r:id="R5225640501f34378"/>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
          <p:cNvSpPr txBox="1"/>
          <p:nvPr>
            <p:ph type="title"/>
          </p:nvPr>
        </p:nvSpPr>
        <p:spPr>
          <a:xfrm>
            <a:off x="1980029" y="2300044"/>
            <a:ext cx="24840300" cy="83502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3859"/>
              <a:buFont typeface="Play"/>
              <a:buNone/>
              <a:defRPr sz="13859"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p:txBody>
      </p:sp>
      <p:sp>
        <p:nvSpPr>
          <p:cNvPr id="7" name="Google Shape;7;p2"/>
          <p:cNvSpPr txBox="1"/>
          <p:nvPr>
            <p:ph type="body" idx="1"/>
          </p:nvPr>
        </p:nvSpPr>
        <p:spPr>
          <a:xfrm>
            <a:off x="1980029" y="11500170"/>
            <a:ext cx="24840300" cy="27410400"/>
          </a:xfrm>
          <a:prstGeom prst="rect">
            <a:avLst/>
          </a:prstGeom>
          <a:noFill/>
          <a:ln>
            <a:noFill/>
          </a:ln>
        </p:spPr>
        <p:txBody>
          <a:bodyPr spcFirstLastPara="1" wrap="square" lIns="91425" tIns="45700" rIns="91425" bIns="45700" anchor="t" anchorCtr="0">
            <a:normAutofit/>
          </a:bodyPr>
          <a:lstStyle>
            <a:lvl1pPr marL="457200" marR="0" lvl="0" indent="-788606" algn="l" rtl="0">
              <a:lnSpc>
                <a:spcPct val="90000"/>
              </a:lnSpc>
              <a:spcBef>
                <a:spcPts val="3150"/>
              </a:spcBef>
              <a:spcAft>
                <a:spcPts val="0"/>
              </a:spcAft>
              <a:buClr>
                <a:schemeClr val="dk1"/>
              </a:buClr>
              <a:buSzPts val="8819"/>
              <a:buFont typeface="Arial"/>
              <a:buChar char="•"/>
              <a:defRPr sz="8819" b="0" i="0" u="none" strike="noStrike" cap="none">
                <a:solidFill>
                  <a:schemeClr val="dk1"/>
                </a:solidFill>
                <a:latin typeface="Arial"/>
                <a:ea typeface="Arial"/>
                <a:cs typeface="Arial"/>
                <a:sym typeface="Arial"/>
              </a:defRPr>
            </a:lvl1pPr>
            <a:lvl2pPr marL="914400" marR="0" lvl="1" indent="-708596" algn="l" rtl="0">
              <a:lnSpc>
                <a:spcPct val="90000"/>
              </a:lnSpc>
              <a:spcBef>
                <a:spcPts val="1575"/>
              </a:spcBef>
              <a:spcAft>
                <a:spcPts val="0"/>
              </a:spcAft>
              <a:buClr>
                <a:schemeClr val="dk1"/>
              </a:buClr>
              <a:buSzPts val="7559"/>
              <a:buFont typeface="Arial"/>
              <a:buChar char="•"/>
              <a:defRPr sz="7558" b="0" i="0" u="none" strike="noStrike" cap="none">
                <a:solidFill>
                  <a:schemeClr val="dk1"/>
                </a:solidFill>
                <a:latin typeface="Arial"/>
                <a:ea typeface="Arial"/>
                <a:cs typeface="Arial"/>
                <a:sym typeface="Arial"/>
              </a:defRPr>
            </a:lvl2pPr>
            <a:lvl3pPr marL="1371600" marR="0" lvl="2" indent="-628586" algn="l" rtl="0">
              <a:lnSpc>
                <a:spcPct val="90000"/>
              </a:lnSpc>
              <a:spcBef>
                <a:spcPts val="1575"/>
              </a:spcBef>
              <a:spcAft>
                <a:spcPts val="0"/>
              </a:spcAft>
              <a:buClr>
                <a:schemeClr val="dk1"/>
              </a:buClr>
              <a:buSzPts val="6299"/>
              <a:buFont typeface="Arial"/>
              <a:buChar char="•"/>
              <a:defRPr sz="6299" b="0" i="0" u="none" strike="noStrike" cap="none">
                <a:solidFill>
                  <a:schemeClr val="dk1"/>
                </a:solidFill>
                <a:latin typeface="Arial"/>
                <a:ea typeface="Arial"/>
                <a:cs typeface="Arial"/>
                <a:sym typeface="Arial"/>
              </a:defRPr>
            </a:lvl3pPr>
            <a:lvl4pPr marL="1828800" marR="0" lvl="3"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4pPr>
            <a:lvl5pPr marL="2286000" marR="0" lvl="4"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5pPr>
            <a:lvl6pPr marL="2743200" marR="0" lvl="5"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6pPr>
            <a:lvl7pPr marL="3200400" marR="0" lvl="6"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7pPr>
            <a:lvl8pPr marL="3657600" marR="0" lvl="7"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8pPr>
            <a:lvl9pPr marL="4114800" marR="0" lvl="8"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9pPr>
          </a:lstStyle>
          <a:p/>
        </p:txBody>
      </p:sp>
      <p:sp>
        <p:nvSpPr>
          <p:cNvPr id="8" name="Google Shape;8;p2"/>
          <p:cNvSpPr txBox="1"/>
          <p:nvPr>
            <p:ph type="dt" idx="10"/>
          </p:nvPr>
        </p:nvSpPr>
        <p:spPr>
          <a:xfrm>
            <a:off x="1980029" y="40040601"/>
            <a:ext cx="6480000" cy="2300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378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p:txBody>
      </p:sp>
      <p:sp>
        <p:nvSpPr>
          <p:cNvPr id="9" name="Google Shape;9;p2"/>
          <p:cNvSpPr txBox="1"/>
          <p:nvPr>
            <p:ph type="ftr" idx="11"/>
          </p:nvPr>
        </p:nvSpPr>
        <p:spPr>
          <a:xfrm>
            <a:off x="9540141" y="40040601"/>
            <a:ext cx="9720000" cy="2300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378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p:txBody>
      </p:sp>
      <p:sp>
        <p:nvSpPr>
          <p:cNvPr id="10" name="Google Shape;10;p2"/>
          <p:cNvSpPr txBox="1"/>
          <p:nvPr>
            <p:ph type="sldNum" idx="12"/>
          </p:nvPr>
        </p:nvSpPr>
        <p:spPr>
          <a:xfrm>
            <a:off x="20340300" y="40040601"/>
            <a:ext cx="6480000" cy="2300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a:t>
            </a:fld>
            <a:endParaRPr/>
          </a:p>
        </p:txBody>
      </p:sp>
    </p:spTree>
  </p:cSld>
  <p:clrMap bg1="lt1" tx1="dk1" bg2="dk2" tx2="lt2" accent1="accent1" accent2="accent2" accent3="accent3" accent4="accent4" accent5="accent5" accent6="accent6" hlink="hlink" folHlink="folHlink"/>
  <p:sldLayoutIdLst>
    <p:sldLayoutId id="2147483713" r:id="Red5feef9a70e41f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1980029" y="2300044"/>
            <a:ext cx="24840367" cy="835012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3859"/>
              <a:buFont typeface="Play"/>
              <a:buNone/>
              <a:defRPr sz="13859"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
          <p:cNvSpPr txBox="1">
            <a:spLocks noGrp="1"/>
          </p:cNvSpPr>
          <p:nvPr>
            <p:ph type="body" idx="1"/>
          </p:nvPr>
        </p:nvSpPr>
        <p:spPr>
          <a:xfrm>
            <a:off x="1980029" y="11500170"/>
            <a:ext cx="24840367" cy="27410408"/>
          </a:xfrm>
          <a:prstGeom prst="rect">
            <a:avLst/>
          </a:prstGeom>
          <a:noFill/>
          <a:ln>
            <a:noFill/>
          </a:ln>
        </p:spPr>
        <p:txBody>
          <a:bodyPr spcFirstLastPara="1" wrap="square" lIns="91425" tIns="45700" rIns="91425" bIns="45700" anchor="t" anchorCtr="0">
            <a:normAutofit/>
          </a:bodyPr>
          <a:lstStyle>
            <a:lvl1pPr marL="457200" marR="0" lvl="0" indent="-788606" algn="l" rtl="0">
              <a:lnSpc>
                <a:spcPct val="90000"/>
              </a:lnSpc>
              <a:spcBef>
                <a:spcPts val="3150"/>
              </a:spcBef>
              <a:spcAft>
                <a:spcPts val="0"/>
              </a:spcAft>
              <a:buClr>
                <a:schemeClr val="dk1"/>
              </a:buClr>
              <a:buSzPts val="8819"/>
              <a:buFont typeface="Arial"/>
              <a:buChar char="•"/>
              <a:defRPr sz="8819" b="0" i="0" u="none" strike="noStrike" cap="none">
                <a:solidFill>
                  <a:schemeClr val="dk1"/>
                </a:solidFill>
                <a:latin typeface="Arial"/>
                <a:ea typeface="Arial"/>
                <a:cs typeface="Arial"/>
                <a:sym typeface="Arial"/>
              </a:defRPr>
            </a:lvl1pPr>
            <a:lvl2pPr marL="914400" marR="0" lvl="1" indent="-708596" algn="l" rtl="0">
              <a:lnSpc>
                <a:spcPct val="90000"/>
              </a:lnSpc>
              <a:spcBef>
                <a:spcPts val="1575"/>
              </a:spcBef>
              <a:spcAft>
                <a:spcPts val="0"/>
              </a:spcAft>
              <a:buClr>
                <a:schemeClr val="dk1"/>
              </a:buClr>
              <a:buSzPts val="7559"/>
              <a:buFont typeface="Arial"/>
              <a:buChar char="•"/>
              <a:defRPr sz="7558" b="0" i="0" u="none" strike="noStrike" cap="none">
                <a:solidFill>
                  <a:schemeClr val="dk1"/>
                </a:solidFill>
                <a:latin typeface="Arial"/>
                <a:ea typeface="Arial"/>
                <a:cs typeface="Arial"/>
                <a:sym typeface="Arial"/>
              </a:defRPr>
            </a:lvl2pPr>
            <a:lvl3pPr marL="1371600" marR="0" lvl="2" indent="-628586" algn="l" rtl="0">
              <a:lnSpc>
                <a:spcPct val="90000"/>
              </a:lnSpc>
              <a:spcBef>
                <a:spcPts val="1575"/>
              </a:spcBef>
              <a:spcAft>
                <a:spcPts val="0"/>
              </a:spcAft>
              <a:buClr>
                <a:schemeClr val="dk1"/>
              </a:buClr>
              <a:buSzPts val="6299"/>
              <a:buFont typeface="Arial"/>
              <a:buChar char="•"/>
              <a:defRPr sz="6299" b="0" i="0" u="none" strike="noStrike" cap="none">
                <a:solidFill>
                  <a:schemeClr val="dk1"/>
                </a:solidFill>
                <a:latin typeface="Arial"/>
                <a:ea typeface="Arial"/>
                <a:cs typeface="Arial"/>
                <a:sym typeface="Arial"/>
              </a:defRPr>
            </a:lvl3pPr>
            <a:lvl4pPr marL="1828800" marR="0" lvl="3"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4pPr>
            <a:lvl5pPr marL="2286000" marR="0" lvl="4"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5pPr>
            <a:lvl6pPr marL="2743200" marR="0" lvl="5"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6pPr>
            <a:lvl7pPr marL="3200400" marR="0" lvl="6"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7pPr>
            <a:lvl8pPr marL="3657600" marR="0" lvl="7"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8pPr>
            <a:lvl9pPr marL="4114800" marR="0" lvl="8"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9pPr>
          </a:lstStyle>
          <a:p>
            <a:endParaRPr/>
          </a:p>
        </p:txBody>
      </p:sp>
      <p:sp>
        <p:nvSpPr>
          <p:cNvPr id="8" name="Google Shape;8;p2"/>
          <p:cNvSpPr txBox="1">
            <a:spLocks noGrp="1"/>
          </p:cNvSpPr>
          <p:nvPr>
            <p:ph type="dt" idx="10"/>
          </p:nvPr>
        </p:nvSpPr>
        <p:spPr>
          <a:xfrm>
            <a:off x="1980029" y="40040601"/>
            <a:ext cx="6480096" cy="230003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378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 name="Google Shape;9;p2"/>
          <p:cNvSpPr txBox="1">
            <a:spLocks noGrp="1"/>
          </p:cNvSpPr>
          <p:nvPr>
            <p:ph type="ftr" idx="11"/>
          </p:nvPr>
        </p:nvSpPr>
        <p:spPr>
          <a:xfrm>
            <a:off x="9540141" y="40040601"/>
            <a:ext cx="9720143" cy="230003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378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2"/>
          <p:cNvSpPr txBox="1">
            <a:spLocks noGrp="1"/>
          </p:cNvSpPr>
          <p:nvPr>
            <p:ph type="sldNum" idx="12"/>
          </p:nvPr>
        </p:nvSpPr>
        <p:spPr>
          <a:xfrm>
            <a:off x="20340300" y="40040601"/>
            <a:ext cx="6480096" cy="230003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3780"/>
              <a:buFont typeface="Arial"/>
              <a:buNone/>
              <a:defRPr sz="378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729" r:id="R1aaee6f89dbd4f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1980029" y="2300044"/>
            <a:ext cx="24840367" cy="835012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3859"/>
              <a:buFont typeface="Play"/>
              <a:buNone/>
              <a:defRPr sz="13859"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
          <p:cNvSpPr txBox="1">
            <a:spLocks noGrp="1"/>
          </p:cNvSpPr>
          <p:nvPr>
            <p:ph type="body" idx="1"/>
          </p:nvPr>
        </p:nvSpPr>
        <p:spPr>
          <a:xfrm>
            <a:off x="1980029" y="11500170"/>
            <a:ext cx="24840367" cy="27410408"/>
          </a:xfrm>
          <a:prstGeom prst="rect">
            <a:avLst/>
          </a:prstGeom>
          <a:noFill/>
          <a:ln>
            <a:noFill/>
          </a:ln>
        </p:spPr>
        <p:txBody>
          <a:bodyPr spcFirstLastPara="1" wrap="square" lIns="91425" tIns="45700" rIns="91425" bIns="45700" anchor="t" anchorCtr="0">
            <a:normAutofit/>
          </a:bodyPr>
          <a:lstStyle>
            <a:lvl1pPr marL="457200" marR="0" lvl="0" indent="-788606" algn="l" rtl="0">
              <a:lnSpc>
                <a:spcPct val="90000"/>
              </a:lnSpc>
              <a:spcBef>
                <a:spcPts val="3150"/>
              </a:spcBef>
              <a:spcAft>
                <a:spcPts val="0"/>
              </a:spcAft>
              <a:buClr>
                <a:schemeClr val="dk1"/>
              </a:buClr>
              <a:buSzPts val="8819"/>
              <a:buFont typeface="Arial"/>
              <a:buChar char="•"/>
              <a:defRPr sz="8819" b="0" i="0" u="none" strike="noStrike" cap="none">
                <a:solidFill>
                  <a:schemeClr val="dk1"/>
                </a:solidFill>
                <a:latin typeface="Arial"/>
                <a:ea typeface="Arial"/>
                <a:cs typeface="Arial"/>
                <a:sym typeface="Arial"/>
              </a:defRPr>
            </a:lvl1pPr>
            <a:lvl2pPr marL="914400" marR="0" lvl="1" indent="-708596" algn="l" rtl="0">
              <a:lnSpc>
                <a:spcPct val="90000"/>
              </a:lnSpc>
              <a:spcBef>
                <a:spcPts val="1575"/>
              </a:spcBef>
              <a:spcAft>
                <a:spcPts val="0"/>
              </a:spcAft>
              <a:buClr>
                <a:schemeClr val="dk1"/>
              </a:buClr>
              <a:buSzPts val="7559"/>
              <a:buFont typeface="Arial"/>
              <a:buChar char="•"/>
              <a:defRPr sz="7558" b="0" i="0" u="none" strike="noStrike" cap="none">
                <a:solidFill>
                  <a:schemeClr val="dk1"/>
                </a:solidFill>
                <a:latin typeface="Arial"/>
                <a:ea typeface="Arial"/>
                <a:cs typeface="Arial"/>
                <a:sym typeface="Arial"/>
              </a:defRPr>
            </a:lvl2pPr>
            <a:lvl3pPr marL="1371600" marR="0" lvl="2" indent="-628586" algn="l" rtl="0">
              <a:lnSpc>
                <a:spcPct val="90000"/>
              </a:lnSpc>
              <a:spcBef>
                <a:spcPts val="1575"/>
              </a:spcBef>
              <a:spcAft>
                <a:spcPts val="0"/>
              </a:spcAft>
              <a:buClr>
                <a:schemeClr val="dk1"/>
              </a:buClr>
              <a:buSzPts val="6299"/>
              <a:buFont typeface="Arial"/>
              <a:buChar char="•"/>
              <a:defRPr sz="6299" b="0" i="0" u="none" strike="noStrike" cap="none">
                <a:solidFill>
                  <a:schemeClr val="dk1"/>
                </a:solidFill>
                <a:latin typeface="Arial"/>
                <a:ea typeface="Arial"/>
                <a:cs typeface="Arial"/>
                <a:sym typeface="Arial"/>
              </a:defRPr>
            </a:lvl3pPr>
            <a:lvl4pPr marL="1828800" marR="0" lvl="3"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4pPr>
            <a:lvl5pPr marL="2286000" marR="0" lvl="4"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5pPr>
            <a:lvl6pPr marL="2743200" marR="0" lvl="5"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6pPr>
            <a:lvl7pPr marL="3200400" marR="0" lvl="6"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7pPr>
            <a:lvl8pPr marL="3657600" marR="0" lvl="7"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8pPr>
            <a:lvl9pPr marL="4114800" marR="0" lvl="8"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9pPr>
          </a:lstStyle>
          <a:p>
            <a:endParaRPr/>
          </a:p>
        </p:txBody>
      </p:sp>
      <p:sp>
        <p:nvSpPr>
          <p:cNvPr id="8" name="Google Shape;8;p2"/>
          <p:cNvSpPr txBox="1">
            <a:spLocks noGrp="1"/>
          </p:cNvSpPr>
          <p:nvPr>
            <p:ph type="dt" idx="10"/>
          </p:nvPr>
        </p:nvSpPr>
        <p:spPr>
          <a:xfrm>
            <a:off x="1980029" y="40040601"/>
            <a:ext cx="6480096" cy="230003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78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 name="Google Shape;9;p2"/>
          <p:cNvSpPr txBox="1">
            <a:spLocks noGrp="1"/>
          </p:cNvSpPr>
          <p:nvPr>
            <p:ph type="ftr" idx="11"/>
          </p:nvPr>
        </p:nvSpPr>
        <p:spPr>
          <a:xfrm>
            <a:off x="9540141" y="40040601"/>
            <a:ext cx="9720143" cy="230003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378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 name="Google Shape;10;p2"/>
          <p:cNvSpPr txBox="1">
            <a:spLocks noGrp="1"/>
          </p:cNvSpPr>
          <p:nvPr>
            <p:ph type="sldNum" idx="12"/>
          </p:nvPr>
        </p:nvSpPr>
        <p:spPr>
          <a:xfrm>
            <a:off x="20340300" y="40040601"/>
            <a:ext cx="6480096" cy="230003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3780" b="0" i="0" u="none" strike="noStrike" cap="none">
                <a:solidFill>
                  <a:srgbClr val="757575"/>
                </a:solidFill>
                <a:latin typeface="Arial"/>
                <a:ea typeface="Arial"/>
                <a:cs typeface="Arial"/>
                <a:sym typeface="Arial"/>
              </a:defRPr>
            </a:lvl1pPr>
            <a:lvl2pPr marL="0" marR="0" lvl="1" indent="0" algn="r" rtl="0">
              <a:spcBef>
                <a:spcPts val="0"/>
              </a:spcBef>
              <a:buNone/>
              <a:defRPr sz="3780" b="0" i="0" u="none" strike="noStrike" cap="none">
                <a:solidFill>
                  <a:srgbClr val="757575"/>
                </a:solidFill>
                <a:latin typeface="Arial"/>
                <a:ea typeface="Arial"/>
                <a:cs typeface="Arial"/>
                <a:sym typeface="Arial"/>
              </a:defRPr>
            </a:lvl2pPr>
            <a:lvl3pPr marL="0" marR="0" lvl="2" indent="0" algn="r" rtl="0">
              <a:spcBef>
                <a:spcPts val="0"/>
              </a:spcBef>
              <a:buNone/>
              <a:defRPr sz="3780" b="0" i="0" u="none" strike="noStrike" cap="none">
                <a:solidFill>
                  <a:srgbClr val="757575"/>
                </a:solidFill>
                <a:latin typeface="Arial"/>
                <a:ea typeface="Arial"/>
                <a:cs typeface="Arial"/>
                <a:sym typeface="Arial"/>
              </a:defRPr>
            </a:lvl3pPr>
            <a:lvl4pPr marL="0" marR="0" lvl="3" indent="0" algn="r" rtl="0">
              <a:spcBef>
                <a:spcPts val="0"/>
              </a:spcBef>
              <a:buNone/>
              <a:defRPr sz="3780" b="0" i="0" u="none" strike="noStrike" cap="none">
                <a:solidFill>
                  <a:srgbClr val="757575"/>
                </a:solidFill>
                <a:latin typeface="Arial"/>
                <a:ea typeface="Arial"/>
                <a:cs typeface="Arial"/>
                <a:sym typeface="Arial"/>
              </a:defRPr>
            </a:lvl4pPr>
            <a:lvl5pPr marL="0" marR="0" lvl="4" indent="0" algn="r" rtl="0">
              <a:spcBef>
                <a:spcPts val="0"/>
              </a:spcBef>
              <a:buNone/>
              <a:defRPr sz="3780" b="0" i="0" u="none" strike="noStrike" cap="none">
                <a:solidFill>
                  <a:srgbClr val="757575"/>
                </a:solidFill>
                <a:latin typeface="Arial"/>
                <a:ea typeface="Arial"/>
                <a:cs typeface="Arial"/>
                <a:sym typeface="Arial"/>
              </a:defRPr>
            </a:lvl5pPr>
            <a:lvl6pPr marL="0" marR="0" lvl="5" indent="0" algn="r" rtl="0">
              <a:spcBef>
                <a:spcPts val="0"/>
              </a:spcBef>
              <a:buNone/>
              <a:defRPr sz="3780" b="0" i="0" u="none" strike="noStrike" cap="none">
                <a:solidFill>
                  <a:srgbClr val="757575"/>
                </a:solidFill>
                <a:latin typeface="Arial"/>
                <a:ea typeface="Arial"/>
                <a:cs typeface="Arial"/>
                <a:sym typeface="Arial"/>
              </a:defRPr>
            </a:lvl6pPr>
            <a:lvl7pPr marL="0" marR="0" lvl="6" indent="0" algn="r" rtl="0">
              <a:spcBef>
                <a:spcPts val="0"/>
              </a:spcBef>
              <a:buNone/>
              <a:defRPr sz="3780" b="0" i="0" u="none" strike="noStrike" cap="none">
                <a:solidFill>
                  <a:srgbClr val="757575"/>
                </a:solidFill>
                <a:latin typeface="Arial"/>
                <a:ea typeface="Arial"/>
                <a:cs typeface="Arial"/>
                <a:sym typeface="Arial"/>
              </a:defRPr>
            </a:lvl7pPr>
            <a:lvl8pPr marL="0" marR="0" lvl="7" indent="0" algn="r" rtl="0">
              <a:spcBef>
                <a:spcPts val="0"/>
              </a:spcBef>
              <a:buNone/>
              <a:defRPr sz="3780" b="0" i="0" u="none" strike="noStrike" cap="none">
                <a:solidFill>
                  <a:srgbClr val="757575"/>
                </a:solidFill>
                <a:latin typeface="Arial"/>
                <a:ea typeface="Arial"/>
                <a:cs typeface="Arial"/>
                <a:sym typeface="Arial"/>
              </a:defRPr>
            </a:lvl8pPr>
            <a:lvl9pPr marL="0" marR="0" lvl="8" indent="0" algn="r" rtl="0">
              <a:spcBef>
                <a:spcPts val="0"/>
              </a:spcBef>
              <a:buNone/>
              <a:defRPr sz="378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741" r:id="R6fc02509c68d4b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t>08/05/2025</a:t>
            </a:fld>
            <a:endParaRPr lang="pt-BR"/>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t>‹nº›</a:t>
            </a:fld>
            <a:endParaRPr lang="pt-BR"/>
          </a:p>
        </p:txBody>
      </p:sp>
    </p:spTree>
    <p:extLst>
      <p:ext uri="{BB962C8B-B14F-4D97-AF65-F5344CB8AC3E}">
        <p14:creationId xmlns:p14="http://schemas.microsoft.com/office/powerpoint/2010/main" val="237319680"/>
      </p:ext>
    </p:extLst>
  </p:cSld>
  <p:clrMap bg1="lt1" tx1="dk1" bg2="lt2" tx2="dk2" accent1="accent1" accent2="accent2" accent3="accent3" accent4="accent4" accent5="accent5" accent6="accent6" hlink="hlink" folHlink="folHlink"/>
  <p:sldLayoutIdLst>
    <p:sldLayoutId id="2147483753" r:id="R73c13882ebaa4993"/>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Masters/theme/theme10.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slideMasters/theme/theme11.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slideMasters/theme/theme1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slideMasters/theme/theme13.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slideMasters/theme/theme2.xml><?xml version="1.0" encoding="utf-8"?>
<a:theme xmlns:a="http://schemas.openxmlformats.org/drawingml/2006/main" xmlns:r="http://schemas.openxmlformats.org/officeDocument/2006/relationships" name="Tema do Office">
  <a:themeElements>
    <a:clrScheme name="Tema do 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slideMasters/theme/theme3.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slideMasters/theme/theme4.xml><?xml version="1.0" encoding="utf-8"?>
<a:theme xmlns:a="http://schemas.openxmlformats.org/drawingml/2006/main" xmlns:r="http://schemas.openxmlformats.org/officeDocument/2006/relationships" name="Tema do Office">
  <a:themeElements>
    <a:clrScheme name="Tema do 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slideMasters/theme/theme5.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slideMasters/theme/theme6.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slideMasters/theme/theme7.xml><?xml version="1.0" encoding="utf-8"?>
<a:theme xmlns:a="http://schemas.openxmlformats.org/drawingml/2006/main" xmlns:r="http://schemas.openxmlformats.org/officeDocument/2006/relationships" name="Tema do Office">
  <a:themeElements>
    <a:clrScheme name="Tema do 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slideMasters/theme/theme8.xml><?xml version="1.0" encoding="utf-8"?>
<a:theme xmlns:a="http://schemas.openxmlformats.org/drawingml/2006/main" name="Tema do Office">
  <a:themeElements>
    <a:clrScheme name="Tema do 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slideMasters/theme/theme9.xml><?xml version="1.0" encoding="utf-8"?>
<a:theme xmlns:a="http://schemas.openxmlformats.org/drawingml/2006/main" name="Tema do Office">
  <a:themeElements>
    <a:clrScheme name="Tema do 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slides/_rels/slide1.xml.rels>&#65279;<?xml version="1.0" encoding="utf-8"?><Relationships xmlns="http://schemas.openxmlformats.org/package/2006/relationships"><Relationship Type="http://schemas.openxmlformats.org/officeDocument/2006/relationships/image" Target="/ppt/media/image.png" Id="R38c61edbb52349a8" /><Relationship Type="http://schemas.openxmlformats.org/officeDocument/2006/relationships/image" Target="/ppt/media/image2.png" Id="R32d462a560114edb" /><Relationship Type="http://schemas.openxmlformats.org/officeDocument/2006/relationships/image" Target="/ppt/media/image.jpg" Id="R430203ea7c9141e6" /><Relationship Type="http://schemas.openxmlformats.org/officeDocument/2006/relationships/image" Target="/ppt/media/image2.jpg" Id="R3761b0499347479c" /><Relationship Type="http://schemas.openxmlformats.org/officeDocument/2006/relationships/image" Target="/ppt/media/image3.jpg" Id="R7e4b75cc1ecc4d6f" /><Relationship Type="http://schemas.openxmlformats.org/officeDocument/2006/relationships/image" Target="/ppt/media/image4.jpg" Id="R51073e244c704b62" /><Relationship Type="http://schemas.openxmlformats.org/officeDocument/2006/relationships/image" Target="/ppt/media/image5.jpg" Id="R215ca08f24cb44bf" /><Relationship Type="http://schemas.openxmlformats.org/officeDocument/2006/relationships/notesSlide" Target="/ppt/notesSlides/notesSlide1.xml" Id="R86309fc7d4b443b6" /><Relationship Type="http://schemas.openxmlformats.org/officeDocument/2006/relationships/slideLayout" Target="/ppt/slideLayouts/slideLayout1.xml" Id="Rd6e4d57e1bd24d11" /></Relationships>
</file>

<file path=ppt/slides/_rels/slide10.xml.rels>&#65279;<?xml version="1.0" encoding="utf-8"?><Relationships xmlns="http://schemas.openxmlformats.org/package/2006/relationships"><Relationship Type="http://schemas.openxmlformats.org/officeDocument/2006/relationships/image" Target="/ppt/media/image2.png" Id="R9fe846cd6dce46e6" /><Relationship Type="http://schemas.openxmlformats.org/officeDocument/2006/relationships/image" Target="/ppt/media/image.png" Id="R2416508cd2a5423d" /><Relationship Type="http://schemas.openxmlformats.org/officeDocument/2006/relationships/notesSlide" Target="/ppt/notesSlides/notesSlide5.xml" Id="Rcc7a9d7219804cbf" /><Relationship Type="http://schemas.openxmlformats.org/officeDocument/2006/relationships/slideLayout" Target="/ppt/slideLayouts/slideLayout75.xml" Id="R9684f99cd6a5433f" /><Relationship Type="http://schemas.openxmlformats.org/officeDocument/2006/relationships/hyperlink" Target="https://pubmed.ncbi.nlm.nih.gov/36636179/" TargetMode="External" Id="rcIda3a982c082e04c22" /><Relationship Type="http://schemas.openxmlformats.org/officeDocument/2006/relationships/hyperlink" Target="https://pubmed.ncbi.nlm.nih.gov/32955626/" TargetMode="External" Id="rcId5c17cc2d3db04836" /><Relationship Type="http://schemas.openxmlformats.org/officeDocument/2006/relationships/hyperlink" Target="https://pubmed.ncbi.nlm.nih.gov/35903029/" TargetMode="External" Id="rcId6383965d45c24db2" /><Relationship Type="http://schemas.openxmlformats.org/officeDocument/2006/relationships/hyperlink" Target="https://pubmed.ncbi.nlm.nih.gov/32566426/" TargetMode="External" Id="rcId743672fc02174d5b" /><Relationship Type="http://schemas.openxmlformats.org/officeDocument/2006/relationships/hyperlink" Target="https://pubmed.ncbi.nlm.nih.gov/35141539/" TargetMode="External" Id="rcIde22e9b6719fb43f0" /></Relationships>
</file>

<file path=ppt/slides/_rels/slide11.xml.rels>&#65279;<?xml version="1.0" encoding="utf-8"?><Relationships xmlns="http://schemas.openxmlformats.org/package/2006/relationships"><Relationship Type="http://schemas.openxmlformats.org/officeDocument/2006/relationships/image" Target="/ppt/media/image2.png" Id="Rab2468c64e344e82" /><Relationship Type="http://schemas.openxmlformats.org/officeDocument/2006/relationships/image" Target="/ppt/media/image.png" Id="R9c28953ad7f446cb" /><Relationship Type="http://schemas.openxmlformats.org/officeDocument/2006/relationships/notesSlide" Target="/ppt/notesSlides/notesSlide6.xml" Id="R93c484e111934b23" /><Relationship Type="http://schemas.openxmlformats.org/officeDocument/2006/relationships/slideLayout" Target="/ppt/slideLayouts/slideLayout86.xml" Id="Re03d920b057a4d33" /><Relationship Type="http://schemas.openxmlformats.org/officeDocument/2006/relationships/hyperlink" Target="https://pubmed.ncbi.nlm.nih.gov/32446579/" TargetMode="External" Id="rcId3507aced81c84872" /><Relationship Type="http://schemas.openxmlformats.org/officeDocument/2006/relationships/hyperlink" Target="https://pubmed.ncbi.nlm.nih.gov/36587260/" TargetMode="External" Id="rcIda64febf56d80490b" /><Relationship Type="http://schemas.openxmlformats.org/officeDocument/2006/relationships/hyperlink" Target="https://pubmed.ncbi.nlm.nih.gov/31194385/" TargetMode="External" Id="rcId616c5e650510401a" /></Relationships>
</file>

<file path=ppt/slides/_rels/slide12.xml.rels>&#65279;<?xml version="1.0" encoding="utf-8"?><Relationships xmlns="http://schemas.openxmlformats.org/package/2006/relationships"><Relationship Type="http://schemas.openxmlformats.org/officeDocument/2006/relationships/image" Target="/ppt/media/image3.png" Id="R1643653cc00545bc" /><Relationship Type="http://schemas.openxmlformats.org/officeDocument/2006/relationships/image" Target="/ppt/media/image4.png" Id="R0d915b7268d5407f" /><Relationship Type="http://schemas.openxmlformats.org/officeDocument/2006/relationships/image" Target="/ppt/media/image8.png" Id="R5099c2e9131149ea" /><Relationship Type="http://schemas.openxmlformats.org/officeDocument/2006/relationships/image" Target="/ppt/media/image9.png" Id="R52e80e941bb94132" /><Relationship Type="http://schemas.openxmlformats.org/officeDocument/2006/relationships/image" Target="/ppt/media/image10.png" Id="Rc75fdd4bff23408c" /><Relationship Type="http://schemas.openxmlformats.org/officeDocument/2006/relationships/slideLayout" Target="/ppt/slideLayouts/slideLayout97.xml" Id="Rca47122b239148d0" /></Relationships>
</file>

<file path=ppt/slides/_rels/slide13.xml.rels>&#65279;<?xml version="1.0" encoding="utf-8"?><Relationships xmlns="http://schemas.openxmlformats.org/package/2006/relationships"><Relationship Type="http://schemas.openxmlformats.org/officeDocument/2006/relationships/image" Target="/ppt/media/image3.png" Id="R9424e816d0dd41ca" /><Relationship Type="http://schemas.openxmlformats.org/officeDocument/2006/relationships/image" Target="/ppt/media/image4.png" Id="Rbecdbf2af2b94cd7" /><Relationship Type="http://schemas.openxmlformats.org/officeDocument/2006/relationships/slideLayout" Target="/ppt/slideLayouts/slideLayout58.xml" Id="R340dfded57124cd9" /></Relationships>
</file>

<file path=ppt/slides/_rels/slide14.xml.rels>&#65279;<?xml version="1.0" encoding="utf-8"?><Relationships xmlns="http://schemas.openxmlformats.org/package/2006/relationships"><Relationship Type="http://schemas.openxmlformats.org/officeDocument/2006/relationships/image" Target="/ppt/media/image3.png" Id="R86343544a7114e31" /><Relationship Type="http://schemas.openxmlformats.org/officeDocument/2006/relationships/image" Target="/ppt/media/image4.png" Id="Rc00c08dc17614d23" /><Relationship Type="http://schemas.openxmlformats.org/officeDocument/2006/relationships/image" Target="/ppt/media/image11.png" Id="Ra1729c6a520d4dbb" /><Relationship Type="http://schemas.openxmlformats.org/officeDocument/2006/relationships/image" Target="/ppt/media/image12.png" Id="Rc4af7f5c04b54155" /><Relationship Type="http://schemas.openxmlformats.org/officeDocument/2006/relationships/image" Target="/ppt/media/image13.png" Id="R5640dd643061487e" /><Relationship Type="http://schemas.openxmlformats.org/officeDocument/2006/relationships/image" Target="/ppt/media/image14.png" Id="Raf2edac2199c40e3" /><Relationship Type="http://schemas.openxmlformats.org/officeDocument/2006/relationships/image" Target="/ppt/media/image15.png" Id="R02591455501a42a1" /><Relationship Type="http://schemas.openxmlformats.org/officeDocument/2006/relationships/image" Target="/ppt/media/image16.png" Id="Rf0f363bb1ba54db3" /><Relationship Type="http://schemas.openxmlformats.org/officeDocument/2006/relationships/image" Target="/ppt/media/image17.png" Id="R92088509491a4ce5" /><Relationship Type="http://schemas.openxmlformats.org/officeDocument/2006/relationships/image" Target="/ppt/media/image18.png" Id="R34131ac071244650" /><Relationship Type="http://schemas.openxmlformats.org/officeDocument/2006/relationships/image" Target="/ppt/media/image19.png" Id="R460fcc336f374664" /><Relationship Type="http://schemas.openxmlformats.org/officeDocument/2006/relationships/image" Target="/ppt/media/image20.png" Id="R2f63ede9911548a9" /><Relationship Type="http://schemas.openxmlformats.org/officeDocument/2006/relationships/image" Target="/ppt/media/image21.png" Id="R768cbb897ed64217" /><Relationship Type="http://schemas.openxmlformats.org/officeDocument/2006/relationships/image" Target="/ppt/media/image22.png" Id="R20d772ab736f4d67" /><Relationship Type="http://schemas.openxmlformats.org/officeDocument/2006/relationships/image" Target="/ppt/media/image23.png" Id="Rbbf0fd8d913b4c81" /><Relationship Type="http://schemas.openxmlformats.org/officeDocument/2006/relationships/slideLayout" Target="/ppt/slideLayouts/slideLayout108.xml" Id="R1c908ba918244441" /></Relationships>
</file>

<file path=ppt/slides/_rels/slide15.xml.rels>&#65279;<?xml version="1.0" encoding="utf-8"?><Relationships xmlns="http://schemas.openxmlformats.org/package/2006/relationships"><Relationship Type="http://schemas.openxmlformats.org/officeDocument/2006/relationships/image" Target="/ppt/media/image24.png" Id="R930643e689b942b6" /><Relationship Type="http://schemas.openxmlformats.org/officeDocument/2006/relationships/image" Target="/ppt/media/image25.png" Id="R8593592049824a2a" /><Relationship Type="http://schemas.openxmlformats.org/officeDocument/2006/relationships/image" Target="/ppt/media/image26.png" Id="Rec3047c7cfe6416f" /><Relationship Type="http://schemas.openxmlformats.org/officeDocument/2006/relationships/image" Target="/ppt/media/image19.jpg" Id="Rc15ac2e41015439b" /><Relationship Type="http://schemas.openxmlformats.org/officeDocument/2006/relationships/image" Target="/ppt/media/image27.png" Id="R467f5940aed74eea" /><Relationship Type="http://schemas.openxmlformats.org/officeDocument/2006/relationships/image" Target="/ppt/media/image20.jpg" Id="Rac8bf6cab255474d" /><Relationship Type="http://schemas.openxmlformats.org/officeDocument/2006/relationships/notesSlide" Target="/ppt/notesSlides/notesSlide7.xml" Id="Rfac2e471173e41ec" /><Relationship Type="http://schemas.openxmlformats.org/officeDocument/2006/relationships/slideLayout" Target="/ppt/slideLayouts/slideLayout115.xml" Id="Re5b10bcbcde2448e" /></Relationships>
</file>

<file path=ppt/slides/_rels/slide16.xml.rels>&#65279;<?xml version="1.0" encoding="utf-8"?><Relationships xmlns="http://schemas.openxmlformats.org/package/2006/relationships"><Relationship Type="http://schemas.openxmlformats.org/officeDocument/2006/relationships/image" Target="/ppt/media/image3.png" Id="Rb51639764dba4dd7" /><Relationship Type="http://schemas.openxmlformats.org/officeDocument/2006/relationships/image" Target="/ppt/media/image4.png" Id="R9a97d4ee78c84156" /><Relationship Type="http://schemas.openxmlformats.org/officeDocument/2006/relationships/image" Target="/ppt/media/image28.png" Id="Rf9d05e4551b34e89" /><Relationship Type="http://schemas.openxmlformats.org/officeDocument/2006/relationships/image" Target="/ppt/media/image29.png" Id="R2d9d66e1e9074ead" /><Relationship Type="http://schemas.openxmlformats.org/officeDocument/2006/relationships/image" Target="/ppt/media/image30.png" Id="Re616f7ce242f4ff8" /><Relationship Type="http://schemas.openxmlformats.org/officeDocument/2006/relationships/image" Target="/ppt/media/image31.png" Id="Rf8f741b140bd4da3" /><Relationship Type="http://schemas.openxmlformats.org/officeDocument/2006/relationships/image" Target="/ppt/media/image32.png" Id="R377428d8a275451d" /><Relationship Type="http://schemas.openxmlformats.org/officeDocument/2006/relationships/image" Target="/ppt/media/image33.png" Id="Ra1c5abb2f5b1464c" /><Relationship Type="http://schemas.openxmlformats.org/officeDocument/2006/relationships/tags" Target="/ppt/slides/tags/tag1.xml" Id="R0f80f162670e4365" /><Relationship Type="http://schemas.openxmlformats.org/officeDocument/2006/relationships/tags" Target="/ppt/slides/tags/tag2.xml" Id="R90d867455bca4707" /><Relationship Type="http://schemas.openxmlformats.org/officeDocument/2006/relationships/tags" Target="/ppt/slides/tags/tag3.xml" Id="R936c2e7e59724d0f" /><Relationship Type="http://schemas.openxmlformats.org/officeDocument/2006/relationships/tags" Target="/ppt/slides/tags/tag4.xml" Id="Rb569736230a346f3" /><Relationship Type="http://schemas.openxmlformats.org/officeDocument/2006/relationships/tags" Target="/ppt/slides/tags/tag5.xml" Id="R906134b550244e23" /><Relationship Type="http://schemas.openxmlformats.org/officeDocument/2006/relationships/tags" Target="/ppt/slides/tags/tag6.xml" Id="R39fc5fb0a8284b50" /><Relationship Type="http://schemas.openxmlformats.org/officeDocument/2006/relationships/notesSlide" Target="/ppt/notesSlides/notesSlide8.xml" Id="Rb4d8ae08ed004904" /><Relationship Type="http://schemas.openxmlformats.org/officeDocument/2006/relationships/slideLayout" Target="/ppt/slideLayouts/slideLayout136.xml" Id="Rc98b0b9c576844a0" /></Relationships>
</file>

<file path=ppt/slides/_rels/slide17.xml.rels>&#65279;<?xml version="1.0" encoding="utf-8"?><Relationships xmlns="http://schemas.openxmlformats.org/package/2006/relationships"><Relationship Type="http://schemas.openxmlformats.org/officeDocument/2006/relationships/image" Target="/ppt/media/image.png" Id="Rcd2fc86c3ffa4698" /><Relationship Type="http://schemas.openxmlformats.org/officeDocument/2006/relationships/image" Target="/ppt/media/image2.png" Id="Raeb2db7ca90044ba" /><Relationship Type="http://schemas.openxmlformats.org/officeDocument/2006/relationships/image" Target="/ppt/media/image34.png" Id="R2229fbda347841f5" /><Relationship Type="http://schemas.openxmlformats.org/officeDocument/2006/relationships/image" Target="/ppt/media/image21.jpg" Id="R4e628331610b45ca" /><Relationship Type="http://schemas.openxmlformats.org/officeDocument/2006/relationships/image" Target="/ppt/media/image22.jpg" Id="R4efb41ba10254683" /><Relationship Type="http://schemas.openxmlformats.org/officeDocument/2006/relationships/image" Target="/ppt/media/image23.jpg" Id="Rd33770d1ed874e74" /><Relationship Type="http://schemas.openxmlformats.org/officeDocument/2006/relationships/image" Target="/ppt/media/image24.jpg" Id="R9dcce5c6f2b9425a" /><Relationship Type="http://schemas.openxmlformats.org/officeDocument/2006/relationships/image" Target="/ppt/media/image35.png" Id="Ra752b341f928483b" /><Relationship Type="http://schemas.openxmlformats.org/officeDocument/2006/relationships/notesSlide" Target="/ppt/notesSlides/notesSlide9.xml" Id="R3db0cc21cf3c41e9" /><Relationship Type="http://schemas.openxmlformats.org/officeDocument/2006/relationships/slideLayout" Target="/ppt/slideLayouts/slideLayout1.xml" Id="R5d2f75c19552470d" /></Relationships>
</file>

<file path=ppt/slides/_rels/slide18.xml.rels>&#65279;<?xml version="1.0" encoding="utf-8"?><Relationships xmlns="http://schemas.openxmlformats.org/package/2006/relationships"><Relationship Type="http://schemas.openxmlformats.org/officeDocument/2006/relationships/image" Target="/ppt/media/image3.png" Id="R98202ccb04c04b85" /><Relationship Type="http://schemas.openxmlformats.org/officeDocument/2006/relationships/image" Target="/ppt/media/image4.png" Id="Rc1edf5efd04c49f1" /><Relationship Type="http://schemas.openxmlformats.org/officeDocument/2006/relationships/image" Target="/ppt/media/image36.png" Id="R6e19067dfc8d4aaf" /><Relationship Type="http://schemas.openxmlformats.org/officeDocument/2006/relationships/image" Target="/ppt/media/image37.png" Id="R6d426ab7cb2a4eb8" /><Relationship Type="http://schemas.openxmlformats.org/officeDocument/2006/relationships/image" Target="/ppt/media/image38.png" Id="R93f6d6f0e4b04115" /><Relationship Type="http://schemas.openxmlformats.org/officeDocument/2006/relationships/image" Target="/ppt/media/image39.png" Id="R30a30afd143e418f" /><Relationship Type="http://schemas.openxmlformats.org/officeDocument/2006/relationships/image" Target="/ppt/media/image40.png" Id="Rfff9b3e0f18f48a4" /><Relationship Type="http://schemas.openxmlformats.org/officeDocument/2006/relationships/tags" Target="/ppt/slides/tags/tag7.xml" Id="Rdfd19e9eb43c4f07" /><Relationship Type="http://schemas.openxmlformats.org/officeDocument/2006/relationships/slideLayout" Target="/ppt/slideLayouts/slideLayout136.xml" Id="R173af4e78c2f447c" /></Relationships>
</file>

<file path=ppt/slides/_rels/slide19.xml.rels>&#65279;<?xml version="1.0" encoding="utf-8"?><Relationships xmlns="http://schemas.openxmlformats.org/package/2006/relationships"><Relationship Type="http://schemas.openxmlformats.org/officeDocument/2006/relationships/image" Target="/ppt/media/image3.png" Id="R1d85ce71c3ca495e" /><Relationship Type="http://schemas.openxmlformats.org/officeDocument/2006/relationships/image" Target="/ppt/media/image4.png" Id="R840e9f88d9c842a4" /><Relationship Type="http://schemas.openxmlformats.org/officeDocument/2006/relationships/image" Target="/ppt/media/image33.png" Id="Rcbf56a236a2f4a7f" /><Relationship Type="http://schemas.openxmlformats.org/officeDocument/2006/relationships/image" Target="/ppt/media/image41.png" Id="R4191d521debe4a34" /><Relationship Type="http://schemas.openxmlformats.org/officeDocument/2006/relationships/image" Target="/ppt/media/image42.png" Id="R0aac958cda494448" /><Relationship Type="http://schemas.openxmlformats.org/officeDocument/2006/relationships/image" Target="/ppt/media/image25.jpg" Id="Rbc83960f4f8a4999" /><Relationship Type="http://schemas.openxmlformats.org/officeDocument/2006/relationships/image" Target="/ppt/media/image26.jpg" Id="Rcacd005bbea84c91" /><Relationship Type="http://schemas.openxmlformats.org/officeDocument/2006/relationships/image" Target="/ppt/media/image27.jpg" Id="R6d51175011fb4f20" /><Relationship Type="http://schemas.openxmlformats.org/officeDocument/2006/relationships/image" Target="/ppt/media/image28.jpg" Id="R0fddce5826e4443d" /><Relationship Type="http://schemas.openxmlformats.org/officeDocument/2006/relationships/image" Target="/ppt/media/image43.png" Id="Rd49c32c267534644" /><Relationship Type="http://schemas.openxmlformats.org/officeDocument/2006/relationships/image" Target="/ppt/media/image29.jpg" Id="R0d803bdf28bd45af" /><Relationship Type="http://schemas.openxmlformats.org/officeDocument/2006/relationships/image" Target="/ppt/media/image30.jpg" Id="R912546f649674822" /><Relationship Type="http://schemas.openxmlformats.org/officeDocument/2006/relationships/image" Target="/ppt/media/image31.jpg" Id="Rfbe9a924f624447b" /><Relationship Type="http://schemas.openxmlformats.org/officeDocument/2006/relationships/tags" Target="/ppt/slides/tags/tag8.xml" Id="R6aa3278a71da4dbf" /><Relationship Type="http://schemas.openxmlformats.org/officeDocument/2006/relationships/tags" Target="/ppt/slides/tags/tag9.xml" Id="Rf192b40a0bb94e89" /><Relationship Type="http://schemas.openxmlformats.org/officeDocument/2006/relationships/tags" Target="/ppt/slides/tags/tag10.xml" Id="R2cfd656fe27d4cb2" /><Relationship Type="http://schemas.openxmlformats.org/officeDocument/2006/relationships/tags" Target="/ppt/slides/tags/tag11.xml" Id="R085a95965f0242e2" /><Relationship Type="http://schemas.openxmlformats.org/officeDocument/2006/relationships/tags" Target="/ppt/slides/tags/tag12.xml" Id="R82bf74bf8ff14290" /><Relationship Type="http://schemas.openxmlformats.org/officeDocument/2006/relationships/notesSlide" Target="/ppt/notesSlides/notesSlide10.xml" Id="R5fd82b87dc94433c" /><Relationship Type="http://schemas.openxmlformats.org/officeDocument/2006/relationships/slideLayout" Target="/ppt/slideLayouts/slideLayout136.xml" Id="R930146d211d14c61" /></Relationships>
</file>

<file path=ppt/slides/_rels/slide2.xml.rels>&#65279;<?xml version="1.0" encoding="utf-8"?><Relationships xmlns="http://schemas.openxmlformats.org/package/2006/relationships"><Relationship Type="http://schemas.openxmlformats.org/officeDocument/2006/relationships/image" Target="/ppt/media/image3.png" Id="R671aaf324487419a" /><Relationship Type="http://schemas.openxmlformats.org/officeDocument/2006/relationships/image" Target="/ppt/media/image4.png" Id="R616be20d4d754e1b" /><Relationship Type="http://schemas.openxmlformats.org/officeDocument/2006/relationships/image" Target="/ppt/media/image5.png" Id="R657e6a3a46a74bb8" /><Relationship Type="http://schemas.openxmlformats.org/officeDocument/2006/relationships/image" Target="/ppt/media/image6.png" Id="R62cbc6414deb4f4e" /><Relationship Type="http://schemas.openxmlformats.org/officeDocument/2006/relationships/slideLayout" Target="/ppt/slideLayouts/slideLayout25.xml" Id="R46bbe624ff914958" /></Relationships>
</file>

<file path=ppt/slides/_rels/slide20.xml.rels>&#65279;<?xml version="1.0" encoding="utf-8"?><Relationships xmlns="http://schemas.openxmlformats.org/package/2006/relationships"><Relationship Type="http://schemas.openxmlformats.org/officeDocument/2006/relationships/image" Target="/ppt/media/image3.png" Id="Rd7484d4f85dc4de5" /><Relationship Type="http://schemas.openxmlformats.org/officeDocument/2006/relationships/image" Target="/ppt/media/image4.png" Id="R10768fc60c4a4ff4" /><Relationship Type="http://schemas.openxmlformats.org/officeDocument/2006/relationships/image" Target="/ppt/media/image44.png" Id="R74c4f997746e484c" /><Relationship Type="http://schemas.openxmlformats.org/officeDocument/2006/relationships/image" Target="/ppt/media/image32.jpg" Id="R849c8cc258c64925" /><Relationship Type="http://schemas.openxmlformats.org/officeDocument/2006/relationships/image" Target="/ppt/media/image33.jpg" Id="R28bb059d36dd4918" /><Relationship Type="http://schemas.openxmlformats.org/officeDocument/2006/relationships/image" Target="/ppt/media/image34.jpg" Id="R08a8ad83945e4f92" /><Relationship Type="http://schemas.openxmlformats.org/officeDocument/2006/relationships/image" Target="/ppt/media/image45.png" Id="Re2344769cb024553" /><Relationship Type="http://schemas.openxmlformats.org/officeDocument/2006/relationships/image" Target="/ppt/media/image46.png" Id="Rd56c2d277dc64e54" /><Relationship Type="http://schemas.openxmlformats.org/officeDocument/2006/relationships/image" Target="/ppt/media/image35.jpg" Id="R3ed20375fb9c4c8d" /><Relationship Type="http://schemas.openxmlformats.org/officeDocument/2006/relationships/image" Target="/ppt/media/image47.png" Id="R01a9cb20b08e4a79" /><Relationship Type="http://schemas.openxmlformats.org/officeDocument/2006/relationships/image" Target="/ppt/media/image36.jpg" Id="Rdc089e486aa34c51" /><Relationship Type="http://schemas.openxmlformats.org/officeDocument/2006/relationships/slideLayout" Target="/ppt/slideLayouts/slideLayout53.xml" Id="R35577c6a206b492f" /><Relationship Type="http://schemas.openxmlformats.org/officeDocument/2006/relationships/hyperlink" Target="https://boneandjoint.org.uk/Article/10.1302/0301-620X.77B3.7744916" TargetMode="External" Id="rcId94c609b4401f4d7e" /><Relationship Type="http://schemas.openxmlformats.org/officeDocument/2006/relationships/hyperlink" Target="https://journals.lww.com/jorthotrauma/Abstract/2016/03000/Suprapatellar_Versus_Infrapatellar.2.aspx" TargetMode="External" Id="rcId6f5761cca5084675" /><Relationship Type="http://schemas.openxmlformats.org/officeDocument/2006/relationships/hyperlink" Target="https://journals.lww.com/jorthotrauma/Abstract/2014/04000/The_Suprapatellar_Approach_for_Intramedullary.2.aspx" TargetMode="External" Id="rcId3e70197ef1b14031" /><Relationship Type="http://schemas.openxmlformats.org/officeDocument/2006/relationships/hyperlink" Target="https://www.sciencedirect.com/science/article/pii/S1877132714000600" TargetMode="External" Id="rcId147253c79c7a46b0" /></Relationships>
</file>

<file path=ppt/slides/_rels/slide3.xml.rels>&#65279;<?xml version="1.0" encoding="utf-8"?><Relationships xmlns="http://schemas.openxmlformats.org/package/2006/relationships"><Relationship Type="http://schemas.openxmlformats.org/officeDocument/2006/relationships/image" Target="/ppt/media/image.png" Id="Rb500cf313c3e4a1a" /><Relationship Type="http://schemas.openxmlformats.org/officeDocument/2006/relationships/image" Target="/ppt/media/image2.png" Id="R28606bd586cb4c1e" /><Relationship Type="http://schemas.openxmlformats.org/officeDocument/2006/relationships/image" Target="/ppt/media/image7.png" Id="R944cb6733f684daa" /><Relationship Type="http://schemas.openxmlformats.org/officeDocument/2006/relationships/notesSlide" Target="/ppt/notesSlides/notesSlide2.xml" Id="Rbd4a590127b34070" /><Relationship Type="http://schemas.openxmlformats.org/officeDocument/2006/relationships/slideLayout" Target="/ppt/slideLayouts/slideLayout27.xml" Id="R7b3371449087493d" /></Relationships>
</file>

<file path=ppt/slides/_rels/slide4.xml.rels>&#65279;<?xml version="1.0" encoding="utf-8"?><Relationships xmlns="http://schemas.openxmlformats.org/package/2006/relationships"><Relationship Type="http://schemas.openxmlformats.org/officeDocument/2006/relationships/image" Target="/ppt/media/image3.png" Id="R53b422a69c6d4646" /><Relationship Type="http://schemas.openxmlformats.org/officeDocument/2006/relationships/image" Target="/ppt/media/image4.png" Id="Rff0fa0d28bf24cec" /><Relationship Type="http://schemas.openxmlformats.org/officeDocument/2006/relationships/image" Target="/ppt/media/image.emf" Id="R3c9e95f9d2384e52" /><Relationship Type="http://schemas.openxmlformats.org/officeDocument/2006/relationships/oleObject" Target="/ppt/slides/embeddings/embeddedObject.bin" Id="R1bf57de4995d4c4c" /><Relationship Type="http://schemas.openxmlformats.org/officeDocument/2006/relationships/oleObject" Target="/ppt/slides/embeddings/embeddedObject2.bin" Id="R8c1fc337ac484a51" /><Relationship Type="http://schemas.openxmlformats.org/officeDocument/2006/relationships/vmlDrawing" Target="/ppt/drawings/vmldrawing.vml" Id="R2d3474f87d224acc" /><Relationship Type="http://schemas.openxmlformats.org/officeDocument/2006/relationships/slideLayout" Target="/ppt/slideLayouts/slideLayout42.xml" Id="R1897e87d17bf4bf3" /></Relationships>
</file>

<file path=ppt/slides/_rels/slide5.xml.rels>&#65279;<?xml version="1.0" encoding="utf-8"?><Relationships xmlns="http://schemas.openxmlformats.org/package/2006/relationships"><Relationship Type="http://schemas.openxmlformats.org/officeDocument/2006/relationships/image" Target="/ppt/media/image3.png" Id="R90cbd674cd5146da" /><Relationship Type="http://schemas.openxmlformats.org/officeDocument/2006/relationships/image" Target="/ppt/media/image4.png" Id="R2835186c9fc84418" /><Relationship Type="http://schemas.openxmlformats.org/officeDocument/2006/relationships/image" Target="/ppt/media/image2.emf" Id="R28d2ee2adb854a6b" /><Relationship Type="http://schemas.openxmlformats.org/officeDocument/2006/relationships/oleObject" Target="/ppt/slides/embeddings/embeddedObject3.bin" Id="R872c3292a64e490c" /><Relationship Type="http://schemas.openxmlformats.org/officeDocument/2006/relationships/oleObject" Target="/ppt/slides/embeddings/embeddedObject4.bin" Id="Re2bd9d2bc2304ac2" /><Relationship Type="http://schemas.openxmlformats.org/officeDocument/2006/relationships/vmlDrawing" Target="/ppt/drawings/vmldrawing2.vml" Id="R6ea0cb93a6234304" /><Relationship Type="http://schemas.openxmlformats.org/officeDocument/2006/relationships/slideLayout" Target="/ppt/slideLayouts/slideLayout42.xml" Id="Rc09b0273d26a4e69" /></Relationships>
</file>

<file path=ppt/slides/_rels/slide6.xml.rels>&#65279;<?xml version="1.0" encoding="utf-8"?><Relationships xmlns="http://schemas.openxmlformats.org/package/2006/relationships"><Relationship Type="http://schemas.openxmlformats.org/officeDocument/2006/relationships/image" Target="/ppt/media/image3.png" Id="Rb545efbe441c42bf" /><Relationship Type="http://schemas.openxmlformats.org/officeDocument/2006/relationships/image" Target="/ppt/media/image4.png" Id="R8503cd60a83c4184" /><Relationship Type="http://schemas.openxmlformats.org/officeDocument/2006/relationships/slideLayout" Target="/ppt/slideLayouts/slideLayout53.xml" Id="R1df5bfb031bf47da" /></Relationships>
</file>

<file path=ppt/slides/_rels/slide7.xml.rels>&#65279;<?xml version="1.0" encoding="utf-8"?><Relationships xmlns="http://schemas.openxmlformats.org/package/2006/relationships"><Relationship Type="http://schemas.openxmlformats.org/officeDocument/2006/relationships/image" Target="/ppt/media/image.png" Id="Ra939e4dc904d4a7c" /><Relationship Type="http://schemas.openxmlformats.org/officeDocument/2006/relationships/image" Target="/ppt/media/image6.jpg" Id="Rb3b8bd88ec964ee4" /><Relationship Type="http://schemas.openxmlformats.org/officeDocument/2006/relationships/image" Target="/ppt/media/image7.jpg" Id="R29916c90c4834a64" /><Relationship Type="http://schemas.openxmlformats.org/officeDocument/2006/relationships/notesSlide" Target="/ppt/notesSlides/notesSlide3.xml" Id="R17a52bd884554b1e" /><Relationship Type="http://schemas.openxmlformats.org/officeDocument/2006/relationships/slideLayout" Target="/ppt/slideLayouts/slideLayout60.xml" Id="R93d20accad8f4df3" /></Relationships>
</file>

<file path=ppt/slides/_rels/slide8.xml.rels>&#65279;<?xml version="1.0" encoding="utf-8"?><Relationships xmlns="http://schemas.openxmlformats.org/package/2006/relationships"><Relationship Type="http://schemas.openxmlformats.org/officeDocument/2006/relationships/image" Target="/ppt/media/image8.jpg" Id="Rc1262a0a06dc4f50" /><Relationship Type="http://schemas.openxmlformats.org/officeDocument/2006/relationships/image" Target="/ppt/media/image2.png" Id="Rac3e234bf8464940" /><Relationship Type="http://schemas.openxmlformats.org/officeDocument/2006/relationships/image" Target="/ppt/media/image.png" Id="Re54197de22f8446b" /><Relationship Type="http://schemas.openxmlformats.org/officeDocument/2006/relationships/image" Target="/ppt/media/image9.jpg" Id="R7ff1109a234a4f04" /><Relationship Type="http://schemas.openxmlformats.org/officeDocument/2006/relationships/image" Target="/ppt/media/image10.jpg" Id="R1c48a1def9ca4c27" /><Relationship Type="http://schemas.openxmlformats.org/officeDocument/2006/relationships/image" Target="/ppt/media/image11.jpg" Id="R73ce0440f7224ceb" /><Relationship Type="http://schemas.openxmlformats.org/officeDocument/2006/relationships/image" Target="/ppt/media/image12.jpg" Id="R77fd5a7f008049ed" /><Relationship Type="http://schemas.openxmlformats.org/officeDocument/2006/relationships/image" Target="/ppt/media/image13.jpg" Id="Rbcb5590c727149b3" /><Relationship Type="http://schemas.openxmlformats.org/officeDocument/2006/relationships/image" Target="/ppt/media/image14.jpg" Id="Rf91d2381851b4a28" /><Relationship Type="http://schemas.openxmlformats.org/officeDocument/2006/relationships/image" Target="/ppt/media/image15.jpg" Id="Readd2fc7512b4dd5" /><Relationship Type="http://schemas.openxmlformats.org/officeDocument/2006/relationships/image" Target="/ppt/media/image16.jpg" Id="Rf29a09fef695473c" /><Relationship Type="http://schemas.openxmlformats.org/officeDocument/2006/relationships/notesSlide" Target="/ppt/notesSlides/notesSlide4.xml" Id="R3569c178ad964cfe" /><Relationship Type="http://schemas.openxmlformats.org/officeDocument/2006/relationships/slideLayout" Target="/ppt/slideLayouts/slideLayout12.xml" Id="R368be9ad848344f8" /></Relationships>
</file>

<file path=ppt/slides/_rels/slide9.xml.rels>&#65279;<?xml version="1.0" encoding="utf-8"?><Relationships xmlns="http://schemas.openxmlformats.org/package/2006/relationships"><Relationship Type="http://schemas.openxmlformats.org/officeDocument/2006/relationships/image" Target="/ppt/media/image3.png" Id="R8096156cad604fb5" /><Relationship Type="http://schemas.openxmlformats.org/officeDocument/2006/relationships/image" Target="/ppt/media/image4.png" Id="R5aee414810824d2c" /><Relationship Type="http://schemas.openxmlformats.org/officeDocument/2006/relationships/image" Target="/ppt/media/image17.jpg" Id="Rd941539421e44c19" /><Relationship Type="http://schemas.openxmlformats.org/officeDocument/2006/relationships/image" Target="/ppt/media/image18.jpg" Id="Rba445a91017e4708" /><Relationship Type="http://schemas.openxmlformats.org/officeDocument/2006/relationships/slideLayout" Target="/ppt/slideLayouts/slideLayout53.xml" Id="R0d683739beb0492f" /></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descr="Interface gráfica do usuário&#10;&#10;Descrição gerada automaticamente com confiança baixa" id="84" name="Google Shape;84;p1"/>
          <p:cNvPicPr preferRelativeResize="0"/>
          <p:nvPr/>
        </p:nvPicPr>
        <p:blipFill rotWithShape="1">
          <a:blip r:embed="R38c61edbb52349a8">
            <a:alphaModFix/>
          </a:blip>
          <a:srcRect b="0" l="0" r="0" t="0"/>
          <a:stretch/>
        </p:blipFill>
        <p:spPr>
          <a:xfrm>
            <a:off x="-1" y="0"/>
            <a:ext cx="28800425" cy="4692410"/>
          </a:xfrm>
          <a:prstGeom prst="rect">
            <a:avLst/>
          </a:prstGeom>
          <a:noFill/>
          <a:ln>
            <a:noFill/>
          </a:ln>
        </p:spPr>
      </p:pic>
      <p:pic>
        <p:nvPicPr>
          <p:cNvPr id="85" name="Google Shape;85;p1"/>
          <p:cNvPicPr preferRelativeResize="0"/>
          <p:nvPr/>
        </p:nvPicPr>
        <p:blipFill rotWithShape="1">
          <a:blip r:embed="R32d462a560114edb">
            <a:alphaModFix/>
          </a:blip>
          <a:srcRect b="0" l="0" r="0" t="0"/>
          <a:stretch/>
        </p:blipFill>
        <p:spPr>
          <a:xfrm>
            <a:off x="-2" y="39857149"/>
            <a:ext cx="28800425" cy="3181087"/>
          </a:xfrm>
          <a:prstGeom prst="rect">
            <a:avLst/>
          </a:prstGeom>
          <a:noFill/>
          <a:ln>
            <a:noFill/>
          </a:ln>
        </p:spPr>
      </p:pic>
      <p:sp>
        <p:nvSpPr>
          <p:cNvPr id="86" name="Google Shape;86;p1"/>
          <p:cNvSpPr txBox="1"/>
          <p:nvPr/>
        </p:nvSpPr>
        <p:spPr>
          <a:xfrm>
            <a:off x="75" y="4692400"/>
            <a:ext cx="28800300" cy="1877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t-BR" sz="5400">
                <a:latin typeface="Calibri"/>
                <a:ea typeface="Calibri"/>
                <a:cs typeface="Calibri"/>
                <a:sym typeface="Calibri"/>
              </a:rPr>
              <a:t>L</a:t>
            </a:r>
            <a:r>
              <a:rPr b="1" lang="pt-BR" sz="5500">
                <a:latin typeface="Calibri"/>
                <a:ea typeface="Calibri"/>
                <a:cs typeface="Calibri"/>
                <a:sym typeface="Calibri"/>
              </a:rPr>
              <a:t>esão Morel Lavallée em região infraescapular exacerbada pela diferença de pressão - </a:t>
            </a:r>
            <a:endParaRPr b="1" sz="5500">
              <a:latin typeface="Calibri"/>
              <a:ea typeface="Calibri"/>
              <a:cs typeface="Calibri"/>
              <a:sym typeface="Calibri"/>
            </a:endParaRPr>
          </a:p>
          <a:p>
            <a:pPr indent="0" lvl="0" marL="0" rtl="0" algn="ctr">
              <a:spcBef>
                <a:spcPts val="0"/>
              </a:spcBef>
              <a:spcAft>
                <a:spcPts val="0"/>
              </a:spcAft>
              <a:buNone/>
            </a:pPr>
            <a:r>
              <a:rPr b="1" lang="pt-BR" sz="5500">
                <a:latin typeface="Calibri"/>
                <a:ea typeface="Calibri"/>
                <a:cs typeface="Calibri"/>
                <a:sym typeface="Calibri"/>
              </a:rPr>
              <a:t>A necessidade do diagnóstico precoce.</a:t>
            </a:r>
            <a:endParaRPr b="1" sz="5500">
              <a:latin typeface="Calibri"/>
              <a:ea typeface="Calibri"/>
              <a:cs typeface="Calibri"/>
              <a:sym typeface="Calibri"/>
            </a:endParaRPr>
          </a:p>
        </p:txBody>
      </p:sp>
      <p:sp>
        <p:nvSpPr>
          <p:cNvPr id="87" name="Google Shape;87;p1"/>
          <p:cNvSpPr txBox="1"/>
          <p:nvPr/>
        </p:nvSpPr>
        <p:spPr>
          <a:xfrm>
            <a:off x="63" y="6724300"/>
            <a:ext cx="28800300" cy="166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t-BR" sz="4800">
                <a:latin typeface="Calibri"/>
                <a:ea typeface="Calibri"/>
                <a:cs typeface="Calibri"/>
                <a:sym typeface="Calibri"/>
              </a:rPr>
              <a:t>Autores</a:t>
            </a:r>
            <a:r>
              <a:rPr lang="pt-BR" sz="4800">
                <a:latin typeface="Calibri"/>
                <a:ea typeface="Calibri"/>
                <a:cs typeface="Calibri"/>
                <a:sym typeface="Calibri"/>
              </a:rPr>
              <a:t>: Jefferson De Decco Teixeira </a:t>
            </a:r>
            <a:r>
              <a:rPr baseline="30000" lang="pt-BR" sz="4800">
                <a:latin typeface="Calibri"/>
                <a:ea typeface="Calibri"/>
                <a:cs typeface="Calibri"/>
                <a:sym typeface="Calibri"/>
              </a:rPr>
              <a:t>1</a:t>
            </a:r>
            <a:r>
              <a:rPr lang="pt-BR" sz="4800">
                <a:latin typeface="Calibri"/>
                <a:ea typeface="Calibri"/>
                <a:cs typeface="Calibri"/>
                <a:sym typeface="Calibri"/>
              </a:rPr>
              <a:t>, Maria Fernanda De Andrade Schneider </a:t>
            </a:r>
            <a:r>
              <a:rPr baseline="30000" lang="pt-BR" sz="4800">
                <a:latin typeface="Calibri"/>
                <a:ea typeface="Calibri"/>
                <a:cs typeface="Calibri"/>
                <a:sym typeface="Calibri"/>
              </a:rPr>
              <a:t>2</a:t>
            </a:r>
            <a:r>
              <a:rPr lang="pt-BR" sz="4800">
                <a:latin typeface="Calibri"/>
                <a:ea typeface="Calibri"/>
                <a:cs typeface="Calibri"/>
                <a:sym typeface="Calibri"/>
              </a:rPr>
              <a:t>, Pedro Sol Madlener França Negócio</a:t>
            </a:r>
            <a:r>
              <a:rPr baseline="30000" lang="pt-BR" sz="4800">
                <a:latin typeface="Calibri"/>
                <a:ea typeface="Calibri"/>
                <a:cs typeface="Calibri"/>
                <a:sym typeface="Calibri"/>
              </a:rPr>
              <a:t>2</a:t>
            </a:r>
            <a:r>
              <a:rPr lang="pt-BR" sz="4800">
                <a:latin typeface="Calibri"/>
                <a:ea typeface="Calibri"/>
                <a:cs typeface="Calibri"/>
                <a:sym typeface="Calibri"/>
              </a:rPr>
              <a:t>, Livia De Britto Zorzi </a:t>
            </a:r>
            <a:r>
              <a:rPr baseline="30000" lang="pt-BR" sz="4800">
                <a:latin typeface="Calibri"/>
                <a:ea typeface="Calibri"/>
                <a:cs typeface="Calibri"/>
                <a:sym typeface="Calibri"/>
              </a:rPr>
              <a:t>3</a:t>
            </a:r>
            <a:endParaRPr baseline="30000" sz="4800">
              <a:latin typeface="Calibri"/>
              <a:ea typeface="Calibri"/>
              <a:cs typeface="Calibri"/>
              <a:sym typeface="Calibri"/>
            </a:endParaRPr>
          </a:p>
        </p:txBody>
      </p:sp>
      <p:sp>
        <p:nvSpPr>
          <p:cNvPr id="88" name="Google Shape;88;p1"/>
          <p:cNvSpPr txBox="1"/>
          <p:nvPr/>
        </p:nvSpPr>
        <p:spPr>
          <a:xfrm>
            <a:off x="56" y="8390500"/>
            <a:ext cx="28800300" cy="92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t-BR" sz="4800">
                <a:latin typeface="Calibri"/>
                <a:ea typeface="Calibri"/>
                <a:cs typeface="Calibri"/>
                <a:sym typeface="Calibri"/>
              </a:rPr>
              <a:t>Instituições</a:t>
            </a:r>
            <a:r>
              <a:rPr lang="pt-BR" sz="4800">
                <a:latin typeface="Calibri"/>
                <a:ea typeface="Calibri"/>
                <a:cs typeface="Calibri"/>
                <a:sym typeface="Calibri"/>
              </a:rPr>
              <a:t>: </a:t>
            </a:r>
            <a:r>
              <a:rPr lang="pt-BR" sz="4800">
                <a:latin typeface="Calibri"/>
                <a:ea typeface="Calibri"/>
                <a:cs typeface="Calibri"/>
                <a:sym typeface="Calibri"/>
              </a:rPr>
              <a:t>IDOMED</a:t>
            </a:r>
            <a:r>
              <a:rPr lang="pt-BR" sz="4800">
                <a:latin typeface="Calibri"/>
                <a:ea typeface="Calibri"/>
                <a:cs typeface="Calibri"/>
                <a:sym typeface="Calibri"/>
              </a:rPr>
              <a:t>/ Américas Medical City</a:t>
            </a:r>
            <a:r>
              <a:rPr baseline="30000" lang="pt-BR" sz="4800">
                <a:latin typeface="Calibri"/>
                <a:ea typeface="Calibri"/>
                <a:cs typeface="Calibri"/>
                <a:sym typeface="Calibri"/>
              </a:rPr>
              <a:t>1</a:t>
            </a:r>
            <a:r>
              <a:rPr lang="pt-BR" sz="4800">
                <a:latin typeface="Calibri"/>
                <a:ea typeface="Calibri"/>
                <a:cs typeface="Calibri"/>
                <a:sym typeface="Calibri"/>
              </a:rPr>
              <a:t>, IDOMED- Vista Carioca</a:t>
            </a:r>
            <a:r>
              <a:rPr baseline="30000" lang="pt-BR" sz="4800">
                <a:latin typeface="Calibri"/>
                <a:ea typeface="Calibri"/>
                <a:cs typeface="Calibri"/>
                <a:sym typeface="Calibri"/>
              </a:rPr>
              <a:t>2</a:t>
            </a:r>
            <a:r>
              <a:rPr lang="pt-BR" sz="4800">
                <a:latin typeface="Calibri"/>
                <a:ea typeface="Calibri"/>
                <a:cs typeface="Calibri"/>
                <a:sym typeface="Calibri"/>
              </a:rPr>
              <a:t>, IDOMED-Cittá</a:t>
            </a:r>
            <a:r>
              <a:rPr baseline="30000" lang="pt-BR" sz="4800">
                <a:latin typeface="Calibri"/>
                <a:ea typeface="Calibri"/>
                <a:cs typeface="Calibri"/>
                <a:sym typeface="Calibri"/>
              </a:rPr>
              <a:t>3</a:t>
            </a:r>
            <a:endParaRPr baseline="30000" sz="4800">
              <a:latin typeface="Calibri"/>
              <a:ea typeface="Calibri"/>
              <a:cs typeface="Calibri"/>
              <a:sym typeface="Calibri"/>
            </a:endParaRPr>
          </a:p>
        </p:txBody>
      </p:sp>
      <p:sp>
        <p:nvSpPr>
          <p:cNvPr id="89" name="Google Shape;89;p1"/>
          <p:cNvSpPr txBox="1"/>
          <p:nvPr/>
        </p:nvSpPr>
        <p:spPr>
          <a:xfrm>
            <a:off x="75" y="10422400"/>
            <a:ext cx="14991300" cy="31296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4800">
              <a:solidFill>
                <a:schemeClr val="dk1"/>
              </a:solidFill>
              <a:latin typeface="Calibri"/>
              <a:ea typeface="Calibri"/>
              <a:cs typeface="Calibri"/>
              <a:sym typeface="Calibri"/>
            </a:endParaRPr>
          </a:p>
          <a:p>
            <a:pPr indent="0" lvl="0" marL="0" rtl="0" algn="l">
              <a:spcBef>
                <a:spcPts val="0"/>
              </a:spcBef>
              <a:spcAft>
                <a:spcPts val="0"/>
              </a:spcAft>
              <a:buNone/>
            </a:pPr>
            <a:r>
              <a:rPr lang="pt-BR" sz="4800">
                <a:solidFill>
                  <a:schemeClr val="dk1"/>
                </a:solidFill>
                <a:latin typeface="Calibri"/>
                <a:ea typeface="Calibri"/>
                <a:cs typeface="Calibri"/>
                <a:sym typeface="Calibri"/>
              </a:rPr>
              <a:t>A lesão de Morel Lavallée (LML) é o desluvamento fechado causado por trauma de alta energia gerando uma força de cisalhamento que separa a camada da hipoderme da fáscia subjacente, desenvolvendo coleções sero-hemáticas. A demora no diagnóstico e/ou na abordagem pode gerar sequelas devastadoras. O diagnóstico é clínico, podendo ser confirmado por exames de imagem e o tratamento pode ser conservador e/ou cirúrgico, a depender do tamanho e quantidade da coleção</a:t>
            </a:r>
            <a:endParaRPr sz="4800">
              <a:solidFill>
                <a:schemeClr val="dk1"/>
              </a:solidFill>
              <a:latin typeface="Calibri"/>
              <a:ea typeface="Calibri"/>
              <a:cs typeface="Calibri"/>
              <a:sym typeface="Calibri"/>
            </a:endParaRPr>
          </a:p>
          <a:p>
            <a:pPr indent="0" lvl="0" marL="0" rtl="0" algn="l">
              <a:spcBef>
                <a:spcPts val="0"/>
              </a:spcBef>
              <a:spcAft>
                <a:spcPts val="0"/>
              </a:spcAft>
              <a:buNone/>
            </a:pPr>
            <a:r>
              <a:t/>
            </a:r>
            <a:endParaRPr sz="4800">
              <a:solidFill>
                <a:schemeClr val="dk1"/>
              </a:solidFill>
              <a:latin typeface="Calibri"/>
              <a:ea typeface="Calibri"/>
              <a:cs typeface="Calibri"/>
              <a:sym typeface="Calibri"/>
            </a:endParaRPr>
          </a:p>
          <a:p>
            <a:pPr indent="0" lvl="0" marL="0" rtl="0" algn="l">
              <a:spcBef>
                <a:spcPts val="0"/>
              </a:spcBef>
              <a:spcAft>
                <a:spcPts val="0"/>
              </a:spcAft>
              <a:buNone/>
            </a:pPr>
            <a:r>
              <a:t/>
            </a:r>
            <a:endParaRPr sz="4800">
              <a:solidFill>
                <a:schemeClr val="dk1"/>
              </a:solidFill>
              <a:latin typeface="Calibri"/>
              <a:ea typeface="Calibri"/>
              <a:cs typeface="Calibri"/>
              <a:sym typeface="Calibri"/>
            </a:endParaRPr>
          </a:p>
          <a:p>
            <a:pPr indent="0" lvl="0" marL="0" rtl="0" algn="l">
              <a:spcBef>
                <a:spcPts val="0"/>
              </a:spcBef>
              <a:spcAft>
                <a:spcPts val="0"/>
              </a:spcAft>
              <a:buNone/>
            </a:pPr>
            <a:r>
              <a:rPr lang="pt-BR" sz="4800">
                <a:solidFill>
                  <a:schemeClr val="dk1"/>
                </a:solidFill>
                <a:latin typeface="Calibri"/>
                <a:ea typeface="Calibri"/>
                <a:cs typeface="Calibri"/>
                <a:sym typeface="Calibri"/>
              </a:rPr>
              <a:t>Apresentar o caso clínico com o desenvolvimento de LML na região do dorso associado a luxação acromioclavicular (LAC) ocasionado pela diferença de pressão estabelecida após viagem de avião</a:t>
            </a:r>
            <a:endParaRPr sz="4800">
              <a:solidFill>
                <a:schemeClr val="dk1"/>
              </a:solidFill>
              <a:latin typeface="Calibri"/>
              <a:ea typeface="Calibri"/>
              <a:cs typeface="Calibri"/>
              <a:sym typeface="Calibri"/>
            </a:endParaRPr>
          </a:p>
          <a:p>
            <a:pPr indent="0" lvl="0" marL="0" rtl="0" algn="l">
              <a:spcBef>
                <a:spcPts val="0"/>
              </a:spcBef>
              <a:spcAft>
                <a:spcPts val="0"/>
              </a:spcAft>
              <a:buNone/>
            </a:pPr>
            <a:r>
              <a:t/>
            </a:r>
            <a:endParaRPr sz="4800">
              <a:solidFill>
                <a:schemeClr val="dk1"/>
              </a:solidFill>
              <a:latin typeface="Calibri"/>
              <a:ea typeface="Calibri"/>
              <a:cs typeface="Calibri"/>
              <a:sym typeface="Calibri"/>
            </a:endParaRPr>
          </a:p>
          <a:p>
            <a:pPr indent="0" lvl="0" marL="0" rtl="0" algn="l">
              <a:spcBef>
                <a:spcPts val="0"/>
              </a:spcBef>
              <a:spcAft>
                <a:spcPts val="0"/>
              </a:spcAft>
              <a:buNone/>
            </a:pPr>
            <a:r>
              <a:t/>
            </a:r>
            <a:endParaRPr sz="4800">
              <a:solidFill>
                <a:schemeClr val="dk1"/>
              </a:solidFill>
              <a:latin typeface="Calibri"/>
              <a:ea typeface="Calibri"/>
              <a:cs typeface="Calibri"/>
              <a:sym typeface="Calibri"/>
            </a:endParaRPr>
          </a:p>
          <a:p>
            <a:pPr indent="0" lvl="0" marL="0" rtl="0" algn="l">
              <a:spcBef>
                <a:spcPts val="0"/>
              </a:spcBef>
              <a:spcAft>
                <a:spcPts val="0"/>
              </a:spcAft>
              <a:buNone/>
            </a:pPr>
            <a:r>
              <a:rPr lang="pt-BR" sz="4800">
                <a:solidFill>
                  <a:schemeClr val="dk1"/>
                </a:solidFill>
                <a:latin typeface="Calibri"/>
                <a:ea typeface="Calibri"/>
                <a:cs typeface="Calibri"/>
                <a:sym typeface="Calibri"/>
              </a:rPr>
              <a:t>Homem, 62 anos, vítima de queda de bicicleta evoluindo com LAC tipo III (Rockwood) sem outras lesões. Tratado conservadoramente. Após 9 dias de evolução, apresenta súbito aumento volumétrico infraescapular a direita após realizar exercícios abdominais, tendo realizado viagem de avião com mais de 10 horas de duração. Submetido a 2 drenagens cirúrgicas com bom resultado.</a:t>
            </a:r>
            <a:endParaRPr sz="4800">
              <a:solidFill>
                <a:schemeClr val="dk1"/>
              </a:solidFill>
              <a:latin typeface="Calibri"/>
              <a:ea typeface="Calibri"/>
              <a:cs typeface="Calibri"/>
              <a:sym typeface="Calibri"/>
            </a:endParaRPr>
          </a:p>
          <a:p>
            <a:pPr indent="0" lvl="0" marL="0" rtl="0" algn="l">
              <a:spcBef>
                <a:spcPts val="0"/>
              </a:spcBef>
              <a:spcAft>
                <a:spcPts val="0"/>
              </a:spcAft>
              <a:buNone/>
            </a:pPr>
            <a:r>
              <a:t/>
            </a:r>
            <a:endParaRPr sz="4800">
              <a:solidFill>
                <a:schemeClr val="dk1"/>
              </a:solidFill>
              <a:latin typeface="Calibri"/>
              <a:ea typeface="Calibri"/>
              <a:cs typeface="Calibri"/>
              <a:sym typeface="Calibri"/>
            </a:endParaRPr>
          </a:p>
          <a:p>
            <a:pPr indent="0" lvl="0" marL="0" rtl="0" algn="l">
              <a:spcBef>
                <a:spcPts val="0"/>
              </a:spcBef>
              <a:spcAft>
                <a:spcPts val="0"/>
              </a:spcAft>
              <a:buNone/>
            </a:pPr>
            <a:r>
              <a:t/>
            </a:r>
            <a:endParaRPr sz="4800">
              <a:solidFill>
                <a:schemeClr val="dk1"/>
              </a:solidFill>
              <a:latin typeface="Calibri"/>
              <a:ea typeface="Calibri"/>
              <a:cs typeface="Calibri"/>
              <a:sym typeface="Calibri"/>
            </a:endParaRPr>
          </a:p>
          <a:p>
            <a:pPr indent="0" lvl="0" marL="0" rtl="0" algn="l">
              <a:spcBef>
                <a:spcPts val="0"/>
              </a:spcBef>
              <a:spcAft>
                <a:spcPts val="0"/>
              </a:spcAft>
              <a:buNone/>
            </a:pPr>
            <a:r>
              <a:t/>
            </a:r>
            <a:endParaRPr sz="4800">
              <a:solidFill>
                <a:schemeClr val="dk1"/>
              </a:solidFill>
              <a:latin typeface="Calibri"/>
              <a:ea typeface="Calibri"/>
              <a:cs typeface="Calibri"/>
              <a:sym typeface="Calibri"/>
            </a:endParaRPr>
          </a:p>
          <a:p>
            <a:pPr indent="0" lvl="0" marL="0" rtl="0" algn="l">
              <a:spcBef>
                <a:spcPts val="0"/>
              </a:spcBef>
              <a:spcAft>
                <a:spcPts val="0"/>
              </a:spcAft>
              <a:buNone/>
            </a:pPr>
            <a:r>
              <a:t/>
            </a:r>
            <a:endParaRPr sz="4800">
              <a:solidFill>
                <a:schemeClr val="dk1"/>
              </a:solidFill>
              <a:latin typeface="Calibri"/>
              <a:ea typeface="Calibri"/>
              <a:cs typeface="Calibri"/>
              <a:sym typeface="Calibri"/>
            </a:endParaRPr>
          </a:p>
          <a:p>
            <a:pPr indent="0" lvl="0" marL="0" rtl="0" algn="l">
              <a:spcBef>
                <a:spcPts val="0"/>
              </a:spcBef>
              <a:spcAft>
                <a:spcPts val="0"/>
              </a:spcAft>
              <a:buNone/>
            </a:pPr>
            <a:r>
              <a:t/>
            </a:r>
            <a:endParaRPr sz="4800">
              <a:solidFill>
                <a:schemeClr val="dk1"/>
              </a:solidFill>
              <a:latin typeface="Calibri"/>
              <a:ea typeface="Calibri"/>
              <a:cs typeface="Calibri"/>
              <a:sym typeface="Calibri"/>
            </a:endParaRPr>
          </a:p>
          <a:p>
            <a:pPr indent="0" lvl="0" marL="0" rtl="0" algn="l">
              <a:spcBef>
                <a:spcPts val="0"/>
              </a:spcBef>
              <a:spcAft>
                <a:spcPts val="0"/>
              </a:spcAft>
              <a:buNone/>
            </a:pPr>
            <a:r>
              <a:t/>
            </a:r>
            <a:endParaRPr sz="4800">
              <a:solidFill>
                <a:schemeClr val="dk1"/>
              </a:solidFill>
              <a:latin typeface="Calibri"/>
              <a:ea typeface="Calibri"/>
              <a:cs typeface="Calibri"/>
              <a:sym typeface="Calibri"/>
            </a:endParaRPr>
          </a:p>
          <a:p>
            <a:pPr indent="0" lvl="0" marL="0" rtl="0" algn="l">
              <a:spcBef>
                <a:spcPts val="0"/>
              </a:spcBef>
              <a:spcAft>
                <a:spcPts val="0"/>
              </a:spcAft>
              <a:buNone/>
            </a:pPr>
            <a:r>
              <a:t/>
            </a:r>
            <a:endParaRPr sz="4800">
              <a:solidFill>
                <a:schemeClr val="dk1"/>
              </a:solidFill>
              <a:latin typeface="Calibri"/>
              <a:ea typeface="Calibri"/>
              <a:cs typeface="Calibri"/>
              <a:sym typeface="Calibri"/>
            </a:endParaRPr>
          </a:p>
          <a:p>
            <a:pPr indent="0" lvl="0" marL="0" rtl="0" algn="l">
              <a:spcBef>
                <a:spcPts val="0"/>
              </a:spcBef>
              <a:spcAft>
                <a:spcPts val="0"/>
              </a:spcAft>
              <a:buNone/>
            </a:pPr>
            <a:r>
              <a:t/>
            </a:r>
            <a:endParaRPr sz="4800">
              <a:solidFill>
                <a:schemeClr val="dk1"/>
              </a:solidFill>
              <a:latin typeface="Calibri"/>
              <a:ea typeface="Calibri"/>
              <a:cs typeface="Calibri"/>
              <a:sym typeface="Calibri"/>
            </a:endParaRPr>
          </a:p>
          <a:p>
            <a:pPr indent="0" lvl="0" marL="0" rtl="0" algn="l">
              <a:spcBef>
                <a:spcPts val="0"/>
              </a:spcBef>
              <a:spcAft>
                <a:spcPts val="0"/>
              </a:spcAft>
              <a:buNone/>
            </a:pPr>
            <a:r>
              <a:t/>
            </a:r>
            <a:endParaRPr sz="4800">
              <a:solidFill>
                <a:schemeClr val="dk1"/>
              </a:solidFill>
              <a:latin typeface="Calibri"/>
              <a:ea typeface="Calibri"/>
              <a:cs typeface="Calibri"/>
              <a:sym typeface="Calibri"/>
            </a:endParaRPr>
          </a:p>
          <a:p>
            <a:pPr indent="0" lvl="0" marL="0" rtl="0" algn="l">
              <a:spcBef>
                <a:spcPts val="0"/>
              </a:spcBef>
              <a:spcAft>
                <a:spcPts val="0"/>
              </a:spcAft>
              <a:buNone/>
            </a:pPr>
            <a:r>
              <a:t/>
            </a:r>
            <a:endParaRPr b="1" sz="4800">
              <a:solidFill>
                <a:schemeClr val="dk1"/>
              </a:solidFill>
              <a:latin typeface="Calibri"/>
              <a:ea typeface="Calibri"/>
              <a:cs typeface="Calibri"/>
              <a:sym typeface="Calibri"/>
            </a:endParaRPr>
          </a:p>
          <a:p>
            <a:pPr indent="0" lvl="0" marL="0" rtl="0" algn="l">
              <a:spcBef>
                <a:spcPts val="0"/>
              </a:spcBef>
              <a:spcAft>
                <a:spcPts val="0"/>
              </a:spcAft>
              <a:buNone/>
            </a:pPr>
            <a:r>
              <a:rPr lang="pt-BR" sz="4800">
                <a:solidFill>
                  <a:schemeClr val="dk1"/>
                </a:solidFill>
                <a:latin typeface="Calibri"/>
                <a:ea typeface="Calibri"/>
                <a:cs typeface="Calibri"/>
                <a:sym typeface="Calibri"/>
              </a:rPr>
              <a:t>Realizados 2 procedimentos para drenagem da coleção, sendo utilizado terapia de pressão negativa, com a saída de secreção sero-hemática de 600 e 250ml respectivamente. Após 6 semanas o paciente já fazia atividades físicas sem dor e com boa amplitude de movimento.</a:t>
            </a:r>
            <a:endParaRPr sz="4800">
              <a:solidFill>
                <a:schemeClr val="dk1"/>
              </a:solidFill>
              <a:latin typeface="Calibri"/>
              <a:ea typeface="Calibri"/>
              <a:cs typeface="Calibri"/>
              <a:sym typeface="Calibri"/>
            </a:endParaRPr>
          </a:p>
          <a:p>
            <a:pPr indent="0" lvl="0" marL="0" rtl="0" algn="l">
              <a:spcBef>
                <a:spcPts val="0"/>
              </a:spcBef>
              <a:spcAft>
                <a:spcPts val="0"/>
              </a:spcAft>
              <a:buNone/>
            </a:pPr>
            <a:r>
              <a:t/>
            </a:r>
            <a:endParaRPr sz="4800">
              <a:solidFill>
                <a:schemeClr val="dk1"/>
              </a:solidFill>
              <a:latin typeface="Calibri"/>
              <a:ea typeface="Calibri"/>
              <a:cs typeface="Calibri"/>
              <a:sym typeface="Calibri"/>
            </a:endParaRPr>
          </a:p>
          <a:p>
            <a:pPr indent="0" lvl="0" marL="0" rtl="0" algn="l">
              <a:spcBef>
                <a:spcPts val="0"/>
              </a:spcBef>
              <a:spcAft>
                <a:spcPts val="0"/>
              </a:spcAft>
              <a:buNone/>
            </a:pPr>
            <a:r>
              <a:t/>
            </a:r>
            <a:endParaRPr sz="4800">
              <a:solidFill>
                <a:schemeClr val="dk1"/>
              </a:solidFill>
              <a:latin typeface="Calibri"/>
              <a:ea typeface="Calibri"/>
              <a:cs typeface="Calibri"/>
              <a:sym typeface="Calibri"/>
            </a:endParaRPr>
          </a:p>
        </p:txBody>
      </p:sp>
      <p:sp>
        <p:nvSpPr>
          <p:cNvPr id="90" name="Google Shape;90;p1"/>
          <p:cNvSpPr txBox="1"/>
          <p:nvPr/>
        </p:nvSpPr>
        <p:spPr>
          <a:xfrm>
            <a:off x="14787350" y="10422400"/>
            <a:ext cx="14103900" cy="3151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5800">
              <a:solidFill>
                <a:schemeClr val="dk1"/>
              </a:solidFill>
              <a:latin typeface="Calibri"/>
              <a:ea typeface="Calibri"/>
              <a:cs typeface="Calibri"/>
              <a:sym typeface="Calibri"/>
            </a:endParaRPr>
          </a:p>
          <a:p>
            <a:pPr indent="0" lvl="0" marL="0" rtl="0" algn="l">
              <a:spcBef>
                <a:spcPts val="0"/>
              </a:spcBef>
              <a:spcAft>
                <a:spcPts val="0"/>
              </a:spcAft>
              <a:buNone/>
            </a:pPr>
            <a:r>
              <a:t/>
            </a:r>
            <a:endParaRPr sz="4800">
              <a:solidFill>
                <a:schemeClr val="dk1"/>
              </a:solidFill>
              <a:latin typeface="Calibri"/>
              <a:ea typeface="Calibri"/>
              <a:cs typeface="Calibri"/>
              <a:sym typeface="Calibri"/>
            </a:endParaRPr>
          </a:p>
          <a:p>
            <a:pPr indent="0" lvl="0" marL="0" rtl="0" algn="l">
              <a:spcBef>
                <a:spcPts val="0"/>
              </a:spcBef>
              <a:spcAft>
                <a:spcPts val="0"/>
              </a:spcAft>
              <a:buNone/>
            </a:pPr>
            <a:r>
              <a:t/>
            </a:r>
            <a:endParaRPr sz="4800">
              <a:solidFill>
                <a:schemeClr val="dk1"/>
              </a:solidFill>
              <a:latin typeface="Calibri"/>
              <a:ea typeface="Calibri"/>
              <a:cs typeface="Calibri"/>
              <a:sym typeface="Calibri"/>
            </a:endParaRPr>
          </a:p>
          <a:p>
            <a:pPr indent="0" lvl="0" marL="0" rtl="0" algn="l">
              <a:spcBef>
                <a:spcPts val="0"/>
              </a:spcBef>
              <a:spcAft>
                <a:spcPts val="0"/>
              </a:spcAft>
              <a:buNone/>
            </a:pPr>
            <a:r>
              <a:t/>
            </a:r>
            <a:endParaRPr sz="4800">
              <a:solidFill>
                <a:schemeClr val="dk1"/>
              </a:solidFill>
              <a:latin typeface="Calibri"/>
              <a:ea typeface="Calibri"/>
              <a:cs typeface="Calibri"/>
              <a:sym typeface="Calibri"/>
            </a:endParaRPr>
          </a:p>
          <a:p>
            <a:pPr indent="0" lvl="0" marL="0" rtl="0" algn="l">
              <a:spcBef>
                <a:spcPts val="0"/>
              </a:spcBef>
              <a:spcAft>
                <a:spcPts val="0"/>
              </a:spcAft>
              <a:buNone/>
            </a:pPr>
            <a:r>
              <a:t/>
            </a:r>
            <a:endParaRPr sz="4800">
              <a:solidFill>
                <a:schemeClr val="dk1"/>
              </a:solidFill>
              <a:latin typeface="Calibri"/>
              <a:ea typeface="Calibri"/>
              <a:cs typeface="Calibri"/>
              <a:sym typeface="Calibri"/>
            </a:endParaRPr>
          </a:p>
          <a:p>
            <a:pPr indent="0" lvl="0" marL="0" rtl="0" algn="l">
              <a:spcBef>
                <a:spcPts val="0"/>
              </a:spcBef>
              <a:spcAft>
                <a:spcPts val="0"/>
              </a:spcAft>
              <a:buNone/>
            </a:pPr>
            <a:r>
              <a:t/>
            </a:r>
            <a:endParaRPr sz="4800">
              <a:solidFill>
                <a:schemeClr val="dk1"/>
              </a:solidFill>
              <a:latin typeface="Calibri"/>
              <a:ea typeface="Calibri"/>
              <a:cs typeface="Calibri"/>
              <a:sym typeface="Calibri"/>
            </a:endParaRPr>
          </a:p>
          <a:p>
            <a:pPr indent="0" lvl="0" marL="0" rtl="0" algn="l">
              <a:spcBef>
                <a:spcPts val="0"/>
              </a:spcBef>
              <a:spcAft>
                <a:spcPts val="0"/>
              </a:spcAft>
              <a:buNone/>
            </a:pPr>
            <a:r>
              <a:t/>
            </a:r>
            <a:endParaRPr sz="4800">
              <a:solidFill>
                <a:schemeClr val="dk1"/>
              </a:solidFill>
              <a:latin typeface="Calibri"/>
              <a:ea typeface="Calibri"/>
              <a:cs typeface="Calibri"/>
              <a:sym typeface="Calibri"/>
            </a:endParaRPr>
          </a:p>
          <a:p>
            <a:pPr indent="0" lvl="0" marL="0" rtl="0" algn="l">
              <a:spcBef>
                <a:spcPts val="0"/>
              </a:spcBef>
              <a:spcAft>
                <a:spcPts val="0"/>
              </a:spcAft>
              <a:buNone/>
            </a:pPr>
            <a:r>
              <a:t/>
            </a:r>
            <a:endParaRPr sz="4800">
              <a:solidFill>
                <a:schemeClr val="dk1"/>
              </a:solidFill>
              <a:latin typeface="Calibri"/>
              <a:ea typeface="Calibri"/>
              <a:cs typeface="Calibri"/>
              <a:sym typeface="Calibri"/>
            </a:endParaRPr>
          </a:p>
          <a:p>
            <a:pPr indent="0" lvl="0" marL="0" rtl="0" algn="l">
              <a:spcBef>
                <a:spcPts val="0"/>
              </a:spcBef>
              <a:spcAft>
                <a:spcPts val="0"/>
              </a:spcAft>
              <a:buNone/>
            </a:pPr>
            <a:r>
              <a:t/>
            </a:r>
            <a:endParaRPr sz="4800">
              <a:solidFill>
                <a:schemeClr val="dk1"/>
              </a:solidFill>
              <a:latin typeface="Calibri"/>
              <a:ea typeface="Calibri"/>
              <a:cs typeface="Calibri"/>
              <a:sym typeface="Calibri"/>
            </a:endParaRPr>
          </a:p>
          <a:p>
            <a:pPr indent="0" lvl="0" marL="0" rtl="0" algn="l">
              <a:spcBef>
                <a:spcPts val="0"/>
              </a:spcBef>
              <a:spcAft>
                <a:spcPts val="0"/>
              </a:spcAft>
              <a:buNone/>
            </a:pPr>
            <a:r>
              <a:rPr lang="pt-BR" sz="4800">
                <a:solidFill>
                  <a:schemeClr val="dk1"/>
                </a:solidFill>
                <a:latin typeface="Calibri"/>
                <a:ea typeface="Calibri"/>
                <a:cs typeface="Calibri"/>
                <a:sym typeface="Calibri"/>
              </a:rPr>
              <a:t>Não foram encontradas publicações que relacionam o desenvolvimento de LML exacerbada pela diferença de pressão como apresentado no caso, demonstrando assim a excepcionalidade da lesão e descrição da mesma.</a:t>
            </a:r>
            <a:endParaRPr sz="4800">
              <a:solidFill>
                <a:schemeClr val="dk1"/>
              </a:solidFill>
              <a:latin typeface="Calibri"/>
              <a:ea typeface="Calibri"/>
              <a:cs typeface="Calibri"/>
              <a:sym typeface="Calibri"/>
            </a:endParaRPr>
          </a:p>
          <a:p>
            <a:pPr indent="0" lvl="0" marL="0" rtl="0" algn="l">
              <a:spcBef>
                <a:spcPts val="0"/>
              </a:spcBef>
              <a:spcAft>
                <a:spcPts val="0"/>
              </a:spcAft>
              <a:buNone/>
            </a:pPr>
            <a:r>
              <a:t/>
            </a:r>
            <a:endParaRPr b="1" sz="5800">
              <a:solidFill>
                <a:schemeClr val="dk1"/>
              </a:solidFill>
              <a:latin typeface="Calibri"/>
              <a:ea typeface="Calibri"/>
              <a:cs typeface="Calibri"/>
              <a:sym typeface="Calibri"/>
            </a:endParaRPr>
          </a:p>
          <a:p>
            <a:pPr indent="0" lvl="0" marL="0" rtl="0" algn="l">
              <a:spcBef>
                <a:spcPts val="0"/>
              </a:spcBef>
              <a:spcAft>
                <a:spcPts val="0"/>
              </a:spcAft>
              <a:buNone/>
            </a:pPr>
            <a:r>
              <a:rPr lang="pt-BR" sz="4800">
                <a:solidFill>
                  <a:schemeClr val="dk1"/>
                </a:solidFill>
                <a:latin typeface="Calibri"/>
                <a:ea typeface="Calibri"/>
                <a:cs typeface="Calibri"/>
                <a:sym typeface="Calibri"/>
              </a:rPr>
              <a:t>O</a:t>
            </a:r>
            <a:r>
              <a:rPr lang="pt-BR" sz="5800">
                <a:solidFill>
                  <a:schemeClr val="dk1"/>
                </a:solidFill>
                <a:latin typeface="Calibri"/>
                <a:ea typeface="Calibri"/>
                <a:cs typeface="Calibri"/>
                <a:sym typeface="Calibri"/>
              </a:rPr>
              <a:t> </a:t>
            </a:r>
            <a:r>
              <a:rPr lang="pt-BR" sz="4800">
                <a:solidFill>
                  <a:schemeClr val="dk1"/>
                </a:solidFill>
                <a:latin typeface="Calibri"/>
                <a:ea typeface="Calibri"/>
                <a:cs typeface="Calibri"/>
                <a:sym typeface="Calibri"/>
              </a:rPr>
              <a:t>diagnóstico precoce da LML, mesmo em pequenas quantidades, é essencial, especialmente em pacientes que serão expostos a grandes diferenças de pressão, evitando lesões com a necessidade de tratamento cirúrgico.</a:t>
            </a:r>
            <a:endParaRPr sz="4800">
              <a:solidFill>
                <a:schemeClr val="dk1"/>
              </a:solidFill>
              <a:latin typeface="Calibri"/>
              <a:ea typeface="Calibri"/>
              <a:cs typeface="Calibri"/>
              <a:sym typeface="Calibri"/>
            </a:endParaRPr>
          </a:p>
          <a:p>
            <a:pPr indent="0" lvl="0" marL="0" rtl="0" algn="l">
              <a:spcBef>
                <a:spcPts val="0"/>
              </a:spcBef>
              <a:spcAft>
                <a:spcPts val="0"/>
              </a:spcAft>
              <a:buNone/>
            </a:pPr>
            <a:r>
              <a:t/>
            </a:r>
            <a:endParaRPr sz="4800">
              <a:solidFill>
                <a:schemeClr val="dk1"/>
              </a:solidFill>
              <a:latin typeface="Calibri"/>
              <a:ea typeface="Calibri"/>
              <a:cs typeface="Calibri"/>
              <a:sym typeface="Calibri"/>
            </a:endParaRPr>
          </a:p>
          <a:p>
            <a:pPr indent="0" lvl="0" marL="0" rtl="0" algn="l">
              <a:spcBef>
                <a:spcPts val="0"/>
              </a:spcBef>
              <a:spcAft>
                <a:spcPts val="0"/>
              </a:spcAft>
              <a:buNone/>
            </a:pPr>
            <a:r>
              <a:t/>
            </a:r>
            <a:endParaRPr sz="4800">
              <a:solidFill>
                <a:schemeClr val="dk1"/>
              </a:solidFill>
              <a:latin typeface="Calibri"/>
              <a:ea typeface="Calibri"/>
              <a:cs typeface="Calibri"/>
              <a:sym typeface="Calibri"/>
            </a:endParaRPr>
          </a:p>
          <a:p>
            <a:pPr indent="0" lvl="0" marL="0" rtl="0" algn="l">
              <a:spcBef>
                <a:spcPts val="0"/>
              </a:spcBef>
              <a:spcAft>
                <a:spcPts val="0"/>
              </a:spcAft>
              <a:buNone/>
            </a:pPr>
            <a:r>
              <a:t/>
            </a:r>
            <a:endParaRPr sz="4800">
              <a:solidFill>
                <a:schemeClr val="dk1"/>
              </a:solidFill>
              <a:latin typeface="Calibri"/>
              <a:ea typeface="Calibri"/>
              <a:cs typeface="Calibri"/>
              <a:sym typeface="Calibri"/>
            </a:endParaRPr>
          </a:p>
          <a:p>
            <a:pPr indent="0" lvl="0" marL="0" rtl="0" algn="l">
              <a:spcBef>
                <a:spcPts val="0"/>
              </a:spcBef>
              <a:spcAft>
                <a:spcPts val="0"/>
              </a:spcAft>
              <a:buNone/>
            </a:pPr>
            <a:r>
              <a:t/>
            </a:r>
            <a:endParaRPr sz="4800">
              <a:solidFill>
                <a:schemeClr val="dk1"/>
              </a:solidFill>
              <a:latin typeface="Calibri"/>
              <a:ea typeface="Calibri"/>
              <a:cs typeface="Calibri"/>
              <a:sym typeface="Calibri"/>
            </a:endParaRPr>
          </a:p>
          <a:p>
            <a:pPr indent="0" lvl="0" marL="0" rtl="0" algn="l">
              <a:spcBef>
                <a:spcPts val="0"/>
              </a:spcBef>
              <a:spcAft>
                <a:spcPts val="0"/>
              </a:spcAft>
              <a:buNone/>
            </a:pPr>
            <a:r>
              <a:t/>
            </a:r>
            <a:endParaRPr sz="4800">
              <a:solidFill>
                <a:schemeClr val="dk1"/>
              </a:solidFill>
              <a:latin typeface="Calibri"/>
              <a:ea typeface="Calibri"/>
              <a:cs typeface="Calibri"/>
              <a:sym typeface="Calibri"/>
            </a:endParaRPr>
          </a:p>
          <a:p>
            <a:pPr indent="0" lvl="0" marL="0" rtl="0" algn="l">
              <a:spcBef>
                <a:spcPts val="0"/>
              </a:spcBef>
              <a:spcAft>
                <a:spcPts val="0"/>
              </a:spcAft>
              <a:buNone/>
            </a:pPr>
            <a:r>
              <a:t/>
            </a:r>
            <a:endParaRPr sz="4800">
              <a:solidFill>
                <a:schemeClr val="dk1"/>
              </a:solidFill>
              <a:latin typeface="Calibri"/>
              <a:ea typeface="Calibri"/>
              <a:cs typeface="Calibri"/>
              <a:sym typeface="Calibri"/>
            </a:endParaRPr>
          </a:p>
          <a:p>
            <a:pPr indent="0" lvl="0" marL="0" rtl="0" algn="l">
              <a:spcBef>
                <a:spcPts val="0"/>
              </a:spcBef>
              <a:spcAft>
                <a:spcPts val="0"/>
              </a:spcAft>
              <a:buNone/>
            </a:pPr>
            <a:r>
              <a:t/>
            </a:r>
            <a:endParaRPr sz="4800">
              <a:solidFill>
                <a:schemeClr val="dk1"/>
              </a:solidFill>
              <a:latin typeface="Calibri"/>
              <a:ea typeface="Calibri"/>
              <a:cs typeface="Calibri"/>
              <a:sym typeface="Calibri"/>
            </a:endParaRPr>
          </a:p>
          <a:p>
            <a:pPr indent="0" lvl="0" marL="0" rtl="0" algn="l">
              <a:spcBef>
                <a:spcPts val="0"/>
              </a:spcBef>
              <a:spcAft>
                <a:spcPts val="0"/>
              </a:spcAft>
              <a:buNone/>
            </a:pPr>
            <a:r>
              <a:t/>
            </a:r>
            <a:endParaRPr sz="4800">
              <a:solidFill>
                <a:schemeClr val="dk1"/>
              </a:solidFill>
              <a:latin typeface="Calibri"/>
              <a:ea typeface="Calibri"/>
              <a:cs typeface="Calibri"/>
              <a:sym typeface="Calibri"/>
            </a:endParaRPr>
          </a:p>
          <a:p>
            <a:pPr indent="0" lvl="0" marL="0" rtl="0" algn="l">
              <a:spcBef>
                <a:spcPts val="0"/>
              </a:spcBef>
              <a:spcAft>
                <a:spcPts val="0"/>
              </a:spcAft>
              <a:buNone/>
            </a:pPr>
            <a:r>
              <a:t/>
            </a:r>
            <a:endParaRPr sz="4800">
              <a:solidFill>
                <a:schemeClr val="dk1"/>
              </a:solidFill>
              <a:latin typeface="Calibri"/>
              <a:ea typeface="Calibri"/>
              <a:cs typeface="Calibri"/>
              <a:sym typeface="Calibri"/>
            </a:endParaRPr>
          </a:p>
          <a:p>
            <a:pPr indent="0" lvl="0" marL="0" rtl="0" algn="l">
              <a:spcBef>
                <a:spcPts val="0"/>
              </a:spcBef>
              <a:spcAft>
                <a:spcPts val="0"/>
              </a:spcAft>
              <a:buNone/>
            </a:pPr>
            <a:r>
              <a:t/>
            </a:r>
            <a:endParaRPr sz="4800">
              <a:solidFill>
                <a:schemeClr val="dk1"/>
              </a:solidFill>
              <a:latin typeface="Calibri"/>
              <a:ea typeface="Calibri"/>
              <a:cs typeface="Calibri"/>
              <a:sym typeface="Calibri"/>
            </a:endParaRPr>
          </a:p>
          <a:p>
            <a:pPr indent="0" lvl="0" marL="0" rtl="0" algn="just">
              <a:lnSpc>
                <a:spcPct val="100000"/>
              </a:lnSpc>
              <a:spcBef>
                <a:spcPts val="1000"/>
              </a:spcBef>
              <a:spcAft>
                <a:spcPts val="0"/>
              </a:spcAft>
              <a:buClr>
                <a:schemeClr val="dk1"/>
              </a:buClr>
              <a:buSzPts val="1100"/>
              <a:buFont typeface="Arial"/>
              <a:buNone/>
            </a:pPr>
            <a:r>
              <a:rPr lang="pt-BR" sz="2000">
                <a:solidFill>
                  <a:schemeClr val="dk1"/>
                </a:solidFill>
                <a:latin typeface="Calibri"/>
                <a:ea typeface="Calibri"/>
                <a:cs typeface="Calibri"/>
                <a:sym typeface="Calibri"/>
              </a:rPr>
              <a:t>1. ZAIRI, F. et al. Lumbar Morel-Lavallée lesion: Case report and review of the literature. Orthopaedics &amp; Traumatology: Surgery &amp; Research, [S. l.], 2016. Disponível em: https://doi.org/10.1016/j.otsr.2016.01.006. Acesso em: 8 maio 2025.</a:t>
            </a:r>
            <a:endParaRPr sz="2000">
              <a:solidFill>
                <a:schemeClr val="dk1"/>
              </a:solidFill>
              <a:latin typeface="Calibri"/>
              <a:ea typeface="Calibri"/>
              <a:cs typeface="Calibri"/>
              <a:sym typeface="Calibri"/>
            </a:endParaRPr>
          </a:p>
          <a:p>
            <a:pPr indent="0" lvl="0" marL="0" rtl="0" algn="just">
              <a:lnSpc>
                <a:spcPct val="100000"/>
              </a:lnSpc>
              <a:spcBef>
                <a:spcPts val="1000"/>
              </a:spcBef>
              <a:spcAft>
                <a:spcPts val="0"/>
              </a:spcAft>
              <a:buClr>
                <a:schemeClr val="dk1"/>
              </a:buClr>
              <a:buSzPts val="1100"/>
              <a:buFont typeface="Arial"/>
              <a:buNone/>
            </a:pPr>
            <a:r>
              <a:rPr lang="pt-BR" sz="2000">
                <a:solidFill>
                  <a:schemeClr val="dk1"/>
                </a:solidFill>
                <a:latin typeface="Calibri"/>
                <a:ea typeface="Calibri"/>
                <a:cs typeface="Calibri"/>
                <a:sym typeface="Calibri"/>
              </a:rPr>
              <a:t>2. MORAN, D. E.; NAPIER, N. A.; KAVANAGH, E. C. Lumbar Morel-Lavallée effusion. The Spine Journal, [S. l.], v. 12, p. 1165–1166, 2012. Disponível em: https://doi.org/10.1016/j.spinee.2012.11.019. Acesso em: 8 maio 2025.</a:t>
            </a:r>
            <a:endParaRPr sz="2000">
              <a:solidFill>
                <a:schemeClr val="dk1"/>
              </a:solidFill>
              <a:latin typeface="Calibri"/>
              <a:ea typeface="Calibri"/>
              <a:cs typeface="Calibri"/>
              <a:sym typeface="Calibri"/>
            </a:endParaRPr>
          </a:p>
          <a:p>
            <a:pPr indent="0" lvl="0" marL="0" rtl="0" algn="just">
              <a:lnSpc>
                <a:spcPct val="100000"/>
              </a:lnSpc>
              <a:spcBef>
                <a:spcPts val="1000"/>
              </a:spcBef>
              <a:spcAft>
                <a:spcPts val="0"/>
              </a:spcAft>
              <a:buClr>
                <a:schemeClr val="dk1"/>
              </a:buClr>
              <a:buSzPts val="1100"/>
              <a:buFont typeface="Arial"/>
              <a:buNone/>
            </a:pPr>
            <a:r>
              <a:rPr lang="pt-BR" sz="2000">
                <a:solidFill>
                  <a:schemeClr val="dk1"/>
                </a:solidFill>
                <a:latin typeface="Calibri"/>
                <a:ea typeface="Calibri"/>
                <a:cs typeface="Calibri"/>
                <a:sym typeface="Calibri"/>
              </a:rPr>
              <a:t>3. GARRISON, M.; WESTRICK, R. B.; JOHNSON, M. R. Morel-Lavallée Lesion of the Lumbar Region. Journal of Orthopaedic &amp; Sports Physical Therapy, [S. l.], v. 44, n. 3, p. 223, 2014. Disponível em: https://doi.org/10.2519/jospt.2014.0404. Acesso em: 8 maio 2025.</a:t>
            </a:r>
            <a:endParaRPr sz="2000">
              <a:solidFill>
                <a:schemeClr val="dk1"/>
              </a:solidFill>
              <a:latin typeface="Calibri"/>
              <a:ea typeface="Calibri"/>
              <a:cs typeface="Calibri"/>
              <a:sym typeface="Calibri"/>
            </a:endParaRPr>
          </a:p>
          <a:p>
            <a:pPr indent="0" lvl="0" marL="0" rtl="0" algn="just">
              <a:lnSpc>
                <a:spcPct val="100000"/>
              </a:lnSpc>
              <a:spcBef>
                <a:spcPts val="1000"/>
              </a:spcBef>
              <a:spcAft>
                <a:spcPts val="0"/>
              </a:spcAft>
              <a:buClr>
                <a:schemeClr val="dk1"/>
              </a:buClr>
              <a:buSzPts val="1100"/>
              <a:buFont typeface="Arial"/>
              <a:buNone/>
            </a:pPr>
            <a:r>
              <a:rPr lang="pt-BR" sz="2000">
                <a:solidFill>
                  <a:schemeClr val="dk1"/>
                </a:solidFill>
                <a:latin typeface="Calibri"/>
                <a:ea typeface="Calibri"/>
                <a:cs typeface="Calibri"/>
                <a:sym typeface="Calibri"/>
              </a:rPr>
              <a:t>4.DIVITI, S. et al. Morel-Lavallée lesions - review of pathophysiology, clinical findings, imaging findings and management. Journal of Clinical and Diagnostic Research, v. 11, n. 4, p. TE01–TE04, 2017.</a:t>
            </a:r>
            <a:endParaRPr sz="2000">
              <a:solidFill>
                <a:schemeClr val="dk1"/>
              </a:solidFill>
              <a:latin typeface="Calibri"/>
              <a:ea typeface="Calibri"/>
              <a:cs typeface="Calibri"/>
              <a:sym typeface="Calibri"/>
            </a:endParaRPr>
          </a:p>
          <a:p>
            <a:pPr indent="0" lvl="0" marL="0" rtl="0" algn="just">
              <a:lnSpc>
                <a:spcPct val="100000"/>
              </a:lnSpc>
              <a:spcBef>
                <a:spcPts val="1000"/>
              </a:spcBef>
              <a:spcAft>
                <a:spcPts val="0"/>
              </a:spcAft>
              <a:buClr>
                <a:schemeClr val="dk1"/>
              </a:buClr>
              <a:buSzPts val="1100"/>
              <a:buFont typeface="Arial"/>
              <a:buNone/>
            </a:pPr>
            <a:r>
              <a:rPr lang="pt-BR" sz="2000">
                <a:solidFill>
                  <a:schemeClr val="dk1"/>
                </a:solidFill>
                <a:latin typeface="Calibri"/>
                <a:ea typeface="Calibri"/>
                <a:cs typeface="Calibri"/>
                <a:sym typeface="Calibri"/>
              </a:rPr>
              <a:t>5..	SCOLARO, J. A.; CHAO, T.; ZAMORANO, D. P. The Morel-Lavallée Lesion: Diagnosis and Management. Journal of the American Academy of Orthopaedic Surgeons, v. 24, n. 10, p. 667–672, 2016.</a:t>
            </a:r>
            <a:endParaRPr sz="2000">
              <a:solidFill>
                <a:schemeClr val="dk1"/>
              </a:solidFill>
              <a:latin typeface="Calibri"/>
              <a:ea typeface="Calibri"/>
              <a:cs typeface="Calibri"/>
              <a:sym typeface="Calibri"/>
            </a:endParaRPr>
          </a:p>
          <a:p>
            <a:pPr indent="0" lvl="0" marL="0" rtl="0" algn="just">
              <a:lnSpc>
                <a:spcPct val="100000"/>
              </a:lnSpc>
              <a:spcBef>
                <a:spcPts val="1000"/>
              </a:spcBef>
              <a:spcAft>
                <a:spcPts val="0"/>
              </a:spcAft>
              <a:buClr>
                <a:schemeClr val="dk1"/>
              </a:buClr>
              <a:buSzPts val="1100"/>
              <a:buFont typeface="Arial"/>
              <a:buNone/>
            </a:pPr>
            <a:r>
              <a:rPr lang="pt-BR" sz="2000">
                <a:solidFill>
                  <a:schemeClr val="dk1"/>
                </a:solidFill>
                <a:latin typeface="Calibri"/>
                <a:ea typeface="Calibri"/>
                <a:cs typeface="Calibri"/>
                <a:sym typeface="Calibri"/>
              </a:rPr>
              <a:t>6..	LATIFI, R. et al. The therapeutic challenges of degloving soft-tissue injuries. Journal of Emergencies, Trauma and Shock, v. 7, n. 3, p. 228–232, 2014.</a:t>
            </a:r>
            <a:endParaRPr sz="2000">
              <a:solidFill>
                <a:schemeClr val="dk1"/>
              </a:solidFill>
              <a:latin typeface="Calibri"/>
              <a:ea typeface="Calibri"/>
              <a:cs typeface="Calibri"/>
              <a:sym typeface="Calibri"/>
            </a:endParaRPr>
          </a:p>
          <a:p>
            <a:pPr indent="0" lvl="0" marL="0" rtl="0" algn="just">
              <a:lnSpc>
                <a:spcPct val="100000"/>
              </a:lnSpc>
              <a:spcBef>
                <a:spcPts val="1000"/>
              </a:spcBef>
              <a:spcAft>
                <a:spcPts val="0"/>
              </a:spcAft>
              <a:buClr>
                <a:schemeClr val="dk1"/>
              </a:buClr>
              <a:buSzPts val="1100"/>
              <a:buFont typeface="Arial"/>
              <a:buNone/>
            </a:pPr>
            <a:r>
              <a:rPr lang="pt-BR" sz="2000">
                <a:solidFill>
                  <a:schemeClr val="dk1"/>
                </a:solidFill>
                <a:latin typeface="Calibri"/>
                <a:ea typeface="Calibri"/>
                <a:cs typeface="Calibri"/>
                <a:sym typeface="Calibri"/>
              </a:rPr>
              <a:t>7	LI, H.; ZHANG, F. J.; LEI, G. H. Morel-Lavallée lesion. Chinese Medical Journal (English), v. 127, n. 7, p. 1351–1356, 2014.</a:t>
            </a:r>
            <a:endParaRPr sz="2000">
              <a:solidFill>
                <a:schemeClr val="dk1"/>
              </a:solidFill>
              <a:latin typeface="Calibri"/>
              <a:ea typeface="Calibri"/>
              <a:cs typeface="Calibri"/>
              <a:sym typeface="Calibri"/>
            </a:endParaRPr>
          </a:p>
          <a:p>
            <a:pPr indent="0" lvl="0" marL="0" rtl="0" algn="just">
              <a:lnSpc>
                <a:spcPct val="100000"/>
              </a:lnSpc>
              <a:spcBef>
                <a:spcPts val="1000"/>
              </a:spcBef>
              <a:spcAft>
                <a:spcPts val="0"/>
              </a:spcAft>
              <a:buClr>
                <a:schemeClr val="dk1"/>
              </a:buClr>
              <a:buSzPts val="1100"/>
              <a:buFont typeface="Arial"/>
              <a:buNone/>
            </a:pPr>
            <a:r>
              <a:rPr lang="pt-BR" sz="2000">
                <a:solidFill>
                  <a:schemeClr val="dk1"/>
                </a:solidFill>
                <a:latin typeface="Calibri"/>
                <a:ea typeface="Calibri"/>
                <a:cs typeface="Calibri"/>
                <a:sym typeface="Calibri"/>
              </a:rPr>
              <a:t>8.KHODAE, M. et al. Morel-Lavallée Lesion in Sports. Current Sports Medicine Reports, v. 15, n. 6, p. 417–422, 2016.</a:t>
            </a:r>
            <a:endParaRPr sz="2000">
              <a:solidFill>
                <a:schemeClr val="dk1"/>
              </a:solidFill>
              <a:latin typeface="Calibri"/>
              <a:ea typeface="Calibri"/>
              <a:cs typeface="Calibri"/>
              <a:sym typeface="Calibri"/>
            </a:endParaRPr>
          </a:p>
          <a:p>
            <a:pPr indent="0" lvl="0" marL="0" rtl="0" algn="just">
              <a:lnSpc>
                <a:spcPct val="100000"/>
              </a:lnSpc>
              <a:spcBef>
                <a:spcPts val="1000"/>
              </a:spcBef>
              <a:spcAft>
                <a:spcPts val="0"/>
              </a:spcAft>
              <a:buClr>
                <a:schemeClr val="dk1"/>
              </a:buClr>
              <a:buSzPts val="1100"/>
              <a:buFont typeface="Arial"/>
              <a:buNone/>
            </a:pPr>
            <a:r>
              <a:rPr lang="pt-BR" sz="2000">
                <a:solidFill>
                  <a:schemeClr val="dk1"/>
                </a:solidFill>
                <a:latin typeface="Calibri"/>
                <a:ea typeface="Calibri"/>
                <a:cs typeface="Calibri"/>
                <a:sym typeface="Calibri"/>
              </a:rPr>
              <a:t>9.PALACIO, E. P. et al. Resultados do tratamento cirúrgico da lesão de Morel-Lavallée: Estudo coorte prospectivo. Revista Brasileira de Ortopedia, v. 50, n. 2, p. 148–152, 2015.</a:t>
            </a:r>
            <a:endParaRPr sz="2000">
              <a:solidFill>
                <a:schemeClr val="dk1"/>
              </a:solidFill>
              <a:latin typeface="Calibri"/>
              <a:ea typeface="Calibri"/>
              <a:cs typeface="Calibri"/>
              <a:sym typeface="Calibri"/>
            </a:endParaRPr>
          </a:p>
          <a:p>
            <a:pPr indent="0" lvl="0" marL="0" rtl="0" algn="just">
              <a:lnSpc>
                <a:spcPct val="100000"/>
              </a:lnSpc>
              <a:spcBef>
                <a:spcPts val="1000"/>
              </a:spcBef>
              <a:spcAft>
                <a:spcPts val="0"/>
              </a:spcAft>
              <a:buClr>
                <a:schemeClr val="dk1"/>
              </a:buClr>
              <a:buSzPts val="1100"/>
              <a:buFont typeface="Arial"/>
              <a:buNone/>
            </a:pPr>
            <a:r>
              <a:rPr lang="pt-BR" sz="2000">
                <a:solidFill>
                  <a:schemeClr val="dk1"/>
                </a:solidFill>
                <a:latin typeface="Calibri"/>
                <a:ea typeface="Calibri"/>
                <a:cs typeface="Calibri"/>
                <a:sym typeface="Calibri"/>
              </a:rPr>
              <a:t>10.LIU, M. et al. A novel surgical technique for treatment of Morel-Lavallée lesion: Endoscopic debridement combined with percutaneous cutaneo-fascial suture. Injury, v. 49, n. 8, p. 1630–1633, 2018.</a:t>
            </a:r>
            <a:endParaRPr sz="2000">
              <a:solidFill>
                <a:schemeClr val="dk1"/>
              </a:solidFill>
              <a:latin typeface="Calibri"/>
              <a:ea typeface="Calibri"/>
              <a:cs typeface="Calibri"/>
              <a:sym typeface="Calibri"/>
            </a:endParaRPr>
          </a:p>
          <a:p>
            <a:pPr indent="0" lvl="0" marL="0" rtl="0" algn="just">
              <a:lnSpc>
                <a:spcPct val="100000"/>
              </a:lnSpc>
              <a:spcBef>
                <a:spcPts val="1000"/>
              </a:spcBef>
              <a:spcAft>
                <a:spcPts val="0"/>
              </a:spcAft>
              <a:buClr>
                <a:schemeClr val="dk1"/>
              </a:buClr>
              <a:buSzPts val="1100"/>
              <a:buFont typeface="Arial"/>
              <a:buNone/>
            </a:pPr>
            <a:r>
              <a:t/>
            </a:r>
            <a:endParaRPr sz="2000">
              <a:solidFill>
                <a:schemeClr val="dk1"/>
              </a:solidFill>
              <a:latin typeface="Calibri"/>
              <a:ea typeface="Calibri"/>
              <a:cs typeface="Calibri"/>
              <a:sym typeface="Calibri"/>
            </a:endParaRPr>
          </a:p>
          <a:p>
            <a:pPr indent="0" lvl="0" marL="0" rtl="0" algn="just">
              <a:lnSpc>
                <a:spcPct val="100000"/>
              </a:lnSpc>
              <a:spcBef>
                <a:spcPts val="1000"/>
              </a:spcBef>
              <a:spcAft>
                <a:spcPts val="0"/>
              </a:spcAft>
              <a:buClr>
                <a:schemeClr val="dk1"/>
              </a:buClr>
              <a:buSzPts val="1100"/>
              <a:buFont typeface="Arial"/>
              <a:buNone/>
            </a:pPr>
            <a:r>
              <a:t/>
            </a:r>
            <a:endParaRPr sz="2000">
              <a:solidFill>
                <a:schemeClr val="dk1"/>
              </a:solidFill>
              <a:latin typeface="Calibri"/>
              <a:ea typeface="Calibri"/>
              <a:cs typeface="Calibri"/>
              <a:sym typeface="Calibri"/>
            </a:endParaRPr>
          </a:p>
          <a:p>
            <a:pPr indent="0" lvl="0" marL="0" rtl="0" algn="l">
              <a:spcBef>
                <a:spcPts val="800"/>
              </a:spcBef>
              <a:spcAft>
                <a:spcPts val="0"/>
              </a:spcAft>
              <a:buNone/>
            </a:pPr>
            <a:r>
              <a:t/>
            </a:r>
            <a:endParaRPr b="1" sz="5800">
              <a:solidFill>
                <a:schemeClr val="dk1"/>
              </a:solidFill>
              <a:latin typeface="Calibri"/>
              <a:ea typeface="Calibri"/>
              <a:cs typeface="Calibri"/>
              <a:sym typeface="Calibri"/>
            </a:endParaRPr>
          </a:p>
        </p:txBody>
      </p:sp>
      <p:sp>
        <p:nvSpPr>
          <p:cNvPr id="91" name="Google Shape;91;p1"/>
          <p:cNvSpPr txBox="1"/>
          <p:nvPr/>
        </p:nvSpPr>
        <p:spPr>
          <a:xfrm>
            <a:off x="199850" y="9987500"/>
            <a:ext cx="14103900" cy="954300"/>
          </a:xfrm>
          <a:prstGeom prst="rect">
            <a:avLst/>
          </a:prstGeom>
          <a:solidFill>
            <a:srgbClr val="9FC5E8"/>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t-BR" sz="5000">
                <a:solidFill>
                  <a:schemeClr val="dk1"/>
                </a:solidFill>
                <a:latin typeface="Calibri"/>
                <a:ea typeface="Calibri"/>
                <a:cs typeface="Calibri"/>
                <a:sym typeface="Calibri"/>
              </a:rPr>
              <a:t>INTRODUÇÃO:</a:t>
            </a:r>
            <a:endParaRPr sz="5000"/>
          </a:p>
        </p:txBody>
      </p:sp>
      <p:sp>
        <p:nvSpPr>
          <p:cNvPr id="92" name="Google Shape;92;p1"/>
          <p:cNvSpPr txBox="1"/>
          <p:nvPr/>
        </p:nvSpPr>
        <p:spPr>
          <a:xfrm>
            <a:off x="199850" y="18017036"/>
            <a:ext cx="14103900" cy="954300"/>
          </a:xfrm>
          <a:prstGeom prst="rect">
            <a:avLst/>
          </a:prstGeom>
          <a:solidFill>
            <a:srgbClr val="9FC5E8"/>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t-BR" sz="5000">
                <a:solidFill>
                  <a:schemeClr val="dk1"/>
                </a:solidFill>
                <a:latin typeface="Calibri"/>
                <a:ea typeface="Calibri"/>
                <a:cs typeface="Calibri"/>
                <a:sym typeface="Calibri"/>
              </a:rPr>
              <a:t>OBJETIVOS:</a:t>
            </a:r>
            <a:r>
              <a:rPr lang="pt-BR" sz="4800">
                <a:solidFill>
                  <a:schemeClr val="dk1"/>
                </a:solidFill>
                <a:latin typeface="Calibri"/>
                <a:ea typeface="Calibri"/>
                <a:cs typeface="Calibri"/>
                <a:sym typeface="Calibri"/>
              </a:rPr>
              <a:t>:</a:t>
            </a:r>
            <a:endParaRPr/>
          </a:p>
        </p:txBody>
      </p:sp>
      <p:sp>
        <p:nvSpPr>
          <p:cNvPr id="93" name="Google Shape;93;p1"/>
          <p:cNvSpPr txBox="1"/>
          <p:nvPr/>
        </p:nvSpPr>
        <p:spPr>
          <a:xfrm>
            <a:off x="199850" y="22361800"/>
            <a:ext cx="14103900" cy="954300"/>
          </a:xfrm>
          <a:prstGeom prst="rect">
            <a:avLst/>
          </a:prstGeom>
          <a:solidFill>
            <a:srgbClr val="9FC5E8"/>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t-BR" sz="5000">
                <a:solidFill>
                  <a:schemeClr val="dk1"/>
                </a:solidFill>
                <a:latin typeface="Calibri"/>
                <a:ea typeface="Calibri"/>
                <a:cs typeface="Calibri"/>
                <a:sym typeface="Calibri"/>
              </a:rPr>
              <a:t>MATERIAIS E MÉTODOS:</a:t>
            </a:r>
            <a:endParaRPr sz="5000"/>
          </a:p>
        </p:txBody>
      </p:sp>
      <p:sp>
        <p:nvSpPr>
          <p:cNvPr id="94" name="Google Shape;94;p1"/>
          <p:cNvSpPr txBox="1"/>
          <p:nvPr/>
        </p:nvSpPr>
        <p:spPr>
          <a:xfrm>
            <a:off x="191525" y="34736100"/>
            <a:ext cx="14505000" cy="954300"/>
          </a:xfrm>
          <a:prstGeom prst="rect">
            <a:avLst/>
          </a:prstGeom>
          <a:solidFill>
            <a:srgbClr val="9FC5E8"/>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t-BR" sz="5000">
                <a:solidFill>
                  <a:schemeClr val="dk1"/>
                </a:solidFill>
                <a:latin typeface="Calibri"/>
                <a:ea typeface="Calibri"/>
                <a:cs typeface="Calibri"/>
                <a:sym typeface="Calibri"/>
              </a:rPr>
              <a:t>RESULTADOS</a:t>
            </a:r>
            <a:r>
              <a:rPr lang="pt-BR" sz="4800">
                <a:solidFill>
                  <a:schemeClr val="dk1"/>
                </a:solidFill>
                <a:latin typeface="Calibri"/>
                <a:ea typeface="Calibri"/>
                <a:cs typeface="Calibri"/>
                <a:sym typeface="Calibri"/>
              </a:rPr>
              <a:t>:</a:t>
            </a:r>
            <a:endParaRPr/>
          </a:p>
        </p:txBody>
      </p:sp>
      <p:sp>
        <p:nvSpPr>
          <p:cNvPr id="95" name="Google Shape;95;p1"/>
          <p:cNvSpPr txBox="1"/>
          <p:nvPr/>
        </p:nvSpPr>
        <p:spPr>
          <a:xfrm>
            <a:off x="14874050" y="16067975"/>
            <a:ext cx="13529400" cy="954300"/>
          </a:xfrm>
          <a:prstGeom prst="rect">
            <a:avLst/>
          </a:prstGeom>
          <a:solidFill>
            <a:srgbClr val="9FC5E8"/>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t-BR" sz="5000">
                <a:solidFill>
                  <a:schemeClr val="dk1"/>
                </a:solidFill>
                <a:latin typeface="Calibri"/>
                <a:ea typeface="Calibri"/>
                <a:cs typeface="Calibri"/>
                <a:sym typeface="Calibri"/>
              </a:rPr>
              <a:t>DISCUSSÃO:</a:t>
            </a:r>
            <a:endParaRPr/>
          </a:p>
        </p:txBody>
      </p:sp>
      <p:sp>
        <p:nvSpPr>
          <p:cNvPr id="96" name="Google Shape;96;p1"/>
          <p:cNvSpPr txBox="1"/>
          <p:nvPr/>
        </p:nvSpPr>
        <p:spPr>
          <a:xfrm>
            <a:off x="14752550" y="20963474"/>
            <a:ext cx="13772400" cy="954300"/>
          </a:xfrm>
          <a:prstGeom prst="rect">
            <a:avLst/>
          </a:prstGeom>
          <a:solidFill>
            <a:srgbClr val="9FC5E8"/>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t-BR" sz="5000">
                <a:solidFill>
                  <a:schemeClr val="dk1"/>
                </a:solidFill>
                <a:latin typeface="Calibri"/>
                <a:ea typeface="Calibri"/>
                <a:cs typeface="Calibri"/>
                <a:sym typeface="Calibri"/>
              </a:rPr>
              <a:t>CONCLUSÃO</a:t>
            </a:r>
            <a:r>
              <a:rPr lang="pt-BR" sz="4800">
                <a:solidFill>
                  <a:schemeClr val="dk1"/>
                </a:solidFill>
                <a:latin typeface="Calibri"/>
                <a:ea typeface="Calibri"/>
                <a:cs typeface="Calibri"/>
                <a:sym typeface="Calibri"/>
              </a:rPr>
              <a:t>:</a:t>
            </a:r>
            <a:endParaRPr/>
          </a:p>
        </p:txBody>
      </p:sp>
      <p:sp>
        <p:nvSpPr>
          <p:cNvPr id="97" name="Google Shape;97;p1"/>
          <p:cNvSpPr txBox="1"/>
          <p:nvPr/>
        </p:nvSpPr>
        <p:spPr>
          <a:xfrm>
            <a:off x="14874050" y="31688000"/>
            <a:ext cx="13772400" cy="954300"/>
          </a:xfrm>
          <a:prstGeom prst="rect">
            <a:avLst/>
          </a:prstGeom>
          <a:solidFill>
            <a:srgbClr val="9FC5E8"/>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t-BR" sz="5000">
                <a:solidFill>
                  <a:schemeClr val="dk1"/>
                </a:solidFill>
                <a:latin typeface="Calibri"/>
                <a:ea typeface="Calibri"/>
                <a:cs typeface="Calibri"/>
                <a:sym typeface="Calibri"/>
              </a:rPr>
              <a:t>REFERÊNCIAS BIBLIOGRÁFICAS:</a:t>
            </a:r>
            <a:endParaRPr sz="5000"/>
          </a:p>
        </p:txBody>
      </p:sp>
      <p:pic>
        <p:nvPicPr>
          <p:cNvPr id="98" name="Google Shape;98;p1"/>
          <p:cNvPicPr preferRelativeResize="0"/>
          <p:nvPr/>
        </p:nvPicPr>
        <p:blipFill rotWithShape="1">
          <a:blip r:embed="R430203ea7c9141e6">
            <a:alphaModFix/>
          </a:blip>
          <a:srcRect b="0" l="7800" r="0" t="8122"/>
          <a:stretch/>
        </p:blipFill>
        <p:spPr>
          <a:xfrm>
            <a:off x="0" y="29240425"/>
            <a:ext cx="9018588" cy="5296125"/>
          </a:xfrm>
          <a:prstGeom prst="rect">
            <a:avLst/>
          </a:prstGeom>
          <a:noFill/>
          <a:ln>
            <a:noFill/>
          </a:ln>
        </p:spPr>
      </p:pic>
      <p:pic>
        <p:nvPicPr>
          <p:cNvPr id="99" name="Google Shape;99;p1"/>
          <p:cNvPicPr preferRelativeResize="0"/>
          <p:nvPr/>
        </p:nvPicPr>
        <p:blipFill rotWithShape="1">
          <a:blip r:embed="R3761b0499347479c">
            <a:alphaModFix/>
          </a:blip>
          <a:srcRect b="8122" l="0" r="0" t="0"/>
          <a:stretch/>
        </p:blipFill>
        <p:spPr>
          <a:xfrm>
            <a:off x="9638750" y="29240425"/>
            <a:ext cx="4437549" cy="5296124"/>
          </a:xfrm>
          <a:prstGeom prst="rect">
            <a:avLst/>
          </a:prstGeom>
          <a:noFill/>
          <a:ln>
            <a:noFill/>
          </a:ln>
        </p:spPr>
      </p:pic>
      <p:pic>
        <p:nvPicPr>
          <p:cNvPr id="100" name="Google Shape;100;p1"/>
          <p:cNvPicPr preferRelativeResize="0"/>
          <p:nvPr/>
        </p:nvPicPr>
        <p:blipFill>
          <a:blip r:embed="R7e4b75cc1ecc4d6f">
            <a:alphaModFix/>
          </a:blip>
          <a:stretch>
            <a:fillRect/>
          </a:stretch>
        </p:blipFill>
        <p:spPr>
          <a:xfrm>
            <a:off x="14991372" y="9598449"/>
            <a:ext cx="8249444" cy="6187086"/>
          </a:xfrm>
          <a:prstGeom prst="rect">
            <a:avLst/>
          </a:prstGeom>
          <a:noFill/>
          <a:ln>
            <a:noFill/>
          </a:ln>
        </p:spPr>
      </p:pic>
      <p:pic>
        <p:nvPicPr>
          <p:cNvPr id="101" name="Google Shape;101;p1"/>
          <p:cNvPicPr preferRelativeResize="0"/>
          <p:nvPr/>
        </p:nvPicPr>
        <p:blipFill rotWithShape="1">
          <a:blip r:embed="R51073e244c704b62">
            <a:alphaModFix/>
          </a:blip>
          <a:srcRect b="11168" l="20090" r="2873" t="15453"/>
          <a:stretch/>
        </p:blipFill>
        <p:spPr>
          <a:xfrm>
            <a:off x="23532125" y="9598455"/>
            <a:ext cx="4871325" cy="6187076"/>
          </a:xfrm>
          <a:prstGeom prst="rect">
            <a:avLst/>
          </a:prstGeom>
          <a:noFill/>
          <a:ln>
            <a:noFill/>
          </a:ln>
        </p:spPr>
      </p:pic>
      <p:pic>
        <p:nvPicPr>
          <p:cNvPr id="102" name="Google Shape;102;p1"/>
          <p:cNvPicPr preferRelativeResize="0"/>
          <p:nvPr/>
        </p:nvPicPr>
        <p:blipFill rotWithShape="1">
          <a:blip r:embed="R215ca08f24cb44bf">
            <a:alphaModFix/>
          </a:blip>
          <a:srcRect b="14835" l="0" r="0" t="0"/>
          <a:stretch/>
        </p:blipFill>
        <p:spPr>
          <a:xfrm>
            <a:off x="17843413" y="24920942"/>
            <a:ext cx="7590685" cy="64644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9fe846cd6dce46e6">
            <a:alphaModFix/>
          </a:blip>
          <a:srcRect/>
          <a:stretch/>
        </p:blipFill>
        <p:spPr>
          <a:xfrm>
            <a:off x="-2" y="39857149"/>
            <a:ext cx="28800425" cy="3181087"/>
          </a:xfrm>
          <a:prstGeom prst="rect">
            <a:avLst/>
          </a:prstGeom>
          <a:noFill/>
          <a:ln>
            <a:noFill/>
          </a:ln>
        </p:spPr>
      </p:pic>
      <p:pic>
        <p:nvPicPr>
          <p:cNvPr id="85" name="Google Shape;85;p1" descr="Interface gráfica do usuário&#10;&#10;Descrição gerada automaticamente com confiança baixa"/>
          <p:cNvPicPr preferRelativeResize="0"/>
          <p:nvPr/>
        </p:nvPicPr>
        <p:blipFill rotWithShape="1">
          <a:blip r:embed="R2416508cd2a5423d">
            <a:alphaModFix/>
          </a:blip>
          <a:srcRect/>
          <a:stretch/>
        </p:blipFill>
        <p:spPr>
          <a:xfrm>
            <a:off x="-1" y="0"/>
            <a:ext cx="28800425" cy="4692410"/>
          </a:xfrm>
          <a:prstGeom prst="rect">
            <a:avLst/>
          </a:prstGeom>
          <a:noFill/>
          <a:ln>
            <a:noFill/>
          </a:ln>
        </p:spPr>
      </p:pic>
      <p:sp>
        <p:nvSpPr>
          <p:cNvPr id="86" name="Google Shape;86;p1"/>
          <p:cNvSpPr txBox="1"/>
          <p:nvPr/>
        </p:nvSpPr>
        <p:spPr>
          <a:xfrm>
            <a:off x="1980050" y="5258450"/>
            <a:ext cx="24840300" cy="10449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pt-BR" sz="5400" b="1">
                <a:solidFill>
                  <a:schemeClr val="dk1"/>
                </a:solidFill>
                <a:latin typeface="Calibri"/>
                <a:ea typeface="Calibri"/>
                <a:cs typeface="Calibri"/>
                <a:sym typeface="Calibri"/>
              </a:rPr>
              <a:t>Características das lesões musculoesqueléticas em jovens relacionadas ao futebol </a:t>
            </a:r>
            <a:endParaRPr sz="54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48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pt-BR" sz="4800">
                <a:solidFill>
                  <a:schemeClr val="dk1"/>
                </a:solidFill>
                <a:latin typeface="Calibri"/>
                <a:ea typeface="Calibri"/>
                <a:cs typeface="Calibri"/>
                <a:sym typeface="Calibri"/>
              </a:rPr>
              <a:t>Autores: Liandra Pimentel de Castro Martins¹, Felipe Ramos Santos², Luis Cesar de Castro Martins Filho¹, Izadora Arantes Fideles³, João Vicente Teodoro Gomes da Silva¹</a:t>
            </a:r>
            <a:endParaRPr sz="48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pt-BR" sz="4800">
                <a:solidFill>
                  <a:schemeClr val="dk1"/>
                </a:solidFill>
                <a:latin typeface="Calibri"/>
                <a:ea typeface="Calibri"/>
                <a:cs typeface="Calibri"/>
                <a:sym typeface="Calibri"/>
              </a:rPr>
              <a:t>Universidade Católica de Brasília¹, Pontifícia Universidade Católica de Goiás², Centro Universitário de Mineiros³</a:t>
            </a:r>
            <a:endParaRPr sz="4800">
              <a:solidFill>
                <a:schemeClr val="dk1"/>
              </a:solidFill>
              <a:latin typeface="Calibri"/>
              <a:ea typeface="Calibri"/>
              <a:cs typeface="Calibri"/>
              <a:sym typeface="Calibri"/>
            </a:endParaRPr>
          </a:p>
          <a:p>
            <a:pPr marL="0" lvl="0" indent="0" algn="l" rtl="0">
              <a:lnSpc>
                <a:spcPct val="115000"/>
              </a:lnSpc>
              <a:spcBef>
                <a:spcPts val="0"/>
              </a:spcBef>
              <a:spcAft>
                <a:spcPts val="0"/>
              </a:spcAft>
              <a:buClr>
                <a:srgbClr val="000000"/>
              </a:buClr>
              <a:buSzPts val="4800"/>
              <a:buFont typeface="Arial"/>
              <a:buNone/>
            </a:pPr>
            <a:endParaRPr sz="48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rgbClr val="000000"/>
              </a:buClr>
              <a:buSzPts val="4800"/>
              <a:buFont typeface="Arial"/>
              <a:buNone/>
            </a:pPr>
            <a:endParaRPr sz="48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48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48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endParaRPr sz="4800" b="1">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endParaRPr sz="4800" i="0" u="none" strike="noStrike" cap="none">
              <a:solidFill>
                <a:schemeClr val="dk1"/>
              </a:solidFill>
              <a:latin typeface="Calibri"/>
              <a:ea typeface="Calibri"/>
              <a:cs typeface="Calibri"/>
              <a:sym typeface="Calibri"/>
            </a:endParaRPr>
          </a:p>
        </p:txBody>
      </p:sp>
      <p:sp>
        <p:nvSpPr>
          <p:cNvPr id="87" name="Google Shape;87;p1"/>
          <p:cNvSpPr txBox="1">
            <a:spLocks noGrp="1"/>
          </p:cNvSpPr>
          <p:nvPr>
            <p:ph type="body" idx="4294967295"/>
          </p:nvPr>
        </p:nvSpPr>
        <p:spPr>
          <a:xfrm>
            <a:off x="1058900" y="10574075"/>
            <a:ext cx="26682600" cy="21459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pt-BR" sz="4800" b="1" dirty="0">
                <a:latin typeface="Calibri"/>
                <a:ea typeface="Calibri"/>
                <a:cs typeface="Calibri"/>
                <a:sym typeface="Calibri"/>
              </a:rPr>
              <a:t>Introdução</a:t>
            </a:r>
            <a:r>
              <a:rPr lang="pt-BR" sz="4800" dirty="0">
                <a:latin typeface="Calibri"/>
                <a:ea typeface="Calibri"/>
                <a:cs typeface="Calibri"/>
                <a:sym typeface="Calibri"/>
              </a:rPr>
              <a:t>: Embora o futebol recreativo traga benefícios comprovados para a função cardiovascular, a composição corporal e a aptidão neuromuscular, ele continua sendo um esporte de contato, marcado por atividades de alta intensidade, como corridas, saltos e mudanças abruptas de direção. Esses fatores podem aumentar a predisposição dos jogadores, especialmente jovens do sexo masculino com mais de 13 anos, a lesões musculoesqueléticas, como fraturas e rompimentos ligamentares e musculares. </a:t>
            </a:r>
            <a:r>
              <a:rPr lang="pt-BR" sz="4800" b="1" dirty="0">
                <a:latin typeface="Calibri"/>
                <a:ea typeface="Calibri"/>
                <a:cs typeface="Calibri"/>
                <a:sym typeface="Calibri"/>
              </a:rPr>
              <a:t>Objetivo primários e secundários</a:t>
            </a:r>
            <a:r>
              <a:rPr lang="pt-BR" sz="4800" dirty="0">
                <a:latin typeface="Calibri"/>
                <a:ea typeface="Calibri"/>
                <a:cs typeface="Calibri"/>
                <a:sym typeface="Calibri"/>
              </a:rPr>
              <a:t>: Abordar a epidemiologia e o manejo das lesões musculoesqueléticas em jovens relacionadas ao futebol. </a:t>
            </a:r>
            <a:endParaRPr sz="4800" dirty="0">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r>
              <a:rPr lang="pt-BR" sz="4800" b="1" dirty="0">
                <a:latin typeface="Calibri"/>
                <a:ea typeface="Calibri"/>
                <a:cs typeface="Calibri"/>
                <a:sym typeface="Calibri"/>
              </a:rPr>
              <a:t>Materiais e Metodologia</a:t>
            </a:r>
            <a:r>
              <a:rPr lang="pt-BR" sz="4800" dirty="0">
                <a:latin typeface="Calibri"/>
                <a:ea typeface="Calibri"/>
                <a:cs typeface="Calibri"/>
                <a:sym typeface="Calibri"/>
              </a:rPr>
              <a:t>:  Trata-se de uma revisão bibliográfica da literatura, a partir de 5 artigos publicados na base de dados PUBMED, com descritores, “trauma", “lesão músculo esquelética”, “futebol” e “pediatria”, em inglês, no intervalo entre 2020 e 2025. </a:t>
            </a:r>
            <a:endParaRPr sz="4800" dirty="0">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r>
              <a:rPr lang="pt-BR" sz="4800" b="1" dirty="0">
                <a:latin typeface="Calibri"/>
                <a:ea typeface="Calibri"/>
                <a:cs typeface="Calibri"/>
                <a:sym typeface="Calibri"/>
              </a:rPr>
              <a:t>Resultados</a:t>
            </a:r>
            <a:r>
              <a:rPr lang="pt-BR" sz="4800" dirty="0">
                <a:latin typeface="Calibri"/>
                <a:ea typeface="Calibri"/>
                <a:cs typeface="Calibri"/>
                <a:sym typeface="Calibri"/>
              </a:rPr>
              <a:t>: A incidência e o tipo de lesões no futebol variam com idade e sexo. Homens têm maior propensão a lesões musculares e ligamentares, especialmente no tornozelo e coxa, enquanto mulheres são mais suscetíveis a lesões ligamentares, sobretudo no tornozelo e joelho. A maioria ocorre nos primeiros ou últimos 15 minutos de jogo, reforçando a importância do aquecimento e prevenção da fadiga. </a:t>
            </a:r>
            <a:endParaRPr sz="4800" dirty="0">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r>
              <a:rPr lang="pt-BR" sz="4800" b="1" dirty="0">
                <a:latin typeface="Calibri"/>
                <a:ea typeface="Calibri"/>
                <a:cs typeface="Calibri"/>
                <a:sym typeface="Calibri"/>
              </a:rPr>
              <a:t>Discussão: </a:t>
            </a:r>
            <a:r>
              <a:rPr lang="pt-BR" sz="4800" dirty="0">
                <a:latin typeface="Calibri"/>
                <a:ea typeface="Calibri"/>
                <a:cs typeface="Calibri"/>
                <a:sym typeface="Calibri"/>
              </a:rPr>
              <a:t>Estiramentos e contraturas musculares leves exigem repouso, analgesia, crioterapia inicial, termoterapia posterior, alongamentos e fortalecimento, com recuperação em 2 a 4 semanas. Lesões moderadas a graves, como rupturas musculares, podem demandar imobilização, infiltração e fisioterapia intensiva. Entorses leves são tratadas com repouso, imobilizadores, gelo, </a:t>
            </a:r>
            <a:r>
              <a:rPr lang="pt-BR" sz="4800" dirty="0" err="1">
                <a:latin typeface="Calibri"/>
                <a:ea typeface="Calibri"/>
                <a:cs typeface="Calibri"/>
                <a:sym typeface="Calibri"/>
              </a:rPr>
              <a:t>AINEs</a:t>
            </a:r>
            <a:r>
              <a:rPr lang="pt-BR" sz="4800" dirty="0">
                <a:latin typeface="Calibri"/>
                <a:ea typeface="Calibri"/>
                <a:cs typeface="Calibri"/>
                <a:sym typeface="Calibri"/>
              </a:rPr>
              <a:t> e reabilitação progressiva, enquanto rupturas ligamentares completas, como do LCA, requerem cirurgia e reabilitação de 6 a 12 meses. Fraturas estáveis são tratadas com imobilização e fisioterapia, já as instáveis exigem fixação cirúrgica para recuperação adequada.</a:t>
            </a:r>
            <a:endParaRPr sz="4800" dirty="0">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r>
              <a:rPr lang="pt-BR" sz="4800" dirty="0">
                <a:latin typeface="Calibri"/>
                <a:ea typeface="Calibri"/>
                <a:cs typeface="Calibri"/>
                <a:sym typeface="Calibri"/>
              </a:rPr>
              <a:t> </a:t>
            </a:r>
            <a:r>
              <a:rPr lang="pt-BR" sz="4800" b="1" dirty="0">
                <a:latin typeface="Calibri"/>
                <a:ea typeface="Calibri"/>
                <a:cs typeface="Calibri"/>
                <a:sym typeface="Calibri"/>
              </a:rPr>
              <a:t>Conclusão</a:t>
            </a:r>
            <a:r>
              <a:rPr lang="pt-BR" sz="4800" dirty="0">
                <a:latin typeface="Calibri"/>
                <a:ea typeface="Calibri"/>
                <a:cs typeface="Calibri"/>
                <a:sym typeface="Calibri"/>
              </a:rPr>
              <a:t>: Cabe ressaltar que o futebol recreativo, apesar dos benefícios amplamente documentados para a saúde física e mental, representa um fator predisponente para lesões musculoesqueléticas em jovens. A implementação de estratégias preventivas eficazes e manejo das lesões identificadas enfatiza a necessidade de diagnóstico precoce e condutas terapêuticas individualizadas, variando entre tratamento conservador e cirúrgico, dependendo da gravidade do acometimento.</a:t>
            </a:r>
            <a:endParaRPr sz="4800" dirty="0">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endParaRPr sz="4800" dirty="0">
              <a:latin typeface="Calibri"/>
              <a:ea typeface="Calibri"/>
              <a:cs typeface="Calibri"/>
              <a:sym typeface="Calibri"/>
            </a:endParaRPr>
          </a:p>
          <a:p>
            <a:pPr marL="0" lvl="0" indent="0" algn="l" rtl="0">
              <a:lnSpc>
                <a:spcPct val="115000"/>
              </a:lnSpc>
              <a:spcBef>
                <a:spcPts val="1800"/>
              </a:spcBef>
              <a:spcAft>
                <a:spcPts val="600"/>
              </a:spcAft>
              <a:buSzPts val="8819"/>
              <a:buNone/>
            </a:pPr>
            <a:endParaRPr sz="4800" dirty="0">
              <a:solidFill>
                <a:schemeClr val="dk1"/>
              </a:solidFill>
              <a:latin typeface="Calibri"/>
              <a:ea typeface="Calibri"/>
              <a:cs typeface="Calibri"/>
              <a:sym typeface="Calibri"/>
            </a:endParaRPr>
          </a:p>
        </p:txBody>
      </p:sp>
      <p:sp>
        <p:nvSpPr>
          <p:cNvPr id="88" name="Google Shape;88;p1"/>
          <p:cNvSpPr txBox="1"/>
          <p:nvPr/>
        </p:nvSpPr>
        <p:spPr>
          <a:xfrm>
            <a:off x="1058900" y="33490212"/>
            <a:ext cx="26682600" cy="655330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t-BR" sz="2400" b="1" dirty="0">
                <a:solidFill>
                  <a:schemeClr val="dk1"/>
                </a:solidFill>
              </a:rPr>
              <a:t>Bibliografia:</a:t>
            </a:r>
          </a:p>
          <a:p>
            <a:pPr marL="0" lvl="0" indent="0" algn="l" rtl="0">
              <a:lnSpc>
                <a:spcPct val="115000"/>
              </a:lnSpc>
              <a:spcBef>
                <a:spcPts val="0"/>
              </a:spcBef>
              <a:spcAft>
                <a:spcPts val="0"/>
              </a:spcAft>
              <a:buNone/>
            </a:pPr>
            <a:endParaRPr sz="2400" dirty="0">
              <a:solidFill>
                <a:schemeClr val="dk1"/>
              </a:solidFill>
            </a:endParaRPr>
          </a:p>
          <a:p>
            <a:pPr marL="0" lvl="0" indent="0" algn="l" rtl="0">
              <a:lnSpc>
                <a:spcPct val="115000"/>
              </a:lnSpc>
              <a:spcBef>
                <a:spcPts val="1200"/>
              </a:spcBef>
              <a:spcAft>
                <a:spcPts val="0"/>
              </a:spcAft>
              <a:buNone/>
            </a:pPr>
            <a:r>
              <a:rPr lang="pt-BR" sz="2400" dirty="0">
                <a:solidFill>
                  <a:schemeClr val="dk1"/>
                </a:solidFill>
              </a:rPr>
              <a:t>	1- ZANON, R.; BALDISSERA, T. B.; SILVA, B. G. C. e; SILVA, R. A. da. </a:t>
            </a:r>
            <a:r>
              <a:rPr lang="pt-BR" sz="2400" dirty="0" err="1">
                <a:solidFill>
                  <a:schemeClr val="dk1"/>
                </a:solidFill>
              </a:rPr>
              <a:t>Injury</a:t>
            </a:r>
            <a:r>
              <a:rPr lang="pt-BR" sz="2400" dirty="0">
                <a:solidFill>
                  <a:schemeClr val="dk1"/>
                </a:solidFill>
              </a:rPr>
              <a:t> </a:t>
            </a:r>
            <a:r>
              <a:rPr lang="pt-BR" sz="2400" dirty="0" err="1">
                <a:solidFill>
                  <a:schemeClr val="dk1"/>
                </a:solidFill>
              </a:rPr>
              <a:t>incidence</a:t>
            </a:r>
            <a:r>
              <a:rPr lang="pt-BR" sz="2400" dirty="0">
                <a:solidFill>
                  <a:schemeClr val="dk1"/>
                </a:solidFill>
              </a:rPr>
              <a:t> </a:t>
            </a:r>
            <a:r>
              <a:rPr lang="pt-BR" sz="2400" dirty="0" err="1">
                <a:solidFill>
                  <a:schemeClr val="dk1"/>
                </a:solidFill>
              </a:rPr>
              <a:t>and</a:t>
            </a:r>
            <a:r>
              <a:rPr lang="pt-BR" sz="2400" dirty="0">
                <a:solidFill>
                  <a:schemeClr val="dk1"/>
                </a:solidFill>
              </a:rPr>
              <a:t> </a:t>
            </a:r>
            <a:r>
              <a:rPr lang="pt-BR" sz="2400" dirty="0" err="1">
                <a:solidFill>
                  <a:schemeClr val="dk1"/>
                </a:solidFill>
              </a:rPr>
              <a:t>risk</a:t>
            </a:r>
            <a:r>
              <a:rPr lang="pt-BR" sz="2400" dirty="0">
                <a:solidFill>
                  <a:schemeClr val="dk1"/>
                </a:solidFill>
              </a:rPr>
              <a:t> </a:t>
            </a:r>
            <a:r>
              <a:rPr lang="pt-BR" sz="2400" dirty="0" err="1">
                <a:solidFill>
                  <a:schemeClr val="dk1"/>
                </a:solidFill>
              </a:rPr>
              <a:t>factors</a:t>
            </a:r>
            <a:r>
              <a:rPr lang="pt-BR" sz="2400" dirty="0">
                <a:solidFill>
                  <a:schemeClr val="dk1"/>
                </a:solidFill>
              </a:rPr>
              <a:t> in </a:t>
            </a:r>
            <a:r>
              <a:rPr lang="pt-BR" sz="2400" dirty="0" err="1">
                <a:solidFill>
                  <a:schemeClr val="dk1"/>
                </a:solidFill>
              </a:rPr>
              <a:t>youth</a:t>
            </a:r>
            <a:r>
              <a:rPr lang="pt-BR" sz="2400" dirty="0">
                <a:solidFill>
                  <a:schemeClr val="dk1"/>
                </a:solidFill>
              </a:rPr>
              <a:t> soccer players: a </a:t>
            </a:r>
            <a:r>
              <a:rPr lang="pt-BR" sz="2400" dirty="0" err="1">
                <a:solidFill>
                  <a:schemeClr val="dk1"/>
                </a:solidFill>
              </a:rPr>
              <a:t>systematic</a:t>
            </a:r>
            <a:r>
              <a:rPr lang="pt-BR" sz="2400" dirty="0">
                <a:solidFill>
                  <a:schemeClr val="dk1"/>
                </a:solidFill>
              </a:rPr>
              <a:t> </a:t>
            </a:r>
            <a:r>
              <a:rPr lang="pt-BR" sz="2400" dirty="0" err="1">
                <a:solidFill>
                  <a:schemeClr val="dk1"/>
                </a:solidFill>
              </a:rPr>
              <a:t>literature</a:t>
            </a:r>
            <a:r>
              <a:rPr lang="pt-BR" sz="2400" dirty="0">
                <a:solidFill>
                  <a:schemeClr val="dk1"/>
                </a:solidFill>
              </a:rPr>
              <a:t> review. Part </a:t>
            </a:r>
            <a:r>
              <a:rPr lang="pt-BR" sz="2400" dirty="0" err="1">
                <a:solidFill>
                  <a:schemeClr val="dk1"/>
                </a:solidFill>
              </a:rPr>
              <a:t>I</a:t>
            </a:r>
            <a:r>
              <a:rPr lang="pt-BR" sz="2400" dirty="0">
                <a:solidFill>
                  <a:schemeClr val="dk1"/>
                </a:solidFill>
              </a:rPr>
              <a:t>: </a:t>
            </a:r>
            <a:r>
              <a:rPr lang="pt-BR" sz="2400" dirty="0" err="1">
                <a:solidFill>
                  <a:schemeClr val="dk1"/>
                </a:solidFill>
              </a:rPr>
              <a:t>epidemiological</a:t>
            </a:r>
            <a:r>
              <a:rPr lang="pt-BR" sz="2400" dirty="0">
                <a:solidFill>
                  <a:schemeClr val="dk1"/>
                </a:solidFill>
              </a:rPr>
              <a:t> </a:t>
            </a:r>
            <a:r>
              <a:rPr lang="pt-BR" sz="2400" dirty="0" err="1">
                <a:solidFill>
                  <a:schemeClr val="dk1"/>
                </a:solidFill>
              </a:rPr>
              <a:t>analysis</a:t>
            </a:r>
            <a:r>
              <a:rPr lang="pt-BR" sz="2400" dirty="0">
                <a:solidFill>
                  <a:schemeClr val="dk1"/>
                </a:solidFill>
              </a:rPr>
              <a:t>. BMJ Open Sport &amp; </a:t>
            </a:r>
            <a:r>
              <a:rPr lang="pt-BR" sz="2400" dirty="0" err="1">
                <a:solidFill>
                  <a:schemeClr val="dk1"/>
                </a:solidFill>
              </a:rPr>
              <a:t>Exercise</a:t>
            </a:r>
            <a:r>
              <a:rPr lang="pt-BR" sz="2400" dirty="0">
                <a:solidFill>
                  <a:schemeClr val="dk1"/>
                </a:solidFill>
              </a:rPr>
              <a:t> Medicine, [S. l.], v. 9, </a:t>
            </a:r>
            <a:r>
              <a:rPr lang="pt-BR" sz="2400" dirty="0" err="1">
                <a:solidFill>
                  <a:schemeClr val="dk1"/>
                </a:solidFill>
              </a:rPr>
              <a:t>n</a:t>
            </a:r>
            <a:r>
              <a:rPr lang="pt-BR" sz="2400" dirty="0">
                <a:solidFill>
                  <a:schemeClr val="dk1"/>
                </a:solidFill>
              </a:rPr>
              <a:t>. 1, p. e001568, 2023. Disponível em:</a:t>
            </a:r>
            <a:r>
              <a:rPr lang="pt-BR" sz="2400" dirty="0">
                <a:solidFill>
                  <a:schemeClr val="dk1"/>
                </a:solidFill>
                <a:uFill>
                  <a:noFill/>
                </a:uFill>
                <a:hlinkClick r:id="rcIda3a982c082e04c22">
                  <a:extLst>
                    <a:ext uri="{A12FA001-AC4F-418D-AE19-62706E023703}">
                      <ahyp:hlinkClr xmlns:ahyp="http://schemas.microsoft.com/office/drawing/2018/hyperlinkcolor" val="tx"/>
                    </a:ext>
                  </a:extLst>
                </a:hlinkClick>
              </a:rPr>
              <a:t> </a:t>
            </a:r>
            <a:r>
              <a:rPr lang="pt-BR" sz="2400" u="sng" dirty="0">
                <a:solidFill>
                  <a:srgbClr val="1155CC"/>
                </a:solidFill>
                <a:hlinkClick r:id="rcIda3a982c082e04c22">
                  <a:extLst>
                    <a:ext uri="{A12FA001-AC4F-418D-AE19-62706E023703}">
                      <ahyp:hlinkClr xmlns:ahyp="http://schemas.microsoft.com/office/drawing/2018/hyperlinkcolor" val="tx"/>
                    </a:ext>
                  </a:extLst>
                </a:hlinkClick>
              </a:rPr>
              <a:t>https://pubmed.ncbi.nlm.nih.gov/36636179/</a:t>
            </a:r>
            <a:r>
              <a:rPr lang="pt-BR" sz="2400" dirty="0">
                <a:solidFill>
                  <a:schemeClr val="dk1"/>
                </a:solidFill>
              </a:rPr>
              <a:t>. Acesso em: 7 abr. 2025.</a:t>
            </a:r>
            <a:endParaRPr sz="2400" dirty="0">
              <a:solidFill>
                <a:schemeClr val="dk1"/>
              </a:solidFill>
            </a:endParaRPr>
          </a:p>
          <a:p>
            <a:pPr marL="0" lvl="0" indent="457200" algn="l" rtl="0">
              <a:lnSpc>
                <a:spcPct val="115000"/>
              </a:lnSpc>
              <a:spcBef>
                <a:spcPts val="1200"/>
              </a:spcBef>
              <a:spcAft>
                <a:spcPts val="0"/>
              </a:spcAft>
              <a:buNone/>
            </a:pPr>
            <a:r>
              <a:rPr lang="pt-BR" sz="2400" dirty="0">
                <a:solidFill>
                  <a:schemeClr val="dk1"/>
                </a:solidFill>
              </a:rPr>
              <a:t>2- OWOEYE, O.; VANDERWEY, M.; PIKE, I. </a:t>
            </a:r>
            <a:r>
              <a:rPr lang="pt-BR" sz="2400" dirty="0" err="1">
                <a:solidFill>
                  <a:schemeClr val="dk1"/>
                </a:solidFill>
              </a:rPr>
              <a:t>Reducing</a:t>
            </a:r>
            <a:r>
              <a:rPr lang="pt-BR" sz="2400" dirty="0">
                <a:solidFill>
                  <a:schemeClr val="dk1"/>
                </a:solidFill>
              </a:rPr>
              <a:t> injuries in soccer (football): </a:t>
            </a:r>
            <a:r>
              <a:rPr lang="pt-BR" sz="2400" dirty="0" err="1">
                <a:solidFill>
                  <a:schemeClr val="dk1"/>
                </a:solidFill>
              </a:rPr>
              <a:t>an</a:t>
            </a:r>
            <a:r>
              <a:rPr lang="pt-BR" sz="2400" dirty="0">
                <a:solidFill>
                  <a:schemeClr val="dk1"/>
                </a:solidFill>
              </a:rPr>
              <a:t> </a:t>
            </a:r>
            <a:r>
              <a:rPr lang="pt-BR" sz="2400" dirty="0" err="1">
                <a:solidFill>
                  <a:schemeClr val="dk1"/>
                </a:solidFill>
              </a:rPr>
              <a:t>umbrella</a:t>
            </a:r>
            <a:r>
              <a:rPr lang="pt-BR" sz="2400" dirty="0">
                <a:solidFill>
                  <a:schemeClr val="dk1"/>
                </a:solidFill>
              </a:rPr>
              <a:t> review </a:t>
            </a:r>
            <a:r>
              <a:rPr lang="pt-BR" sz="2400" dirty="0" err="1">
                <a:solidFill>
                  <a:schemeClr val="dk1"/>
                </a:solidFill>
              </a:rPr>
              <a:t>of</a:t>
            </a:r>
            <a:r>
              <a:rPr lang="pt-BR" sz="2400" dirty="0">
                <a:solidFill>
                  <a:schemeClr val="dk1"/>
                </a:solidFill>
              </a:rPr>
              <a:t> </a:t>
            </a:r>
            <a:r>
              <a:rPr lang="pt-BR" sz="2400" dirty="0" err="1">
                <a:solidFill>
                  <a:schemeClr val="dk1"/>
                </a:solidFill>
              </a:rPr>
              <a:t>best</a:t>
            </a:r>
            <a:r>
              <a:rPr lang="pt-BR" sz="2400" dirty="0">
                <a:solidFill>
                  <a:schemeClr val="dk1"/>
                </a:solidFill>
              </a:rPr>
              <a:t> </a:t>
            </a:r>
            <a:r>
              <a:rPr lang="pt-BR" sz="2400" dirty="0" err="1">
                <a:solidFill>
                  <a:schemeClr val="dk1"/>
                </a:solidFill>
              </a:rPr>
              <a:t>evidence</a:t>
            </a:r>
            <a:r>
              <a:rPr lang="pt-BR" sz="2400" dirty="0">
                <a:solidFill>
                  <a:schemeClr val="dk1"/>
                </a:solidFill>
              </a:rPr>
              <a:t> </a:t>
            </a:r>
            <a:r>
              <a:rPr lang="pt-BR" sz="2400" dirty="0" err="1">
                <a:solidFill>
                  <a:schemeClr val="dk1"/>
                </a:solidFill>
              </a:rPr>
              <a:t>across</a:t>
            </a:r>
            <a:r>
              <a:rPr lang="pt-BR" sz="2400" dirty="0">
                <a:solidFill>
                  <a:schemeClr val="dk1"/>
                </a:solidFill>
              </a:rPr>
              <a:t> </a:t>
            </a:r>
            <a:r>
              <a:rPr lang="pt-BR" sz="2400" dirty="0" err="1">
                <a:solidFill>
                  <a:schemeClr val="dk1"/>
                </a:solidFill>
              </a:rPr>
              <a:t>the</a:t>
            </a:r>
            <a:r>
              <a:rPr lang="pt-BR" sz="2400" dirty="0">
                <a:solidFill>
                  <a:schemeClr val="dk1"/>
                </a:solidFill>
              </a:rPr>
              <a:t> </a:t>
            </a:r>
            <a:r>
              <a:rPr lang="pt-BR" sz="2400" dirty="0" err="1">
                <a:solidFill>
                  <a:schemeClr val="dk1"/>
                </a:solidFill>
              </a:rPr>
              <a:t>epidemiological</a:t>
            </a:r>
            <a:r>
              <a:rPr lang="pt-BR" sz="2400" dirty="0">
                <a:solidFill>
                  <a:schemeClr val="dk1"/>
                </a:solidFill>
              </a:rPr>
              <a:t> framework for </a:t>
            </a:r>
            <a:r>
              <a:rPr lang="pt-BR" sz="2400" dirty="0" err="1">
                <a:solidFill>
                  <a:schemeClr val="dk1"/>
                </a:solidFill>
              </a:rPr>
              <a:t>prevention</a:t>
            </a:r>
            <a:r>
              <a:rPr lang="pt-BR" sz="2400" dirty="0">
                <a:solidFill>
                  <a:schemeClr val="dk1"/>
                </a:solidFill>
              </a:rPr>
              <a:t>. Sports Medicine – Open, [S. l.], v. 6, </a:t>
            </a:r>
            <a:r>
              <a:rPr lang="pt-BR" sz="2400" dirty="0" err="1">
                <a:solidFill>
                  <a:schemeClr val="dk1"/>
                </a:solidFill>
              </a:rPr>
              <a:t>n</a:t>
            </a:r>
            <a:r>
              <a:rPr lang="pt-BR" sz="2400" dirty="0">
                <a:solidFill>
                  <a:schemeClr val="dk1"/>
                </a:solidFill>
              </a:rPr>
              <a:t>. 1, p. 46, 2020. Disponível em:</a:t>
            </a:r>
            <a:r>
              <a:rPr lang="pt-BR" sz="2400" dirty="0">
                <a:solidFill>
                  <a:schemeClr val="dk1"/>
                </a:solidFill>
                <a:uFill>
                  <a:noFill/>
                </a:uFill>
                <a:hlinkClick r:id="rcId5c17cc2d3db04836">
                  <a:extLst>
                    <a:ext uri="{A12FA001-AC4F-418D-AE19-62706E023703}">
                      <ahyp:hlinkClr xmlns:ahyp="http://schemas.microsoft.com/office/drawing/2018/hyperlinkcolor" val="tx"/>
                    </a:ext>
                  </a:extLst>
                </a:hlinkClick>
              </a:rPr>
              <a:t> </a:t>
            </a:r>
            <a:r>
              <a:rPr lang="pt-BR" sz="2400" u="sng" dirty="0">
                <a:solidFill>
                  <a:srgbClr val="1155CC"/>
                </a:solidFill>
                <a:hlinkClick r:id="rcId5c17cc2d3db04836">
                  <a:extLst>
                    <a:ext uri="{A12FA001-AC4F-418D-AE19-62706E023703}">
                      <ahyp:hlinkClr xmlns:ahyp="http://schemas.microsoft.com/office/drawing/2018/hyperlinkcolor" val="tx"/>
                    </a:ext>
                  </a:extLst>
                </a:hlinkClick>
              </a:rPr>
              <a:t>https://pubmed.ncbi.nlm.nih.gov/32955626/</a:t>
            </a:r>
            <a:r>
              <a:rPr lang="pt-BR" sz="2400" dirty="0">
                <a:solidFill>
                  <a:schemeClr val="dk1"/>
                </a:solidFill>
              </a:rPr>
              <a:t>. Acesso em: 7 abr. 2025.</a:t>
            </a:r>
            <a:endParaRPr sz="2400" dirty="0">
              <a:solidFill>
                <a:schemeClr val="dk1"/>
              </a:solidFill>
            </a:endParaRPr>
          </a:p>
          <a:p>
            <a:pPr marL="0" lvl="0" indent="0" algn="l" rtl="0">
              <a:lnSpc>
                <a:spcPct val="115000"/>
              </a:lnSpc>
              <a:spcBef>
                <a:spcPts val="1200"/>
              </a:spcBef>
              <a:spcAft>
                <a:spcPts val="0"/>
              </a:spcAft>
              <a:buNone/>
            </a:pPr>
            <a:r>
              <a:rPr lang="pt-BR" sz="2400" dirty="0">
                <a:solidFill>
                  <a:schemeClr val="dk1"/>
                </a:solidFill>
              </a:rPr>
              <a:t>	3- SILVA, J. R. et al. The FIFA 11+ Kids </a:t>
            </a:r>
            <a:r>
              <a:rPr lang="pt-BR" sz="2400" dirty="0" err="1">
                <a:solidFill>
                  <a:schemeClr val="dk1"/>
                </a:solidFill>
              </a:rPr>
              <a:t>injury</a:t>
            </a:r>
            <a:r>
              <a:rPr lang="pt-BR" sz="2400" dirty="0">
                <a:solidFill>
                  <a:schemeClr val="dk1"/>
                </a:solidFill>
              </a:rPr>
              <a:t> </a:t>
            </a:r>
            <a:r>
              <a:rPr lang="pt-BR" sz="2400" dirty="0" err="1">
                <a:solidFill>
                  <a:schemeClr val="dk1"/>
                </a:solidFill>
              </a:rPr>
              <a:t>prevention</a:t>
            </a:r>
            <a:r>
              <a:rPr lang="pt-BR" sz="2400" dirty="0">
                <a:solidFill>
                  <a:schemeClr val="dk1"/>
                </a:solidFill>
              </a:rPr>
              <a:t> </a:t>
            </a:r>
            <a:r>
              <a:rPr lang="pt-BR" sz="2400" dirty="0" err="1">
                <a:solidFill>
                  <a:schemeClr val="dk1"/>
                </a:solidFill>
              </a:rPr>
              <a:t>program</a:t>
            </a:r>
            <a:r>
              <a:rPr lang="pt-BR" sz="2400" dirty="0">
                <a:solidFill>
                  <a:schemeClr val="dk1"/>
                </a:solidFill>
              </a:rPr>
              <a:t> </a:t>
            </a:r>
            <a:r>
              <a:rPr lang="pt-BR" sz="2400" dirty="0" err="1">
                <a:solidFill>
                  <a:schemeClr val="dk1"/>
                </a:solidFill>
              </a:rPr>
              <a:t>reduces</a:t>
            </a:r>
            <a:r>
              <a:rPr lang="pt-BR" sz="2400" dirty="0">
                <a:solidFill>
                  <a:schemeClr val="dk1"/>
                </a:solidFill>
              </a:rPr>
              <a:t> </a:t>
            </a:r>
            <a:r>
              <a:rPr lang="pt-BR" sz="2400" dirty="0" err="1">
                <a:solidFill>
                  <a:schemeClr val="dk1"/>
                </a:solidFill>
              </a:rPr>
              <a:t>injury</a:t>
            </a:r>
            <a:r>
              <a:rPr lang="pt-BR" sz="2400" dirty="0">
                <a:solidFill>
                  <a:schemeClr val="dk1"/>
                </a:solidFill>
              </a:rPr>
              <a:t> rates </a:t>
            </a:r>
            <a:r>
              <a:rPr lang="pt-BR" sz="2400" dirty="0" err="1">
                <a:solidFill>
                  <a:schemeClr val="dk1"/>
                </a:solidFill>
              </a:rPr>
              <a:t>among</a:t>
            </a:r>
            <a:r>
              <a:rPr lang="pt-BR" sz="2400" dirty="0">
                <a:solidFill>
                  <a:schemeClr val="dk1"/>
                </a:solidFill>
              </a:rPr>
              <a:t> male </a:t>
            </a:r>
            <a:r>
              <a:rPr lang="pt-BR" sz="2400" dirty="0" err="1">
                <a:solidFill>
                  <a:schemeClr val="dk1"/>
                </a:solidFill>
              </a:rPr>
              <a:t>children</a:t>
            </a:r>
            <a:r>
              <a:rPr lang="pt-BR" sz="2400" dirty="0">
                <a:solidFill>
                  <a:schemeClr val="dk1"/>
                </a:solidFill>
              </a:rPr>
              <a:t> soccer players: a </a:t>
            </a:r>
            <a:r>
              <a:rPr lang="pt-BR" sz="2400" dirty="0" err="1">
                <a:solidFill>
                  <a:schemeClr val="dk1"/>
                </a:solidFill>
              </a:rPr>
              <a:t>clustered</a:t>
            </a:r>
            <a:r>
              <a:rPr lang="pt-BR" sz="2400" dirty="0">
                <a:solidFill>
                  <a:schemeClr val="dk1"/>
                </a:solidFill>
              </a:rPr>
              <a:t> </a:t>
            </a:r>
            <a:r>
              <a:rPr lang="pt-BR" sz="2400" dirty="0" err="1">
                <a:solidFill>
                  <a:schemeClr val="dk1"/>
                </a:solidFill>
              </a:rPr>
              <a:t>randomized</a:t>
            </a:r>
            <a:r>
              <a:rPr lang="pt-BR" sz="2400" dirty="0">
                <a:solidFill>
                  <a:schemeClr val="dk1"/>
                </a:solidFill>
              </a:rPr>
              <a:t> </a:t>
            </a:r>
            <a:r>
              <a:rPr lang="pt-BR" sz="2400" dirty="0" err="1">
                <a:solidFill>
                  <a:schemeClr val="dk1"/>
                </a:solidFill>
              </a:rPr>
              <a:t>controlled</a:t>
            </a:r>
            <a:r>
              <a:rPr lang="pt-BR" sz="2400" dirty="0">
                <a:solidFill>
                  <a:schemeClr val="dk1"/>
                </a:solidFill>
              </a:rPr>
              <a:t> </a:t>
            </a:r>
            <a:r>
              <a:rPr lang="pt-BR" sz="2400" dirty="0" err="1">
                <a:solidFill>
                  <a:schemeClr val="dk1"/>
                </a:solidFill>
              </a:rPr>
              <a:t>trial</a:t>
            </a:r>
            <a:r>
              <a:rPr lang="pt-BR" sz="2400" dirty="0">
                <a:solidFill>
                  <a:schemeClr val="dk1"/>
                </a:solidFill>
              </a:rPr>
              <a:t>. The American </a:t>
            </a:r>
            <a:r>
              <a:rPr lang="pt-BR" sz="2400" dirty="0" err="1">
                <a:solidFill>
                  <a:schemeClr val="dk1"/>
                </a:solidFill>
              </a:rPr>
              <a:t>Journal</a:t>
            </a:r>
            <a:r>
              <a:rPr lang="pt-BR" sz="2400" dirty="0">
                <a:solidFill>
                  <a:schemeClr val="dk1"/>
                </a:solidFill>
              </a:rPr>
              <a:t> </a:t>
            </a:r>
            <a:r>
              <a:rPr lang="pt-BR" sz="2400" dirty="0" err="1">
                <a:solidFill>
                  <a:schemeClr val="dk1"/>
                </a:solidFill>
              </a:rPr>
              <a:t>of</a:t>
            </a:r>
            <a:r>
              <a:rPr lang="pt-BR" sz="2400" dirty="0">
                <a:solidFill>
                  <a:schemeClr val="dk1"/>
                </a:solidFill>
              </a:rPr>
              <a:t> Sports Medicine, [S. l.], v. 50, </a:t>
            </a:r>
            <a:r>
              <a:rPr lang="pt-BR" sz="2400" dirty="0" err="1">
                <a:solidFill>
                  <a:schemeClr val="dk1"/>
                </a:solidFill>
              </a:rPr>
              <a:t>n</a:t>
            </a:r>
            <a:r>
              <a:rPr lang="pt-BR" sz="2400" dirty="0">
                <a:solidFill>
                  <a:schemeClr val="dk1"/>
                </a:solidFill>
              </a:rPr>
              <a:t>. 10, p. 2674–2681, 2022. Disponível em:</a:t>
            </a:r>
            <a:r>
              <a:rPr lang="pt-BR" sz="2400" dirty="0">
                <a:solidFill>
                  <a:schemeClr val="dk1"/>
                </a:solidFill>
                <a:uFill>
                  <a:noFill/>
                </a:uFill>
                <a:hlinkClick r:id="rcId6383965d45c24db2">
                  <a:extLst>
                    <a:ext uri="{A12FA001-AC4F-418D-AE19-62706E023703}">
                      <ahyp:hlinkClr xmlns:ahyp="http://schemas.microsoft.com/office/drawing/2018/hyperlinkcolor" val="tx"/>
                    </a:ext>
                  </a:extLst>
                </a:hlinkClick>
              </a:rPr>
              <a:t> </a:t>
            </a:r>
            <a:r>
              <a:rPr lang="pt-BR" sz="2400" u="sng" dirty="0">
                <a:solidFill>
                  <a:srgbClr val="1155CC"/>
                </a:solidFill>
                <a:hlinkClick r:id="rcId6383965d45c24db2">
                  <a:extLst>
                    <a:ext uri="{A12FA001-AC4F-418D-AE19-62706E023703}">
                      <ahyp:hlinkClr xmlns:ahyp="http://schemas.microsoft.com/office/drawing/2018/hyperlinkcolor" val="tx"/>
                    </a:ext>
                  </a:extLst>
                </a:hlinkClick>
              </a:rPr>
              <a:t>https://pubmed.ncbi.nlm.nih.gov/35903029/</a:t>
            </a:r>
            <a:r>
              <a:rPr lang="pt-BR" sz="2400" dirty="0">
                <a:solidFill>
                  <a:schemeClr val="dk1"/>
                </a:solidFill>
              </a:rPr>
              <a:t>. Acesso em: 7 abr. 2025.</a:t>
            </a:r>
            <a:endParaRPr sz="2400" dirty="0">
              <a:solidFill>
                <a:schemeClr val="dk1"/>
              </a:solidFill>
            </a:endParaRPr>
          </a:p>
          <a:p>
            <a:pPr marL="0" lvl="0" indent="0" algn="l" rtl="0">
              <a:lnSpc>
                <a:spcPct val="115000"/>
              </a:lnSpc>
              <a:spcBef>
                <a:spcPts val="1200"/>
              </a:spcBef>
              <a:spcAft>
                <a:spcPts val="0"/>
              </a:spcAft>
              <a:buNone/>
            </a:pPr>
            <a:r>
              <a:rPr lang="pt-BR" sz="2400" dirty="0">
                <a:solidFill>
                  <a:schemeClr val="dk1"/>
                </a:solidFill>
              </a:rPr>
              <a:t>	4- ZAKI, P. et al. </a:t>
            </a:r>
            <a:r>
              <a:rPr lang="pt-BR" sz="2400" dirty="0" err="1">
                <a:solidFill>
                  <a:schemeClr val="dk1"/>
                </a:solidFill>
              </a:rPr>
              <a:t>Femur</a:t>
            </a:r>
            <a:r>
              <a:rPr lang="pt-BR" sz="2400" dirty="0">
                <a:solidFill>
                  <a:schemeClr val="dk1"/>
                </a:solidFill>
              </a:rPr>
              <a:t>, </a:t>
            </a:r>
            <a:r>
              <a:rPr lang="pt-BR" sz="2400" dirty="0" err="1">
                <a:solidFill>
                  <a:schemeClr val="dk1"/>
                </a:solidFill>
              </a:rPr>
              <a:t>tibia</a:t>
            </a:r>
            <a:r>
              <a:rPr lang="pt-BR" sz="2400" dirty="0">
                <a:solidFill>
                  <a:schemeClr val="dk1"/>
                </a:solidFill>
              </a:rPr>
              <a:t>, </a:t>
            </a:r>
            <a:r>
              <a:rPr lang="pt-BR" sz="2400" dirty="0" err="1">
                <a:solidFill>
                  <a:schemeClr val="dk1"/>
                </a:solidFill>
              </a:rPr>
              <a:t>and</a:t>
            </a:r>
            <a:r>
              <a:rPr lang="pt-BR" sz="2400" dirty="0">
                <a:solidFill>
                  <a:schemeClr val="dk1"/>
                </a:solidFill>
              </a:rPr>
              <a:t> </a:t>
            </a:r>
            <a:r>
              <a:rPr lang="pt-BR" sz="2400" dirty="0" err="1">
                <a:solidFill>
                  <a:schemeClr val="dk1"/>
                </a:solidFill>
              </a:rPr>
              <a:t>fibula</a:t>
            </a:r>
            <a:r>
              <a:rPr lang="pt-BR" sz="2400" dirty="0">
                <a:solidFill>
                  <a:schemeClr val="dk1"/>
                </a:solidFill>
              </a:rPr>
              <a:t> </a:t>
            </a:r>
            <a:r>
              <a:rPr lang="pt-BR" sz="2400" dirty="0" err="1">
                <a:solidFill>
                  <a:schemeClr val="dk1"/>
                </a:solidFill>
              </a:rPr>
              <a:t>fractures</a:t>
            </a:r>
            <a:r>
              <a:rPr lang="pt-BR" sz="2400" dirty="0">
                <a:solidFill>
                  <a:schemeClr val="dk1"/>
                </a:solidFill>
              </a:rPr>
              <a:t> </a:t>
            </a:r>
            <a:r>
              <a:rPr lang="pt-BR" sz="2400" dirty="0" err="1">
                <a:solidFill>
                  <a:schemeClr val="dk1"/>
                </a:solidFill>
              </a:rPr>
              <a:t>secondary</a:t>
            </a:r>
            <a:r>
              <a:rPr lang="pt-BR" sz="2400" dirty="0">
                <a:solidFill>
                  <a:schemeClr val="dk1"/>
                </a:solidFill>
              </a:rPr>
              <a:t> </a:t>
            </a:r>
            <a:r>
              <a:rPr lang="pt-BR" sz="2400" dirty="0" err="1">
                <a:solidFill>
                  <a:schemeClr val="dk1"/>
                </a:solidFill>
              </a:rPr>
              <a:t>to</a:t>
            </a:r>
            <a:r>
              <a:rPr lang="pt-BR" sz="2400" dirty="0">
                <a:solidFill>
                  <a:schemeClr val="dk1"/>
                </a:solidFill>
              </a:rPr>
              <a:t> </a:t>
            </a:r>
            <a:r>
              <a:rPr lang="pt-BR" sz="2400" dirty="0" err="1">
                <a:solidFill>
                  <a:schemeClr val="dk1"/>
                </a:solidFill>
              </a:rPr>
              <a:t>youth</a:t>
            </a:r>
            <a:r>
              <a:rPr lang="pt-BR" sz="2400" dirty="0">
                <a:solidFill>
                  <a:schemeClr val="dk1"/>
                </a:solidFill>
              </a:rPr>
              <a:t> soccer: a </a:t>
            </a:r>
            <a:r>
              <a:rPr lang="pt-BR" sz="2400" dirty="0" err="1">
                <a:solidFill>
                  <a:schemeClr val="dk1"/>
                </a:solidFill>
              </a:rPr>
              <a:t>descriptive</a:t>
            </a:r>
            <a:r>
              <a:rPr lang="pt-BR" sz="2400" dirty="0">
                <a:solidFill>
                  <a:schemeClr val="dk1"/>
                </a:solidFill>
              </a:rPr>
              <a:t> </a:t>
            </a:r>
            <a:r>
              <a:rPr lang="pt-BR" sz="2400" dirty="0" err="1">
                <a:solidFill>
                  <a:schemeClr val="dk1"/>
                </a:solidFill>
              </a:rPr>
              <a:t>study</a:t>
            </a:r>
            <a:r>
              <a:rPr lang="pt-BR" sz="2400" dirty="0">
                <a:solidFill>
                  <a:schemeClr val="dk1"/>
                </a:solidFill>
              </a:rPr>
              <a:t> </a:t>
            </a:r>
            <a:r>
              <a:rPr lang="pt-BR" sz="2400" dirty="0" err="1">
                <a:solidFill>
                  <a:schemeClr val="dk1"/>
                </a:solidFill>
              </a:rPr>
              <a:t>and</a:t>
            </a:r>
            <a:r>
              <a:rPr lang="pt-BR" sz="2400" dirty="0">
                <a:solidFill>
                  <a:schemeClr val="dk1"/>
                </a:solidFill>
              </a:rPr>
              <a:t> review </a:t>
            </a:r>
            <a:r>
              <a:rPr lang="pt-BR" sz="2400" dirty="0" err="1">
                <a:solidFill>
                  <a:schemeClr val="dk1"/>
                </a:solidFill>
              </a:rPr>
              <a:t>of</a:t>
            </a:r>
            <a:r>
              <a:rPr lang="pt-BR" sz="2400" dirty="0">
                <a:solidFill>
                  <a:schemeClr val="dk1"/>
                </a:solidFill>
              </a:rPr>
              <a:t> </a:t>
            </a:r>
            <a:r>
              <a:rPr lang="pt-BR" sz="2400" dirty="0" err="1">
                <a:solidFill>
                  <a:schemeClr val="dk1"/>
                </a:solidFill>
              </a:rPr>
              <a:t>the</a:t>
            </a:r>
            <a:r>
              <a:rPr lang="pt-BR" sz="2400" dirty="0">
                <a:solidFill>
                  <a:schemeClr val="dk1"/>
                </a:solidFill>
              </a:rPr>
              <a:t> </a:t>
            </a:r>
            <a:r>
              <a:rPr lang="pt-BR" sz="2400" dirty="0" err="1">
                <a:solidFill>
                  <a:schemeClr val="dk1"/>
                </a:solidFill>
              </a:rPr>
              <a:t>literature</a:t>
            </a:r>
            <a:r>
              <a:rPr lang="pt-BR" sz="2400" dirty="0">
                <a:solidFill>
                  <a:schemeClr val="dk1"/>
                </a:solidFill>
              </a:rPr>
              <a:t>. </a:t>
            </a:r>
            <a:r>
              <a:rPr lang="pt-BR" sz="2400" dirty="0" err="1">
                <a:solidFill>
                  <a:schemeClr val="dk1"/>
                </a:solidFill>
              </a:rPr>
              <a:t>Cureus</a:t>
            </a:r>
            <a:r>
              <a:rPr lang="pt-BR" sz="2400" dirty="0">
                <a:solidFill>
                  <a:schemeClr val="dk1"/>
                </a:solidFill>
              </a:rPr>
              <a:t>, [S. l.], v. 12, </a:t>
            </a:r>
            <a:r>
              <a:rPr lang="pt-BR" sz="2400" dirty="0" err="1">
                <a:solidFill>
                  <a:schemeClr val="dk1"/>
                </a:solidFill>
              </a:rPr>
              <a:t>n</a:t>
            </a:r>
            <a:r>
              <a:rPr lang="pt-BR" sz="2400" dirty="0">
                <a:solidFill>
                  <a:schemeClr val="dk1"/>
                </a:solidFill>
              </a:rPr>
              <a:t>. 5, p. e8185, 2020. Disponível em:</a:t>
            </a:r>
            <a:r>
              <a:rPr lang="pt-BR" sz="2400" dirty="0">
                <a:solidFill>
                  <a:schemeClr val="dk1"/>
                </a:solidFill>
                <a:uFill>
                  <a:noFill/>
                </a:uFill>
                <a:hlinkClick r:id="rcId743672fc02174d5b">
                  <a:extLst>
                    <a:ext uri="{A12FA001-AC4F-418D-AE19-62706E023703}">
                      <ahyp:hlinkClr xmlns:ahyp="http://schemas.microsoft.com/office/drawing/2018/hyperlinkcolor" val="tx"/>
                    </a:ext>
                  </a:extLst>
                </a:hlinkClick>
              </a:rPr>
              <a:t> </a:t>
            </a:r>
            <a:r>
              <a:rPr lang="pt-BR" sz="2400" u="sng" dirty="0">
                <a:solidFill>
                  <a:srgbClr val="1155CC"/>
                </a:solidFill>
                <a:hlinkClick r:id="rcId743672fc02174d5b">
                  <a:extLst>
                    <a:ext uri="{A12FA001-AC4F-418D-AE19-62706E023703}">
                      <ahyp:hlinkClr xmlns:ahyp="http://schemas.microsoft.com/office/drawing/2018/hyperlinkcolor" val="tx"/>
                    </a:ext>
                  </a:extLst>
                </a:hlinkClick>
              </a:rPr>
              <a:t>https://pubmed.ncbi.nlm.nih.gov/32566426/</a:t>
            </a:r>
            <a:r>
              <a:rPr lang="pt-BR" sz="2400" dirty="0">
                <a:solidFill>
                  <a:schemeClr val="dk1"/>
                </a:solidFill>
              </a:rPr>
              <a:t>. Acesso em: 7 abr. 2025.</a:t>
            </a:r>
            <a:endParaRPr sz="2400" dirty="0">
              <a:solidFill>
                <a:schemeClr val="dk1"/>
              </a:solidFill>
            </a:endParaRPr>
          </a:p>
          <a:p>
            <a:pPr marL="0" lvl="0" indent="0" algn="l" rtl="0">
              <a:lnSpc>
                <a:spcPct val="115000"/>
              </a:lnSpc>
              <a:spcBef>
                <a:spcPts val="1200"/>
              </a:spcBef>
              <a:spcAft>
                <a:spcPts val="0"/>
              </a:spcAft>
              <a:buNone/>
            </a:pPr>
            <a:r>
              <a:rPr lang="pt-BR" sz="2400" dirty="0">
                <a:solidFill>
                  <a:schemeClr val="dk1"/>
                </a:solidFill>
              </a:rPr>
              <a:t>	5- THOMPSON, S. M.; MONTEIRO, S. </a:t>
            </a:r>
            <a:r>
              <a:rPr lang="pt-BR" sz="2400" dirty="0" err="1">
                <a:solidFill>
                  <a:schemeClr val="dk1"/>
                </a:solidFill>
              </a:rPr>
              <a:t>K</a:t>
            </a:r>
            <a:r>
              <a:rPr lang="pt-BR" sz="2400" dirty="0">
                <a:solidFill>
                  <a:schemeClr val="dk1"/>
                </a:solidFill>
              </a:rPr>
              <a:t>.; HARRIS, J. D. </a:t>
            </a:r>
            <a:r>
              <a:rPr lang="pt-BR" sz="2400" dirty="0" err="1">
                <a:solidFill>
                  <a:schemeClr val="dk1"/>
                </a:solidFill>
              </a:rPr>
              <a:t>Rehabilitation</a:t>
            </a:r>
            <a:r>
              <a:rPr lang="pt-BR" sz="2400" dirty="0">
                <a:solidFill>
                  <a:schemeClr val="dk1"/>
                </a:solidFill>
              </a:rPr>
              <a:t> </a:t>
            </a:r>
            <a:r>
              <a:rPr lang="pt-BR" sz="2400" dirty="0" err="1">
                <a:solidFill>
                  <a:schemeClr val="dk1"/>
                </a:solidFill>
              </a:rPr>
              <a:t>and</a:t>
            </a:r>
            <a:r>
              <a:rPr lang="pt-BR" sz="2400" dirty="0">
                <a:solidFill>
                  <a:schemeClr val="dk1"/>
                </a:solidFill>
              </a:rPr>
              <a:t> </a:t>
            </a:r>
            <a:r>
              <a:rPr lang="pt-BR" sz="2400" dirty="0" err="1">
                <a:solidFill>
                  <a:schemeClr val="dk1"/>
                </a:solidFill>
              </a:rPr>
              <a:t>return</a:t>
            </a:r>
            <a:r>
              <a:rPr lang="pt-BR" sz="2400" dirty="0">
                <a:solidFill>
                  <a:schemeClr val="dk1"/>
                </a:solidFill>
              </a:rPr>
              <a:t> </a:t>
            </a:r>
            <a:r>
              <a:rPr lang="pt-BR" sz="2400" dirty="0" err="1">
                <a:solidFill>
                  <a:schemeClr val="dk1"/>
                </a:solidFill>
              </a:rPr>
              <a:t>to</a:t>
            </a:r>
            <a:r>
              <a:rPr lang="pt-BR" sz="2400" dirty="0">
                <a:solidFill>
                  <a:schemeClr val="dk1"/>
                </a:solidFill>
              </a:rPr>
              <a:t> </a:t>
            </a:r>
            <a:r>
              <a:rPr lang="pt-BR" sz="2400" dirty="0" err="1">
                <a:solidFill>
                  <a:schemeClr val="dk1"/>
                </a:solidFill>
              </a:rPr>
              <a:t>sport</a:t>
            </a:r>
            <a:r>
              <a:rPr lang="pt-BR" sz="2400" dirty="0">
                <a:solidFill>
                  <a:schemeClr val="dk1"/>
                </a:solidFill>
              </a:rPr>
              <a:t> </a:t>
            </a:r>
            <a:r>
              <a:rPr lang="pt-BR" sz="2400" dirty="0" err="1">
                <a:solidFill>
                  <a:schemeClr val="dk1"/>
                </a:solidFill>
              </a:rPr>
              <a:t>testing</a:t>
            </a:r>
            <a:r>
              <a:rPr lang="pt-BR" sz="2400" dirty="0">
                <a:solidFill>
                  <a:schemeClr val="dk1"/>
                </a:solidFill>
              </a:rPr>
              <a:t> </a:t>
            </a:r>
            <a:r>
              <a:rPr lang="pt-BR" sz="2400" dirty="0" err="1">
                <a:solidFill>
                  <a:schemeClr val="dk1"/>
                </a:solidFill>
              </a:rPr>
              <a:t>after</a:t>
            </a:r>
            <a:r>
              <a:rPr lang="pt-BR" sz="2400" dirty="0">
                <a:solidFill>
                  <a:schemeClr val="dk1"/>
                </a:solidFill>
              </a:rPr>
              <a:t> anterior </a:t>
            </a:r>
            <a:r>
              <a:rPr lang="pt-BR" sz="2400" dirty="0" err="1">
                <a:solidFill>
                  <a:schemeClr val="dk1"/>
                </a:solidFill>
              </a:rPr>
              <a:t>cruciate</a:t>
            </a:r>
            <a:r>
              <a:rPr lang="pt-BR" sz="2400" dirty="0">
                <a:solidFill>
                  <a:schemeClr val="dk1"/>
                </a:solidFill>
              </a:rPr>
              <a:t> </a:t>
            </a:r>
            <a:r>
              <a:rPr lang="pt-BR" sz="2400" dirty="0" err="1">
                <a:solidFill>
                  <a:schemeClr val="dk1"/>
                </a:solidFill>
              </a:rPr>
              <a:t>ligament</a:t>
            </a:r>
            <a:r>
              <a:rPr lang="pt-BR" sz="2400" dirty="0">
                <a:solidFill>
                  <a:schemeClr val="dk1"/>
                </a:solidFill>
              </a:rPr>
              <a:t> </a:t>
            </a:r>
            <a:r>
              <a:rPr lang="pt-BR" sz="2400" dirty="0" err="1">
                <a:solidFill>
                  <a:schemeClr val="dk1"/>
                </a:solidFill>
              </a:rPr>
              <a:t>reconstruction</a:t>
            </a:r>
            <a:r>
              <a:rPr lang="pt-BR" sz="2400" dirty="0">
                <a:solidFill>
                  <a:schemeClr val="dk1"/>
                </a:solidFill>
              </a:rPr>
              <a:t>: a </a:t>
            </a:r>
            <a:r>
              <a:rPr lang="pt-BR" sz="2400" dirty="0" err="1">
                <a:solidFill>
                  <a:schemeClr val="dk1"/>
                </a:solidFill>
              </a:rPr>
              <a:t>systematic</a:t>
            </a:r>
            <a:r>
              <a:rPr lang="pt-BR" sz="2400" dirty="0">
                <a:solidFill>
                  <a:schemeClr val="dk1"/>
                </a:solidFill>
              </a:rPr>
              <a:t> review. </a:t>
            </a:r>
            <a:r>
              <a:rPr lang="pt-BR" sz="2400" dirty="0" err="1">
                <a:solidFill>
                  <a:schemeClr val="dk1"/>
                </a:solidFill>
              </a:rPr>
              <a:t>Journal</a:t>
            </a:r>
            <a:r>
              <a:rPr lang="pt-BR" sz="2400" dirty="0">
                <a:solidFill>
                  <a:schemeClr val="dk1"/>
                </a:solidFill>
              </a:rPr>
              <a:t> </a:t>
            </a:r>
            <a:r>
              <a:rPr lang="pt-BR" sz="2400" dirty="0" err="1">
                <a:solidFill>
                  <a:schemeClr val="dk1"/>
                </a:solidFill>
              </a:rPr>
              <a:t>of</a:t>
            </a:r>
            <a:r>
              <a:rPr lang="pt-BR" sz="2400" dirty="0">
                <a:solidFill>
                  <a:schemeClr val="dk1"/>
                </a:solidFill>
              </a:rPr>
              <a:t> Sports </a:t>
            </a:r>
            <a:r>
              <a:rPr lang="pt-BR" sz="2400" dirty="0" err="1">
                <a:solidFill>
                  <a:schemeClr val="dk1"/>
                </a:solidFill>
              </a:rPr>
              <a:t>Rehabilitation</a:t>
            </a:r>
            <a:r>
              <a:rPr lang="pt-BR" sz="2400" dirty="0">
                <a:solidFill>
                  <a:schemeClr val="dk1"/>
                </a:solidFill>
              </a:rPr>
              <a:t>, [S. l.], v. 30, </a:t>
            </a:r>
            <a:r>
              <a:rPr lang="pt-BR" sz="2400" dirty="0" err="1">
                <a:solidFill>
                  <a:schemeClr val="dk1"/>
                </a:solidFill>
              </a:rPr>
              <a:t>n</a:t>
            </a:r>
            <a:r>
              <a:rPr lang="pt-BR" sz="2400" dirty="0">
                <a:solidFill>
                  <a:schemeClr val="dk1"/>
                </a:solidFill>
              </a:rPr>
              <a:t>. 7, p. 941–949, 2021. Disponível em:</a:t>
            </a:r>
            <a:r>
              <a:rPr lang="pt-BR" sz="2400" dirty="0">
                <a:solidFill>
                  <a:schemeClr val="dk1"/>
                </a:solidFill>
                <a:uFill>
                  <a:noFill/>
                </a:uFill>
                <a:hlinkClick r:id="rcIde22e9b6719fb43f0">
                  <a:extLst>
                    <a:ext uri="{A12FA001-AC4F-418D-AE19-62706E023703}">
                      <ahyp:hlinkClr xmlns:ahyp="http://schemas.microsoft.com/office/drawing/2018/hyperlinkcolor" val="tx"/>
                    </a:ext>
                  </a:extLst>
                </a:hlinkClick>
              </a:rPr>
              <a:t> </a:t>
            </a:r>
            <a:r>
              <a:rPr lang="pt-BR" sz="2400" u="sng" dirty="0">
                <a:solidFill>
                  <a:srgbClr val="1155CC"/>
                </a:solidFill>
                <a:hlinkClick r:id="rcIde22e9b6719fb43f0">
                  <a:extLst>
                    <a:ext uri="{A12FA001-AC4F-418D-AE19-62706E023703}">
                      <ahyp:hlinkClr xmlns:ahyp="http://schemas.microsoft.com/office/drawing/2018/hyperlinkcolor" val="tx"/>
                    </a:ext>
                  </a:extLst>
                </a:hlinkClick>
              </a:rPr>
              <a:t>https://pubmed.ncbi.nlm.nih.gov/35141539/</a:t>
            </a:r>
            <a:r>
              <a:rPr lang="pt-BR" sz="2400" dirty="0">
                <a:solidFill>
                  <a:schemeClr val="dk1"/>
                </a:solidFill>
              </a:rPr>
              <a:t>. Acesso em: 7 abr. 2025.</a:t>
            </a:r>
            <a:endParaRPr sz="2400" dirty="0">
              <a:solidFill>
                <a:schemeClr val="dk1"/>
              </a:solidFill>
            </a:endParaRPr>
          </a:p>
          <a:p>
            <a:pPr marL="0" lvl="0" indent="0" algn="l" rtl="0">
              <a:lnSpc>
                <a:spcPct val="115000"/>
              </a:lnSpc>
              <a:spcBef>
                <a:spcPts val="1200"/>
              </a:spcBef>
              <a:spcAft>
                <a:spcPts val="1200"/>
              </a:spcAft>
              <a:buNone/>
            </a:pPr>
            <a:endParaRPr sz="1100" dirty="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ab2468c64e344e82">
            <a:alphaModFix/>
          </a:blip>
          <a:srcRect/>
          <a:stretch/>
        </p:blipFill>
        <p:spPr>
          <a:xfrm>
            <a:off x="-2" y="39857149"/>
            <a:ext cx="28800425" cy="3181087"/>
          </a:xfrm>
          <a:prstGeom prst="rect">
            <a:avLst/>
          </a:prstGeom>
          <a:noFill/>
          <a:ln>
            <a:noFill/>
          </a:ln>
        </p:spPr>
      </p:pic>
      <p:pic>
        <p:nvPicPr>
          <p:cNvPr id="85" name="Google Shape;85;p1" descr="Interface gráfica do usuário&#10;&#10;Descrição gerada automaticamente com confiança baixa"/>
          <p:cNvPicPr preferRelativeResize="0"/>
          <p:nvPr/>
        </p:nvPicPr>
        <p:blipFill rotWithShape="1">
          <a:blip r:embed="R9c28953ad7f446cb">
            <a:alphaModFix/>
          </a:blip>
          <a:srcRect/>
          <a:stretch/>
        </p:blipFill>
        <p:spPr>
          <a:xfrm>
            <a:off x="-1" y="0"/>
            <a:ext cx="28800425" cy="4692410"/>
          </a:xfrm>
          <a:prstGeom prst="rect">
            <a:avLst/>
          </a:prstGeom>
          <a:noFill/>
          <a:ln>
            <a:noFill/>
          </a:ln>
        </p:spPr>
      </p:pic>
      <p:sp>
        <p:nvSpPr>
          <p:cNvPr id="86" name="Google Shape;86;p1"/>
          <p:cNvSpPr txBox="1">
            <a:spLocks noGrp="1"/>
          </p:cNvSpPr>
          <p:nvPr>
            <p:ph type="body" idx="4294967295"/>
          </p:nvPr>
        </p:nvSpPr>
        <p:spPr>
          <a:xfrm>
            <a:off x="1058911" y="10574077"/>
            <a:ext cx="26682600" cy="272337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sz="5400" dirty="0">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r>
              <a:rPr lang="pt-BR" sz="5400" b="1" dirty="0">
                <a:latin typeface="Calibri"/>
                <a:ea typeface="Calibri"/>
                <a:cs typeface="Calibri"/>
                <a:sym typeface="Calibri"/>
              </a:rPr>
              <a:t>Introdução</a:t>
            </a:r>
            <a:r>
              <a:rPr lang="pt-BR" sz="5400" dirty="0">
                <a:latin typeface="Calibri"/>
                <a:ea typeface="Calibri"/>
                <a:cs typeface="Calibri"/>
                <a:sym typeface="Calibri"/>
              </a:rPr>
              <a:t>: Os traumas de cotovelo são queixas comuns no cenário de cuidados intensivos. Podem ser secundários a mecanismos de baixa ou alta energia. Variam desde lesões leves de tecidos moles até padrões complexos de lesões </a:t>
            </a:r>
            <a:r>
              <a:rPr lang="pt-BR" sz="5400" dirty="0" err="1">
                <a:latin typeface="Calibri"/>
                <a:ea typeface="Calibri"/>
                <a:cs typeface="Calibri"/>
                <a:sym typeface="Calibri"/>
              </a:rPr>
              <a:t>osteoligamentares</a:t>
            </a:r>
            <a:r>
              <a:rPr lang="pt-BR" sz="5400" dirty="0">
                <a:latin typeface="Calibri"/>
                <a:ea typeface="Calibri"/>
                <a:cs typeface="Calibri"/>
                <a:sym typeface="Calibri"/>
              </a:rPr>
              <a:t>. </a:t>
            </a:r>
            <a:endParaRPr sz="5400" dirty="0">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r>
              <a:rPr lang="pt-BR" sz="5400" b="1" dirty="0">
                <a:latin typeface="Calibri"/>
                <a:ea typeface="Calibri"/>
                <a:cs typeface="Calibri"/>
                <a:sym typeface="Calibri"/>
              </a:rPr>
              <a:t>Objetivo primário</a:t>
            </a:r>
            <a:r>
              <a:rPr lang="pt-BR" sz="5400" dirty="0">
                <a:latin typeface="Calibri"/>
                <a:ea typeface="Calibri"/>
                <a:cs typeface="Calibri"/>
                <a:sym typeface="Calibri"/>
              </a:rPr>
              <a:t>: abordar o manejo de fraturas complexas de cotovelo no trauma. </a:t>
            </a:r>
            <a:r>
              <a:rPr lang="pt-BR" sz="5400" b="1" dirty="0">
                <a:latin typeface="Calibri"/>
                <a:ea typeface="Calibri"/>
                <a:cs typeface="Calibri"/>
                <a:sym typeface="Calibri"/>
              </a:rPr>
              <a:t>Objetivos secundários</a:t>
            </a:r>
            <a:r>
              <a:rPr lang="pt-BR" sz="5400" dirty="0">
                <a:latin typeface="Calibri"/>
                <a:ea typeface="Calibri"/>
                <a:cs typeface="Calibri"/>
                <a:sym typeface="Calibri"/>
              </a:rPr>
              <a:t>: expor a epidemiologia, diagnóstico e tratamento de fraturas complexas de cotovelo no trauma. </a:t>
            </a:r>
            <a:r>
              <a:rPr lang="pt-BR" sz="5400" b="1" dirty="0">
                <a:latin typeface="Calibri"/>
                <a:ea typeface="Calibri"/>
                <a:cs typeface="Calibri"/>
                <a:sym typeface="Calibri"/>
              </a:rPr>
              <a:t>Materiais e Métodos</a:t>
            </a:r>
            <a:r>
              <a:rPr lang="pt-BR" sz="5400" dirty="0">
                <a:latin typeface="Calibri"/>
                <a:ea typeface="Calibri"/>
                <a:cs typeface="Calibri"/>
                <a:sym typeface="Calibri"/>
              </a:rPr>
              <a:t>:  revisão bibliográfica da literatura, feita com 5 artigos em inglês da PUBMED, com os descritores </a:t>
            </a:r>
            <a:r>
              <a:rPr lang="pt-BR" sz="5400" dirty="0" err="1">
                <a:latin typeface="Calibri"/>
                <a:ea typeface="Calibri"/>
                <a:cs typeface="Calibri"/>
                <a:sym typeface="Calibri"/>
              </a:rPr>
              <a:t>DeCS</a:t>
            </a:r>
            <a:r>
              <a:rPr lang="pt-BR" sz="5400" dirty="0">
                <a:latin typeface="Calibri"/>
                <a:ea typeface="Calibri"/>
                <a:cs typeface="Calibri"/>
                <a:sym typeface="Calibri"/>
              </a:rPr>
              <a:t>/</a:t>
            </a:r>
            <a:r>
              <a:rPr lang="pt-BR" sz="5400" dirty="0" err="1">
                <a:latin typeface="Calibri"/>
                <a:ea typeface="Calibri"/>
                <a:cs typeface="Calibri"/>
                <a:sym typeface="Calibri"/>
              </a:rPr>
              <a:t>MeSH</a:t>
            </a:r>
            <a:r>
              <a:rPr lang="pt-BR" sz="5400" dirty="0">
                <a:latin typeface="Calibri"/>
                <a:ea typeface="Calibri"/>
                <a:cs typeface="Calibri"/>
                <a:sym typeface="Calibri"/>
              </a:rPr>
              <a:t> “trauma" e “fraturas de cotovelo”, entre 2020 e 2025. </a:t>
            </a:r>
            <a:endParaRPr sz="5400" dirty="0">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r>
              <a:rPr lang="pt-BR" sz="5400" b="1" dirty="0">
                <a:latin typeface="Calibri"/>
                <a:ea typeface="Calibri"/>
                <a:cs typeface="Calibri"/>
                <a:sym typeface="Calibri"/>
              </a:rPr>
              <a:t>Resultados</a:t>
            </a:r>
            <a:r>
              <a:rPr lang="pt-BR" sz="5400" dirty="0">
                <a:latin typeface="Calibri"/>
                <a:ea typeface="Calibri"/>
                <a:cs typeface="Calibri"/>
                <a:sym typeface="Calibri"/>
              </a:rPr>
              <a:t>: A fratura complexa apresenta-se com edema, dor e limitação de movimento, sendo importante a presença de exame físico com avaliação </a:t>
            </a:r>
            <a:r>
              <a:rPr lang="pt-BR" sz="5400" dirty="0" err="1">
                <a:latin typeface="Calibri"/>
                <a:ea typeface="Calibri"/>
                <a:cs typeface="Calibri"/>
                <a:sym typeface="Calibri"/>
              </a:rPr>
              <a:t>neurovascular</a:t>
            </a:r>
            <a:r>
              <a:rPr lang="pt-BR" sz="5400" dirty="0">
                <a:latin typeface="Calibri"/>
                <a:ea typeface="Calibri"/>
                <a:cs typeface="Calibri"/>
                <a:sym typeface="Calibri"/>
              </a:rPr>
              <a:t>, além de confirmação diagnóstica por radiografia em AP e tomografia computadorizada. Um tipo de fratura complexa é a que associa a luxação posterior, fratura da cabeça radial e fratura do processo </a:t>
            </a:r>
            <a:r>
              <a:rPr lang="pt-BR" sz="5400" dirty="0" err="1">
                <a:latin typeface="Calibri"/>
                <a:ea typeface="Calibri"/>
                <a:cs typeface="Calibri"/>
                <a:sym typeface="Calibri"/>
              </a:rPr>
              <a:t>coronoide</a:t>
            </a:r>
            <a:r>
              <a:rPr lang="pt-BR" sz="5400" dirty="0">
                <a:latin typeface="Calibri"/>
                <a:ea typeface="Calibri"/>
                <a:cs typeface="Calibri"/>
                <a:sym typeface="Calibri"/>
              </a:rPr>
              <a:t>, chamada de tríade terrível, que possui alto risco de instabilidade postural, rigidez, dor, osteoartrite, lesões ósseas e ligamentares. </a:t>
            </a:r>
            <a:endParaRPr sz="5400" dirty="0">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r>
              <a:rPr lang="pt-BR" sz="5400" b="1" dirty="0">
                <a:latin typeface="Calibri"/>
                <a:ea typeface="Calibri"/>
                <a:cs typeface="Calibri"/>
                <a:sym typeface="Calibri"/>
              </a:rPr>
              <a:t>Discussão:</a:t>
            </a:r>
            <a:r>
              <a:rPr lang="pt-BR" sz="5400" dirty="0">
                <a:latin typeface="Calibri"/>
                <a:ea typeface="Calibri"/>
                <a:cs typeface="Calibri"/>
                <a:sym typeface="Calibri"/>
              </a:rPr>
              <a:t> É considerado tratamento não operatório ou estabilização para a correção de lesões complexas de cotovelo, dependendo do exame físico e exames complementares. Na tríade terrível a abordagem lateral única é a estratégia cirúrgica ideal, com reparo do ligamento lateral, fundamentalmente. Exige-se também a imobilização gessada associada à reabilitação. </a:t>
            </a:r>
            <a:endParaRPr sz="5400" dirty="0">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r>
              <a:rPr lang="pt-BR" sz="5400" b="1">
                <a:latin typeface="Calibri"/>
                <a:ea typeface="Calibri"/>
                <a:cs typeface="Calibri"/>
                <a:sym typeface="Calibri"/>
              </a:rPr>
              <a:t>Conclusões:</a:t>
            </a:r>
            <a:r>
              <a:rPr lang="pt-BR" sz="5400">
                <a:latin typeface="Calibri"/>
                <a:ea typeface="Calibri"/>
                <a:cs typeface="Calibri"/>
                <a:sym typeface="Calibri"/>
              </a:rPr>
              <a:t> O tratamento desse tipo de trauma é complexo em diversos níveis, pela necessidade de precisão no tipo de técnica operatória e os elementos a serem reparados, além de associação com reabilitação multiprofissional. </a:t>
            </a:r>
            <a:endParaRPr sz="5400" dirty="0">
              <a:latin typeface="Calibri"/>
              <a:ea typeface="Calibri"/>
              <a:cs typeface="Calibri"/>
              <a:sym typeface="Calibri"/>
            </a:endParaRPr>
          </a:p>
          <a:p>
            <a:pPr marL="0" lvl="0" indent="0" algn="l" rtl="0">
              <a:lnSpc>
                <a:spcPct val="115000"/>
              </a:lnSpc>
              <a:spcBef>
                <a:spcPts val="0"/>
              </a:spcBef>
              <a:spcAft>
                <a:spcPts val="0"/>
              </a:spcAft>
              <a:buNone/>
            </a:pPr>
            <a:endParaRPr sz="5400" dirty="0">
              <a:latin typeface="Calibri"/>
              <a:ea typeface="Calibri"/>
              <a:cs typeface="Calibri"/>
              <a:sym typeface="Calibri"/>
            </a:endParaRPr>
          </a:p>
          <a:p>
            <a:pPr marL="0" lvl="0" indent="0" algn="l" rtl="0">
              <a:lnSpc>
                <a:spcPct val="115000"/>
              </a:lnSpc>
              <a:spcBef>
                <a:spcPts val="1800"/>
              </a:spcBef>
              <a:spcAft>
                <a:spcPts val="600"/>
              </a:spcAft>
              <a:buNone/>
            </a:pPr>
            <a:endParaRPr sz="5400" dirty="0">
              <a:solidFill>
                <a:schemeClr val="dk1"/>
              </a:solidFill>
              <a:latin typeface="Calibri"/>
              <a:ea typeface="Calibri"/>
              <a:cs typeface="Calibri"/>
              <a:sym typeface="Calibri"/>
            </a:endParaRPr>
          </a:p>
        </p:txBody>
      </p:sp>
      <p:sp>
        <p:nvSpPr>
          <p:cNvPr id="87" name="Google Shape;87;p1"/>
          <p:cNvSpPr txBox="1"/>
          <p:nvPr/>
        </p:nvSpPr>
        <p:spPr>
          <a:xfrm>
            <a:off x="1980050" y="5258450"/>
            <a:ext cx="24840300" cy="8544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2000"/>
              </a:spcBef>
              <a:spcAft>
                <a:spcPts val="0"/>
              </a:spcAft>
              <a:buNone/>
            </a:pPr>
            <a:r>
              <a:rPr lang="pt-BR" sz="7100" b="1">
                <a:solidFill>
                  <a:schemeClr val="dk1"/>
                </a:solidFill>
                <a:latin typeface="Calibri"/>
                <a:ea typeface="Calibri"/>
                <a:cs typeface="Calibri"/>
                <a:sym typeface="Calibri"/>
              </a:rPr>
              <a:t>Fraturas Complexas de Cotovelo: como manejar no trauma?</a:t>
            </a:r>
            <a:endParaRPr sz="7100" b="1">
              <a:solidFill>
                <a:schemeClr val="dk1"/>
              </a:solidFill>
              <a:latin typeface="Calibri"/>
              <a:ea typeface="Calibri"/>
              <a:cs typeface="Calibri"/>
              <a:sym typeface="Calibri"/>
            </a:endParaRPr>
          </a:p>
          <a:p>
            <a:pPr marL="0" lvl="0" indent="0" algn="l" rtl="0">
              <a:lnSpc>
                <a:spcPct val="115000"/>
              </a:lnSpc>
              <a:spcBef>
                <a:spcPts val="600"/>
              </a:spcBef>
              <a:spcAft>
                <a:spcPts val="0"/>
              </a:spcAft>
              <a:buNone/>
            </a:pPr>
            <a:endParaRPr sz="48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pt-BR" sz="4800">
                <a:solidFill>
                  <a:schemeClr val="dk1"/>
                </a:solidFill>
                <a:latin typeface="Calibri"/>
                <a:ea typeface="Calibri"/>
                <a:cs typeface="Calibri"/>
                <a:sym typeface="Calibri"/>
              </a:rPr>
              <a:t>Liandra Pimentel de Castro Martins ¹, Amanda Einsiedel Ribeiro ¹,  Helen de Lima Ribeiro ¹, Verônica de Oliveira Santana ¹, Maria Fernanda Araújo Batalha ¹, João Vicente Teodoro Gomes da Silva ¹</a:t>
            </a:r>
            <a:endParaRPr sz="48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48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pt-BR" sz="4800">
                <a:solidFill>
                  <a:schemeClr val="dk1"/>
                </a:solidFill>
                <a:latin typeface="Calibri"/>
                <a:ea typeface="Calibri"/>
                <a:cs typeface="Calibri"/>
                <a:sym typeface="Calibri"/>
              </a:rPr>
              <a:t> Universidade Católica de Brasília ¹</a:t>
            </a:r>
            <a:endParaRPr sz="48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48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48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4800">
              <a:solidFill>
                <a:schemeClr val="dk1"/>
              </a:solidFill>
              <a:latin typeface="Calibri"/>
              <a:ea typeface="Calibri"/>
              <a:cs typeface="Calibri"/>
              <a:sym typeface="Calibri"/>
            </a:endParaRPr>
          </a:p>
        </p:txBody>
      </p:sp>
      <p:sp>
        <p:nvSpPr>
          <p:cNvPr id="88" name="Google Shape;88;p1"/>
          <p:cNvSpPr txBox="1"/>
          <p:nvPr/>
        </p:nvSpPr>
        <p:spPr>
          <a:xfrm>
            <a:off x="1058911" y="32626561"/>
            <a:ext cx="24840300" cy="804371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pt-BR" sz="2800" b="1" dirty="0">
                <a:solidFill>
                  <a:schemeClr val="dk1"/>
                </a:solidFill>
                <a:latin typeface="Calibri"/>
                <a:ea typeface="Calibri"/>
                <a:cs typeface="Calibri"/>
                <a:sym typeface="Calibri"/>
              </a:rPr>
              <a:t>Bibliografia:</a:t>
            </a:r>
          </a:p>
          <a:p>
            <a:pPr marL="0" lvl="0" indent="0" algn="l" rtl="0">
              <a:lnSpc>
                <a:spcPct val="115000"/>
              </a:lnSpc>
              <a:spcBef>
                <a:spcPts val="0"/>
              </a:spcBef>
              <a:spcAft>
                <a:spcPts val="0"/>
              </a:spcAft>
              <a:buClr>
                <a:schemeClr val="dk1"/>
              </a:buClr>
              <a:buSzPts val="1100"/>
              <a:buFont typeface="Arial"/>
              <a:buNone/>
            </a:pPr>
            <a:endParaRPr sz="2800" dirty="0">
              <a:solidFill>
                <a:schemeClr val="dk1"/>
              </a:solidFill>
              <a:latin typeface="Calibri"/>
              <a:ea typeface="Calibri"/>
              <a:cs typeface="Calibri"/>
              <a:sym typeface="Calibri"/>
            </a:endParaRPr>
          </a:p>
          <a:p>
            <a:pPr marL="0" lvl="0" indent="0" algn="just" rtl="0">
              <a:lnSpc>
                <a:spcPct val="115000"/>
              </a:lnSpc>
              <a:spcBef>
                <a:spcPts val="0"/>
              </a:spcBef>
              <a:spcAft>
                <a:spcPts val="0"/>
              </a:spcAft>
              <a:buNone/>
            </a:pPr>
            <a:r>
              <a:rPr lang="pt-BR" sz="2800" dirty="0">
                <a:solidFill>
                  <a:schemeClr val="dk1"/>
                </a:solidFill>
                <a:latin typeface="Calibri"/>
                <a:ea typeface="Calibri"/>
                <a:cs typeface="Calibri"/>
                <a:sym typeface="Calibri"/>
              </a:rPr>
              <a:t>1- MIDTGAARD, </a:t>
            </a:r>
            <a:r>
              <a:rPr lang="pt-BR" sz="2800" dirty="0" err="1">
                <a:solidFill>
                  <a:schemeClr val="dk1"/>
                </a:solidFill>
                <a:latin typeface="Calibri"/>
                <a:ea typeface="Calibri"/>
                <a:cs typeface="Calibri"/>
                <a:sym typeface="Calibri"/>
              </a:rPr>
              <a:t>Kaare</a:t>
            </a:r>
            <a:r>
              <a:rPr lang="pt-BR" sz="2800" dirty="0">
                <a:solidFill>
                  <a:schemeClr val="dk1"/>
                </a:solidFill>
                <a:latin typeface="Calibri"/>
                <a:ea typeface="Calibri"/>
                <a:cs typeface="Calibri"/>
                <a:sym typeface="Calibri"/>
              </a:rPr>
              <a:t> S.; RUZBARSKY, Joseph J.; HACKETT, Thomas R.; VIOLA, Randall W. </a:t>
            </a:r>
            <a:r>
              <a:rPr lang="pt-BR" sz="2800" dirty="0" err="1">
                <a:solidFill>
                  <a:schemeClr val="dk1"/>
                </a:solidFill>
                <a:latin typeface="Calibri"/>
                <a:ea typeface="Calibri"/>
                <a:cs typeface="Calibri"/>
                <a:sym typeface="Calibri"/>
              </a:rPr>
              <a:t>Elbow</a:t>
            </a:r>
            <a:r>
              <a:rPr lang="pt-BR" sz="2800" dirty="0">
                <a:solidFill>
                  <a:schemeClr val="dk1"/>
                </a:solidFill>
                <a:latin typeface="Calibri"/>
                <a:ea typeface="Calibri"/>
                <a:cs typeface="Calibri"/>
                <a:sym typeface="Calibri"/>
              </a:rPr>
              <a:t> </a:t>
            </a:r>
            <a:r>
              <a:rPr lang="pt-BR" sz="2800" dirty="0" err="1">
                <a:solidFill>
                  <a:schemeClr val="dk1"/>
                </a:solidFill>
                <a:latin typeface="Calibri"/>
                <a:ea typeface="Calibri"/>
                <a:cs typeface="Calibri"/>
                <a:sym typeface="Calibri"/>
              </a:rPr>
              <a:t>fractures</a:t>
            </a:r>
            <a:r>
              <a:rPr lang="pt-BR" sz="2800" dirty="0">
                <a:solidFill>
                  <a:schemeClr val="dk1"/>
                </a:solidFill>
                <a:latin typeface="Calibri"/>
                <a:ea typeface="Calibri"/>
                <a:cs typeface="Calibri"/>
                <a:sym typeface="Calibri"/>
              </a:rPr>
              <a:t>. Clinical Sports Medicine, [</a:t>
            </a:r>
            <a:r>
              <a:rPr lang="pt-BR" sz="2800" dirty="0" err="1">
                <a:solidFill>
                  <a:schemeClr val="dk1"/>
                </a:solidFill>
                <a:latin typeface="Calibri"/>
                <a:ea typeface="Calibri"/>
                <a:cs typeface="Calibri"/>
                <a:sym typeface="Calibri"/>
              </a:rPr>
              <a:t>s.l</a:t>
            </a:r>
            <a:r>
              <a:rPr lang="pt-BR" sz="2800" dirty="0">
                <a:solidFill>
                  <a:schemeClr val="dk1"/>
                </a:solidFill>
                <a:latin typeface="Calibri"/>
                <a:ea typeface="Calibri"/>
                <a:cs typeface="Calibri"/>
                <a:sym typeface="Calibri"/>
              </a:rPr>
              <a:t>.], v. 39, </a:t>
            </a:r>
            <a:r>
              <a:rPr lang="pt-BR" sz="2800" dirty="0" err="1">
                <a:solidFill>
                  <a:schemeClr val="dk1"/>
                </a:solidFill>
                <a:latin typeface="Calibri"/>
                <a:ea typeface="Calibri"/>
                <a:cs typeface="Calibri"/>
                <a:sym typeface="Calibri"/>
              </a:rPr>
              <a:t>n</a:t>
            </a:r>
            <a:r>
              <a:rPr lang="pt-BR" sz="2800" dirty="0">
                <a:solidFill>
                  <a:schemeClr val="dk1"/>
                </a:solidFill>
                <a:latin typeface="Calibri"/>
                <a:ea typeface="Calibri"/>
                <a:cs typeface="Calibri"/>
                <a:sym typeface="Calibri"/>
              </a:rPr>
              <a:t>. 3, p. 623-636, jul. 2020. DOI: 10.1016/j.csm.2020.03.002. Disponível em: </a:t>
            </a:r>
            <a:r>
              <a:rPr lang="pt-BR" sz="2800" u="sng" dirty="0">
                <a:solidFill>
                  <a:schemeClr val="dk1"/>
                </a:solidFill>
                <a:latin typeface="Calibri"/>
                <a:ea typeface="Calibri"/>
                <a:cs typeface="Calibri"/>
                <a:sym typeface="Calibri"/>
                <a:hlinkClick r:id="rcId3507aced81c84872">
                  <a:extLst>
                    <a:ext uri="{A12FA001-AC4F-418D-AE19-62706E023703}">
                      <ahyp:hlinkClr xmlns:ahyp="http://schemas.microsoft.com/office/drawing/2018/hyperlinkcolor" val="tx"/>
                    </a:ext>
                  </a:extLst>
                </a:hlinkClick>
              </a:rPr>
              <a:t>https://pubmed.ncbi.nlm.nih.gov/32446579/</a:t>
            </a:r>
            <a:r>
              <a:rPr lang="pt-BR" sz="2800" dirty="0">
                <a:solidFill>
                  <a:schemeClr val="dk1"/>
                </a:solidFill>
                <a:latin typeface="Calibri"/>
                <a:ea typeface="Calibri"/>
                <a:cs typeface="Calibri"/>
                <a:sym typeface="Calibri"/>
              </a:rPr>
              <a:t>. Acesso em: 18 mar. 2025.</a:t>
            </a:r>
            <a:endParaRPr sz="2800" dirty="0">
              <a:solidFill>
                <a:schemeClr val="dk1"/>
              </a:solidFill>
              <a:latin typeface="Calibri"/>
              <a:ea typeface="Calibri"/>
              <a:cs typeface="Calibri"/>
              <a:sym typeface="Calibri"/>
            </a:endParaRPr>
          </a:p>
          <a:p>
            <a:pPr marL="0" lvl="0" indent="0" algn="just" rtl="0">
              <a:lnSpc>
                <a:spcPct val="115000"/>
              </a:lnSpc>
              <a:spcBef>
                <a:spcPts val="0"/>
              </a:spcBef>
              <a:spcAft>
                <a:spcPts val="0"/>
              </a:spcAft>
              <a:buNone/>
            </a:pPr>
            <a:r>
              <a:rPr lang="pt-BR" sz="2800" dirty="0">
                <a:solidFill>
                  <a:schemeClr val="dk1"/>
                </a:solidFill>
                <a:latin typeface="Calibri"/>
                <a:ea typeface="Calibri"/>
                <a:cs typeface="Calibri"/>
                <a:sym typeface="Calibri"/>
              </a:rPr>
              <a:t>2- DE KLERK, </a:t>
            </a:r>
            <a:r>
              <a:rPr lang="pt-BR" sz="2800" dirty="0" err="1">
                <a:solidFill>
                  <a:schemeClr val="dk1"/>
                </a:solidFill>
                <a:latin typeface="Calibri"/>
                <a:ea typeface="Calibri"/>
                <a:cs typeface="Calibri"/>
                <a:sym typeface="Calibri"/>
              </a:rPr>
              <a:t>Huub</a:t>
            </a:r>
            <a:r>
              <a:rPr lang="pt-BR" sz="2800" dirty="0">
                <a:solidFill>
                  <a:schemeClr val="dk1"/>
                </a:solidFill>
                <a:latin typeface="Calibri"/>
                <a:ea typeface="Calibri"/>
                <a:cs typeface="Calibri"/>
                <a:sym typeface="Calibri"/>
              </a:rPr>
              <a:t> H.; OOSTERHOFF, </a:t>
            </a:r>
            <a:r>
              <a:rPr lang="pt-BR" sz="2800" dirty="0" err="1">
                <a:solidFill>
                  <a:schemeClr val="dk1"/>
                </a:solidFill>
                <a:latin typeface="Calibri"/>
                <a:ea typeface="Calibri"/>
                <a:cs typeface="Calibri"/>
                <a:sym typeface="Calibri"/>
              </a:rPr>
              <a:t>Jacobien</a:t>
            </a:r>
            <a:r>
              <a:rPr lang="pt-BR" sz="2800" dirty="0">
                <a:solidFill>
                  <a:schemeClr val="dk1"/>
                </a:solidFill>
                <a:latin typeface="Calibri"/>
                <a:ea typeface="Calibri"/>
                <a:cs typeface="Calibri"/>
                <a:sym typeface="Calibri"/>
              </a:rPr>
              <a:t> H. F.; SCHOOLMEESTERS, Bram; NIEBOER, Patrick; EYGENDAAL, Denise; JAARSMA, </a:t>
            </a:r>
            <a:r>
              <a:rPr lang="pt-BR" sz="2800" dirty="0" err="1">
                <a:solidFill>
                  <a:schemeClr val="dk1"/>
                </a:solidFill>
                <a:latin typeface="Calibri"/>
                <a:ea typeface="Calibri"/>
                <a:cs typeface="Calibri"/>
                <a:sym typeface="Calibri"/>
              </a:rPr>
              <a:t>Ruurd</a:t>
            </a:r>
            <a:r>
              <a:rPr lang="pt-BR" sz="2800" dirty="0">
                <a:solidFill>
                  <a:schemeClr val="dk1"/>
                </a:solidFill>
                <a:latin typeface="Calibri"/>
                <a:ea typeface="Calibri"/>
                <a:cs typeface="Calibri"/>
                <a:sym typeface="Calibri"/>
              </a:rPr>
              <a:t> L.; IJPMA, Frank F. A.; VAN DEN BEKEROM, Michel P. J.; DOORNBERG, </a:t>
            </a:r>
            <a:r>
              <a:rPr lang="pt-BR" sz="2800" dirty="0" err="1">
                <a:solidFill>
                  <a:schemeClr val="dk1"/>
                </a:solidFill>
                <a:latin typeface="Calibri"/>
                <a:ea typeface="Calibri"/>
                <a:cs typeface="Calibri"/>
                <a:sym typeface="Calibri"/>
              </a:rPr>
              <a:t>Job</a:t>
            </a:r>
            <a:r>
              <a:rPr lang="pt-BR" sz="2800" dirty="0">
                <a:solidFill>
                  <a:schemeClr val="dk1"/>
                </a:solidFill>
                <a:latin typeface="Calibri"/>
                <a:ea typeface="Calibri"/>
                <a:cs typeface="Calibri"/>
                <a:sym typeface="Calibri"/>
              </a:rPr>
              <a:t> N.; TRAUMAPLATFORM 3D CONSORTIUM. </a:t>
            </a:r>
            <a:r>
              <a:rPr lang="pt-BR" sz="2800" dirty="0" err="1">
                <a:solidFill>
                  <a:schemeClr val="dk1"/>
                </a:solidFill>
                <a:latin typeface="Calibri"/>
                <a:ea typeface="Calibri"/>
                <a:cs typeface="Calibri"/>
                <a:sym typeface="Calibri"/>
              </a:rPr>
              <a:t>Recognition</a:t>
            </a:r>
            <a:r>
              <a:rPr lang="pt-BR" sz="2800" dirty="0">
                <a:solidFill>
                  <a:schemeClr val="dk1"/>
                </a:solidFill>
                <a:latin typeface="Calibri"/>
                <a:ea typeface="Calibri"/>
                <a:cs typeface="Calibri"/>
                <a:sym typeface="Calibri"/>
              </a:rPr>
              <a:t> </a:t>
            </a:r>
            <a:r>
              <a:rPr lang="pt-BR" sz="2800" dirty="0" err="1">
                <a:solidFill>
                  <a:schemeClr val="dk1"/>
                </a:solidFill>
                <a:latin typeface="Calibri"/>
                <a:ea typeface="Calibri"/>
                <a:cs typeface="Calibri"/>
                <a:sym typeface="Calibri"/>
              </a:rPr>
              <a:t>of</a:t>
            </a:r>
            <a:r>
              <a:rPr lang="pt-BR" sz="2800" dirty="0">
                <a:solidFill>
                  <a:schemeClr val="dk1"/>
                </a:solidFill>
                <a:latin typeface="Calibri"/>
                <a:ea typeface="Calibri"/>
                <a:cs typeface="Calibri"/>
                <a:sym typeface="Calibri"/>
              </a:rPr>
              <a:t> </a:t>
            </a:r>
            <a:r>
              <a:rPr lang="pt-BR" sz="2800" dirty="0" err="1">
                <a:solidFill>
                  <a:schemeClr val="dk1"/>
                </a:solidFill>
                <a:latin typeface="Calibri"/>
                <a:ea typeface="Calibri"/>
                <a:cs typeface="Calibri"/>
                <a:sym typeface="Calibri"/>
              </a:rPr>
              <a:t>the</a:t>
            </a:r>
            <a:r>
              <a:rPr lang="pt-BR" sz="2800" dirty="0">
                <a:solidFill>
                  <a:schemeClr val="dk1"/>
                </a:solidFill>
                <a:latin typeface="Calibri"/>
                <a:ea typeface="Calibri"/>
                <a:cs typeface="Calibri"/>
                <a:sym typeface="Calibri"/>
              </a:rPr>
              <a:t> </a:t>
            </a:r>
            <a:r>
              <a:rPr lang="pt-BR" sz="2800" dirty="0" err="1">
                <a:solidFill>
                  <a:schemeClr val="dk1"/>
                </a:solidFill>
                <a:latin typeface="Calibri"/>
                <a:ea typeface="Calibri"/>
                <a:cs typeface="Calibri"/>
                <a:sym typeface="Calibri"/>
              </a:rPr>
              <a:t>pattern</a:t>
            </a:r>
            <a:r>
              <a:rPr lang="pt-BR" sz="2800" dirty="0">
                <a:solidFill>
                  <a:schemeClr val="dk1"/>
                </a:solidFill>
                <a:latin typeface="Calibri"/>
                <a:ea typeface="Calibri"/>
                <a:cs typeface="Calibri"/>
                <a:sym typeface="Calibri"/>
              </a:rPr>
              <a:t> </a:t>
            </a:r>
            <a:r>
              <a:rPr lang="pt-BR" sz="2800" dirty="0" err="1">
                <a:solidFill>
                  <a:schemeClr val="dk1"/>
                </a:solidFill>
                <a:latin typeface="Calibri"/>
                <a:ea typeface="Calibri"/>
                <a:cs typeface="Calibri"/>
                <a:sym typeface="Calibri"/>
              </a:rPr>
              <a:t>of</a:t>
            </a:r>
            <a:r>
              <a:rPr lang="pt-BR" sz="2800" dirty="0">
                <a:solidFill>
                  <a:schemeClr val="dk1"/>
                </a:solidFill>
                <a:latin typeface="Calibri"/>
                <a:ea typeface="Calibri"/>
                <a:cs typeface="Calibri"/>
                <a:sym typeface="Calibri"/>
              </a:rPr>
              <a:t> </a:t>
            </a:r>
            <a:r>
              <a:rPr lang="pt-BR" sz="2800" dirty="0" err="1">
                <a:solidFill>
                  <a:schemeClr val="dk1"/>
                </a:solidFill>
                <a:latin typeface="Calibri"/>
                <a:ea typeface="Calibri"/>
                <a:cs typeface="Calibri"/>
                <a:sym typeface="Calibri"/>
              </a:rPr>
              <a:t>complex</a:t>
            </a:r>
            <a:r>
              <a:rPr lang="pt-BR" sz="2800" dirty="0">
                <a:solidFill>
                  <a:schemeClr val="dk1"/>
                </a:solidFill>
                <a:latin typeface="Calibri"/>
                <a:ea typeface="Calibri"/>
                <a:cs typeface="Calibri"/>
                <a:sym typeface="Calibri"/>
              </a:rPr>
              <a:t> </a:t>
            </a:r>
            <a:r>
              <a:rPr lang="pt-BR" sz="2800" dirty="0" err="1">
                <a:solidFill>
                  <a:schemeClr val="dk1"/>
                </a:solidFill>
                <a:latin typeface="Calibri"/>
                <a:ea typeface="Calibri"/>
                <a:cs typeface="Calibri"/>
                <a:sym typeface="Calibri"/>
              </a:rPr>
              <a:t>fractures</a:t>
            </a:r>
            <a:r>
              <a:rPr lang="pt-BR" sz="2800" dirty="0">
                <a:solidFill>
                  <a:schemeClr val="dk1"/>
                </a:solidFill>
                <a:latin typeface="Calibri"/>
                <a:ea typeface="Calibri"/>
                <a:cs typeface="Calibri"/>
                <a:sym typeface="Calibri"/>
              </a:rPr>
              <a:t> </a:t>
            </a:r>
            <a:r>
              <a:rPr lang="pt-BR" sz="2800" dirty="0" err="1">
                <a:solidFill>
                  <a:schemeClr val="dk1"/>
                </a:solidFill>
                <a:latin typeface="Calibri"/>
                <a:ea typeface="Calibri"/>
                <a:cs typeface="Calibri"/>
                <a:sym typeface="Calibri"/>
              </a:rPr>
              <a:t>of</a:t>
            </a:r>
            <a:r>
              <a:rPr lang="pt-BR" sz="2800" dirty="0">
                <a:solidFill>
                  <a:schemeClr val="dk1"/>
                </a:solidFill>
                <a:latin typeface="Calibri"/>
                <a:ea typeface="Calibri"/>
                <a:cs typeface="Calibri"/>
                <a:sym typeface="Calibri"/>
              </a:rPr>
              <a:t> </a:t>
            </a:r>
            <a:r>
              <a:rPr lang="pt-BR" sz="2800" dirty="0" err="1">
                <a:solidFill>
                  <a:schemeClr val="dk1"/>
                </a:solidFill>
                <a:latin typeface="Calibri"/>
                <a:ea typeface="Calibri"/>
                <a:cs typeface="Calibri"/>
                <a:sym typeface="Calibri"/>
              </a:rPr>
              <a:t>the</a:t>
            </a:r>
            <a:r>
              <a:rPr lang="pt-BR" sz="2800" dirty="0">
                <a:solidFill>
                  <a:schemeClr val="dk1"/>
                </a:solidFill>
                <a:latin typeface="Calibri"/>
                <a:ea typeface="Calibri"/>
                <a:cs typeface="Calibri"/>
                <a:sym typeface="Calibri"/>
              </a:rPr>
              <a:t> </a:t>
            </a:r>
            <a:r>
              <a:rPr lang="pt-BR" sz="2800" dirty="0" err="1">
                <a:solidFill>
                  <a:schemeClr val="dk1"/>
                </a:solidFill>
                <a:latin typeface="Calibri"/>
                <a:ea typeface="Calibri"/>
                <a:cs typeface="Calibri"/>
                <a:sym typeface="Calibri"/>
              </a:rPr>
              <a:t>elbow</a:t>
            </a:r>
            <a:r>
              <a:rPr lang="pt-BR" sz="2800" dirty="0">
                <a:solidFill>
                  <a:schemeClr val="dk1"/>
                </a:solidFill>
                <a:latin typeface="Calibri"/>
                <a:ea typeface="Calibri"/>
                <a:cs typeface="Calibri"/>
                <a:sym typeface="Calibri"/>
              </a:rPr>
              <a:t> </a:t>
            </a:r>
            <a:r>
              <a:rPr lang="pt-BR" sz="2800" dirty="0" err="1">
                <a:solidFill>
                  <a:schemeClr val="dk1"/>
                </a:solidFill>
                <a:latin typeface="Calibri"/>
                <a:ea typeface="Calibri"/>
                <a:cs typeface="Calibri"/>
                <a:sym typeface="Calibri"/>
              </a:rPr>
              <a:t>using</a:t>
            </a:r>
            <a:r>
              <a:rPr lang="pt-BR" sz="2800" dirty="0">
                <a:solidFill>
                  <a:schemeClr val="dk1"/>
                </a:solidFill>
                <a:latin typeface="Calibri"/>
                <a:ea typeface="Calibri"/>
                <a:cs typeface="Calibri"/>
                <a:sym typeface="Calibri"/>
              </a:rPr>
              <a:t> </a:t>
            </a:r>
            <a:endParaRPr sz="2800" dirty="0">
              <a:solidFill>
                <a:schemeClr val="dk1"/>
              </a:solidFill>
              <a:latin typeface="Calibri"/>
              <a:ea typeface="Calibri"/>
              <a:cs typeface="Calibri"/>
              <a:sym typeface="Calibri"/>
            </a:endParaRPr>
          </a:p>
          <a:p>
            <a:pPr marL="0" lvl="0" indent="0" algn="just" rtl="0">
              <a:lnSpc>
                <a:spcPct val="115000"/>
              </a:lnSpc>
              <a:spcBef>
                <a:spcPts val="0"/>
              </a:spcBef>
              <a:spcAft>
                <a:spcPts val="0"/>
              </a:spcAft>
              <a:buNone/>
            </a:pPr>
            <a:r>
              <a:rPr lang="pt-BR" sz="2800" dirty="0">
                <a:solidFill>
                  <a:schemeClr val="dk1"/>
                </a:solidFill>
                <a:latin typeface="Calibri"/>
                <a:ea typeface="Calibri"/>
                <a:cs typeface="Calibri"/>
                <a:sym typeface="Calibri"/>
              </a:rPr>
              <a:t>3- </a:t>
            </a:r>
            <a:r>
              <a:rPr lang="pt-BR" sz="2800" dirty="0" err="1">
                <a:solidFill>
                  <a:schemeClr val="dk1"/>
                </a:solidFill>
                <a:latin typeface="Calibri"/>
                <a:ea typeface="Calibri"/>
                <a:cs typeface="Calibri"/>
                <a:sym typeface="Calibri"/>
              </a:rPr>
              <a:t>D-printed</a:t>
            </a:r>
            <a:r>
              <a:rPr lang="pt-BR" sz="2800" dirty="0">
                <a:solidFill>
                  <a:schemeClr val="dk1"/>
                </a:solidFill>
                <a:latin typeface="Calibri"/>
                <a:ea typeface="Calibri"/>
                <a:cs typeface="Calibri"/>
                <a:sym typeface="Calibri"/>
              </a:rPr>
              <a:t> models. </a:t>
            </a:r>
            <a:r>
              <a:rPr lang="pt-BR" sz="2800" dirty="0" err="1">
                <a:solidFill>
                  <a:schemeClr val="dk1"/>
                </a:solidFill>
                <a:latin typeface="Calibri"/>
                <a:ea typeface="Calibri"/>
                <a:cs typeface="Calibri"/>
                <a:sym typeface="Calibri"/>
              </a:rPr>
              <a:t>Bone</a:t>
            </a:r>
            <a:r>
              <a:rPr lang="pt-BR" sz="2800" dirty="0">
                <a:solidFill>
                  <a:schemeClr val="dk1"/>
                </a:solidFill>
                <a:latin typeface="Calibri"/>
                <a:ea typeface="Calibri"/>
                <a:cs typeface="Calibri"/>
                <a:sym typeface="Calibri"/>
              </a:rPr>
              <a:t> &amp; Joint </a:t>
            </a:r>
            <a:r>
              <a:rPr lang="pt-BR" sz="2800" dirty="0" err="1">
                <a:solidFill>
                  <a:schemeClr val="dk1"/>
                </a:solidFill>
                <a:latin typeface="Calibri"/>
                <a:ea typeface="Calibri"/>
                <a:cs typeface="Calibri"/>
                <a:sym typeface="Calibri"/>
              </a:rPr>
              <a:t>Journal</a:t>
            </a:r>
            <a:r>
              <a:rPr lang="pt-BR" sz="2800" dirty="0">
                <a:solidFill>
                  <a:schemeClr val="dk1"/>
                </a:solidFill>
                <a:latin typeface="Calibri"/>
                <a:ea typeface="Calibri"/>
                <a:cs typeface="Calibri"/>
                <a:sym typeface="Calibri"/>
              </a:rPr>
              <a:t>, [</a:t>
            </a:r>
            <a:r>
              <a:rPr lang="pt-BR" sz="2800" dirty="0" err="1">
                <a:solidFill>
                  <a:schemeClr val="dk1"/>
                </a:solidFill>
                <a:latin typeface="Calibri"/>
                <a:ea typeface="Calibri"/>
                <a:cs typeface="Calibri"/>
                <a:sym typeface="Calibri"/>
              </a:rPr>
              <a:t>s.l</a:t>
            </a:r>
            <a:r>
              <a:rPr lang="pt-BR" sz="2800" dirty="0">
                <a:solidFill>
                  <a:schemeClr val="dk1"/>
                </a:solidFill>
                <a:latin typeface="Calibri"/>
                <a:ea typeface="Calibri"/>
                <a:cs typeface="Calibri"/>
                <a:sym typeface="Calibri"/>
              </a:rPr>
              <a:t>.], v. 105-B, </a:t>
            </a:r>
            <a:r>
              <a:rPr lang="pt-BR" sz="2800" dirty="0" err="1">
                <a:solidFill>
                  <a:schemeClr val="dk1"/>
                </a:solidFill>
                <a:latin typeface="Calibri"/>
                <a:ea typeface="Calibri"/>
                <a:cs typeface="Calibri"/>
                <a:sym typeface="Calibri"/>
              </a:rPr>
              <a:t>n</a:t>
            </a:r>
            <a:r>
              <a:rPr lang="pt-BR" sz="2800" dirty="0">
                <a:solidFill>
                  <a:schemeClr val="dk1"/>
                </a:solidFill>
                <a:latin typeface="Calibri"/>
                <a:ea typeface="Calibri"/>
                <a:cs typeface="Calibri"/>
                <a:sym typeface="Calibri"/>
              </a:rPr>
              <a:t>. 1, p. 56-63, jan. 2023. DOI:10.1302/0301-620X.105B1.BJJ-2022-0415.R2. Disponível em: </a:t>
            </a:r>
            <a:r>
              <a:rPr lang="pt-BR" sz="2800" u="sng" dirty="0">
                <a:solidFill>
                  <a:schemeClr val="dk1"/>
                </a:solidFill>
                <a:latin typeface="Calibri"/>
                <a:ea typeface="Calibri"/>
                <a:cs typeface="Calibri"/>
                <a:sym typeface="Calibri"/>
                <a:hlinkClick r:id="rcIda64febf56d80490b">
                  <a:extLst>
                    <a:ext uri="{A12FA001-AC4F-418D-AE19-62706E023703}">
                      <ahyp:hlinkClr xmlns:ahyp="http://schemas.microsoft.com/office/drawing/2018/hyperlinkcolor" val="tx"/>
                    </a:ext>
                  </a:extLst>
                </a:hlinkClick>
              </a:rPr>
              <a:t>https://pubmed.ncbi.nlm.nih.gov/36587260/</a:t>
            </a:r>
            <a:r>
              <a:rPr lang="pt-BR" sz="2800" dirty="0">
                <a:solidFill>
                  <a:schemeClr val="dk1"/>
                </a:solidFill>
                <a:latin typeface="Calibri"/>
                <a:ea typeface="Calibri"/>
                <a:cs typeface="Calibri"/>
                <a:sym typeface="Calibri"/>
              </a:rPr>
              <a:t>. Acesso em: 18 mar. 2025.</a:t>
            </a:r>
            <a:endParaRPr sz="2800" dirty="0">
              <a:solidFill>
                <a:schemeClr val="dk1"/>
              </a:solidFill>
              <a:latin typeface="Calibri"/>
              <a:ea typeface="Calibri"/>
              <a:cs typeface="Calibri"/>
              <a:sym typeface="Calibri"/>
            </a:endParaRPr>
          </a:p>
          <a:p>
            <a:pPr marL="0" lvl="0" indent="0" algn="just" rtl="0">
              <a:lnSpc>
                <a:spcPct val="115000"/>
              </a:lnSpc>
              <a:spcBef>
                <a:spcPts val="0"/>
              </a:spcBef>
              <a:spcAft>
                <a:spcPts val="0"/>
              </a:spcAft>
              <a:buNone/>
            </a:pPr>
            <a:r>
              <a:rPr lang="pt-BR" sz="2800" dirty="0">
                <a:solidFill>
                  <a:schemeClr val="dk1"/>
                </a:solidFill>
                <a:highlight>
                  <a:srgbClr val="FFFFFF"/>
                </a:highlight>
                <a:latin typeface="Calibri"/>
                <a:ea typeface="Calibri"/>
                <a:cs typeface="Calibri"/>
                <a:sym typeface="Calibri"/>
              </a:rPr>
              <a:t>4 - </a:t>
            </a:r>
            <a:r>
              <a:rPr lang="pt-BR" sz="2800" dirty="0" err="1">
                <a:solidFill>
                  <a:schemeClr val="dk1"/>
                </a:solidFill>
                <a:highlight>
                  <a:srgbClr val="FFFFFF"/>
                </a:highlight>
                <a:latin typeface="Calibri"/>
                <a:ea typeface="Calibri"/>
                <a:cs typeface="Calibri"/>
                <a:sym typeface="Calibri"/>
              </a:rPr>
              <a:t>Ohl</a:t>
            </a:r>
            <a:r>
              <a:rPr lang="pt-BR" sz="2800" dirty="0">
                <a:solidFill>
                  <a:schemeClr val="dk1"/>
                </a:solidFill>
                <a:highlight>
                  <a:srgbClr val="FFFFFF"/>
                </a:highlight>
                <a:latin typeface="Calibri"/>
                <a:ea typeface="Calibri"/>
                <a:cs typeface="Calibri"/>
                <a:sym typeface="Calibri"/>
              </a:rPr>
              <a:t>, X., &amp; </a:t>
            </a:r>
            <a:r>
              <a:rPr lang="pt-BR" sz="2800" dirty="0" err="1">
                <a:solidFill>
                  <a:schemeClr val="dk1"/>
                </a:solidFill>
                <a:highlight>
                  <a:srgbClr val="FFFFFF"/>
                </a:highlight>
                <a:latin typeface="Calibri"/>
                <a:ea typeface="Calibri"/>
                <a:cs typeface="Calibri"/>
                <a:sym typeface="Calibri"/>
              </a:rPr>
              <a:t>Siboni</a:t>
            </a:r>
            <a:r>
              <a:rPr lang="pt-BR" sz="2800" dirty="0">
                <a:solidFill>
                  <a:schemeClr val="dk1"/>
                </a:solidFill>
                <a:highlight>
                  <a:srgbClr val="FFFFFF"/>
                </a:highlight>
                <a:latin typeface="Calibri"/>
                <a:ea typeface="Calibri"/>
                <a:cs typeface="Calibri"/>
                <a:sym typeface="Calibri"/>
              </a:rPr>
              <a:t>, R. (2021). </a:t>
            </a:r>
            <a:r>
              <a:rPr lang="pt-BR" sz="2800" dirty="0" err="1">
                <a:solidFill>
                  <a:schemeClr val="dk1"/>
                </a:solidFill>
                <a:highlight>
                  <a:srgbClr val="FFFFFF"/>
                </a:highlight>
                <a:latin typeface="Calibri"/>
                <a:ea typeface="Calibri"/>
                <a:cs typeface="Calibri"/>
                <a:sym typeface="Calibri"/>
              </a:rPr>
              <a:t>Surgical</a:t>
            </a:r>
            <a:r>
              <a:rPr lang="pt-BR" sz="2800" dirty="0">
                <a:solidFill>
                  <a:schemeClr val="dk1"/>
                </a:solidFill>
                <a:highlight>
                  <a:srgbClr val="FFFFFF"/>
                </a:highlight>
                <a:latin typeface="Calibri"/>
                <a:ea typeface="Calibri"/>
                <a:cs typeface="Calibri"/>
                <a:sym typeface="Calibri"/>
              </a:rPr>
              <a:t> </a:t>
            </a:r>
            <a:r>
              <a:rPr lang="pt-BR" sz="2800" dirty="0" err="1">
                <a:solidFill>
                  <a:schemeClr val="dk1"/>
                </a:solidFill>
                <a:highlight>
                  <a:srgbClr val="FFFFFF"/>
                </a:highlight>
                <a:latin typeface="Calibri"/>
                <a:ea typeface="Calibri"/>
                <a:cs typeface="Calibri"/>
                <a:sym typeface="Calibri"/>
              </a:rPr>
              <a:t>treatment</a:t>
            </a:r>
            <a:r>
              <a:rPr lang="pt-BR" sz="2800" dirty="0">
                <a:solidFill>
                  <a:schemeClr val="dk1"/>
                </a:solidFill>
                <a:highlight>
                  <a:srgbClr val="FFFFFF"/>
                </a:highlight>
                <a:latin typeface="Calibri"/>
                <a:ea typeface="Calibri"/>
                <a:cs typeface="Calibri"/>
                <a:sym typeface="Calibri"/>
              </a:rPr>
              <a:t> </a:t>
            </a:r>
            <a:r>
              <a:rPr lang="pt-BR" sz="2800" dirty="0" err="1">
                <a:solidFill>
                  <a:schemeClr val="dk1"/>
                </a:solidFill>
                <a:highlight>
                  <a:srgbClr val="FFFFFF"/>
                </a:highlight>
                <a:latin typeface="Calibri"/>
                <a:ea typeface="Calibri"/>
                <a:cs typeface="Calibri"/>
                <a:sym typeface="Calibri"/>
              </a:rPr>
              <a:t>of</a:t>
            </a:r>
            <a:r>
              <a:rPr lang="pt-BR" sz="2800" dirty="0">
                <a:solidFill>
                  <a:schemeClr val="dk1"/>
                </a:solidFill>
                <a:highlight>
                  <a:srgbClr val="FFFFFF"/>
                </a:highlight>
                <a:latin typeface="Calibri"/>
                <a:ea typeface="Calibri"/>
                <a:cs typeface="Calibri"/>
                <a:sym typeface="Calibri"/>
              </a:rPr>
              <a:t> </a:t>
            </a:r>
            <a:r>
              <a:rPr lang="pt-BR" sz="2800" dirty="0" err="1">
                <a:solidFill>
                  <a:schemeClr val="dk1"/>
                </a:solidFill>
                <a:highlight>
                  <a:srgbClr val="FFFFFF"/>
                </a:highlight>
                <a:latin typeface="Calibri"/>
                <a:ea typeface="Calibri"/>
                <a:cs typeface="Calibri"/>
                <a:sym typeface="Calibri"/>
              </a:rPr>
              <a:t>terrible</a:t>
            </a:r>
            <a:r>
              <a:rPr lang="pt-BR" sz="2800" dirty="0">
                <a:solidFill>
                  <a:schemeClr val="dk1"/>
                </a:solidFill>
                <a:highlight>
                  <a:srgbClr val="FFFFFF"/>
                </a:highlight>
                <a:latin typeface="Calibri"/>
                <a:ea typeface="Calibri"/>
                <a:cs typeface="Calibri"/>
                <a:sym typeface="Calibri"/>
              </a:rPr>
              <a:t> </a:t>
            </a:r>
            <a:r>
              <a:rPr lang="pt-BR" sz="2800" dirty="0" err="1">
                <a:solidFill>
                  <a:schemeClr val="dk1"/>
                </a:solidFill>
                <a:highlight>
                  <a:srgbClr val="FFFFFF"/>
                </a:highlight>
                <a:latin typeface="Calibri"/>
                <a:ea typeface="Calibri"/>
                <a:cs typeface="Calibri"/>
                <a:sym typeface="Calibri"/>
              </a:rPr>
              <a:t>triad</a:t>
            </a:r>
            <a:r>
              <a:rPr lang="pt-BR" sz="2800" dirty="0">
                <a:solidFill>
                  <a:schemeClr val="dk1"/>
                </a:solidFill>
                <a:highlight>
                  <a:srgbClr val="FFFFFF"/>
                </a:highlight>
                <a:latin typeface="Calibri"/>
                <a:ea typeface="Calibri"/>
                <a:cs typeface="Calibri"/>
                <a:sym typeface="Calibri"/>
              </a:rPr>
              <a:t> </a:t>
            </a:r>
            <a:r>
              <a:rPr lang="pt-BR" sz="2800" dirty="0" err="1">
                <a:solidFill>
                  <a:schemeClr val="dk1"/>
                </a:solidFill>
                <a:highlight>
                  <a:srgbClr val="FFFFFF"/>
                </a:highlight>
                <a:latin typeface="Calibri"/>
                <a:ea typeface="Calibri"/>
                <a:cs typeface="Calibri"/>
                <a:sym typeface="Calibri"/>
              </a:rPr>
              <a:t>of</a:t>
            </a:r>
            <a:r>
              <a:rPr lang="pt-BR" sz="2800" dirty="0">
                <a:solidFill>
                  <a:schemeClr val="dk1"/>
                </a:solidFill>
                <a:highlight>
                  <a:srgbClr val="FFFFFF"/>
                </a:highlight>
                <a:latin typeface="Calibri"/>
                <a:ea typeface="Calibri"/>
                <a:cs typeface="Calibri"/>
                <a:sym typeface="Calibri"/>
              </a:rPr>
              <a:t> </a:t>
            </a:r>
            <a:r>
              <a:rPr lang="pt-BR" sz="2800" dirty="0" err="1">
                <a:solidFill>
                  <a:schemeClr val="dk1"/>
                </a:solidFill>
                <a:highlight>
                  <a:srgbClr val="FFFFFF"/>
                </a:highlight>
                <a:latin typeface="Calibri"/>
                <a:ea typeface="Calibri"/>
                <a:cs typeface="Calibri"/>
                <a:sym typeface="Calibri"/>
              </a:rPr>
              <a:t>the</a:t>
            </a:r>
            <a:r>
              <a:rPr lang="pt-BR" sz="2800" dirty="0">
                <a:solidFill>
                  <a:schemeClr val="dk1"/>
                </a:solidFill>
                <a:highlight>
                  <a:srgbClr val="FFFFFF"/>
                </a:highlight>
                <a:latin typeface="Calibri"/>
                <a:ea typeface="Calibri"/>
                <a:cs typeface="Calibri"/>
                <a:sym typeface="Calibri"/>
              </a:rPr>
              <a:t> </a:t>
            </a:r>
            <a:r>
              <a:rPr lang="pt-BR" sz="2800" dirty="0" err="1">
                <a:solidFill>
                  <a:schemeClr val="dk1"/>
                </a:solidFill>
                <a:highlight>
                  <a:srgbClr val="FFFFFF"/>
                </a:highlight>
                <a:latin typeface="Calibri"/>
                <a:ea typeface="Calibri"/>
                <a:cs typeface="Calibri"/>
                <a:sym typeface="Calibri"/>
              </a:rPr>
              <a:t>elbow</a:t>
            </a:r>
            <a:r>
              <a:rPr lang="pt-BR" sz="2800" dirty="0">
                <a:solidFill>
                  <a:schemeClr val="dk1"/>
                </a:solidFill>
                <a:highlight>
                  <a:srgbClr val="FFFFFF"/>
                </a:highlight>
                <a:latin typeface="Calibri"/>
                <a:ea typeface="Calibri"/>
                <a:cs typeface="Calibri"/>
                <a:sym typeface="Calibri"/>
              </a:rPr>
              <a:t>. </a:t>
            </a:r>
            <a:r>
              <a:rPr lang="pt-BR" sz="2800" i="1" dirty="0" err="1">
                <a:solidFill>
                  <a:schemeClr val="dk1"/>
                </a:solidFill>
                <a:highlight>
                  <a:srgbClr val="FFFFFF"/>
                </a:highlight>
                <a:latin typeface="Calibri"/>
                <a:ea typeface="Calibri"/>
                <a:cs typeface="Calibri"/>
                <a:sym typeface="Calibri"/>
              </a:rPr>
              <a:t>Orthopaedics</a:t>
            </a:r>
            <a:r>
              <a:rPr lang="pt-BR" sz="2800" i="1" dirty="0">
                <a:solidFill>
                  <a:schemeClr val="dk1"/>
                </a:solidFill>
                <a:highlight>
                  <a:srgbClr val="FFFFFF"/>
                </a:highlight>
                <a:latin typeface="Calibri"/>
                <a:ea typeface="Calibri"/>
                <a:cs typeface="Calibri"/>
                <a:sym typeface="Calibri"/>
              </a:rPr>
              <a:t> &amp; </a:t>
            </a:r>
            <a:r>
              <a:rPr lang="pt-BR" sz="2800" i="1" dirty="0" err="1">
                <a:solidFill>
                  <a:schemeClr val="dk1"/>
                </a:solidFill>
                <a:highlight>
                  <a:srgbClr val="FFFFFF"/>
                </a:highlight>
                <a:latin typeface="Calibri"/>
                <a:ea typeface="Calibri"/>
                <a:cs typeface="Calibri"/>
                <a:sym typeface="Calibri"/>
              </a:rPr>
              <a:t>traumatology</a:t>
            </a:r>
            <a:r>
              <a:rPr lang="pt-BR" sz="2800" i="1" dirty="0">
                <a:solidFill>
                  <a:schemeClr val="dk1"/>
                </a:solidFill>
                <a:highlight>
                  <a:srgbClr val="FFFFFF"/>
                </a:highlight>
                <a:latin typeface="Calibri"/>
                <a:ea typeface="Calibri"/>
                <a:cs typeface="Calibri"/>
                <a:sym typeface="Calibri"/>
              </a:rPr>
              <a:t>, </a:t>
            </a:r>
            <a:r>
              <a:rPr lang="pt-BR" sz="2800" i="1" dirty="0" err="1">
                <a:solidFill>
                  <a:schemeClr val="dk1"/>
                </a:solidFill>
                <a:highlight>
                  <a:srgbClr val="FFFFFF"/>
                </a:highlight>
                <a:latin typeface="Calibri"/>
                <a:ea typeface="Calibri"/>
                <a:cs typeface="Calibri"/>
                <a:sym typeface="Calibri"/>
              </a:rPr>
              <a:t>surgery</a:t>
            </a:r>
            <a:r>
              <a:rPr lang="pt-BR" sz="2800" i="1" dirty="0">
                <a:solidFill>
                  <a:schemeClr val="dk1"/>
                </a:solidFill>
                <a:highlight>
                  <a:srgbClr val="FFFFFF"/>
                </a:highlight>
                <a:latin typeface="Calibri"/>
                <a:ea typeface="Calibri"/>
                <a:cs typeface="Calibri"/>
                <a:sym typeface="Calibri"/>
              </a:rPr>
              <a:t> &amp; </a:t>
            </a:r>
            <a:r>
              <a:rPr lang="pt-BR" sz="2800" i="1" dirty="0" err="1">
                <a:solidFill>
                  <a:schemeClr val="dk1"/>
                </a:solidFill>
                <a:highlight>
                  <a:srgbClr val="FFFFFF"/>
                </a:highlight>
                <a:latin typeface="Calibri"/>
                <a:ea typeface="Calibri"/>
                <a:cs typeface="Calibri"/>
                <a:sym typeface="Calibri"/>
              </a:rPr>
              <a:t>research</a:t>
            </a:r>
            <a:r>
              <a:rPr lang="pt-BR" sz="2800" i="1" dirty="0">
                <a:solidFill>
                  <a:schemeClr val="dk1"/>
                </a:solidFill>
                <a:highlight>
                  <a:srgbClr val="FFFFFF"/>
                </a:highlight>
                <a:latin typeface="Calibri"/>
                <a:ea typeface="Calibri"/>
                <a:cs typeface="Calibri"/>
                <a:sym typeface="Calibri"/>
              </a:rPr>
              <a:t> : OTSR</a:t>
            </a:r>
            <a:r>
              <a:rPr lang="pt-BR" sz="2800" dirty="0">
                <a:solidFill>
                  <a:schemeClr val="dk1"/>
                </a:solidFill>
                <a:highlight>
                  <a:srgbClr val="FFFFFF"/>
                </a:highlight>
                <a:latin typeface="Calibri"/>
                <a:ea typeface="Calibri"/>
                <a:cs typeface="Calibri"/>
                <a:sym typeface="Calibri"/>
              </a:rPr>
              <a:t>, </a:t>
            </a:r>
            <a:r>
              <a:rPr lang="pt-BR" sz="2800" i="1" dirty="0">
                <a:solidFill>
                  <a:schemeClr val="dk1"/>
                </a:solidFill>
                <a:highlight>
                  <a:srgbClr val="FFFFFF"/>
                </a:highlight>
                <a:latin typeface="Calibri"/>
                <a:ea typeface="Calibri"/>
                <a:cs typeface="Calibri"/>
                <a:sym typeface="Calibri"/>
              </a:rPr>
              <a:t>107</a:t>
            </a:r>
            <a:r>
              <a:rPr lang="pt-BR" sz="2800" dirty="0">
                <a:solidFill>
                  <a:schemeClr val="dk1"/>
                </a:solidFill>
                <a:highlight>
                  <a:srgbClr val="FFFFFF"/>
                </a:highlight>
                <a:latin typeface="Calibri"/>
                <a:ea typeface="Calibri"/>
                <a:cs typeface="Calibri"/>
                <a:sym typeface="Calibri"/>
              </a:rPr>
              <a:t>(1S), 102784. Disponível em: https://</a:t>
            </a:r>
            <a:r>
              <a:rPr lang="pt-BR" sz="2800" dirty="0" err="1">
                <a:solidFill>
                  <a:schemeClr val="dk1"/>
                </a:solidFill>
                <a:highlight>
                  <a:srgbClr val="FFFFFF"/>
                </a:highlight>
                <a:latin typeface="Calibri"/>
                <a:ea typeface="Calibri"/>
                <a:cs typeface="Calibri"/>
                <a:sym typeface="Calibri"/>
              </a:rPr>
              <a:t>doi.org</a:t>
            </a:r>
            <a:r>
              <a:rPr lang="pt-BR" sz="2800" dirty="0">
                <a:solidFill>
                  <a:schemeClr val="dk1"/>
                </a:solidFill>
                <a:highlight>
                  <a:srgbClr val="FFFFFF"/>
                </a:highlight>
                <a:latin typeface="Calibri"/>
                <a:ea typeface="Calibri"/>
                <a:cs typeface="Calibri"/>
                <a:sym typeface="Calibri"/>
              </a:rPr>
              <a:t>/10.1016/j.otsr.2020.102784. Acesso em: 6 de abril de 2025.</a:t>
            </a:r>
            <a:endParaRPr sz="28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pt-BR" sz="2800" dirty="0">
                <a:solidFill>
                  <a:schemeClr val="dk1"/>
                </a:solidFill>
                <a:latin typeface="Calibri"/>
                <a:ea typeface="Calibri"/>
                <a:cs typeface="Calibri"/>
                <a:sym typeface="Calibri"/>
              </a:rPr>
              <a:t>5- LIMAN, MNP; et al. </a:t>
            </a:r>
            <a:r>
              <a:rPr lang="pt-BR" sz="2800" dirty="0" err="1">
                <a:solidFill>
                  <a:schemeClr val="dk1"/>
                </a:solidFill>
                <a:latin typeface="Calibri"/>
                <a:ea typeface="Calibri"/>
                <a:cs typeface="Calibri"/>
                <a:sym typeface="Calibri"/>
              </a:rPr>
              <a:t>Elbow</a:t>
            </a:r>
            <a:r>
              <a:rPr lang="pt-BR" sz="2800" dirty="0">
                <a:solidFill>
                  <a:schemeClr val="dk1"/>
                </a:solidFill>
                <a:latin typeface="Calibri"/>
                <a:ea typeface="Calibri"/>
                <a:cs typeface="Calibri"/>
                <a:sym typeface="Calibri"/>
              </a:rPr>
              <a:t> Trauma. In </a:t>
            </a:r>
            <a:r>
              <a:rPr lang="pt-BR" sz="2800" dirty="0" err="1">
                <a:solidFill>
                  <a:schemeClr val="dk1"/>
                </a:solidFill>
                <a:latin typeface="Calibri"/>
                <a:ea typeface="Calibri"/>
                <a:cs typeface="Calibri"/>
                <a:sym typeface="Calibri"/>
              </a:rPr>
              <a:t>StatPearls</a:t>
            </a:r>
            <a:r>
              <a:rPr lang="pt-BR" sz="2800" dirty="0">
                <a:solidFill>
                  <a:schemeClr val="dk1"/>
                </a:solidFill>
                <a:latin typeface="Calibri"/>
                <a:ea typeface="Calibri"/>
                <a:cs typeface="Calibri"/>
                <a:sym typeface="Calibri"/>
              </a:rPr>
              <a:t> [Internet],</a:t>
            </a:r>
            <a:r>
              <a:rPr lang="pt-BR" sz="2800" dirty="0" err="1">
                <a:solidFill>
                  <a:srgbClr val="001D35"/>
                </a:solidFill>
                <a:highlight>
                  <a:srgbClr val="FFFFFF"/>
                </a:highlight>
                <a:latin typeface="Calibri"/>
                <a:ea typeface="Calibri"/>
                <a:cs typeface="Calibri"/>
                <a:sym typeface="Calibri"/>
              </a:rPr>
              <a:t>Treasure</a:t>
            </a:r>
            <a:r>
              <a:rPr lang="pt-BR" sz="2800" dirty="0">
                <a:solidFill>
                  <a:srgbClr val="001D35"/>
                </a:solidFill>
                <a:highlight>
                  <a:srgbClr val="FFFFFF"/>
                </a:highlight>
                <a:latin typeface="Calibri"/>
                <a:ea typeface="Calibri"/>
                <a:cs typeface="Calibri"/>
                <a:sym typeface="Calibri"/>
              </a:rPr>
              <a:t> </a:t>
            </a:r>
            <a:r>
              <a:rPr lang="pt-BR" sz="2800" dirty="0" err="1">
                <a:solidFill>
                  <a:srgbClr val="001D35"/>
                </a:solidFill>
                <a:highlight>
                  <a:srgbClr val="FFFFFF"/>
                </a:highlight>
                <a:latin typeface="Calibri"/>
                <a:ea typeface="Calibri"/>
                <a:cs typeface="Calibri"/>
                <a:sym typeface="Calibri"/>
              </a:rPr>
              <a:t>Island</a:t>
            </a:r>
            <a:r>
              <a:rPr lang="pt-BR" sz="2800" dirty="0">
                <a:solidFill>
                  <a:srgbClr val="001D35"/>
                </a:solidFill>
                <a:highlight>
                  <a:srgbClr val="FFFFFF"/>
                </a:highlight>
                <a:latin typeface="Calibri"/>
                <a:ea typeface="Calibri"/>
                <a:cs typeface="Calibri"/>
                <a:sym typeface="Calibri"/>
              </a:rPr>
              <a:t> (FL): </a:t>
            </a:r>
            <a:r>
              <a:rPr lang="pt-BR" sz="2800" dirty="0" err="1">
                <a:solidFill>
                  <a:srgbClr val="212121"/>
                </a:solidFill>
                <a:highlight>
                  <a:srgbClr val="FFFFFF"/>
                </a:highlight>
                <a:latin typeface="Calibri"/>
                <a:ea typeface="Calibri"/>
                <a:cs typeface="Calibri"/>
                <a:sym typeface="Calibri"/>
              </a:rPr>
              <a:t>StatPearls</a:t>
            </a:r>
            <a:r>
              <a:rPr lang="pt-BR" sz="2800" dirty="0">
                <a:solidFill>
                  <a:srgbClr val="212121"/>
                </a:solidFill>
                <a:highlight>
                  <a:srgbClr val="FFFFFF"/>
                </a:highlight>
                <a:latin typeface="Calibri"/>
                <a:ea typeface="Calibri"/>
                <a:cs typeface="Calibri"/>
                <a:sym typeface="Calibri"/>
              </a:rPr>
              <a:t> </a:t>
            </a:r>
            <a:r>
              <a:rPr lang="pt-BR" sz="2800" dirty="0" err="1">
                <a:solidFill>
                  <a:srgbClr val="212121"/>
                </a:solidFill>
                <a:highlight>
                  <a:srgbClr val="FFFFFF"/>
                </a:highlight>
                <a:latin typeface="Calibri"/>
                <a:ea typeface="Calibri"/>
                <a:cs typeface="Calibri"/>
                <a:sym typeface="Calibri"/>
              </a:rPr>
              <a:t>Publishing</a:t>
            </a:r>
            <a:r>
              <a:rPr lang="pt-BR" sz="2800" dirty="0">
                <a:solidFill>
                  <a:schemeClr val="dk1"/>
                </a:solidFill>
                <a:latin typeface="Calibri"/>
                <a:ea typeface="Calibri"/>
                <a:cs typeface="Calibri"/>
                <a:sym typeface="Calibri"/>
              </a:rPr>
              <a:t>, 2025. Disponível em: </a:t>
            </a:r>
            <a:r>
              <a:rPr lang="pt-BR" sz="2800" u="sng" dirty="0">
                <a:solidFill>
                  <a:schemeClr val="dk1"/>
                </a:solidFill>
                <a:latin typeface="Calibri"/>
                <a:ea typeface="Calibri"/>
                <a:cs typeface="Calibri"/>
                <a:sym typeface="Calibri"/>
                <a:hlinkClick r:id="rcId616c5e650510401a">
                  <a:extLst>
                    <a:ext uri="{A12FA001-AC4F-418D-AE19-62706E023703}">
                      <ahyp:hlinkClr xmlns:ahyp="http://schemas.microsoft.com/office/drawing/2018/hyperlinkcolor" val="tx"/>
                    </a:ext>
                  </a:extLst>
                </a:hlinkClick>
              </a:rPr>
              <a:t>https://pubmed.ncbi.nlm.nih.gov/31194385/</a:t>
            </a:r>
            <a:r>
              <a:rPr lang="pt-BR" sz="2800" dirty="0">
                <a:solidFill>
                  <a:schemeClr val="dk1"/>
                </a:solidFill>
                <a:latin typeface="Calibri"/>
                <a:ea typeface="Calibri"/>
                <a:cs typeface="Calibri"/>
                <a:sym typeface="Calibri"/>
              </a:rPr>
              <a:t>. Acesso em 6 de abril de 1015. </a:t>
            </a:r>
            <a:endParaRPr sz="28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2800" dirty="0">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endParaRPr sz="2700" dirty="0">
              <a:solidFill>
                <a:schemeClr val="dk1"/>
              </a:solidFill>
              <a:latin typeface="Calibri"/>
              <a:ea typeface="Calibri"/>
              <a:cs typeface="Calibri"/>
              <a:sym typeface="Calibri"/>
            </a:endParaRPr>
          </a:p>
          <a:p>
            <a:pPr marL="0" lvl="0" indent="0" algn="l" rtl="0">
              <a:lnSpc>
                <a:spcPct val="115000"/>
              </a:lnSpc>
              <a:spcBef>
                <a:spcPts val="1200"/>
              </a:spcBef>
              <a:spcAft>
                <a:spcPts val="1200"/>
              </a:spcAft>
              <a:buNone/>
            </a:pPr>
            <a:endParaRPr sz="2700" b="1" dirty="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1643653cc00545bc">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0d915b7268d5407f">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3" name="CaixaDeTexto 2">
            <a:extLst>
              <a:ext uri="{FF2B5EF4-FFF2-40B4-BE49-F238E27FC236}">
                <a16:creationId xmlns:a16="http://schemas.microsoft.com/office/drawing/2014/main" id="{B4A8323F-F76B-7656-1176-6C5817981E8E}"/>
              </a:ext>
            </a:extLst>
          </p:cNvPr>
          <p:cNvSpPr txBox="1"/>
          <p:nvPr/>
        </p:nvSpPr>
        <p:spPr>
          <a:xfrm>
            <a:off x="8293674" y="4726489"/>
            <a:ext cx="16317287" cy="2554545"/>
          </a:xfrm>
          <a:prstGeom prst="rect">
            <a:avLst/>
          </a:prstGeom>
          <a:noFill/>
        </p:spPr>
        <p:txBody>
          <a:bodyPr wrap="none" rtlCol="0">
            <a:spAutoFit/>
          </a:bodyPr>
          <a:lstStyle/>
          <a:p>
            <a:r>
              <a:rPr lang="pt-BR" sz="3200" dirty="0"/>
              <a:t>Autores: 	</a:t>
            </a:r>
            <a:r>
              <a:rPr lang="pt-BR" sz="3200" dirty="0"/>
              <a:t>Antenor Aguiar Almeida Junior – médico residente do HBDF</a:t>
            </a:r>
          </a:p>
          <a:p>
            <a:r>
              <a:rPr lang="pt-BR" sz="3200" dirty="0"/>
              <a:t>				</a:t>
            </a:r>
            <a:r>
              <a:rPr lang="pt-BR" sz="3200" dirty="0"/>
              <a:t>João Pedro Lemos – médico residente do HBDF</a:t>
            </a:r>
            <a:endParaRPr lang="pt-BR" sz="3200" dirty="0"/>
          </a:p>
          <a:p>
            <a:r>
              <a:rPr lang="pt-BR" sz="3200" dirty="0"/>
              <a:t>				</a:t>
            </a:r>
            <a:r>
              <a:rPr lang="pt-BR" sz="3200" dirty="0"/>
              <a:t>João Victor Jordão – médico residente do HBDF</a:t>
            </a:r>
          </a:p>
          <a:p>
            <a:r>
              <a:rPr lang="pt-BR" sz="3200" dirty="0"/>
              <a:t>				</a:t>
            </a:r>
            <a:r>
              <a:rPr lang="pt-BR" sz="3200" dirty="0"/>
              <a:t>Marcio </a:t>
            </a:r>
            <a:r>
              <a:rPr lang="pt-BR" sz="3200" dirty="0" err="1"/>
              <a:t>Luis</a:t>
            </a:r>
            <a:r>
              <a:rPr lang="pt-BR" sz="3200" dirty="0"/>
              <a:t> Guedes </a:t>
            </a:r>
            <a:r>
              <a:rPr lang="pt-BR" sz="3200" dirty="0" err="1"/>
              <a:t>Bolognani</a:t>
            </a:r>
            <a:r>
              <a:rPr lang="pt-BR" sz="3200" dirty="0"/>
              <a:t> </a:t>
            </a:r>
            <a:r>
              <a:rPr lang="pt-BR" sz="3200" dirty="0"/>
              <a:t>– </a:t>
            </a:r>
            <a:r>
              <a:rPr lang="pt-BR" sz="3200" dirty="0"/>
              <a:t>médico </a:t>
            </a:r>
            <a:r>
              <a:rPr lang="pt-BR" sz="3200" dirty="0"/>
              <a:t>p</a:t>
            </a:r>
            <a:r>
              <a:rPr lang="pt-BR" sz="3200" dirty="0"/>
              <a:t>receptor </a:t>
            </a:r>
            <a:r>
              <a:rPr lang="pt-BR" sz="3200" dirty="0"/>
              <a:t>do </a:t>
            </a:r>
            <a:r>
              <a:rPr lang="pt-BR" sz="3200" dirty="0"/>
              <a:t>HBDF</a:t>
            </a:r>
          </a:p>
          <a:p>
            <a:r>
              <a:rPr lang="pt-BR" sz="3200" dirty="0"/>
              <a:t>	</a:t>
            </a:r>
            <a:r>
              <a:rPr lang="pt-BR" sz="3200" dirty="0"/>
              <a:t>			Fábio de Assunção </a:t>
            </a:r>
            <a:r>
              <a:rPr lang="pt-BR" sz="3200" dirty="0"/>
              <a:t>e Silva - médico </a:t>
            </a:r>
            <a:r>
              <a:rPr lang="pt-BR" sz="3200" dirty="0"/>
              <a:t>preceptor </a:t>
            </a:r>
            <a:r>
              <a:rPr lang="pt-BR" sz="3200" dirty="0"/>
              <a:t>do </a:t>
            </a:r>
            <a:r>
              <a:rPr lang="pt-BR" sz="3200" dirty="0"/>
              <a:t>HBDF</a:t>
            </a:r>
            <a:endParaRPr lang="pt-BR" sz="3200" dirty="0"/>
          </a:p>
        </p:txBody>
      </p:sp>
      <p:sp>
        <p:nvSpPr>
          <p:cNvPr id="5" name="Retângulo 4">
            <a:extLst>
              <a:ext uri="{FF2B5EF4-FFF2-40B4-BE49-F238E27FC236}">
                <a16:creationId xmlns:a16="http://schemas.microsoft.com/office/drawing/2014/main" id="{3007A07D-72E4-76F5-FAC4-1A20576BB004}"/>
              </a:ext>
            </a:extLst>
          </p:cNvPr>
          <p:cNvSpPr/>
          <p:nvPr/>
        </p:nvSpPr>
        <p:spPr>
          <a:xfrm>
            <a:off x="2081210" y="7434803"/>
            <a:ext cx="24638000" cy="830997"/>
          </a:xfrm>
          <a:prstGeom prst="rect">
            <a:avLst/>
          </a:prstGeom>
          <a:solidFill>
            <a:schemeClr val="tx2">
              <a:lumMod val="25000"/>
              <a:lumOff val="75000"/>
            </a:schemeClr>
          </a:solidFill>
          <a:ln>
            <a:solidFill>
              <a:schemeClr val="tx1"/>
            </a:solidFill>
          </a:ln>
        </p:spPr>
        <p:txBody>
          <a:bodyPr wrap="square">
            <a:spAutoFit/>
          </a:bodyPr>
          <a:lstStyle/>
          <a:p>
            <a:pPr algn="ctr"/>
            <a:r>
              <a:rPr lang="pt-BR" sz="4800" b="1" dirty="0">
                <a:latin typeface="Calibri" panose="020F0502020204030204" pitchFamily="34" charset="0"/>
                <a:cs typeface="Calibri" panose="020F0502020204030204" pitchFamily="34" charset="0"/>
              </a:rPr>
              <a:t>Dispositivo intramedular de cimento em </a:t>
            </a:r>
            <a:r>
              <a:rPr lang="pt-BR" sz="4800" b="1" dirty="0" err="1">
                <a:latin typeface="Calibri" panose="020F0502020204030204" pitchFamily="34" charset="0"/>
                <a:cs typeface="Calibri" panose="020F0502020204030204" pitchFamily="34" charset="0"/>
              </a:rPr>
              <a:t>pandiafisites</a:t>
            </a:r>
            <a:r>
              <a:rPr lang="pt-BR" sz="4800" b="1" dirty="0">
                <a:latin typeface="Calibri" panose="020F0502020204030204" pitchFamily="34" charset="0"/>
                <a:cs typeface="Calibri" panose="020F0502020204030204" pitchFamily="34" charset="0"/>
              </a:rPr>
              <a:t>: uma série de </a:t>
            </a:r>
            <a:r>
              <a:rPr lang="pt-BR" sz="4800" b="1" dirty="0">
                <a:latin typeface="Calibri" panose="020F0502020204030204" pitchFamily="34" charset="0"/>
                <a:cs typeface="Calibri" panose="020F0502020204030204" pitchFamily="34" charset="0"/>
              </a:rPr>
              <a:t>casos</a:t>
            </a:r>
            <a:endParaRPr lang="pt-BR" sz="4800" dirty="0">
              <a:latin typeface="Calibri" panose="020F0502020204030204" pitchFamily="34" charset="0"/>
              <a:cs typeface="Calibri" panose="020F0502020204030204" pitchFamily="34" charset="0"/>
            </a:endParaRPr>
          </a:p>
        </p:txBody>
      </p:sp>
      <p:sp>
        <p:nvSpPr>
          <p:cNvPr id="6" name="CaixaDeTexto 5">
            <a:extLst>
              <a:ext uri="{FF2B5EF4-FFF2-40B4-BE49-F238E27FC236}">
                <a16:creationId xmlns:a16="http://schemas.microsoft.com/office/drawing/2014/main" id="{A935B1B4-F2EF-E3D8-41DB-69B005E99028}"/>
              </a:ext>
            </a:extLst>
          </p:cNvPr>
          <p:cNvSpPr txBox="1"/>
          <p:nvPr/>
        </p:nvSpPr>
        <p:spPr>
          <a:xfrm>
            <a:off x="2843484" y="4197493"/>
            <a:ext cx="2061718" cy="584775"/>
          </a:xfrm>
          <a:prstGeom prst="rect">
            <a:avLst/>
          </a:prstGeom>
          <a:noFill/>
        </p:spPr>
        <p:txBody>
          <a:bodyPr wrap="none" rtlCol="0">
            <a:spAutoFit/>
          </a:bodyPr>
          <a:lstStyle/>
          <a:p>
            <a:r>
              <a:rPr lang="pt-BR" sz="3200" dirty="0"/>
              <a:t>Instituição</a:t>
            </a:r>
          </a:p>
        </p:txBody>
      </p:sp>
      <p:sp>
        <p:nvSpPr>
          <p:cNvPr id="8" name="CaixaDeTexto 7">
            <a:extLst>
              <a:ext uri="{FF2B5EF4-FFF2-40B4-BE49-F238E27FC236}">
                <a16:creationId xmlns:a16="http://schemas.microsoft.com/office/drawing/2014/main" id="{790DF04B-0EA8-686F-EEE1-656E54E2771F}"/>
              </a:ext>
            </a:extLst>
          </p:cNvPr>
          <p:cNvSpPr txBox="1"/>
          <p:nvPr/>
        </p:nvSpPr>
        <p:spPr>
          <a:xfrm>
            <a:off x="554537" y="8338898"/>
            <a:ext cx="12587311" cy="31854874"/>
          </a:xfrm>
          <a:prstGeom prst="rect">
            <a:avLst/>
          </a:prstGeom>
          <a:noFill/>
        </p:spPr>
        <p:txBody>
          <a:bodyPr wrap="square" rtlCol="0">
            <a:spAutoFit/>
          </a:bodyPr>
          <a:lstStyle/>
          <a:p>
            <a:pPr algn="just"/>
            <a:r>
              <a:rPr lang="pt-BR" sz="4800" b="1" dirty="0">
                <a:latin typeface="Calibri" panose="020F0502020204030204" pitchFamily="34" charset="0"/>
                <a:cs typeface="Calibri" panose="020F0502020204030204" pitchFamily="34" charset="0"/>
              </a:rPr>
              <a:t>Introdução</a:t>
            </a:r>
            <a:r>
              <a:rPr lang="pt-BR" sz="4800" dirty="0">
                <a:latin typeface="Calibri" panose="020F0502020204030204" pitchFamily="34" charset="0"/>
                <a:cs typeface="Calibri" panose="020F0502020204030204" pitchFamily="34" charset="0"/>
              </a:rPr>
              <a:t>: A </a:t>
            </a:r>
            <a:r>
              <a:rPr lang="pt-BR" sz="4800" dirty="0">
                <a:latin typeface="Calibri" panose="020F0502020204030204" pitchFamily="34" charset="0"/>
                <a:cs typeface="Calibri" panose="020F0502020204030204" pitchFamily="34" charset="0"/>
              </a:rPr>
              <a:t>maioria das </a:t>
            </a:r>
            <a:r>
              <a:rPr lang="pt-BR" sz="4800" dirty="0">
                <a:latin typeface="Calibri" panose="020F0502020204030204" pitchFamily="34" charset="0"/>
                <a:cs typeface="Calibri" panose="020F0502020204030204" pitchFamily="34" charset="0"/>
              </a:rPr>
              <a:t>infecções oriundas do trauma ortopédico são causadas por bactérias formadoras de </a:t>
            </a:r>
            <a:r>
              <a:rPr lang="pt-BR" sz="4800" dirty="0">
                <a:latin typeface="Calibri" panose="020F0502020204030204" pitchFamily="34" charset="0"/>
                <a:cs typeface="Calibri" panose="020F0502020204030204" pitchFamily="34" charset="0"/>
              </a:rPr>
              <a:t>biofilme</a:t>
            </a:r>
            <a:r>
              <a:rPr lang="pt-BR" sz="4800" baseline="30000" dirty="0">
                <a:latin typeface="Calibri" panose="020F0502020204030204" pitchFamily="34" charset="0"/>
                <a:cs typeface="Calibri" panose="020F0502020204030204" pitchFamily="34" charset="0"/>
              </a:rPr>
              <a:t>1</a:t>
            </a:r>
            <a:r>
              <a:rPr lang="pt-BR" sz="4800" baseline="-25000" dirty="0">
                <a:latin typeface="Calibri" panose="020F0502020204030204" pitchFamily="34" charset="0"/>
                <a:cs typeface="Calibri" panose="020F0502020204030204" pitchFamily="34" charset="0"/>
              </a:rPr>
              <a:t>. </a:t>
            </a:r>
            <a:r>
              <a:rPr lang="pt-BR" sz="4800" dirty="0">
                <a:latin typeface="Calibri" panose="020F0502020204030204" pitchFamily="34" charset="0"/>
                <a:cs typeface="Calibri" panose="020F0502020204030204" pitchFamily="34" charset="0"/>
              </a:rPr>
              <a:t>Uma vez formado, este protege o agente patológico contra a ação de antimicrobianos, </a:t>
            </a:r>
            <a:r>
              <a:rPr lang="pt-BR" sz="4800" dirty="0" err="1">
                <a:latin typeface="Calibri" panose="020F0502020204030204" pitchFamily="34" charset="0"/>
                <a:cs typeface="Calibri" panose="020F0502020204030204" pitchFamily="34" charset="0"/>
              </a:rPr>
              <a:t>opsonização</a:t>
            </a:r>
            <a:r>
              <a:rPr lang="pt-BR" sz="4800" dirty="0">
                <a:latin typeface="Calibri" panose="020F0502020204030204" pitchFamily="34" charset="0"/>
                <a:cs typeface="Calibri" panose="020F0502020204030204" pitchFamily="34" charset="0"/>
              </a:rPr>
              <a:t> e fagocitose, contribuindo assim para o caráter crônico da </a:t>
            </a:r>
            <a:r>
              <a:rPr lang="pt-BR" sz="4800" dirty="0">
                <a:latin typeface="Calibri" panose="020F0502020204030204" pitchFamily="34" charset="0"/>
                <a:cs typeface="Calibri" panose="020F0502020204030204" pitchFamily="34" charset="0"/>
              </a:rPr>
              <a:t>infecção</a:t>
            </a:r>
            <a:r>
              <a:rPr lang="pt-BR" sz="4800" baseline="30000" dirty="0">
                <a:latin typeface="Calibri" panose="020F0502020204030204" pitchFamily="34" charset="0"/>
                <a:cs typeface="Calibri" panose="020F0502020204030204" pitchFamily="34" charset="0"/>
              </a:rPr>
              <a:t>2</a:t>
            </a:r>
            <a:r>
              <a:rPr lang="pt-BR" sz="4800" dirty="0">
                <a:latin typeface="Calibri" panose="020F0502020204030204" pitchFamily="34" charset="0"/>
                <a:cs typeface="Calibri" panose="020F0502020204030204" pitchFamily="34" charset="0"/>
              </a:rPr>
              <a:t>. As </a:t>
            </a:r>
            <a:r>
              <a:rPr lang="pt-BR" sz="4800" dirty="0">
                <a:latin typeface="Calibri" panose="020F0502020204030204" pitchFamily="34" charset="0"/>
                <a:cs typeface="Calibri" panose="020F0502020204030204" pitchFamily="34" charset="0"/>
              </a:rPr>
              <a:t>descrições sobre a associação de implantes metálicos revestidos de cimento </a:t>
            </a:r>
            <a:r>
              <a:rPr lang="pt-BR" sz="4800" dirty="0">
                <a:latin typeface="Calibri" panose="020F0502020204030204" pitchFamily="34" charset="0"/>
                <a:cs typeface="Calibri" panose="020F0502020204030204" pitchFamily="34" charset="0"/>
              </a:rPr>
              <a:t>com </a:t>
            </a:r>
            <a:r>
              <a:rPr lang="pt-BR" sz="4800" dirty="0">
                <a:latin typeface="Calibri" panose="020F0502020204030204" pitchFamily="34" charset="0"/>
                <a:cs typeface="Calibri" panose="020F0502020204030204" pitchFamily="34" charset="0"/>
              </a:rPr>
              <a:t>antibiótico permeiam às técnicas operatórias no tratamento de infecções ósseas há mais de 20 </a:t>
            </a:r>
            <a:r>
              <a:rPr lang="pt-BR" sz="4800" dirty="0">
                <a:latin typeface="Calibri" panose="020F0502020204030204" pitchFamily="34" charset="0"/>
                <a:cs typeface="Calibri" panose="020F0502020204030204" pitchFamily="34" charset="0"/>
              </a:rPr>
              <a:t>anos</a:t>
            </a:r>
            <a:r>
              <a:rPr lang="pt-BR" sz="4800" baseline="30000" dirty="0">
                <a:latin typeface="Calibri" panose="020F0502020204030204" pitchFamily="34" charset="0"/>
                <a:cs typeface="Calibri" panose="020F0502020204030204" pitchFamily="34" charset="0"/>
              </a:rPr>
              <a:t>3</a:t>
            </a:r>
            <a:r>
              <a:rPr lang="pt-BR" sz="4800" dirty="0">
                <a:latin typeface="Calibri" panose="020F0502020204030204" pitchFamily="34" charset="0"/>
                <a:cs typeface="Calibri" panose="020F0502020204030204" pitchFamily="34" charset="0"/>
              </a:rPr>
              <a:t>. </a:t>
            </a:r>
            <a:r>
              <a:rPr lang="pt-BR" sz="4800" dirty="0">
                <a:latin typeface="Calibri" panose="020F0502020204030204" pitchFamily="34" charset="0"/>
                <a:cs typeface="Calibri" panose="020F0502020204030204" pitchFamily="34" charset="0"/>
              </a:rPr>
              <a:t>Nesse cenário, a utilização </a:t>
            </a:r>
            <a:r>
              <a:rPr lang="pt-BR" sz="4800" dirty="0">
                <a:latin typeface="Calibri" panose="020F0502020204030204" pitchFamily="34" charset="0"/>
                <a:cs typeface="Calibri" panose="020F0502020204030204" pitchFamily="34" charset="0"/>
              </a:rPr>
              <a:t>dos </a:t>
            </a:r>
            <a:r>
              <a:rPr lang="pt-BR" sz="4800" dirty="0">
                <a:latin typeface="Calibri" panose="020F0502020204030204" pitchFamily="34" charset="0"/>
                <a:cs typeface="Calibri" panose="020F0502020204030204" pitchFamily="34" charset="0"/>
              </a:rPr>
              <a:t>dispositivos </a:t>
            </a:r>
            <a:r>
              <a:rPr lang="pt-BR" sz="4800" dirty="0">
                <a:latin typeface="Calibri" panose="020F0502020204030204" pitchFamily="34" charset="0"/>
                <a:cs typeface="Calibri" panose="020F0502020204030204" pitchFamily="34" charset="0"/>
              </a:rPr>
              <a:t>intramedulares nestes casos de não união infectada em fraturas de ossos longos é um método seguro e prático de tratamento da infecção e que de forma concomitante fornece estabilidade mecânica à estas </a:t>
            </a:r>
            <a:r>
              <a:rPr lang="pt-BR" sz="4800" dirty="0">
                <a:latin typeface="Calibri" panose="020F0502020204030204" pitchFamily="34" charset="0"/>
                <a:cs typeface="Calibri" panose="020F0502020204030204" pitchFamily="34" charset="0"/>
              </a:rPr>
              <a:t>lesões</a:t>
            </a:r>
            <a:r>
              <a:rPr lang="pt-BR" sz="4800" baseline="30000" dirty="0">
                <a:latin typeface="Calibri" panose="020F0502020204030204" pitchFamily="34" charset="0"/>
                <a:cs typeface="Calibri" panose="020F0502020204030204" pitchFamily="34" charset="0"/>
              </a:rPr>
              <a:t>4</a:t>
            </a:r>
            <a:r>
              <a:rPr lang="pt-BR" sz="4800" dirty="0">
                <a:latin typeface="Calibri" panose="020F0502020204030204" pitchFamily="34" charset="0"/>
                <a:cs typeface="Calibri" panose="020F0502020204030204" pitchFamily="34" charset="0"/>
              </a:rPr>
              <a:t>. Entretanto a remoção </a:t>
            </a:r>
            <a:r>
              <a:rPr lang="pt-BR" sz="4800" dirty="0">
                <a:latin typeface="Calibri" panose="020F0502020204030204" pitchFamily="34" charset="0"/>
                <a:cs typeface="Calibri" panose="020F0502020204030204" pitchFamily="34" charset="0"/>
              </a:rPr>
              <a:t>deste dispositivo </a:t>
            </a:r>
            <a:r>
              <a:rPr lang="pt-BR" sz="4800" dirty="0">
                <a:latin typeface="Calibri" panose="020F0502020204030204" pitchFamily="34" charset="0"/>
                <a:cs typeface="Calibri" panose="020F0502020204030204" pitchFamily="34" charset="0"/>
              </a:rPr>
              <a:t>pode </a:t>
            </a:r>
            <a:r>
              <a:rPr lang="pt-BR" sz="4800" dirty="0">
                <a:latin typeface="Calibri" panose="020F0502020204030204" pitchFamily="34" charset="0"/>
                <a:cs typeface="Calibri" panose="020F0502020204030204" pitchFamily="34" charset="0"/>
              </a:rPr>
              <a:t>ser difícil devido ao risco de </a:t>
            </a:r>
            <a:r>
              <a:rPr lang="pt-BR" sz="4800" dirty="0" err="1">
                <a:latin typeface="Calibri" panose="020F0502020204030204" pitchFamily="34" charset="0"/>
                <a:cs typeface="Calibri" panose="020F0502020204030204" pitchFamily="34" charset="0"/>
              </a:rPr>
              <a:t>delaminação</a:t>
            </a:r>
            <a:r>
              <a:rPr lang="pt-BR" sz="4800" dirty="0">
                <a:latin typeface="Calibri" panose="020F0502020204030204" pitchFamily="34" charset="0"/>
                <a:cs typeface="Calibri" panose="020F0502020204030204" pitchFamily="34" charset="0"/>
              </a:rPr>
              <a:t> do cimento e sua remoção está diretamente relacionada ao método de preparo na </a:t>
            </a:r>
            <a:r>
              <a:rPr lang="pt-BR" sz="4800" dirty="0">
                <a:latin typeface="Calibri" panose="020F0502020204030204" pitchFamily="34" charset="0"/>
                <a:cs typeface="Calibri" panose="020F0502020204030204" pitchFamily="34" charset="0"/>
              </a:rPr>
              <a:t>colocação</a:t>
            </a:r>
            <a:r>
              <a:rPr lang="pt-BR" sz="4800" baseline="30000" dirty="0">
                <a:latin typeface="Calibri" panose="020F0502020204030204" pitchFamily="34" charset="0"/>
                <a:cs typeface="Calibri" panose="020F0502020204030204" pitchFamily="34" charset="0"/>
              </a:rPr>
              <a:t>5</a:t>
            </a:r>
            <a:r>
              <a:rPr lang="pt-BR" sz="4800" dirty="0">
                <a:latin typeface="Calibri" panose="020F0502020204030204" pitchFamily="34" charset="0"/>
                <a:cs typeface="Calibri" panose="020F0502020204030204" pitchFamily="34" charset="0"/>
              </a:rPr>
              <a:t>. </a:t>
            </a:r>
            <a:r>
              <a:rPr lang="pt-BR" sz="4800" b="1" dirty="0">
                <a:latin typeface="Calibri" panose="020F0502020204030204" pitchFamily="34" charset="0"/>
                <a:cs typeface="Calibri" panose="020F0502020204030204" pitchFamily="34" charset="0"/>
              </a:rPr>
              <a:t>Metodologia</a:t>
            </a:r>
            <a:r>
              <a:rPr lang="pt-BR" sz="4800" dirty="0">
                <a:latin typeface="Calibri" panose="020F0502020204030204" pitchFamily="34" charset="0"/>
                <a:cs typeface="Calibri" panose="020F0502020204030204" pitchFamily="34" charset="0"/>
              </a:rPr>
              <a:t>: Por meio de uma série de três casos </a:t>
            </a:r>
            <a:r>
              <a:rPr lang="pt-BR" sz="4800" dirty="0">
                <a:latin typeface="Calibri" panose="020F0502020204030204" pitchFamily="34" charset="0"/>
                <a:cs typeface="Calibri" panose="020F0502020204030204" pitchFamily="34" charset="0"/>
              </a:rPr>
              <a:t>este </a:t>
            </a:r>
            <a:r>
              <a:rPr lang="pt-BR" sz="4800" dirty="0">
                <a:latin typeface="Calibri" panose="020F0502020204030204" pitchFamily="34" charset="0"/>
                <a:cs typeface="Calibri" panose="020F0502020204030204" pitchFamily="34" charset="0"/>
              </a:rPr>
              <a:t>estudo busca mostrar uma alternativa de baixo custo no tratamento deste perfil de infecção, de forma a trata-la e ainda fornecer estabilidade mecânica à fratura. Propomos um método de preparação utilizando uma haste rosqueada de fixador externo circular, associado a um tubo de dreno de tórax e cimento ósseo </a:t>
            </a:r>
            <a:r>
              <a:rPr lang="pt-BR" sz="4800" dirty="0">
                <a:latin typeface="Calibri" panose="020F0502020204030204" pitchFamily="34" charset="0"/>
                <a:cs typeface="Calibri" panose="020F0502020204030204" pitchFamily="34" charset="0"/>
              </a:rPr>
              <a:t>com </a:t>
            </a:r>
            <a:r>
              <a:rPr lang="pt-BR" sz="4800" dirty="0">
                <a:latin typeface="Calibri" panose="020F0502020204030204" pitchFamily="34" charset="0"/>
                <a:cs typeface="Calibri" panose="020F0502020204030204" pitchFamily="34" charset="0"/>
              </a:rPr>
              <a:t>antibiótico. </a:t>
            </a:r>
            <a:r>
              <a:rPr lang="pt-BR" sz="4800" b="1" dirty="0">
                <a:latin typeface="Calibri" panose="020F0502020204030204" pitchFamily="34" charset="0"/>
                <a:cs typeface="Calibri" panose="020F0502020204030204" pitchFamily="34" charset="0"/>
              </a:rPr>
              <a:t>Resultados</a:t>
            </a:r>
            <a:r>
              <a:rPr lang="pt-BR" sz="4800" dirty="0">
                <a:latin typeface="Calibri" panose="020F0502020204030204" pitchFamily="34" charset="0"/>
                <a:cs typeface="Calibri" panose="020F0502020204030204" pitchFamily="34" charset="0"/>
              </a:rPr>
              <a:t>: A técnica realizada consiste: (1) </a:t>
            </a:r>
            <a:r>
              <a:rPr lang="pt-BR" sz="4800" dirty="0" err="1">
                <a:latin typeface="Calibri" panose="020F0502020204030204" pitchFamily="34" charset="0"/>
                <a:cs typeface="Calibri" panose="020F0502020204030204" pitchFamily="34" charset="0"/>
              </a:rPr>
              <a:t>Desbridamento</a:t>
            </a:r>
            <a:r>
              <a:rPr lang="pt-BR" sz="4800" dirty="0">
                <a:latin typeface="Calibri" panose="020F0502020204030204" pitchFamily="34" charset="0"/>
                <a:cs typeface="Calibri" panose="020F0502020204030204" pitchFamily="34" charset="0"/>
              </a:rPr>
              <a:t> de tecidos desvitalizados.(2) </a:t>
            </a:r>
            <a:r>
              <a:rPr lang="pt-BR" sz="4800" dirty="0">
                <a:latin typeface="Calibri" panose="020F0502020204030204" pitchFamily="34" charset="0"/>
                <a:cs typeface="Calibri" panose="020F0502020204030204" pitchFamily="34" charset="0"/>
              </a:rPr>
              <a:t>Irrigação com soro fisiológico, intercalando com </a:t>
            </a:r>
            <a:r>
              <a:rPr lang="pt-BR" sz="4800" dirty="0" err="1">
                <a:latin typeface="Calibri" panose="020F0502020204030204" pitchFamily="34" charset="0"/>
                <a:cs typeface="Calibri" panose="020F0502020204030204" pitchFamily="34" charset="0"/>
              </a:rPr>
              <a:t>fresagem</a:t>
            </a:r>
            <a:r>
              <a:rPr lang="pt-BR" sz="4800" dirty="0">
                <a:latin typeface="Calibri" panose="020F0502020204030204" pitchFamily="34" charset="0"/>
                <a:cs typeface="Calibri" panose="020F0502020204030204" pitchFamily="34" charset="0"/>
              </a:rPr>
              <a:t> intramedular até dois números acima do dispositivo intramedular </a:t>
            </a:r>
            <a:r>
              <a:rPr lang="pt-BR" sz="4800" dirty="0">
                <a:latin typeface="Calibri" panose="020F0502020204030204" pitchFamily="34" charset="0"/>
                <a:cs typeface="Calibri" panose="020F0502020204030204" pitchFamily="34" charset="0"/>
              </a:rPr>
              <a:t>prévio </a:t>
            </a:r>
            <a:r>
              <a:rPr lang="pt-BR" sz="4800" dirty="0">
                <a:latin typeface="Calibri" panose="020F0502020204030204" pitchFamily="34" charset="0"/>
                <a:cs typeface="Calibri" panose="020F0502020204030204" pitchFamily="34" charset="0"/>
              </a:rPr>
              <a:t>totalizando 8 </a:t>
            </a:r>
            <a:r>
              <a:rPr lang="pt-BR" sz="4800" dirty="0">
                <a:latin typeface="Calibri" panose="020F0502020204030204" pitchFamily="34" charset="0"/>
                <a:cs typeface="Calibri" panose="020F0502020204030204" pitchFamily="34" charset="0"/>
              </a:rPr>
              <a:t>a 10 litros de soro fisiológico. (3) Preparação da </a:t>
            </a:r>
            <a:r>
              <a:rPr lang="pt-BR" sz="4800" dirty="0">
                <a:latin typeface="Calibri" panose="020F0502020204030204" pitchFamily="34" charset="0"/>
                <a:cs typeface="Calibri" panose="020F0502020204030204" pitchFamily="34" charset="0"/>
              </a:rPr>
              <a:t>haste: </a:t>
            </a:r>
            <a:r>
              <a:rPr lang="pt-BR" sz="4800" dirty="0">
                <a:latin typeface="Calibri" panose="020F0502020204030204" pitchFamily="34" charset="0"/>
                <a:cs typeface="Calibri" panose="020F0502020204030204" pitchFamily="34" charset="0"/>
              </a:rPr>
              <a:t>O cimento com </a:t>
            </a:r>
            <a:r>
              <a:rPr lang="pt-BR" sz="4800" dirty="0" err="1">
                <a:latin typeface="Calibri" panose="020F0502020204030204" pitchFamily="34" charset="0"/>
                <a:cs typeface="Calibri" panose="020F0502020204030204" pitchFamily="34" charset="0"/>
              </a:rPr>
              <a:t>atb</a:t>
            </a:r>
            <a:r>
              <a:rPr lang="pt-BR" sz="4800" dirty="0">
                <a:latin typeface="Calibri" panose="020F0502020204030204" pitchFamily="34" charset="0"/>
                <a:cs typeface="Calibri" panose="020F0502020204030204" pitchFamily="34" charset="0"/>
              </a:rPr>
              <a:t> é inserido no dreno de tórax número 30 </a:t>
            </a:r>
            <a:r>
              <a:rPr lang="pt-BR" sz="4800" dirty="0" err="1">
                <a:latin typeface="Calibri" panose="020F0502020204030204" pitchFamily="34" charset="0"/>
                <a:cs typeface="Calibri" panose="020F0502020204030204" pitchFamily="34" charset="0"/>
              </a:rPr>
              <a:t>fr</a:t>
            </a:r>
            <a:r>
              <a:rPr lang="pt-BR" sz="4800" dirty="0">
                <a:latin typeface="Calibri" panose="020F0502020204030204" pitchFamily="34" charset="0"/>
                <a:cs typeface="Calibri" panose="020F0502020204030204" pitchFamily="34" charset="0"/>
              </a:rPr>
              <a:t> (10 mm), posteriormente introduzido a haste rosqueada. Após reação exotérmica controlada, por revestimento de conjunto em compressas embebidas com soro fisiológico, prosseguimos com retirada da haste/cimento do dreno de tórax </a:t>
            </a:r>
            <a:r>
              <a:rPr lang="pt-BR" sz="4800" dirty="0">
                <a:latin typeface="Calibri" panose="020F0502020204030204" pitchFamily="34" charset="0"/>
                <a:cs typeface="Calibri" panose="020F0502020204030204" pitchFamily="34" charset="0"/>
              </a:rPr>
              <a:t>junto com a bandeira fêmea do </a:t>
            </a:r>
            <a:r>
              <a:rPr lang="pt-BR" sz="4800" dirty="0" err="1">
                <a:latin typeface="Calibri" panose="020F0502020204030204" pitchFamily="34" charset="0"/>
                <a:cs typeface="Calibri" panose="020F0502020204030204" pitchFamily="34" charset="0"/>
              </a:rPr>
              <a:t>Ilizarov</a:t>
            </a:r>
            <a:r>
              <a:rPr lang="pt-BR" sz="4800" dirty="0">
                <a:latin typeface="Calibri" panose="020F0502020204030204" pitchFamily="34" charset="0"/>
                <a:cs typeface="Calibri" panose="020F0502020204030204" pitchFamily="34" charset="0"/>
              </a:rPr>
              <a:t> visando facilitar a futura remoção do implante se necessário. </a:t>
            </a:r>
          </a:p>
        </p:txBody>
      </p:sp>
      <p:sp>
        <p:nvSpPr>
          <p:cNvPr id="12" name="CaixaDeTexto 11">
            <a:extLst>
              <a:ext uri="{FF2B5EF4-FFF2-40B4-BE49-F238E27FC236}">
                <a16:creationId xmlns:a16="http://schemas.microsoft.com/office/drawing/2014/main" id="{6017FC5B-1552-BBE6-714F-03D2C1E15166}"/>
              </a:ext>
            </a:extLst>
          </p:cNvPr>
          <p:cNvSpPr txBox="1"/>
          <p:nvPr/>
        </p:nvSpPr>
        <p:spPr>
          <a:xfrm>
            <a:off x="914399" y="25597089"/>
            <a:ext cx="11916697" cy="830997"/>
          </a:xfrm>
          <a:prstGeom prst="rect">
            <a:avLst/>
          </a:prstGeom>
          <a:noFill/>
        </p:spPr>
        <p:txBody>
          <a:bodyPr wrap="square" rtlCol="0">
            <a:spAutoFit/>
          </a:bodyPr>
          <a:lstStyle/>
          <a:p>
            <a:pPr algn="just"/>
            <a:r>
              <a:rPr lang="pt-BR" sz="4800" dirty="0">
                <a:latin typeface="Calibri" panose="020F0502020204030204" pitchFamily="34" charset="0"/>
                <a:cs typeface="Calibri" panose="020F0502020204030204" pitchFamily="34" charset="0"/>
              </a:rPr>
              <a:t>	</a:t>
            </a:r>
            <a:endParaRPr lang="pt-BR" sz="4800" dirty="0">
              <a:latin typeface="Calibri" panose="020F0502020204030204" pitchFamily="34" charset="0"/>
              <a:cs typeface="Calibri" panose="020F0502020204030204" pitchFamily="34" charset="0"/>
            </a:endParaRPr>
          </a:p>
        </p:txBody>
      </p:sp>
      <p:sp>
        <p:nvSpPr>
          <p:cNvPr id="25" name="CaixaDeTexto 24">
            <a:extLst>
              <a:ext uri="{FF2B5EF4-FFF2-40B4-BE49-F238E27FC236}">
                <a16:creationId xmlns:a16="http://schemas.microsoft.com/office/drawing/2014/main" id="{B2BFC977-3492-1383-FA2E-5AFF9694BF8D}"/>
              </a:ext>
            </a:extLst>
          </p:cNvPr>
          <p:cNvSpPr txBox="1"/>
          <p:nvPr/>
        </p:nvSpPr>
        <p:spPr>
          <a:xfrm>
            <a:off x="8938669" y="41021268"/>
            <a:ext cx="184731" cy="707886"/>
          </a:xfrm>
          <a:prstGeom prst="rect">
            <a:avLst/>
          </a:prstGeom>
          <a:noFill/>
        </p:spPr>
        <p:txBody>
          <a:bodyPr wrap="none" rtlCol="0">
            <a:spAutoFit/>
          </a:bodyPr>
          <a:lstStyle/>
          <a:p>
            <a:endParaRPr lang="pt-BR" sz="4000" b="1" dirty="0">
              <a:latin typeface="Calibri" panose="020F0502020204030204" pitchFamily="34" charset="0"/>
              <a:cs typeface="Calibri" panose="020F0502020204030204" pitchFamily="34" charset="0"/>
            </a:endParaRPr>
          </a:p>
        </p:txBody>
      </p:sp>
      <p:sp>
        <p:nvSpPr>
          <p:cNvPr id="26" name="CaixaDeTexto 25">
            <a:extLst>
              <a:ext uri="{FF2B5EF4-FFF2-40B4-BE49-F238E27FC236}">
                <a16:creationId xmlns:a16="http://schemas.microsoft.com/office/drawing/2014/main" id="{11AC0074-C1C8-4018-D601-2CB479214EDE}"/>
              </a:ext>
            </a:extLst>
          </p:cNvPr>
          <p:cNvSpPr txBox="1"/>
          <p:nvPr/>
        </p:nvSpPr>
        <p:spPr>
          <a:xfrm>
            <a:off x="13582436" y="22317186"/>
            <a:ext cx="14616653" cy="20128587"/>
          </a:xfrm>
          <a:prstGeom prst="rect">
            <a:avLst/>
          </a:prstGeom>
          <a:noFill/>
        </p:spPr>
        <p:txBody>
          <a:bodyPr wrap="square" rtlCol="0">
            <a:spAutoFit/>
          </a:bodyPr>
          <a:lstStyle/>
          <a:p>
            <a:pPr lvl="0" algn="just"/>
            <a:r>
              <a:rPr lang="pt-BR" sz="4800" b="1" dirty="0">
                <a:latin typeface="Calibri" panose="020F0502020204030204" pitchFamily="34" charset="0"/>
                <a:cs typeface="Calibri" panose="020F0502020204030204" pitchFamily="34" charset="0"/>
              </a:rPr>
              <a:t>Conclusão</a:t>
            </a:r>
            <a:r>
              <a:rPr lang="pt-BR" sz="4800" dirty="0">
                <a:latin typeface="Calibri" panose="020F0502020204030204" pitchFamily="34" charset="0"/>
                <a:cs typeface="Calibri" panose="020F0502020204030204" pitchFamily="34" charset="0"/>
              </a:rPr>
              <a:t> </a:t>
            </a:r>
          </a:p>
          <a:p>
            <a:pPr lvl="0" algn="just"/>
            <a:r>
              <a:rPr lang="pt-BR" sz="4800" dirty="0">
                <a:latin typeface="Calibri" panose="020F0502020204030204" pitchFamily="34" charset="0"/>
                <a:cs typeface="Calibri" panose="020F0502020204030204" pitchFamily="34" charset="0"/>
              </a:rPr>
              <a:t>Apresentamos uma técnica de baixo custo, fácil aplicabilidade e remoção no tratamento de </a:t>
            </a:r>
            <a:r>
              <a:rPr lang="pt-BR" sz="4800" dirty="0" err="1">
                <a:latin typeface="Calibri" panose="020F0502020204030204" pitchFamily="34" charset="0"/>
                <a:cs typeface="Calibri" panose="020F0502020204030204" pitchFamily="34" charset="0"/>
              </a:rPr>
              <a:t>pandiafisites</a:t>
            </a:r>
            <a:r>
              <a:rPr lang="pt-BR" sz="4800" dirty="0">
                <a:latin typeface="Calibri" panose="020F0502020204030204" pitchFamily="34" charset="0"/>
                <a:cs typeface="Calibri" panose="020F0502020204030204" pitchFamily="34" charset="0"/>
              </a:rPr>
              <a:t> e que julgamos ser efetiva para o tratamento deste perfil de infecção. </a:t>
            </a:r>
          </a:p>
          <a:p>
            <a:pPr lvl="0" algn="just"/>
            <a:r>
              <a:rPr lang="pt-BR" sz="4800" b="1" dirty="0">
                <a:latin typeface="Calibri" panose="020F0502020204030204" pitchFamily="34" charset="0"/>
                <a:cs typeface="Calibri" panose="020F0502020204030204" pitchFamily="34" charset="0"/>
              </a:rPr>
              <a:t>Referências bibliográficas</a:t>
            </a:r>
            <a:endParaRPr lang="pt-BR" sz="4800" dirty="0">
              <a:latin typeface="Calibri" panose="020F0502020204030204" pitchFamily="34" charset="0"/>
              <a:cs typeface="Calibri" panose="020F0502020204030204" pitchFamily="34" charset="0"/>
            </a:endParaRPr>
          </a:p>
          <a:p>
            <a:pPr lvl="0" algn="just"/>
            <a:r>
              <a:rPr lang="pt-BR" sz="4800" dirty="0">
                <a:latin typeface="Calibri" panose="020F0502020204030204" pitchFamily="34" charset="0"/>
                <a:cs typeface="Calibri" panose="020F0502020204030204" pitchFamily="34" charset="0"/>
              </a:rPr>
              <a:t>1 - </a:t>
            </a:r>
            <a:r>
              <a:rPr lang="pt-BR" sz="4800" dirty="0" err="1">
                <a:latin typeface="Calibri" panose="020F0502020204030204" pitchFamily="34" charset="0"/>
                <a:cs typeface="Calibri" panose="020F0502020204030204" pitchFamily="34" charset="0"/>
              </a:rPr>
              <a:t>Stoodley</a:t>
            </a:r>
            <a:r>
              <a:rPr lang="pt-BR" sz="4800" dirty="0">
                <a:latin typeface="Calibri" panose="020F0502020204030204" pitchFamily="34" charset="0"/>
                <a:cs typeface="Calibri" panose="020F0502020204030204" pitchFamily="34" charset="0"/>
              </a:rPr>
              <a:t> </a:t>
            </a:r>
            <a:r>
              <a:rPr lang="pt-BR" sz="4800" dirty="0">
                <a:latin typeface="Calibri" panose="020F0502020204030204" pitchFamily="34" charset="0"/>
                <a:cs typeface="Calibri" panose="020F0502020204030204" pitchFamily="34" charset="0"/>
              </a:rPr>
              <a:t>P, </a:t>
            </a:r>
            <a:r>
              <a:rPr lang="pt-BR" sz="4800" dirty="0" err="1">
                <a:latin typeface="Calibri" panose="020F0502020204030204" pitchFamily="34" charset="0"/>
                <a:cs typeface="Calibri" panose="020F0502020204030204" pitchFamily="34" charset="0"/>
              </a:rPr>
              <a:t>Ehrlich</a:t>
            </a:r>
            <a:r>
              <a:rPr lang="pt-BR" sz="4800" dirty="0">
                <a:latin typeface="Calibri" panose="020F0502020204030204" pitchFamily="34" charset="0"/>
                <a:cs typeface="Calibri" panose="020F0502020204030204" pitchFamily="34" charset="0"/>
              </a:rPr>
              <a:t> GD, </a:t>
            </a:r>
            <a:r>
              <a:rPr lang="pt-BR" sz="4800" dirty="0" err="1">
                <a:latin typeface="Calibri" panose="020F0502020204030204" pitchFamily="34" charset="0"/>
                <a:cs typeface="Calibri" panose="020F0502020204030204" pitchFamily="34" charset="0"/>
              </a:rPr>
              <a:t>Sedghizadeh</a:t>
            </a:r>
            <a:r>
              <a:rPr lang="pt-BR" sz="4800" dirty="0">
                <a:latin typeface="Calibri" panose="020F0502020204030204" pitchFamily="34" charset="0"/>
                <a:cs typeface="Calibri" panose="020F0502020204030204" pitchFamily="34" charset="0"/>
              </a:rPr>
              <a:t> PP, Hall-</a:t>
            </a:r>
            <a:r>
              <a:rPr lang="pt-BR" sz="4800" dirty="0" err="1">
                <a:latin typeface="Calibri" panose="020F0502020204030204" pitchFamily="34" charset="0"/>
                <a:cs typeface="Calibri" panose="020F0502020204030204" pitchFamily="34" charset="0"/>
              </a:rPr>
              <a:t>Stoodley</a:t>
            </a:r>
            <a:r>
              <a:rPr lang="pt-BR" sz="4800" dirty="0">
                <a:latin typeface="Calibri" panose="020F0502020204030204" pitchFamily="34" charset="0"/>
                <a:cs typeface="Calibri" panose="020F0502020204030204" pitchFamily="34" charset="0"/>
              </a:rPr>
              <a:t> L, </a:t>
            </a:r>
            <a:r>
              <a:rPr lang="pt-BR" sz="4800" dirty="0" err="1">
                <a:latin typeface="Calibri" panose="020F0502020204030204" pitchFamily="34" charset="0"/>
                <a:cs typeface="Calibri" panose="020F0502020204030204" pitchFamily="34" charset="0"/>
              </a:rPr>
              <a:t>Baratz</a:t>
            </a:r>
            <a:r>
              <a:rPr lang="pt-BR" sz="4800" dirty="0">
                <a:latin typeface="Calibri" panose="020F0502020204030204" pitchFamily="34" charset="0"/>
                <a:cs typeface="Calibri" panose="020F0502020204030204" pitchFamily="34" charset="0"/>
              </a:rPr>
              <a:t> ME, Altman DT, </a:t>
            </a:r>
            <a:r>
              <a:rPr lang="pt-BR" sz="4800" dirty="0" err="1">
                <a:latin typeface="Calibri" panose="020F0502020204030204" pitchFamily="34" charset="0"/>
                <a:cs typeface="Calibri" panose="020F0502020204030204" pitchFamily="34" charset="0"/>
              </a:rPr>
              <a:t>Sotereanos</a:t>
            </a:r>
            <a:r>
              <a:rPr lang="pt-BR" sz="4800" dirty="0">
                <a:latin typeface="Calibri" panose="020F0502020204030204" pitchFamily="34" charset="0"/>
                <a:cs typeface="Calibri" panose="020F0502020204030204" pitchFamily="34" charset="0"/>
              </a:rPr>
              <a:t> NG, </a:t>
            </a:r>
            <a:r>
              <a:rPr lang="pt-BR" sz="4800" dirty="0" err="1">
                <a:latin typeface="Calibri" panose="020F0502020204030204" pitchFamily="34" charset="0"/>
                <a:cs typeface="Calibri" panose="020F0502020204030204" pitchFamily="34" charset="0"/>
              </a:rPr>
              <a:t>Costerton</a:t>
            </a:r>
            <a:r>
              <a:rPr lang="pt-BR" sz="4800" dirty="0">
                <a:latin typeface="Calibri" panose="020F0502020204030204" pitchFamily="34" charset="0"/>
                <a:cs typeface="Calibri" panose="020F0502020204030204" pitchFamily="34" charset="0"/>
              </a:rPr>
              <a:t> JW, </a:t>
            </a:r>
            <a:r>
              <a:rPr lang="pt-BR" sz="4800" dirty="0" err="1">
                <a:latin typeface="Calibri" panose="020F0502020204030204" pitchFamily="34" charset="0"/>
                <a:cs typeface="Calibri" panose="020F0502020204030204" pitchFamily="34" charset="0"/>
              </a:rPr>
              <a:t>Demeo</a:t>
            </a:r>
            <a:r>
              <a:rPr lang="pt-BR" sz="4800" dirty="0">
                <a:latin typeface="Calibri" panose="020F0502020204030204" pitchFamily="34" charset="0"/>
                <a:cs typeface="Calibri" panose="020F0502020204030204" pitchFamily="34" charset="0"/>
              </a:rPr>
              <a:t> P. </a:t>
            </a:r>
            <a:r>
              <a:rPr lang="pt-BR" sz="4800" dirty="0" err="1">
                <a:latin typeface="Calibri" panose="020F0502020204030204" pitchFamily="34" charset="0"/>
                <a:cs typeface="Calibri" panose="020F0502020204030204" pitchFamily="34" charset="0"/>
              </a:rPr>
              <a:t>Orthopaedic</a:t>
            </a:r>
            <a:r>
              <a:rPr lang="pt-BR" sz="4800" dirty="0">
                <a:latin typeface="Calibri" panose="020F0502020204030204" pitchFamily="34" charset="0"/>
                <a:cs typeface="Calibri" panose="020F0502020204030204" pitchFamily="34" charset="0"/>
              </a:rPr>
              <a:t> </a:t>
            </a:r>
            <a:r>
              <a:rPr lang="pt-BR" sz="4800" dirty="0" err="1">
                <a:latin typeface="Calibri" panose="020F0502020204030204" pitchFamily="34" charset="0"/>
                <a:cs typeface="Calibri" panose="020F0502020204030204" pitchFamily="34" charset="0"/>
              </a:rPr>
              <a:t>biofilm</a:t>
            </a:r>
            <a:r>
              <a:rPr lang="pt-BR" sz="4800" dirty="0">
                <a:latin typeface="Calibri" panose="020F0502020204030204" pitchFamily="34" charset="0"/>
                <a:cs typeface="Calibri" panose="020F0502020204030204" pitchFamily="34" charset="0"/>
              </a:rPr>
              <a:t> </a:t>
            </a:r>
            <a:r>
              <a:rPr lang="pt-BR" sz="4800" dirty="0" err="1">
                <a:latin typeface="Calibri" panose="020F0502020204030204" pitchFamily="34" charset="0"/>
                <a:cs typeface="Calibri" panose="020F0502020204030204" pitchFamily="34" charset="0"/>
              </a:rPr>
              <a:t>infections</a:t>
            </a:r>
            <a:r>
              <a:rPr lang="pt-BR" sz="4800" dirty="0">
                <a:latin typeface="Calibri" panose="020F0502020204030204" pitchFamily="34" charset="0"/>
                <a:cs typeface="Calibri" panose="020F0502020204030204" pitchFamily="34" charset="0"/>
              </a:rPr>
              <a:t>. </a:t>
            </a:r>
            <a:r>
              <a:rPr lang="pt-BR" sz="4800" dirty="0" err="1">
                <a:latin typeface="Calibri" panose="020F0502020204030204" pitchFamily="34" charset="0"/>
                <a:cs typeface="Calibri" panose="020F0502020204030204" pitchFamily="34" charset="0"/>
              </a:rPr>
              <a:t>Curr</a:t>
            </a:r>
            <a:r>
              <a:rPr lang="pt-BR" sz="4800" dirty="0">
                <a:latin typeface="Calibri" panose="020F0502020204030204" pitchFamily="34" charset="0"/>
                <a:cs typeface="Calibri" panose="020F0502020204030204" pitchFamily="34" charset="0"/>
              </a:rPr>
              <a:t> </a:t>
            </a:r>
            <a:r>
              <a:rPr lang="pt-BR" sz="4800" dirty="0" err="1">
                <a:latin typeface="Calibri" panose="020F0502020204030204" pitchFamily="34" charset="0"/>
                <a:cs typeface="Calibri" panose="020F0502020204030204" pitchFamily="34" charset="0"/>
              </a:rPr>
              <a:t>Orthop</a:t>
            </a:r>
            <a:r>
              <a:rPr lang="pt-BR" sz="4800" dirty="0">
                <a:latin typeface="Calibri" panose="020F0502020204030204" pitchFamily="34" charset="0"/>
                <a:cs typeface="Calibri" panose="020F0502020204030204" pitchFamily="34" charset="0"/>
              </a:rPr>
              <a:t> </a:t>
            </a:r>
            <a:r>
              <a:rPr lang="pt-BR" sz="4800" dirty="0">
                <a:latin typeface="Calibri" panose="020F0502020204030204" pitchFamily="34" charset="0"/>
                <a:cs typeface="Calibri" panose="020F0502020204030204" pitchFamily="34" charset="0"/>
              </a:rPr>
              <a:t>Pract.2011Nov;22(6</a:t>
            </a:r>
            <a:r>
              <a:rPr lang="pt-BR" sz="4800" dirty="0">
                <a:latin typeface="Calibri" panose="020F0502020204030204" pitchFamily="34" charset="0"/>
                <a:cs typeface="Calibri" panose="020F0502020204030204" pitchFamily="34" charset="0"/>
              </a:rPr>
              <a:t>):</a:t>
            </a:r>
            <a:r>
              <a:rPr lang="pt-BR" sz="4800" dirty="0">
                <a:latin typeface="Calibri" panose="020F0502020204030204" pitchFamily="34" charset="0"/>
                <a:cs typeface="Calibri" panose="020F0502020204030204" pitchFamily="34" charset="0"/>
              </a:rPr>
              <a:t>558563</a:t>
            </a:r>
          </a:p>
          <a:p>
            <a:pPr lvl="0" algn="just"/>
            <a:r>
              <a:rPr lang="pt-BR" sz="4800" dirty="0">
                <a:latin typeface="Calibri" panose="020F0502020204030204" pitchFamily="34" charset="0"/>
                <a:cs typeface="Calibri" panose="020F0502020204030204" pitchFamily="34" charset="0"/>
              </a:rPr>
              <a:t>2 - </a:t>
            </a:r>
            <a:r>
              <a:rPr lang="pt-BR" sz="4800" dirty="0">
                <a:latin typeface="Calibri" panose="020F0502020204030204" pitchFamily="34" charset="0"/>
                <a:cs typeface="Calibri" panose="020F0502020204030204" pitchFamily="34" charset="0"/>
              </a:rPr>
              <a:t>Nelson CL. The </a:t>
            </a:r>
            <a:r>
              <a:rPr lang="pt-BR" sz="4800" dirty="0" err="1">
                <a:latin typeface="Calibri" panose="020F0502020204030204" pitchFamily="34" charset="0"/>
                <a:cs typeface="Calibri" panose="020F0502020204030204" pitchFamily="34" charset="0"/>
              </a:rPr>
              <a:t>current</a:t>
            </a:r>
            <a:r>
              <a:rPr lang="pt-BR" sz="4800" dirty="0">
                <a:latin typeface="Calibri" panose="020F0502020204030204" pitchFamily="34" charset="0"/>
                <a:cs typeface="Calibri" panose="020F0502020204030204" pitchFamily="34" charset="0"/>
              </a:rPr>
              <a:t> status </a:t>
            </a:r>
            <a:r>
              <a:rPr lang="pt-BR" sz="4800" dirty="0" err="1">
                <a:latin typeface="Calibri" panose="020F0502020204030204" pitchFamily="34" charset="0"/>
                <a:cs typeface="Calibri" panose="020F0502020204030204" pitchFamily="34" charset="0"/>
              </a:rPr>
              <a:t>of</a:t>
            </a:r>
            <a:r>
              <a:rPr lang="pt-BR" sz="4800" dirty="0">
                <a:latin typeface="Calibri" panose="020F0502020204030204" pitchFamily="34" charset="0"/>
                <a:cs typeface="Calibri" panose="020F0502020204030204" pitchFamily="34" charset="0"/>
              </a:rPr>
              <a:t> material </a:t>
            </a:r>
            <a:r>
              <a:rPr lang="pt-BR" sz="4800" dirty="0" err="1">
                <a:latin typeface="Calibri" panose="020F0502020204030204" pitchFamily="34" charset="0"/>
                <a:cs typeface="Calibri" panose="020F0502020204030204" pitchFamily="34" charset="0"/>
              </a:rPr>
              <a:t>used</a:t>
            </a:r>
            <a:r>
              <a:rPr lang="pt-BR" sz="4800" dirty="0">
                <a:latin typeface="Calibri" panose="020F0502020204030204" pitchFamily="34" charset="0"/>
                <a:cs typeface="Calibri" panose="020F0502020204030204" pitchFamily="34" charset="0"/>
              </a:rPr>
              <a:t> for </a:t>
            </a:r>
            <a:r>
              <a:rPr lang="pt-BR" sz="4800" dirty="0" err="1">
                <a:latin typeface="Calibri" panose="020F0502020204030204" pitchFamily="34" charset="0"/>
                <a:cs typeface="Calibri" panose="020F0502020204030204" pitchFamily="34" charset="0"/>
              </a:rPr>
              <a:t>depot</a:t>
            </a:r>
            <a:r>
              <a:rPr lang="pt-BR" sz="4800" dirty="0">
                <a:latin typeface="Calibri" panose="020F0502020204030204" pitchFamily="34" charset="0"/>
                <a:cs typeface="Calibri" panose="020F0502020204030204" pitchFamily="34" charset="0"/>
              </a:rPr>
              <a:t> delivery </a:t>
            </a:r>
            <a:r>
              <a:rPr lang="pt-BR" sz="4800" dirty="0" err="1">
                <a:latin typeface="Calibri" panose="020F0502020204030204" pitchFamily="34" charset="0"/>
                <a:cs typeface="Calibri" panose="020F0502020204030204" pitchFamily="34" charset="0"/>
              </a:rPr>
              <a:t>of</a:t>
            </a:r>
            <a:r>
              <a:rPr lang="pt-BR" sz="4800" dirty="0">
                <a:latin typeface="Calibri" panose="020F0502020204030204" pitchFamily="34" charset="0"/>
                <a:cs typeface="Calibri" panose="020F0502020204030204" pitchFamily="34" charset="0"/>
              </a:rPr>
              <a:t> </a:t>
            </a:r>
            <a:r>
              <a:rPr lang="pt-BR" sz="4800" dirty="0" err="1">
                <a:latin typeface="Calibri" panose="020F0502020204030204" pitchFamily="34" charset="0"/>
                <a:cs typeface="Calibri" panose="020F0502020204030204" pitchFamily="34" charset="0"/>
              </a:rPr>
              <a:t>drugs</a:t>
            </a:r>
            <a:r>
              <a:rPr lang="pt-BR" sz="4800" dirty="0">
                <a:latin typeface="Calibri" panose="020F0502020204030204" pitchFamily="34" charset="0"/>
                <a:cs typeface="Calibri" panose="020F0502020204030204" pitchFamily="34" charset="0"/>
              </a:rPr>
              <a:t>. </a:t>
            </a:r>
            <a:r>
              <a:rPr lang="pt-BR" sz="4800" dirty="0" err="1">
                <a:latin typeface="Calibri" panose="020F0502020204030204" pitchFamily="34" charset="0"/>
                <a:cs typeface="Calibri" panose="020F0502020204030204" pitchFamily="34" charset="0"/>
              </a:rPr>
              <a:t>Clin</a:t>
            </a:r>
            <a:r>
              <a:rPr lang="pt-BR" sz="4800" dirty="0">
                <a:latin typeface="Calibri" panose="020F0502020204030204" pitchFamily="34" charset="0"/>
                <a:cs typeface="Calibri" panose="020F0502020204030204" pitchFamily="34" charset="0"/>
              </a:rPr>
              <a:t> </a:t>
            </a:r>
            <a:r>
              <a:rPr lang="pt-BR" sz="4800" dirty="0" err="1">
                <a:latin typeface="Calibri" panose="020F0502020204030204" pitchFamily="34" charset="0"/>
                <a:cs typeface="Calibri" panose="020F0502020204030204" pitchFamily="34" charset="0"/>
              </a:rPr>
              <a:t>Orthop</a:t>
            </a:r>
            <a:r>
              <a:rPr lang="pt-BR" sz="4800" dirty="0">
                <a:latin typeface="Calibri" panose="020F0502020204030204" pitchFamily="34" charset="0"/>
                <a:cs typeface="Calibri" panose="020F0502020204030204" pitchFamily="34" charset="0"/>
              </a:rPr>
              <a:t> </a:t>
            </a:r>
            <a:r>
              <a:rPr lang="pt-BR" sz="4800" dirty="0" err="1">
                <a:latin typeface="Calibri" panose="020F0502020204030204" pitchFamily="34" charset="0"/>
                <a:cs typeface="Calibri" panose="020F0502020204030204" pitchFamily="34" charset="0"/>
              </a:rPr>
              <a:t>Relat</a:t>
            </a:r>
            <a:r>
              <a:rPr lang="pt-BR" sz="4800" dirty="0">
                <a:latin typeface="Calibri" panose="020F0502020204030204" pitchFamily="34" charset="0"/>
                <a:cs typeface="Calibri" panose="020F0502020204030204" pitchFamily="34" charset="0"/>
              </a:rPr>
              <a:t> Res. 2004 </a:t>
            </a:r>
            <a:r>
              <a:rPr lang="pt-BR" sz="4800" dirty="0" err="1">
                <a:latin typeface="Calibri" panose="020F0502020204030204" pitchFamily="34" charset="0"/>
                <a:cs typeface="Calibri" panose="020F0502020204030204" pitchFamily="34" charset="0"/>
              </a:rPr>
              <a:t>Oct</a:t>
            </a:r>
            <a:r>
              <a:rPr lang="pt-BR" sz="4800" dirty="0">
                <a:latin typeface="Calibri" panose="020F0502020204030204" pitchFamily="34" charset="0"/>
                <a:cs typeface="Calibri" panose="020F0502020204030204" pitchFamily="34" charset="0"/>
              </a:rPr>
              <a:t>;(427):</a:t>
            </a:r>
            <a:r>
              <a:rPr lang="pt-BR" sz="4800" dirty="0">
                <a:latin typeface="Calibri" panose="020F0502020204030204" pitchFamily="34" charset="0"/>
                <a:cs typeface="Calibri" panose="020F0502020204030204" pitchFamily="34" charset="0"/>
              </a:rPr>
              <a:t>72-8</a:t>
            </a:r>
          </a:p>
          <a:p>
            <a:pPr lvl="0" algn="just"/>
            <a:r>
              <a:rPr lang="pt-BR" sz="4800" dirty="0">
                <a:latin typeface="Calibri" panose="020F0502020204030204" pitchFamily="34" charset="0"/>
                <a:cs typeface="Calibri" panose="020F0502020204030204" pitchFamily="34" charset="0"/>
              </a:rPr>
              <a:t>3 - </a:t>
            </a:r>
            <a:r>
              <a:rPr lang="pt-BR" sz="4800" dirty="0" err="1">
                <a:latin typeface="Calibri" panose="020F0502020204030204" pitchFamily="34" charset="0"/>
                <a:cs typeface="Calibri" panose="020F0502020204030204" pitchFamily="34" charset="0"/>
              </a:rPr>
              <a:t>Paley</a:t>
            </a:r>
            <a:r>
              <a:rPr lang="pt-BR" sz="4800" dirty="0">
                <a:latin typeface="Calibri" panose="020F0502020204030204" pitchFamily="34" charset="0"/>
                <a:cs typeface="Calibri" panose="020F0502020204030204" pitchFamily="34" charset="0"/>
              </a:rPr>
              <a:t> D, </a:t>
            </a:r>
            <a:r>
              <a:rPr lang="pt-BR" sz="4800" dirty="0" err="1">
                <a:latin typeface="Calibri" panose="020F0502020204030204" pitchFamily="34" charset="0"/>
                <a:cs typeface="Calibri" panose="020F0502020204030204" pitchFamily="34" charset="0"/>
              </a:rPr>
              <a:t>Herzenberg</a:t>
            </a:r>
            <a:r>
              <a:rPr lang="pt-BR" sz="4800" dirty="0">
                <a:latin typeface="Calibri" panose="020F0502020204030204" pitchFamily="34" charset="0"/>
                <a:cs typeface="Calibri" panose="020F0502020204030204" pitchFamily="34" charset="0"/>
              </a:rPr>
              <a:t> JE. </a:t>
            </a:r>
            <a:r>
              <a:rPr lang="pt-BR" sz="4800" dirty="0" err="1">
                <a:latin typeface="Calibri" panose="020F0502020204030204" pitchFamily="34" charset="0"/>
                <a:cs typeface="Calibri" panose="020F0502020204030204" pitchFamily="34" charset="0"/>
              </a:rPr>
              <a:t>Intramedullary</a:t>
            </a:r>
            <a:r>
              <a:rPr lang="pt-BR" sz="4800" dirty="0">
                <a:latin typeface="Calibri" panose="020F0502020204030204" pitchFamily="34" charset="0"/>
                <a:cs typeface="Calibri" panose="020F0502020204030204" pitchFamily="34" charset="0"/>
              </a:rPr>
              <a:t> </a:t>
            </a:r>
            <a:r>
              <a:rPr lang="pt-BR" sz="4800" dirty="0" err="1">
                <a:latin typeface="Calibri" panose="020F0502020204030204" pitchFamily="34" charset="0"/>
                <a:cs typeface="Calibri" panose="020F0502020204030204" pitchFamily="34" charset="0"/>
              </a:rPr>
              <a:t>infections</a:t>
            </a:r>
            <a:r>
              <a:rPr lang="pt-BR" sz="4800" dirty="0">
                <a:latin typeface="Calibri" panose="020F0502020204030204" pitchFamily="34" charset="0"/>
                <a:cs typeface="Calibri" panose="020F0502020204030204" pitchFamily="34" charset="0"/>
              </a:rPr>
              <a:t> </a:t>
            </a:r>
            <a:r>
              <a:rPr lang="pt-BR" sz="4800" dirty="0" err="1">
                <a:latin typeface="Calibri" panose="020F0502020204030204" pitchFamily="34" charset="0"/>
                <a:cs typeface="Calibri" panose="020F0502020204030204" pitchFamily="34" charset="0"/>
              </a:rPr>
              <a:t>treated</a:t>
            </a:r>
            <a:r>
              <a:rPr lang="pt-BR" sz="4800" dirty="0">
                <a:latin typeface="Calibri" panose="020F0502020204030204" pitchFamily="34" charset="0"/>
                <a:cs typeface="Calibri" panose="020F0502020204030204" pitchFamily="34" charset="0"/>
              </a:rPr>
              <a:t> </a:t>
            </a:r>
            <a:r>
              <a:rPr lang="pt-BR" sz="4800" dirty="0" err="1">
                <a:latin typeface="Calibri" panose="020F0502020204030204" pitchFamily="34" charset="0"/>
                <a:cs typeface="Calibri" panose="020F0502020204030204" pitchFamily="34" charset="0"/>
              </a:rPr>
              <a:t>with</a:t>
            </a:r>
            <a:r>
              <a:rPr lang="pt-BR" sz="4800" dirty="0">
                <a:latin typeface="Calibri" panose="020F0502020204030204" pitchFamily="34" charset="0"/>
                <a:cs typeface="Calibri" panose="020F0502020204030204" pitchFamily="34" charset="0"/>
              </a:rPr>
              <a:t> </a:t>
            </a:r>
            <a:r>
              <a:rPr lang="pt-BR" sz="4800" dirty="0" err="1">
                <a:latin typeface="Calibri" panose="020F0502020204030204" pitchFamily="34" charset="0"/>
                <a:cs typeface="Calibri" panose="020F0502020204030204" pitchFamily="34" charset="0"/>
              </a:rPr>
              <a:t>antibiotic</a:t>
            </a:r>
            <a:r>
              <a:rPr lang="pt-BR" sz="4800" dirty="0">
                <a:latin typeface="Calibri" panose="020F0502020204030204" pitchFamily="34" charset="0"/>
                <a:cs typeface="Calibri" panose="020F0502020204030204" pitchFamily="34" charset="0"/>
              </a:rPr>
              <a:t> </a:t>
            </a:r>
            <a:r>
              <a:rPr lang="pt-BR" sz="4800" dirty="0" err="1">
                <a:latin typeface="Calibri" panose="020F0502020204030204" pitchFamily="34" charset="0"/>
                <a:cs typeface="Calibri" panose="020F0502020204030204" pitchFamily="34" charset="0"/>
              </a:rPr>
              <a:t>cement</a:t>
            </a:r>
            <a:r>
              <a:rPr lang="pt-BR" sz="4800" dirty="0">
                <a:latin typeface="Calibri" panose="020F0502020204030204" pitchFamily="34" charset="0"/>
                <a:cs typeface="Calibri" panose="020F0502020204030204" pitchFamily="34" charset="0"/>
              </a:rPr>
              <a:t> </a:t>
            </a:r>
            <a:r>
              <a:rPr lang="pt-BR" sz="4800" dirty="0" err="1">
                <a:latin typeface="Calibri" panose="020F0502020204030204" pitchFamily="34" charset="0"/>
                <a:cs typeface="Calibri" panose="020F0502020204030204" pitchFamily="34" charset="0"/>
              </a:rPr>
              <a:t>rods</a:t>
            </a:r>
            <a:r>
              <a:rPr lang="pt-BR" sz="4800" dirty="0">
                <a:latin typeface="Calibri" panose="020F0502020204030204" pitchFamily="34" charset="0"/>
                <a:cs typeface="Calibri" panose="020F0502020204030204" pitchFamily="34" charset="0"/>
              </a:rPr>
              <a:t>: </a:t>
            </a:r>
            <a:r>
              <a:rPr lang="pt-BR" sz="4800" dirty="0" err="1">
                <a:latin typeface="Calibri" panose="020F0502020204030204" pitchFamily="34" charset="0"/>
                <a:cs typeface="Calibri" panose="020F0502020204030204" pitchFamily="34" charset="0"/>
              </a:rPr>
              <a:t>preliminary</a:t>
            </a:r>
            <a:r>
              <a:rPr lang="pt-BR" sz="4800" dirty="0">
                <a:latin typeface="Calibri" panose="020F0502020204030204" pitchFamily="34" charset="0"/>
                <a:cs typeface="Calibri" panose="020F0502020204030204" pitchFamily="34" charset="0"/>
              </a:rPr>
              <a:t> </a:t>
            </a:r>
            <a:r>
              <a:rPr lang="pt-BR" sz="4800" dirty="0" err="1">
                <a:latin typeface="Calibri" panose="020F0502020204030204" pitchFamily="34" charset="0"/>
                <a:cs typeface="Calibri" panose="020F0502020204030204" pitchFamily="34" charset="0"/>
              </a:rPr>
              <a:t>results</a:t>
            </a:r>
            <a:r>
              <a:rPr lang="pt-BR" sz="4800" dirty="0">
                <a:latin typeface="Calibri" panose="020F0502020204030204" pitchFamily="34" charset="0"/>
                <a:cs typeface="Calibri" panose="020F0502020204030204" pitchFamily="34" charset="0"/>
              </a:rPr>
              <a:t> in nine cases. J </a:t>
            </a:r>
            <a:r>
              <a:rPr lang="pt-BR" sz="4800" dirty="0" err="1">
                <a:latin typeface="Calibri" panose="020F0502020204030204" pitchFamily="34" charset="0"/>
                <a:cs typeface="Calibri" panose="020F0502020204030204" pitchFamily="34" charset="0"/>
              </a:rPr>
              <a:t>Orthop</a:t>
            </a:r>
            <a:r>
              <a:rPr lang="pt-BR" sz="4800" dirty="0">
                <a:latin typeface="Calibri" panose="020F0502020204030204" pitchFamily="34" charset="0"/>
                <a:cs typeface="Calibri" panose="020F0502020204030204" pitchFamily="34" charset="0"/>
              </a:rPr>
              <a:t> Trauma. 2002 Nov-Dec;16(10):723-9. </a:t>
            </a:r>
            <a:r>
              <a:rPr lang="pt-BR" sz="4800" dirty="0">
                <a:latin typeface="Calibri" panose="020F0502020204030204" pitchFamily="34" charset="0"/>
                <a:cs typeface="Calibri" panose="020F0502020204030204" pitchFamily="34" charset="0"/>
              </a:rPr>
              <a:t>4 - </a:t>
            </a:r>
            <a:r>
              <a:rPr lang="pt-BR" sz="4800" dirty="0" err="1">
                <a:latin typeface="Calibri" panose="020F0502020204030204" pitchFamily="34" charset="0"/>
                <a:cs typeface="Calibri" panose="020F0502020204030204" pitchFamily="34" charset="0"/>
              </a:rPr>
              <a:t>Riel</a:t>
            </a:r>
            <a:r>
              <a:rPr lang="pt-BR" sz="4800" dirty="0">
                <a:latin typeface="Calibri" panose="020F0502020204030204" pitchFamily="34" charset="0"/>
                <a:cs typeface="Calibri" panose="020F0502020204030204" pitchFamily="34" charset="0"/>
              </a:rPr>
              <a:t> RU, </a:t>
            </a:r>
            <a:r>
              <a:rPr lang="pt-BR" sz="4800" dirty="0" err="1">
                <a:latin typeface="Calibri" panose="020F0502020204030204" pitchFamily="34" charset="0"/>
                <a:cs typeface="Calibri" panose="020F0502020204030204" pitchFamily="34" charset="0"/>
              </a:rPr>
              <a:t>Gladden</a:t>
            </a:r>
            <a:r>
              <a:rPr lang="pt-BR" sz="4800" dirty="0">
                <a:latin typeface="Calibri" panose="020F0502020204030204" pitchFamily="34" charset="0"/>
                <a:cs typeface="Calibri" panose="020F0502020204030204" pitchFamily="34" charset="0"/>
              </a:rPr>
              <a:t> PB. A </a:t>
            </a:r>
            <a:r>
              <a:rPr lang="pt-BR" sz="4800" dirty="0" err="1">
                <a:latin typeface="Calibri" panose="020F0502020204030204" pitchFamily="34" charset="0"/>
                <a:cs typeface="Calibri" panose="020F0502020204030204" pitchFamily="34" charset="0"/>
              </a:rPr>
              <a:t>simple</a:t>
            </a:r>
            <a:r>
              <a:rPr lang="pt-BR" sz="4800" dirty="0">
                <a:latin typeface="Calibri" panose="020F0502020204030204" pitchFamily="34" charset="0"/>
                <a:cs typeface="Calibri" panose="020F0502020204030204" pitchFamily="34" charset="0"/>
              </a:rPr>
              <a:t> </a:t>
            </a:r>
            <a:r>
              <a:rPr lang="pt-BR" sz="4800" dirty="0" err="1">
                <a:latin typeface="Calibri" panose="020F0502020204030204" pitchFamily="34" charset="0"/>
                <a:cs typeface="Calibri" panose="020F0502020204030204" pitchFamily="34" charset="0"/>
              </a:rPr>
              <a:t>method</a:t>
            </a:r>
            <a:r>
              <a:rPr lang="pt-BR" sz="4800" dirty="0">
                <a:latin typeface="Calibri" panose="020F0502020204030204" pitchFamily="34" charset="0"/>
                <a:cs typeface="Calibri" panose="020F0502020204030204" pitchFamily="34" charset="0"/>
              </a:rPr>
              <a:t> for </a:t>
            </a:r>
            <a:r>
              <a:rPr lang="pt-BR" sz="4800" dirty="0" err="1">
                <a:latin typeface="Calibri" panose="020F0502020204030204" pitchFamily="34" charset="0"/>
                <a:cs typeface="Calibri" panose="020F0502020204030204" pitchFamily="34" charset="0"/>
              </a:rPr>
              <a:t>fashioning</a:t>
            </a:r>
            <a:r>
              <a:rPr lang="pt-BR" sz="4800" dirty="0">
                <a:latin typeface="Calibri" panose="020F0502020204030204" pitchFamily="34" charset="0"/>
                <a:cs typeface="Calibri" panose="020F0502020204030204" pitchFamily="34" charset="0"/>
              </a:rPr>
              <a:t> </a:t>
            </a:r>
            <a:r>
              <a:rPr lang="pt-BR" sz="4800" dirty="0" err="1">
                <a:latin typeface="Calibri" panose="020F0502020204030204" pitchFamily="34" charset="0"/>
                <a:cs typeface="Calibri" panose="020F0502020204030204" pitchFamily="34" charset="0"/>
              </a:rPr>
              <a:t>an</a:t>
            </a:r>
            <a:r>
              <a:rPr lang="pt-BR" sz="4800" dirty="0">
                <a:latin typeface="Calibri" panose="020F0502020204030204" pitchFamily="34" charset="0"/>
                <a:cs typeface="Calibri" panose="020F0502020204030204" pitchFamily="34" charset="0"/>
              </a:rPr>
              <a:t> </a:t>
            </a:r>
            <a:r>
              <a:rPr lang="pt-BR" sz="4800" dirty="0" err="1">
                <a:latin typeface="Calibri" panose="020F0502020204030204" pitchFamily="34" charset="0"/>
                <a:cs typeface="Calibri" panose="020F0502020204030204" pitchFamily="34" charset="0"/>
              </a:rPr>
              <a:t>antibiotic</a:t>
            </a:r>
            <a:r>
              <a:rPr lang="pt-BR" sz="4800" dirty="0">
                <a:latin typeface="Calibri" panose="020F0502020204030204" pitchFamily="34" charset="0"/>
                <a:cs typeface="Calibri" panose="020F0502020204030204" pitchFamily="34" charset="0"/>
              </a:rPr>
              <a:t> </a:t>
            </a:r>
            <a:r>
              <a:rPr lang="pt-BR" sz="4800" dirty="0" err="1">
                <a:latin typeface="Calibri" panose="020F0502020204030204" pitchFamily="34" charset="0"/>
                <a:cs typeface="Calibri" panose="020F0502020204030204" pitchFamily="34" charset="0"/>
              </a:rPr>
              <a:t>cement-coated</a:t>
            </a:r>
            <a:r>
              <a:rPr lang="pt-BR" sz="4800" dirty="0">
                <a:latin typeface="Calibri" panose="020F0502020204030204" pitchFamily="34" charset="0"/>
                <a:cs typeface="Calibri" panose="020F0502020204030204" pitchFamily="34" charset="0"/>
              </a:rPr>
              <a:t> </a:t>
            </a:r>
            <a:r>
              <a:rPr lang="pt-BR" sz="4800" dirty="0" err="1">
                <a:latin typeface="Calibri" panose="020F0502020204030204" pitchFamily="34" charset="0"/>
                <a:cs typeface="Calibri" panose="020F0502020204030204" pitchFamily="34" charset="0"/>
              </a:rPr>
              <a:t>interlocking</a:t>
            </a:r>
            <a:r>
              <a:rPr lang="pt-BR" sz="4800" dirty="0">
                <a:latin typeface="Calibri" panose="020F0502020204030204" pitchFamily="34" charset="0"/>
                <a:cs typeface="Calibri" panose="020F0502020204030204" pitchFamily="34" charset="0"/>
              </a:rPr>
              <a:t> </a:t>
            </a:r>
            <a:r>
              <a:rPr lang="pt-BR" sz="4800" dirty="0" err="1">
                <a:latin typeface="Calibri" panose="020F0502020204030204" pitchFamily="34" charset="0"/>
                <a:cs typeface="Calibri" panose="020F0502020204030204" pitchFamily="34" charset="0"/>
              </a:rPr>
              <a:t>intramedullary</a:t>
            </a:r>
            <a:r>
              <a:rPr lang="pt-BR" sz="4800" dirty="0">
                <a:latin typeface="Calibri" panose="020F0502020204030204" pitchFamily="34" charset="0"/>
                <a:cs typeface="Calibri" panose="020F0502020204030204" pitchFamily="34" charset="0"/>
              </a:rPr>
              <a:t> </a:t>
            </a:r>
            <a:r>
              <a:rPr lang="pt-BR" sz="4800" dirty="0" err="1">
                <a:latin typeface="Calibri" panose="020F0502020204030204" pitchFamily="34" charset="0"/>
                <a:cs typeface="Calibri" panose="020F0502020204030204" pitchFamily="34" charset="0"/>
              </a:rPr>
              <a:t>nail</a:t>
            </a:r>
            <a:r>
              <a:rPr lang="pt-BR" sz="4800" dirty="0">
                <a:latin typeface="Calibri" panose="020F0502020204030204" pitchFamily="34" charset="0"/>
                <a:cs typeface="Calibri" panose="020F0502020204030204" pitchFamily="34" charset="0"/>
              </a:rPr>
              <a:t>. </a:t>
            </a:r>
            <a:r>
              <a:rPr lang="pt-BR" sz="4800" dirty="0" err="1">
                <a:latin typeface="Calibri" panose="020F0502020204030204" pitchFamily="34" charset="0"/>
                <a:cs typeface="Calibri" panose="020F0502020204030204" pitchFamily="34" charset="0"/>
              </a:rPr>
              <a:t>Am</a:t>
            </a:r>
            <a:r>
              <a:rPr lang="pt-BR" sz="4800" dirty="0">
                <a:latin typeface="Calibri" panose="020F0502020204030204" pitchFamily="34" charset="0"/>
                <a:cs typeface="Calibri" panose="020F0502020204030204" pitchFamily="34" charset="0"/>
              </a:rPr>
              <a:t> J </a:t>
            </a:r>
            <a:r>
              <a:rPr lang="pt-BR" sz="4800" dirty="0" err="1">
                <a:latin typeface="Calibri" panose="020F0502020204030204" pitchFamily="34" charset="0"/>
                <a:cs typeface="Calibri" panose="020F0502020204030204" pitchFamily="34" charset="0"/>
              </a:rPr>
              <a:t>Orthop</a:t>
            </a:r>
            <a:r>
              <a:rPr lang="pt-BR" sz="4800" dirty="0">
                <a:latin typeface="Calibri" panose="020F0502020204030204" pitchFamily="34" charset="0"/>
                <a:cs typeface="Calibri" panose="020F0502020204030204" pitchFamily="34" charset="0"/>
              </a:rPr>
              <a:t> (Belle </a:t>
            </a:r>
            <a:r>
              <a:rPr lang="pt-BR" sz="4800" dirty="0" err="1">
                <a:latin typeface="Calibri" panose="020F0502020204030204" pitchFamily="34" charset="0"/>
                <a:cs typeface="Calibri" panose="020F0502020204030204" pitchFamily="34" charset="0"/>
              </a:rPr>
              <a:t>Mead</a:t>
            </a:r>
            <a:r>
              <a:rPr lang="pt-BR" sz="4800" dirty="0">
                <a:latin typeface="Calibri" panose="020F0502020204030204" pitchFamily="34" charset="0"/>
                <a:cs typeface="Calibri" panose="020F0502020204030204" pitchFamily="34" charset="0"/>
              </a:rPr>
              <a:t> NJ). 2010 Jan;39(1):18-21. PMID: 20305835</a:t>
            </a:r>
            <a:r>
              <a:rPr lang="pt-BR" sz="4800" dirty="0">
                <a:latin typeface="Calibri" panose="020F0502020204030204" pitchFamily="34" charset="0"/>
                <a:cs typeface="Calibri" panose="020F0502020204030204" pitchFamily="34" charset="0"/>
              </a:rPr>
              <a:t>. </a:t>
            </a:r>
          </a:p>
          <a:p>
            <a:pPr lvl="0" algn="just"/>
            <a:r>
              <a:rPr lang="pt-BR" sz="4800" dirty="0">
                <a:latin typeface="Calibri" panose="020F0502020204030204" pitchFamily="34" charset="0"/>
                <a:cs typeface="Calibri" panose="020F0502020204030204" pitchFamily="34" charset="0"/>
              </a:rPr>
              <a:t>5 - </a:t>
            </a:r>
            <a:r>
              <a:rPr lang="pt-BR" sz="4800" dirty="0" err="1">
                <a:latin typeface="Calibri" panose="020F0502020204030204" pitchFamily="34" charset="0"/>
                <a:cs typeface="Calibri" panose="020F0502020204030204" pitchFamily="34" charset="0"/>
              </a:rPr>
              <a:t>Abalkhail</a:t>
            </a:r>
            <a:r>
              <a:rPr lang="pt-BR" sz="4800" dirty="0">
                <a:latin typeface="Calibri" panose="020F0502020204030204" pitchFamily="34" charset="0"/>
                <a:cs typeface="Calibri" panose="020F0502020204030204" pitchFamily="34" charset="0"/>
              </a:rPr>
              <a:t> TB, </a:t>
            </a:r>
            <a:r>
              <a:rPr lang="pt-BR" sz="4800" dirty="0" err="1">
                <a:latin typeface="Calibri" panose="020F0502020204030204" pitchFamily="34" charset="0"/>
                <a:cs typeface="Calibri" panose="020F0502020204030204" pitchFamily="34" charset="0"/>
              </a:rPr>
              <a:t>Elhessy</a:t>
            </a:r>
            <a:r>
              <a:rPr lang="pt-BR" sz="4800" dirty="0">
                <a:latin typeface="Calibri" panose="020F0502020204030204" pitchFamily="34" charset="0"/>
                <a:cs typeface="Calibri" panose="020F0502020204030204" pitchFamily="34" charset="0"/>
              </a:rPr>
              <a:t> AH, </a:t>
            </a:r>
            <a:r>
              <a:rPr lang="pt-BR" sz="4800" dirty="0" err="1">
                <a:latin typeface="Calibri" panose="020F0502020204030204" pitchFamily="34" charset="0"/>
                <a:cs typeface="Calibri" panose="020F0502020204030204" pitchFamily="34" charset="0"/>
              </a:rPr>
              <a:t>Conway</a:t>
            </a:r>
            <a:r>
              <a:rPr lang="pt-BR" sz="4800" dirty="0">
                <a:latin typeface="Calibri" panose="020F0502020204030204" pitchFamily="34" charset="0"/>
                <a:cs typeface="Calibri" panose="020F0502020204030204" pitchFamily="34" charset="0"/>
              </a:rPr>
              <a:t> JD. </a:t>
            </a:r>
            <a:r>
              <a:rPr lang="pt-BR" sz="4800" dirty="0" err="1">
                <a:latin typeface="Calibri" panose="020F0502020204030204" pitchFamily="34" charset="0"/>
                <a:cs typeface="Calibri" panose="020F0502020204030204" pitchFamily="34" charset="0"/>
              </a:rPr>
              <a:t>Removal</a:t>
            </a:r>
            <a:r>
              <a:rPr lang="pt-BR" sz="4800" dirty="0">
                <a:latin typeface="Calibri" panose="020F0502020204030204" pitchFamily="34" charset="0"/>
                <a:cs typeface="Calibri" panose="020F0502020204030204" pitchFamily="34" charset="0"/>
              </a:rPr>
              <a:t> </a:t>
            </a:r>
            <a:r>
              <a:rPr lang="pt-BR" sz="4800" dirty="0" err="1">
                <a:latin typeface="Calibri" panose="020F0502020204030204" pitchFamily="34" charset="0"/>
                <a:cs typeface="Calibri" panose="020F0502020204030204" pitchFamily="34" charset="0"/>
              </a:rPr>
              <a:t>of</a:t>
            </a:r>
            <a:r>
              <a:rPr lang="pt-BR" sz="4800" dirty="0">
                <a:latin typeface="Calibri" panose="020F0502020204030204" pitchFamily="34" charset="0"/>
                <a:cs typeface="Calibri" panose="020F0502020204030204" pitchFamily="34" charset="0"/>
              </a:rPr>
              <a:t> </a:t>
            </a:r>
            <a:r>
              <a:rPr lang="pt-BR" sz="4800" dirty="0" err="1">
                <a:latin typeface="Calibri" panose="020F0502020204030204" pitchFamily="34" charset="0"/>
                <a:cs typeface="Calibri" panose="020F0502020204030204" pitchFamily="34" charset="0"/>
              </a:rPr>
              <a:t>Antibiotic</a:t>
            </a:r>
            <a:r>
              <a:rPr lang="pt-BR" sz="4800" dirty="0">
                <a:latin typeface="Calibri" panose="020F0502020204030204" pitchFamily="34" charset="0"/>
                <a:cs typeface="Calibri" panose="020F0502020204030204" pitchFamily="34" charset="0"/>
              </a:rPr>
              <a:t> </a:t>
            </a:r>
            <a:r>
              <a:rPr lang="pt-BR" sz="4800" dirty="0" err="1">
                <a:latin typeface="Calibri" panose="020F0502020204030204" pitchFamily="34" charset="0"/>
                <a:cs typeface="Calibri" panose="020F0502020204030204" pitchFamily="34" charset="0"/>
              </a:rPr>
              <a:t>Cement-Coated</a:t>
            </a:r>
            <a:r>
              <a:rPr lang="pt-BR" sz="4800" dirty="0">
                <a:latin typeface="Calibri" panose="020F0502020204030204" pitchFamily="34" charset="0"/>
                <a:cs typeface="Calibri" panose="020F0502020204030204" pitchFamily="34" charset="0"/>
              </a:rPr>
              <a:t> </a:t>
            </a:r>
            <a:r>
              <a:rPr lang="pt-BR" sz="4800" dirty="0" err="1">
                <a:latin typeface="Calibri" panose="020F0502020204030204" pitchFamily="34" charset="0"/>
                <a:cs typeface="Calibri" panose="020F0502020204030204" pitchFamily="34" charset="0"/>
              </a:rPr>
              <a:t>Interlocking</a:t>
            </a:r>
            <a:r>
              <a:rPr lang="pt-BR" sz="4800" dirty="0">
                <a:latin typeface="Calibri" panose="020F0502020204030204" pitchFamily="34" charset="0"/>
                <a:cs typeface="Calibri" panose="020F0502020204030204" pitchFamily="34" charset="0"/>
              </a:rPr>
              <a:t> </a:t>
            </a:r>
            <a:r>
              <a:rPr lang="pt-BR" sz="4800" dirty="0" err="1">
                <a:latin typeface="Calibri" panose="020F0502020204030204" pitchFamily="34" charset="0"/>
                <a:cs typeface="Calibri" panose="020F0502020204030204" pitchFamily="34" charset="0"/>
              </a:rPr>
              <a:t>Nails</a:t>
            </a:r>
            <a:r>
              <a:rPr lang="pt-BR" sz="4800" dirty="0">
                <a:latin typeface="Calibri" panose="020F0502020204030204" pitchFamily="34" charset="0"/>
                <a:cs typeface="Calibri" panose="020F0502020204030204" pitchFamily="34" charset="0"/>
              </a:rPr>
              <a:t>. J </a:t>
            </a:r>
            <a:r>
              <a:rPr lang="pt-BR" sz="4800" dirty="0" err="1">
                <a:latin typeface="Calibri" panose="020F0502020204030204" pitchFamily="34" charset="0"/>
                <a:cs typeface="Calibri" panose="020F0502020204030204" pitchFamily="34" charset="0"/>
              </a:rPr>
              <a:t>Orthop</a:t>
            </a:r>
            <a:r>
              <a:rPr lang="pt-BR" sz="4800" dirty="0">
                <a:latin typeface="Calibri" panose="020F0502020204030204" pitchFamily="34" charset="0"/>
                <a:cs typeface="Calibri" panose="020F0502020204030204" pitchFamily="34" charset="0"/>
              </a:rPr>
              <a:t> Trauma. 2022 </a:t>
            </a:r>
            <a:r>
              <a:rPr lang="pt-BR" sz="4800" dirty="0" err="1">
                <a:latin typeface="Calibri" panose="020F0502020204030204" pitchFamily="34" charset="0"/>
                <a:cs typeface="Calibri" panose="020F0502020204030204" pitchFamily="34" charset="0"/>
              </a:rPr>
              <a:t>Jun</a:t>
            </a:r>
            <a:r>
              <a:rPr lang="pt-BR" sz="4800" dirty="0">
                <a:latin typeface="Calibri" panose="020F0502020204030204" pitchFamily="34" charset="0"/>
                <a:cs typeface="Calibri" panose="020F0502020204030204" pitchFamily="34" charset="0"/>
              </a:rPr>
              <a:t> 1;36(6):</a:t>
            </a:r>
            <a:r>
              <a:rPr lang="pt-BR" sz="4800" dirty="0">
                <a:latin typeface="Calibri" panose="020F0502020204030204" pitchFamily="34" charset="0"/>
                <a:cs typeface="Calibri" panose="020F0502020204030204" pitchFamily="34" charset="0"/>
              </a:rPr>
              <a:t>317-320.</a:t>
            </a:r>
            <a:endParaRPr lang="pt-BR" sz="4800" dirty="0">
              <a:latin typeface="Calibri" panose="020F0502020204030204" pitchFamily="34" charset="0"/>
              <a:cs typeface="Calibri" panose="020F0502020204030204" pitchFamily="34" charset="0"/>
            </a:endParaRPr>
          </a:p>
          <a:p>
            <a:pPr algn="just"/>
            <a:endParaRPr lang="pt-BR" sz="4800" dirty="0">
              <a:latin typeface="Calibri" panose="020F0502020204030204" pitchFamily="34" charset="0"/>
              <a:cs typeface="Calibri" panose="020F0502020204030204" pitchFamily="34" charset="0"/>
            </a:endParaRPr>
          </a:p>
          <a:p>
            <a:pPr lvl="0" algn="just"/>
            <a:endParaRPr lang="pt-BR" dirty="0"/>
          </a:p>
          <a:p>
            <a:pPr algn="just"/>
            <a:endParaRPr lang="pt-BR" dirty="0"/>
          </a:p>
          <a:p>
            <a:pPr lvl="0" algn="just"/>
            <a:endParaRPr lang="pt-BR" dirty="0"/>
          </a:p>
          <a:p>
            <a:pPr algn="just"/>
            <a:endParaRPr lang="pt-BR" sz="4800" dirty="0">
              <a:latin typeface="Calibri" panose="020F0502020204030204" pitchFamily="34" charset="0"/>
              <a:cs typeface="Calibri" panose="020F0502020204030204" pitchFamily="34" charset="0"/>
            </a:endParaRPr>
          </a:p>
          <a:p>
            <a:pPr algn="just"/>
            <a:endParaRPr lang="pt-BR" sz="4800" dirty="0">
              <a:latin typeface="Calibri" panose="020F0502020204030204" pitchFamily="34" charset="0"/>
              <a:cs typeface="Calibri" panose="020F0502020204030204" pitchFamily="34" charset="0"/>
            </a:endParaRPr>
          </a:p>
        </p:txBody>
      </p:sp>
      <p:pic>
        <p:nvPicPr>
          <p:cNvPr id="2" name="Imagem 1"/>
          <p:cNvPicPr>
            <a:picLocks noChangeAspect="1"/>
          </p:cNvPicPr>
          <p:nvPr/>
        </p:nvPicPr>
        <p:blipFill>
          <a:blip r:embed="R5099c2e9131149ea"/>
          <a:stretch>
            <a:fillRect/>
          </a:stretch>
        </p:blipFill>
        <p:spPr>
          <a:xfrm>
            <a:off x="2617236" y="4782047"/>
            <a:ext cx="3560611" cy="2392732"/>
          </a:xfrm>
          <a:prstGeom prst="rect">
            <a:avLst/>
          </a:prstGeom>
        </p:spPr>
      </p:pic>
      <p:sp>
        <p:nvSpPr>
          <p:cNvPr id="32" name="CaixaDeTexto 31">
            <a:extLst>
              <a:ext uri="{FF2B5EF4-FFF2-40B4-BE49-F238E27FC236}">
                <a16:creationId xmlns:a16="http://schemas.microsoft.com/office/drawing/2014/main" id="{C9801DE1-BE9C-91B4-8E6A-5E2F98EA3E2B}"/>
              </a:ext>
            </a:extLst>
          </p:cNvPr>
          <p:cNvSpPr txBox="1"/>
          <p:nvPr/>
        </p:nvSpPr>
        <p:spPr>
          <a:xfrm>
            <a:off x="13539960" y="8486546"/>
            <a:ext cx="14862351" cy="6001643"/>
          </a:xfrm>
          <a:prstGeom prst="rect">
            <a:avLst/>
          </a:prstGeom>
          <a:noFill/>
        </p:spPr>
        <p:txBody>
          <a:bodyPr wrap="square" rtlCol="0">
            <a:spAutoFit/>
          </a:bodyPr>
          <a:lstStyle/>
          <a:p>
            <a:pPr algn="just"/>
            <a:r>
              <a:rPr lang="pt-BR" sz="4800" dirty="0">
                <a:latin typeface="Calibri" panose="020F0502020204030204" pitchFamily="34" charset="0"/>
                <a:cs typeface="Calibri" panose="020F0502020204030204" pitchFamily="34" charset="0"/>
              </a:rPr>
              <a:t>	</a:t>
            </a:r>
            <a:r>
              <a:rPr lang="pt-BR" sz="4800" dirty="0">
                <a:latin typeface="Calibri" panose="020F0502020204030204" pitchFamily="34" charset="0"/>
                <a:cs typeface="Calibri" panose="020F0502020204030204" pitchFamily="34" charset="0"/>
              </a:rPr>
              <a:t>Este método foi realizado em nosso serviço em três pacientes com diagnóstico de fratura exposta de tíbia (</a:t>
            </a:r>
            <a:r>
              <a:rPr lang="pt-BR" sz="4800" dirty="0" err="1">
                <a:latin typeface="Calibri" panose="020F0502020204030204" pitchFamily="34" charset="0"/>
                <a:cs typeface="Calibri" panose="020F0502020204030204" pitchFamily="34" charset="0"/>
              </a:rPr>
              <a:t>Gustillo</a:t>
            </a:r>
            <a:r>
              <a:rPr lang="pt-BR" sz="4800" dirty="0">
                <a:latin typeface="Calibri" panose="020F0502020204030204" pitchFamily="34" charset="0"/>
                <a:cs typeface="Calibri" panose="020F0502020204030204" pitchFamily="34" charset="0"/>
              </a:rPr>
              <a:t> Anderson IIIA/IIIB) após trauma de alta energia e que apresentavam-se com quadro de </a:t>
            </a:r>
            <a:r>
              <a:rPr lang="pt-BR" sz="4800" dirty="0" err="1">
                <a:latin typeface="Calibri" panose="020F0502020204030204" pitchFamily="34" charset="0"/>
                <a:cs typeface="Calibri" panose="020F0502020204030204" pitchFamily="34" charset="0"/>
              </a:rPr>
              <a:t>osteomielite</a:t>
            </a:r>
            <a:r>
              <a:rPr lang="pt-BR" sz="4800" dirty="0">
                <a:latin typeface="Calibri" panose="020F0502020204030204" pitchFamily="34" charset="0"/>
                <a:cs typeface="Calibri" panose="020F0502020204030204" pitchFamily="34" charset="0"/>
              </a:rPr>
              <a:t> crônica / </a:t>
            </a:r>
            <a:r>
              <a:rPr lang="pt-BR" sz="4800" dirty="0" err="1">
                <a:latin typeface="Calibri" panose="020F0502020204030204" pitchFamily="34" charset="0"/>
                <a:cs typeface="Calibri" panose="020F0502020204030204" pitchFamily="34" charset="0"/>
              </a:rPr>
              <a:t>pandiafisite</a:t>
            </a:r>
            <a:r>
              <a:rPr lang="pt-BR" sz="4800" dirty="0">
                <a:latin typeface="Calibri" panose="020F0502020204030204" pitchFamily="34" charset="0"/>
                <a:cs typeface="Calibri" panose="020F0502020204030204" pitchFamily="34" charset="0"/>
              </a:rPr>
              <a:t>, todos com quadro de infecção ativa. Obtivemos o controle total da infecção em todos os casos, além de consolidação óssea em dois até o momento (figuras 2-4 ilustram alguns destes casos). </a:t>
            </a:r>
          </a:p>
        </p:txBody>
      </p:sp>
      <p:pic>
        <p:nvPicPr>
          <p:cNvPr id="33" name="Imagem 32"/>
          <p:cNvPicPr/>
          <p:nvPr/>
        </p:nvPicPr>
        <p:blipFill>
          <a:blip r:embed="R52e80e941bb94132"/>
          <a:stretch>
            <a:fillRect/>
          </a:stretch>
        </p:blipFill>
        <p:spPr>
          <a:xfrm>
            <a:off x="13539961" y="14626746"/>
            <a:ext cx="5837062" cy="6328760"/>
          </a:xfrm>
          <a:prstGeom prst="rect">
            <a:avLst/>
          </a:prstGeom>
        </p:spPr>
      </p:pic>
      <p:pic>
        <p:nvPicPr>
          <p:cNvPr id="28" name="Imagem 27"/>
          <p:cNvPicPr>
            <a:picLocks noChangeAspect="1"/>
          </p:cNvPicPr>
          <p:nvPr/>
        </p:nvPicPr>
        <p:blipFill>
          <a:blip r:embed="Rc75fdd4bff23408c"/>
          <a:stretch>
            <a:fillRect/>
          </a:stretch>
        </p:blipFill>
        <p:spPr>
          <a:xfrm>
            <a:off x="19775134" y="14580000"/>
            <a:ext cx="8627178" cy="6370279"/>
          </a:xfrm>
          <a:prstGeom prst="rect">
            <a:avLst/>
          </a:prstGeom>
        </p:spPr>
      </p:pic>
      <p:sp>
        <p:nvSpPr>
          <p:cNvPr id="34" name="CaixaDeTexto 33"/>
          <p:cNvSpPr txBox="1"/>
          <p:nvPr/>
        </p:nvSpPr>
        <p:spPr>
          <a:xfrm>
            <a:off x="13539961" y="20950279"/>
            <a:ext cx="14616653" cy="1384995"/>
          </a:xfrm>
          <a:prstGeom prst="rect">
            <a:avLst/>
          </a:prstGeom>
          <a:noFill/>
        </p:spPr>
        <p:txBody>
          <a:bodyPr wrap="square" rtlCol="0">
            <a:spAutoFit/>
          </a:bodyPr>
          <a:lstStyle/>
          <a:p>
            <a:pPr algn="just"/>
            <a:r>
              <a:rPr lang="pt-BR" sz="2800" dirty="0">
                <a:latin typeface="Calibri" panose="020F0502020204030204" pitchFamily="34" charset="0"/>
                <a:cs typeface="Calibri" panose="020F0502020204030204" pitchFamily="34" charset="0"/>
              </a:rPr>
              <a:t>Figura 1: dispositivo cimento-haste / Figuras 2-4: radiografias de seguimento do paciente demonstrando consolidação óssea após realização do método e foto de pele evidenciando controle da infecção</a:t>
            </a:r>
            <a:endParaRPr lang="pt-BR"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70356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9424e816d0dd41ca">
            <a:extLst>
              <a:ext uri="{28A0092B-C50C-407E-A947-70E740481C1C}">
                <a14:useLocalDpi xmlns:a14="http://schemas.microsoft.com/office/drawing/2010/main" val="0"/>
              </a:ext>
            </a:extLst>
          </a:blip>
          <a:stretch>
            <a:fillRect/>
          </a:stretch>
        </p:blipFill>
        <p:spPr>
          <a:xfrm>
            <a:off x="-3"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becdbf2af2b94cd7">
            <a:extLst>
              <a:ext uri="{28A0092B-C50C-407E-A947-70E740481C1C}">
                <a14:useLocalDpi xmlns:a14="http://schemas.microsoft.com/office/drawing/2010/main" val="0"/>
              </a:ext>
            </a:extLst>
          </a:blip>
          <a:stretch>
            <a:fillRect/>
          </a:stretch>
        </p:blipFill>
        <p:spPr>
          <a:xfrm>
            <a:off x="0" y="40648825"/>
            <a:ext cx="28800425" cy="3181087"/>
          </a:xfrm>
          <a:prstGeom prst="rect">
            <a:avLst/>
          </a:prstGeom>
        </p:spPr>
      </p:pic>
      <p:sp>
        <p:nvSpPr>
          <p:cNvPr id="3" name="Subtítulo 2"/>
          <p:cNvSpPr>
            <a:spLocks noGrp="1"/>
          </p:cNvSpPr>
          <p:nvPr>
            <p:ph sz="half" idx="1"/>
          </p:nvPr>
        </p:nvSpPr>
        <p:spPr>
          <a:xfrm>
            <a:off x="2340021" y="11288199"/>
            <a:ext cx="12060187" cy="28752056"/>
          </a:xfrm>
        </p:spPr>
        <p:txBody>
          <a:bodyPr>
            <a:noAutofit/>
          </a:bodyPr>
          <a:lstStyle/>
          <a:p>
            <a:pPr marL="0" indent="0">
              <a:buNone/>
            </a:pPr>
            <a:r>
              <a:rPr lang="pt-BR" sz="5500" b="1" dirty="0">
                <a:latin typeface="Calibri" panose="020F0502020204030204" pitchFamily="34" charset="0"/>
                <a:cs typeface="Calibri" panose="020F0502020204030204" pitchFamily="34" charset="0"/>
              </a:rPr>
              <a:t>RESUMO</a:t>
            </a:r>
          </a:p>
          <a:p>
            <a:pPr marL="0" indent="0" algn="just">
              <a:buNone/>
            </a:pPr>
            <a:r>
              <a:rPr lang="pt-BR" sz="4800" dirty="0">
                <a:latin typeface="Calibri" panose="020F0502020204030204" pitchFamily="34" charset="0"/>
                <a:cs typeface="Calibri" panose="020F0502020204030204" pitchFamily="34" charset="0"/>
              </a:rPr>
              <a:t>A fratura de quadril é considerada uma urgência ortopédica que exige intervenção rápida com intuito de prevenir complicações e preservar a qualidade de vida do paciente. Essa condição é demasiadamente comum em idosos, geralmente causada por queda da própria altura, e com maior prevalência em mulheres devido  à osteoporose. Já entre os jovens, a fratura de quadril ocorre com maior frequência em homens, sendo, na maioria das vezes, resultado de traumas de alta energia. </a:t>
            </a:r>
          </a:p>
          <a:p>
            <a:pPr marL="0" indent="0" algn="just">
              <a:buNone/>
            </a:pPr>
            <a:r>
              <a:rPr lang="pt-BR" sz="4800" dirty="0">
                <a:latin typeface="Calibri" panose="020F0502020204030204" pitchFamily="34" charset="0"/>
                <a:cs typeface="Calibri" panose="020F0502020204030204" pitchFamily="34" charset="0"/>
              </a:rPr>
              <a:t>A fratura de quadril é definida como </a:t>
            </a:r>
            <a:r>
              <a:rPr lang="pt-BR" sz="4800" b="0" i="0" dirty="0">
                <a:solidFill>
                  <a:srgbClr val="000000"/>
                </a:solidFill>
                <a:effectLst/>
                <a:latin typeface="Calibri" panose="020F0502020204030204" pitchFamily="34" charset="0"/>
                <a:cs typeface="Calibri" panose="020F0502020204030204" pitchFamily="34" charset="0"/>
              </a:rPr>
              <a:t>fratura do fêmur proximal, a qual é </a:t>
            </a:r>
            <a:r>
              <a:rPr lang="pt-BR" sz="4800" dirty="0">
                <a:solidFill>
                  <a:srgbClr val="000000"/>
                </a:solidFill>
                <a:latin typeface="Calibri" panose="020F0502020204030204" pitchFamily="34" charset="0"/>
                <a:cs typeface="Calibri" panose="020F0502020204030204" pitchFamily="34" charset="0"/>
              </a:rPr>
              <a:t>c</a:t>
            </a:r>
            <a:r>
              <a:rPr lang="pt-BR" sz="4800" b="0" i="0" dirty="0">
                <a:solidFill>
                  <a:srgbClr val="000000"/>
                </a:solidFill>
                <a:effectLst/>
                <a:latin typeface="Calibri" panose="020F0502020204030204" pitchFamily="34" charset="0"/>
                <a:cs typeface="Calibri" panose="020F0502020204030204" pitchFamily="34" charset="0"/>
              </a:rPr>
              <a:t>lassificada em</a:t>
            </a:r>
            <a:r>
              <a:rPr lang="pt-BR" sz="4800" b="0" i="0" dirty="0">
                <a:solidFill>
                  <a:srgbClr val="1B1B1B"/>
                </a:solidFill>
                <a:effectLst/>
                <a:latin typeface="Calibri" panose="020F0502020204030204" pitchFamily="34" charset="0"/>
                <a:cs typeface="Calibri" panose="020F0502020204030204" pitchFamily="34" charset="0"/>
              </a:rPr>
              <a:t> intracapsular e extracapsular. Dessa forma, saber </a:t>
            </a:r>
            <a:r>
              <a:rPr lang="pt-BR" sz="4800" dirty="0">
                <a:solidFill>
                  <a:srgbClr val="1B1B1B"/>
                </a:solidFill>
                <a:latin typeface="Calibri" panose="020F0502020204030204" pitchFamily="34" charset="0"/>
                <a:cs typeface="Calibri" panose="020F0502020204030204" pitchFamily="34" charset="0"/>
              </a:rPr>
              <a:t>identificar e classificar o padrão </a:t>
            </a:r>
            <a:r>
              <a:rPr lang="pt-BR" sz="4800" b="0" i="0" dirty="0">
                <a:solidFill>
                  <a:srgbClr val="1B1B1B"/>
                </a:solidFill>
                <a:effectLst/>
                <a:latin typeface="Calibri" panose="020F0502020204030204" pitchFamily="34" charset="0"/>
                <a:cs typeface="Calibri" panose="020F0502020204030204" pitchFamily="34" charset="0"/>
              </a:rPr>
              <a:t>da fratura em imagens radiográficas </a:t>
            </a:r>
            <a:r>
              <a:rPr lang="pt-BR" sz="4800" dirty="0">
                <a:solidFill>
                  <a:srgbClr val="1B1B1B"/>
                </a:solidFill>
                <a:latin typeface="Calibri" panose="020F0502020204030204" pitchFamily="34" charset="0"/>
                <a:cs typeface="Calibri" panose="020F0502020204030204" pitchFamily="34" charset="0"/>
              </a:rPr>
              <a:t>é</a:t>
            </a:r>
            <a:r>
              <a:rPr lang="pt-BR" sz="4800" b="0" i="0" dirty="0">
                <a:solidFill>
                  <a:srgbClr val="1B1B1B"/>
                </a:solidFill>
                <a:effectLst/>
                <a:latin typeface="Calibri" panose="020F0502020204030204" pitchFamily="34" charset="0"/>
                <a:cs typeface="Calibri" panose="020F0502020204030204" pitchFamily="34" charset="0"/>
              </a:rPr>
              <a:t> de extrema importância, a fim de determinar a conduta terapêutica. Além disso, essa avaliação </a:t>
            </a:r>
            <a:r>
              <a:rPr lang="pt-BR" sz="4800" dirty="0">
                <a:solidFill>
                  <a:srgbClr val="000000"/>
                </a:solidFill>
                <a:latin typeface="Calibri" panose="020F0502020204030204" pitchFamily="34" charset="0"/>
                <a:cs typeface="Calibri" panose="020F0502020204030204" pitchFamily="34" charset="0"/>
              </a:rPr>
              <a:t>deve ser </a:t>
            </a:r>
            <a:r>
              <a:rPr lang="pt-BR" sz="4800" b="0" i="0" u="none" strike="noStrike" dirty="0">
                <a:solidFill>
                  <a:srgbClr val="000000"/>
                </a:solidFill>
                <a:effectLst/>
                <a:latin typeface="Calibri" panose="020F0502020204030204" pitchFamily="34" charset="0"/>
                <a:cs typeface="Calibri" panose="020F0502020204030204" pitchFamily="34" charset="0"/>
              </a:rPr>
              <a:t>individualizada, considerando fatores como idade, comorbidades, tipo de fratura e necessidades do paciente. </a:t>
            </a:r>
          </a:p>
          <a:p>
            <a:pPr marL="0" indent="0" algn="just">
              <a:buNone/>
            </a:pPr>
            <a:r>
              <a:rPr lang="pt-BR" sz="4800" i="0" u="none" strike="noStrike" dirty="0">
                <a:solidFill>
                  <a:srgbClr val="000000"/>
                </a:solidFill>
                <a:effectLst/>
                <a:latin typeface="Calibri" panose="020F0502020204030204" pitchFamily="34" charset="0"/>
                <a:cs typeface="Calibri" panose="020F0502020204030204" pitchFamily="34" charset="0"/>
              </a:rPr>
              <a:t>Destaca-se que o manejo cirúrgico e terapêutico deve ser realizado dentro das primeiras  48 horas após a fratura, quanto</a:t>
            </a:r>
            <a:r>
              <a:rPr lang="pt-BR" sz="4800" b="0" i="0" u="none" strike="noStrike" dirty="0">
                <a:solidFill>
                  <a:srgbClr val="000000"/>
                </a:solidFill>
                <a:effectLst/>
                <a:latin typeface="Calibri" panose="020F0502020204030204" pitchFamily="34" charset="0"/>
                <a:cs typeface="Calibri" panose="020F0502020204030204" pitchFamily="34" charset="0"/>
              </a:rPr>
              <a:t> à conduta cirúrgica </a:t>
            </a:r>
            <a:r>
              <a:rPr lang="pt-BR" sz="4800" dirty="0">
                <a:solidFill>
                  <a:srgbClr val="000000"/>
                </a:solidFill>
                <a:latin typeface="Calibri" panose="020F0502020204030204" pitchFamily="34" charset="0"/>
                <a:cs typeface="Calibri" panose="020F0502020204030204" pitchFamily="34" charset="0"/>
              </a:rPr>
              <a:t>indica-se que  </a:t>
            </a:r>
            <a:r>
              <a:rPr lang="pt-BR" sz="4800" b="0" i="0" u="none" strike="noStrike" dirty="0">
                <a:solidFill>
                  <a:srgbClr val="000000"/>
                </a:solidFill>
                <a:effectLst/>
                <a:latin typeface="Calibri" panose="020F0502020204030204" pitchFamily="34" charset="0"/>
                <a:cs typeface="Calibri" panose="020F0502020204030204" pitchFamily="34" charset="0"/>
              </a:rPr>
              <a:t>em fraturas extracapsulares e intracapsulares sem deslocamento deve-se  fazer osteossíntese, enquanto intracapsulares com deslocamento, indica-se a artroplastia. </a:t>
            </a:r>
            <a:r>
              <a:rPr lang="pt-BR" sz="4800" dirty="0">
                <a:solidFill>
                  <a:srgbClr val="000000"/>
                </a:solidFill>
                <a:latin typeface="Calibri" panose="020F0502020204030204" pitchFamily="34" charset="0"/>
                <a:cs typeface="Calibri" panose="020F0502020204030204" pitchFamily="34" charset="0"/>
              </a:rPr>
              <a:t>E</a:t>
            </a:r>
            <a:r>
              <a:rPr lang="pt-BR" sz="4800" i="0" u="none" strike="noStrike" dirty="0">
                <a:solidFill>
                  <a:srgbClr val="000000"/>
                </a:solidFill>
                <a:effectLst/>
                <a:latin typeface="Calibri" panose="020F0502020204030204" pitchFamily="34" charset="0"/>
                <a:cs typeface="Calibri" panose="020F0502020204030204" pitchFamily="34" charset="0"/>
              </a:rPr>
              <a:t>m jovens tende-se a fazer a artroplastia total, mesmo com maior risco de luxação pós-operatória, pois oferece melhor função e longevidade, reduzindo taxas de reoperação a longo prazo. Já em idosos se opta pela </a:t>
            </a:r>
            <a:r>
              <a:rPr lang="pt-BR" sz="4800" i="0" u="none" strike="noStrike" dirty="0" err="1">
                <a:solidFill>
                  <a:srgbClr val="000000"/>
                </a:solidFill>
                <a:effectLst/>
                <a:latin typeface="Calibri" panose="020F0502020204030204" pitchFamily="34" charset="0"/>
                <a:cs typeface="Calibri" panose="020F0502020204030204" pitchFamily="34" charset="0"/>
              </a:rPr>
              <a:t>hemiartroplastia</a:t>
            </a:r>
            <a:r>
              <a:rPr lang="pt-BR" sz="4800" dirty="0">
                <a:solidFill>
                  <a:srgbClr val="000000"/>
                </a:solidFill>
                <a:latin typeface="Calibri" panose="020F0502020204030204" pitchFamily="34" charset="0"/>
                <a:cs typeface="Calibri" panose="020F0502020204030204" pitchFamily="34" charset="0"/>
              </a:rPr>
              <a:t> - </a:t>
            </a:r>
            <a:r>
              <a:rPr lang="pt-BR" sz="4800" i="0" u="none" strike="noStrike" dirty="0">
                <a:solidFill>
                  <a:srgbClr val="000000"/>
                </a:solidFill>
                <a:effectLst/>
                <a:latin typeface="Calibri" panose="020F0502020204030204" pitchFamily="34" charset="0"/>
                <a:cs typeface="Calibri" panose="020F0502020204030204" pitchFamily="34" charset="0"/>
              </a:rPr>
              <a:t>devido à idade óssea - a qual tem menor tempo cirúrgico, menor risco de luxação e melhor função no pós-operatório imediato. </a:t>
            </a:r>
          </a:p>
        </p:txBody>
      </p:sp>
      <p:sp>
        <p:nvSpPr>
          <p:cNvPr id="10" name="Espaço Reservado para Conteúdo 9">
            <a:extLst>
              <a:ext uri="{FF2B5EF4-FFF2-40B4-BE49-F238E27FC236}">
                <a16:creationId xmlns:a16="http://schemas.microsoft.com/office/drawing/2014/main" id="{84B7E979-42D4-42EB-B466-BC464E6950DA}"/>
              </a:ext>
            </a:extLst>
          </p:cNvPr>
          <p:cNvSpPr>
            <a:spLocks noGrp="1"/>
          </p:cNvSpPr>
          <p:nvPr>
            <p:ph sz="half" idx="2"/>
          </p:nvPr>
        </p:nvSpPr>
        <p:spPr>
          <a:xfrm>
            <a:off x="14760205" y="11288199"/>
            <a:ext cx="12060187" cy="28096979"/>
          </a:xfrm>
        </p:spPr>
        <p:txBody>
          <a:bodyPr>
            <a:normAutofit fontScale="85000" lnSpcReduction="20000"/>
          </a:bodyPr>
          <a:lstStyle/>
          <a:p>
            <a:pPr marL="0" indent="0" algn="just">
              <a:lnSpc>
                <a:spcPct val="120000"/>
              </a:lnSpc>
              <a:buNone/>
            </a:pPr>
            <a:r>
              <a:rPr lang="pt-BR" sz="5600" dirty="0">
                <a:solidFill>
                  <a:srgbClr val="000000"/>
                </a:solidFill>
                <a:latin typeface="Calibri" panose="020F0502020204030204" pitchFamily="34" charset="0"/>
                <a:cs typeface="Calibri" panose="020F0502020204030204" pitchFamily="34" charset="0"/>
              </a:rPr>
              <a:t>Soma-se ainda, a necessidade de atuação </a:t>
            </a:r>
            <a:r>
              <a:rPr lang="pt-BR" sz="5600" dirty="0">
                <a:latin typeface="Calibri" panose="020F0502020204030204" pitchFamily="34" charset="0"/>
                <a:cs typeface="Calibri" panose="020F0502020204030204" pitchFamily="34" charset="0"/>
              </a:rPr>
              <a:t>de uma equipe multiprofissional nesse processo, incluindo o controle eficaz da dor pós operatória por meio do bloqueio nervoso regional — que proporciona alívio com menos efeitos colaterais — além de fisioterapia e exercícios físicos, os quais são essenciais para otimizar o tratamento e melhorar o prognóstico funcional.</a:t>
            </a:r>
          </a:p>
          <a:p>
            <a:pPr marL="0" indent="0" algn="just">
              <a:lnSpc>
                <a:spcPct val="120000"/>
              </a:lnSpc>
              <a:buNone/>
            </a:pPr>
            <a:r>
              <a:rPr lang="pt-BR" sz="6500" b="1" i="0" dirty="0">
                <a:solidFill>
                  <a:srgbClr val="000000"/>
                </a:solidFill>
                <a:effectLst/>
                <a:latin typeface="Calibri" panose="020F0502020204030204" pitchFamily="34" charset="0"/>
                <a:cs typeface="Calibri" panose="020F0502020204030204" pitchFamily="34" charset="0"/>
              </a:rPr>
              <a:t>METODOLOGIA</a:t>
            </a:r>
          </a:p>
          <a:p>
            <a:pPr marL="0" indent="0" algn="just">
              <a:lnSpc>
                <a:spcPct val="120000"/>
              </a:lnSpc>
              <a:buNone/>
            </a:pPr>
            <a:r>
              <a:rPr lang="pt-BR" sz="5600" b="0" i="0" dirty="0">
                <a:solidFill>
                  <a:srgbClr val="000000"/>
                </a:solidFill>
                <a:effectLst/>
                <a:latin typeface="Calibri" panose="020F0502020204030204" pitchFamily="34" charset="0"/>
                <a:cs typeface="Calibri" panose="020F0502020204030204" pitchFamily="34" charset="0"/>
              </a:rPr>
              <a:t>O presente artigo tem por objetivo analisar </a:t>
            </a:r>
            <a:r>
              <a:rPr lang="pt-BR" sz="5600" dirty="0">
                <a:solidFill>
                  <a:srgbClr val="000000"/>
                </a:solidFill>
                <a:latin typeface="Calibri" panose="020F0502020204030204" pitchFamily="34" charset="0"/>
                <a:cs typeface="Calibri" panose="020F0502020204030204" pitchFamily="34" charset="0"/>
              </a:rPr>
              <a:t>o perfil epidemiológico do paciente , enfatizando a </a:t>
            </a:r>
            <a:r>
              <a:rPr lang="pt-BR" sz="5600" b="0" i="0" dirty="0">
                <a:solidFill>
                  <a:srgbClr val="000000"/>
                </a:solidFill>
                <a:effectLst/>
                <a:latin typeface="Calibri" panose="020F0502020204030204" pitchFamily="34" charset="0"/>
                <a:cs typeface="Calibri" panose="020F0502020204030204" pitchFamily="34" charset="0"/>
              </a:rPr>
              <a:t>influência da idade, as condutas terapêuticas  e desfechos clínicos. </a:t>
            </a:r>
            <a:r>
              <a:rPr lang="pt-BR" sz="5600" dirty="0">
                <a:latin typeface="Calibri" panose="020F0502020204030204" pitchFamily="34" charset="0"/>
                <a:ea typeface="Calibri" panose="020F0502020204030204" pitchFamily="34" charset="0"/>
                <a:cs typeface="Calibri" panose="020F0502020204030204" pitchFamily="34" charset="0"/>
              </a:rPr>
              <a:t>Foram analisados 20 artigos n</a:t>
            </a:r>
            <a:r>
              <a:rPr lang="pt-BR" sz="5600" dirty="0">
                <a:effectLst/>
                <a:latin typeface="Calibri" panose="020F0502020204030204" pitchFamily="34" charset="0"/>
                <a:ea typeface="Calibri" panose="020F0502020204030204" pitchFamily="34" charset="0"/>
                <a:cs typeface="Calibri" panose="020F0502020204030204" pitchFamily="34" charset="0"/>
              </a:rPr>
              <a:t>as bases de dados </a:t>
            </a:r>
            <a:r>
              <a:rPr lang="pt-BR" sz="5600" dirty="0" err="1">
                <a:effectLst/>
                <a:latin typeface="Calibri" panose="020F0502020204030204" pitchFamily="34" charset="0"/>
                <a:ea typeface="Calibri" panose="020F0502020204030204" pitchFamily="34" charset="0"/>
                <a:cs typeface="Calibri" panose="020F0502020204030204" pitchFamily="34" charset="0"/>
              </a:rPr>
              <a:t>PubMed</a:t>
            </a:r>
            <a:r>
              <a:rPr lang="pt-BR" sz="5600" dirty="0">
                <a:effectLst/>
                <a:latin typeface="Calibri" panose="020F0502020204030204" pitchFamily="34" charset="0"/>
                <a:ea typeface="Calibri" panose="020F0502020204030204" pitchFamily="34" charset="0"/>
                <a:cs typeface="Calibri" panose="020F0502020204030204" pitchFamily="34" charset="0"/>
              </a:rPr>
              <a:t> e </a:t>
            </a:r>
            <a:r>
              <a:rPr lang="pt-BR" sz="5600" dirty="0" err="1">
                <a:effectLst/>
                <a:latin typeface="Calibri" panose="020F0502020204030204" pitchFamily="34" charset="0"/>
                <a:ea typeface="Calibri" panose="020F0502020204030204" pitchFamily="34" charset="0"/>
                <a:cs typeface="Calibri" panose="020F0502020204030204" pitchFamily="34" charset="0"/>
              </a:rPr>
              <a:t>Scielo</a:t>
            </a:r>
            <a:r>
              <a:rPr lang="pt-BR" sz="5600" dirty="0">
                <a:effectLst/>
                <a:latin typeface="Calibri" panose="020F0502020204030204" pitchFamily="34" charset="0"/>
                <a:ea typeface="Calibri" panose="020F0502020204030204" pitchFamily="34" charset="0"/>
                <a:cs typeface="Calibri" panose="020F0502020204030204" pitchFamily="34" charset="0"/>
              </a:rPr>
              <a:t> de 2015 a 2025</a:t>
            </a:r>
            <a:r>
              <a:rPr lang="pt-BR" sz="5600" dirty="0">
                <a:latin typeface="Calibri" panose="020F0502020204030204" pitchFamily="34" charset="0"/>
                <a:ea typeface="Calibri" panose="020F0502020204030204" pitchFamily="34" charset="0"/>
                <a:cs typeface="Calibri" panose="020F0502020204030204" pitchFamily="34" charset="0"/>
              </a:rPr>
              <a:t> que </a:t>
            </a:r>
            <a:r>
              <a:rPr lang="pt-BR" sz="5600" dirty="0">
                <a:latin typeface="Calibri" panose="020F0502020204030204" pitchFamily="34" charset="0"/>
                <a:cs typeface="Calibri" panose="020F0502020204030204" pitchFamily="34" charset="0"/>
              </a:rPr>
              <a:t>abordam epidemiologia, conduta e prognóstico.</a:t>
            </a:r>
          </a:p>
          <a:p>
            <a:pPr marL="0" indent="0" algn="just">
              <a:lnSpc>
                <a:spcPct val="120000"/>
              </a:lnSpc>
              <a:buNone/>
            </a:pPr>
            <a:r>
              <a:rPr lang="pt-BR" sz="6500" b="1" dirty="0">
                <a:latin typeface="Calibri" panose="020F0502020204030204" pitchFamily="34" charset="0"/>
                <a:cs typeface="Calibri" panose="020F0502020204030204" pitchFamily="34" charset="0"/>
              </a:rPr>
              <a:t>RESULTADOS</a:t>
            </a:r>
          </a:p>
          <a:p>
            <a:pPr marL="0" indent="0" algn="just">
              <a:lnSpc>
                <a:spcPct val="120000"/>
              </a:lnSpc>
              <a:buNone/>
            </a:pPr>
            <a:r>
              <a:rPr lang="pt-BR" sz="5600" dirty="0">
                <a:latin typeface="Calibri" panose="020F0502020204030204" pitchFamily="34" charset="0"/>
                <a:cs typeface="Calibri" panose="020F0502020204030204" pitchFamily="34" charset="0"/>
              </a:rPr>
              <a:t>Conclui-se que não há uma indicação cirúrgica absoluta para o tratamento de fraturas do quadril. Cada paciente deve ser avaliado de forma individualizada e o procedimento cirúrgico deve considerar a  qualidade e expectativa de vida do paciente. Assim, a literatura ainda é limitada para embasar decisões clínicas com alto nível de evidência, necessitando mais estudos. </a:t>
            </a:r>
          </a:p>
          <a:p>
            <a:pPr marL="0" indent="0" algn="just">
              <a:lnSpc>
                <a:spcPct val="120000"/>
              </a:lnSpc>
              <a:buNone/>
            </a:pPr>
            <a:r>
              <a:rPr lang="pt-BR" sz="6500" b="1" dirty="0">
                <a:solidFill>
                  <a:srgbClr val="000000"/>
                </a:solidFill>
                <a:latin typeface="Calibri" panose="020F0502020204030204" pitchFamily="34" charset="0"/>
                <a:cs typeface="Calibri" panose="020F0502020204030204" pitchFamily="34" charset="0"/>
              </a:rPr>
              <a:t>REFERÊNCIAS</a:t>
            </a:r>
          </a:p>
          <a:p>
            <a:pPr marL="0" indent="0" algn="just">
              <a:lnSpc>
                <a:spcPct val="120000"/>
              </a:lnSpc>
              <a:buNone/>
            </a:pPr>
            <a:r>
              <a:rPr lang="pt-BR" sz="2400" b="1" dirty="0"/>
              <a:t>SILVA, João. </a:t>
            </a:r>
            <a:r>
              <a:rPr lang="pt-BR" sz="2400" i="1" dirty="0"/>
              <a:t>Fraturas do quadril em jovens</a:t>
            </a:r>
            <a:r>
              <a:rPr lang="pt-BR" sz="2400" dirty="0"/>
              <a:t>. 2025. Disponível em: https://drive.google.com/file/d/1CmBjA-lhybslKsj4JaWfyL8C1DERXPPL/</a:t>
            </a:r>
            <a:r>
              <a:rPr lang="pt-BR" sz="2400" dirty="0" err="1"/>
              <a:t>view</a:t>
            </a:r>
            <a:r>
              <a:rPr lang="pt-BR" sz="2400" dirty="0"/>
              <a:t>. </a:t>
            </a:r>
          </a:p>
          <a:p>
            <a:pPr marL="0" indent="0" algn="just">
              <a:lnSpc>
                <a:spcPct val="120000"/>
              </a:lnSpc>
              <a:buNone/>
            </a:pPr>
            <a:r>
              <a:rPr lang="pt-BR" sz="2400" b="1" dirty="0"/>
              <a:t>MENDES, Larissa.</a:t>
            </a:r>
            <a:r>
              <a:rPr lang="pt-BR" sz="2400" dirty="0"/>
              <a:t> </a:t>
            </a:r>
            <a:r>
              <a:rPr lang="pt-BR" sz="2400" i="1" dirty="0"/>
              <a:t>Manejo das fraturas do colo do fêmur em idosos</a:t>
            </a:r>
            <a:r>
              <a:rPr lang="pt-BR" sz="2400" dirty="0"/>
              <a:t>. 2025. Disponível em: https://drive.google.com/file/d/13FEKqvU7vrr8wgt-7eLs9RwkLukFHnvd/</a:t>
            </a:r>
            <a:r>
              <a:rPr lang="pt-BR" sz="2400" dirty="0" err="1"/>
              <a:t>view</a:t>
            </a:r>
            <a:r>
              <a:rPr lang="pt-BR" sz="2400" dirty="0"/>
              <a:t>. </a:t>
            </a:r>
          </a:p>
          <a:p>
            <a:pPr marL="0" indent="0" algn="just">
              <a:lnSpc>
                <a:spcPct val="120000"/>
              </a:lnSpc>
              <a:buNone/>
            </a:pPr>
            <a:r>
              <a:rPr lang="pt-BR" sz="2400" b="1" dirty="0"/>
              <a:t>FERNANDEZ, M. A.; GRIFFIN, X. L.; COSTA, M. L.</a:t>
            </a:r>
            <a:r>
              <a:rPr lang="pt-BR" sz="2400" dirty="0"/>
              <a:t> Management </a:t>
            </a:r>
            <a:r>
              <a:rPr lang="pt-BR" sz="2400" dirty="0" err="1"/>
              <a:t>of</a:t>
            </a:r>
            <a:r>
              <a:rPr lang="pt-BR" sz="2400" dirty="0"/>
              <a:t> hip </a:t>
            </a:r>
            <a:r>
              <a:rPr lang="pt-BR" sz="2400" dirty="0" err="1"/>
              <a:t>fracture</a:t>
            </a:r>
            <a:r>
              <a:rPr lang="pt-BR" sz="2400" dirty="0"/>
              <a:t>. </a:t>
            </a:r>
            <a:r>
              <a:rPr lang="pt-BR" sz="2400" i="1" dirty="0"/>
              <a:t>British Medical Bulletin</a:t>
            </a:r>
            <a:r>
              <a:rPr lang="pt-BR" sz="2400" dirty="0"/>
              <a:t>, [</a:t>
            </a:r>
            <a:r>
              <a:rPr lang="pt-BR" sz="2400" dirty="0" err="1"/>
              <a:t>s.l</a:t>
            </a:r>
            <a:r>
              <a:rPr lang="pt-BR" sz="2400" dirty="0"/>
              <a:t>.], v. 115, p. 165–172, 2015. DOI: 10.1093/</a:t>
            </a:r>
            <a:r>
              <a:rPr lang="pt-BR" sz="2400" dirty="0" err="1"/>
              <a:t>bmb</a:t>
            </a:r>
            <a:r>
              <a:rPr lang="pt-BR" sz="2400" dirty="0"/>
              <a:t>/ldv038. </a:t>
            </a:r>
          </a:p>
          <a:p>
            <a:pPr marL="0" indent="0" algn="just">
              <a:lnSpc>
                <a:spcPct val="120000"/>
              </a:lnSpc>
              <a:buNone/>
            </a:pPr>
            <a:r>
              <a:rPr lang="pt-BR" sz="2400" b="1" dirty="0"/>
              <a:t>NGUYEN, Marilyn P.; KAMAL, Robin N.</a:t>
            </a:r>
            <a:r>
              <a:rPr lang="pt-BR" sz="2400" dirty="0"/>
              <a:t> Hip </a:t>
            </a:r>
            <a:r>
              <a:rPr lang="pt-BR" sz="2400" dirty="0" err="1"/>
              <a:t>Fracture</a:t>
            </a:r>
            <a:r>
              <a:rPr lang="pt-BR" sz="2400" dirty="0"/>
              <a:t>. In: STATPEARLS. </a:t>
            </a:r>
            <a:r>
              <a:rPr lang="pt-BR" sz="2400" dirty="0" err="1"/>
              <a:t>Treasure</a:t>
            </a:r>
            <a:r>
              <a:rPr lang="pt-BR" sz="2400" dirty="0"/>
              <a:t> </a:t>
            </a:r>
            <a:r>
              <a:rPr lang="pt-BR" sz="2400" dirty="0" err="1"/>
              <a:t>Island</a:t>
            </a:r>
            <a:r>
              <a:rPr lang="pt-BR" sz="2400" dirty="0"/>
              <a:t> (FL): </a:t>
            </a:r>
            <a:r>
              <a:rPr lang="pt-BR" sz="2400" dirty="0" err="1"/>
              <a:t>StatPearls</a:t>
            </a:r>
            <a:r>
              <a:rPr lang="pt-BR" sz="2400" dirty="0"/>
              <a:t> </a:t>
            </a:r>
            <a:r>
              <a:rPr lang="pt-BR" sz="2400" dirty="0" err="1"/>
              <a:t>Publishing</a:t>
            </a:r>
            <a:r>
              <a:rPr lang="pt-BR" sz="2400" dirty="0"/>
              <a:t>, 2024. Disponível em: https://www.ncbi.nlm.nih.gov/books/NBK557514/.</a:t>
            </a:r>
          </a:p>
        </p:txBody>
      </p:sp>
      <p:sp>
        <p:nvSpPr>
          <p:cNvPr id="6" name="Título 5">
            <a:extLst>
              <a:ext uri="{FF2B5EF4-FFF2-40B4-BE49-F238E27FC236}">
                <a16:creationId xmlns:a16="http://schemas.microsoft.com/office/drawing/2014/main" id="{433383B9-DE43-9CF2-25E1-D8B706174DB8}"/>
              </a:ext>
            </a:extLst>
          </p:cNvPr>
          <p:cNvSpPr>
            <a:spLocks noGrp="1"/>
          </p:cNvSpPr>
          <p:nvPr>
            <p:ph type="title"/>
          </p:nvPr>
        </p:nvSpPr>
        <p:spPr>
          <a:xfrm>
            <a:off x="1980025" y="5250426"/>
            <a:ext cx="24840367" cy="2905089"/>
          </a:xfrm>
        </p:spPr>
        <p:txBody>
          <a:bodyPr>
            <a:noAutofit/>
          </a:bodyPr>
          <a:lstStyle/>
          <a:p>
            <a:pPr algn="ctr"/>
            <a:br>
              <a:rPr lang="pt-BR" sz="10000" dirty="0">
                <a:latin typeface="Calibri" panose="020F0502020204030204" pitchFamily="34" charset="0"/>
                <a:ea typeface="Calibri" panose="020F0502020204030204" pitchFamily="34" charset="0"/>
                <a:cs typeface="Calibri" panose="020F0502020204030204" pitchFamily="34" charset="0"/>
              </a:rPr>
            </a:br>
            <a:r>
              <a:rPr lang="pt-BR" sz="10000" dirty="0">
                <a:latin typeface="Calibri" panose="020F0502020204030204" pitchFamily="34" charset="0"/>
                <a:ea typeface="Calibri" panose="020F0502020204030204" pitchFamily="34" charset="0"/>
                <a:cs typeface="Calibri" panose="020F0502020204030204" pitchFamily="34" charset="0"/>
              </a:rPr>
              <a:t>Fratura do Quadril em Jovens e Idosos: Uma Revisão Sistemática Sobre Condutas </a:t>
            </a:r>
            <a:br>
              <a:rPr lang="pt-BR" sz="10000" dirty="0">
                <a:latin typeface="Calibri" panose="020F0502020204030204" pitchFamily="34" charset="0"/>
                <a:ea typeface="Calibri" panose="020F0502020204030204" pitchFamily="34" charset="0"/>
                <a:cs typeface="Calibri" panose="020F0502020204030204" pitchFamily="34" charset="0"/>
              </a:rPr>
            </a:br>
            <a:endParaRPr lang="pt-BR" sz="10000" dirty="0"/>
          </a:p>
        </p:txBody>
      </p:sp>
      <p:sp>
        <p:nvSpPr>
          <p:cNvPr id="8" name="CaixaDeTexto 7">
            <a:extLst>
              <a:ext uri="{FF2B5EF4-FFF2-40B4-BE49-F238E27FC236}">
                <a16:creationId xmlns:a16="http://schemas.microsoft.com/office/drawing/2014/main" id="{A12A9BA8-6C8A-F5A5-6F9D-36D98B98E4A7}"/>
              </a:ext>
            </a:extLst>
          </p:cNvPr>
          <p:cNvSpPr txBox="1"/>
          <p:nvPr/>
        </p:nvSpPr>
        <p:spPr>
          <a:xfrm>
            <a:off x="2340021" y="8713531"/>
            <a:ext cx="24840367" cy="1938992"/>
          </a:xfrm>
          <a:prstGeom prst="rect">
            <a:avLst/>
          </a:prstGeom>
          <a:noFill/>
        </p:spPr>
        <p:txBody>
          <a:bodyPr wrap="square" rtlCol="0">
            <a:spAutoFit/>
          </a:bodyPr>
          <a:lstStyle/>
          <a:p>
            <a:pPr algn="l">
              <a:lnSpc>
                <a:spcPct val="100000"/>
              </a:lnSpc>
            </a:pPr>
            <a:r>
              <a:rPr lang="pt-BR" sz="4000" dirty="0">
                <a:latin typeface="Calibri" panose="020F0502020204030204" pitchFamily="34" charset="0"/>
                <a:ea typeface="Calibri" panose="020F0502020204030204" pitchFamily="34" charset="0"/>
                <a:cs typeface="Calibri" panose="020F0502020204030204" pitchFamily="34" charset="0"/>
              </a:rPr>
              <a:t>Michelli Farina Marmentini¹; Ana Julia de Luiz Comis².</a:t>
            </a:r>
            <a:br>
              <a:rPr lang="pt-BR" sz="4000" dirty="0">
                <a:latin typeface="Calibri" panose="020F0502020204030204" pitchFamily="34" charset="0"/>
                <a:ea typeface="Calibri" panose="020F0502020204030204" pitchFamily="34" charset="0"/>
                <a:cs typeface="Calibri" panose="020F0502020204030204" pitchFamily="34" charset="0"/>
              </a:rPr>
            </a:br>
            <a:r>
              <a:rPr lang="pt-BR" sz="4000" dirty="0">
                <a:latin typeface="Calibri" panose="020F0502020204030204" pitchFamily="34" charset="0"/>
                <a:ea typeface="Calibri" panose="020F0502020204030204" pitchFamily="34" charset="0"/>
                <a:cs typeface="Calibri" panose="020F0502020204030204" pitchFamily="34" charset="0"/>
              </a:rPr>
              <a:t>¹Centro Universitário Assis Gurgacz, Cascavel – PR. ²Centro Universitário Assis Gurgacz, Cascavel – PR. </a:t>
            </a:r>
            <a:br>
              <a:rPr lang="pt-BR" sz="4000" dirty="0">
                <a:latin typeface="Calibri" panose="020F0502020204030204" pitchFamily="34" charset="0"/>
                <a:ea typeface="Calibri" panose="020F0502020204030204" pitchFamily="34" charset="0"/>
                <a:cs typeface="Calibri" panose="020F0502020204030204" pitchFamily="34" charset="0"/>
              </a:rPr>
            </a:br>
            <a:r>
              <a:rPr lang="pt-BR" sz="4000" dirty="0">
                <a:latin typeface="Calibri" panose="020F0502020204030204" pitchFamily="34" charset="0"/>
                <a:ea typeface="Calibri" panose="020F0502020204030204" pitchFamily="34" charset="0"/>
                <a:cs typeface="Calibri" panose="020F0502020204030204" pitchFamily="34" charset="0"/>
              </a:rPr>
              <a:t>E-mail para contato: michellimarmentini@hotmail.com; ajdlcomis@minha.fag.edu.br</a:t>
            </a:r>
          </a:p>
        </p:txBody>
      </p:sp>
    </p:spTree>
    <p:extLst>
      <p:ext uri="{BB962C8B-B14F-4D97-AF65-F5344CB8AC3E}">
        <p14:creationId xmlns:p14="http://schemas.microsoft.com/office/powerpoint/2010/main" val="3207035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xmlns="" id="{79FFA355-A75A-C2DE-E190-AB9C09873BB8}"/>
              </a:ext>
            </a:extLst>
          </p:cNvPr>
          <p:cNvPicPr>
            <a:picLocks noChangeAspect="1"/>
          </p:cNvPicPr>
          <p:nvPr/>
        </p:nvPicPr>
        <p:blipFill>
          <a:blip r:embed="R86343544a7114e31">
            <a:extLst>
              <a:ext uri="{28A0092B-C50C-407E-A947-70E740481C1C}">
                <a14:useLocalDpi xmlns:a14="http://schemas.microsoft.com/office/drawing/2010/main" xmlns=""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xmlns="" id="{C9AF6D0D-0BC3-6481-03E9-CC32363D5A4B}"/>
              </a:ext>
            </a:extLst>
          </p:cNvPr>
          <p:cNvPicPr>
            <a:picLocks noChangeAspect="1"/>
          </p:cNvPicPr>
          <p:nvPr/>
        </p:nvPicPr>
        <p:blipFill>
          <a:blip r:embed="Rc00c08dc17614d23">
            <a:extLst>
              <a:ext uri="{28A0092B-C50C-407E-A947-70E740481C1C}">
                <a14:useLocalDpi xmlns:a14="http://schemas.microsoft.com/office/drawing/2010/main" xmlns="" val="0"/>
              </a:ext>
            </a:extLst>
          </a:blip>
          <a:stretch>
            <a:fillRect/>
          </a:stretch>
        </p:blipFill>
        <p:spPr>
          <a:xfrm>
            <a:off x="-2" y="39857149"/>
            <a:ext cx="28800425" cy="3181087"/>
          </a:xfrm>
          <a:prstGeom prst="rect">
            <a:avLst/>
          </a:prstGeom>
        </p:spPr>
      </p:pic>
      <p:sp>
        <p:nvSpPr>
          <p:cNvPr id="3" name="CaixaDeTexto 2">
            <a:extLst>
              <a:ext uri="{FF2B5EF4-FFF2-40B4-BE49-F238E27FC236}">
                <a16:creationId xmlns:a16="http://schemas.microsoft.com/office/drawing/2014/main" xmlns="" id="{8082E679-A07B-3C18-A42F-5D65D7037288}"/>
              </a:ext>
            </a:extLst>
          </p:cNvPr>
          <p:cNvSpPr txBox="1"/>
          <p:nvPr/>
        </p:nvSpPr>
        <p:spPr>
          <a:xfrm>
            <a:off x="1143960" y="4817983"/>
            <a:ext cx="2061718" cy="584775"/>
          </a:xfrm>
          <a:prstGeom prst="rect">
            <a:avLst/>
          </a:prstGeom>
          <a:noFill/>
        </p:spPr>
        <p:txBody>
          <a:bodyPr wrap="none" rtlCol="0">
            <a:spAutoFit/>
          </a:bodyPr>
          <a:lstStyle/>
          <a:p>
            <a:r>
              <a:rPr lang="pt-BR" sz="3200" dirty="0"/>
              <a:t>Instituição</a:t>
            </a:r>
          </a:p>
        </p:txBody>
      </p:sp>
      <p:pic>
        <p:nvPicPr>
          <p:cNvPr id="1026" name="Picture 2" descr="Instituto Ortopédico de Goiânia">
            <a:extLst>
              <a:ext uri="{FF2B5EF4-FFF2-40B4-BE49-F238E27FC236}">
                <a16:creationId xmlns:a16="http://schemas.microsoft.com/office/drawing/2014/main" xmlns="" id="{B353B816-D056-267C-5DEA-119BA9B63722}"/>
              </a:ext>
            </a:extLst>
          </p:cNvPr>
          <p:cNvPicPr>
            <a:picLocks noChangeAspect="1" noChangeArrowheads="1"/>
          </p:cNvPicPr>
          <p:nvPr/>
        </p:nvPicPr>
        <p:blipFill>
          <a:blip r:embed="Ra1729c6a520d4dbb">
            <a:extLst>
              <a:ext uri="{28A0092B-C50C-407E-A947-70E740481C1C}">
                <a14:useLocalDpi xmlns:a14="http://schemas.microsoft.com/office/drawing/2010/main" xmlns="" val="0"/>
              </a:ext>
            </a:extLst>
          </a:blip>
          <a:srcRect/>
          <a:stretch>
            <a:fillRect/>
          </a:stretch>
        </p:blipFill>
        <p:spPr bwMode="auto">
          <a:xfrm>
            <a:off x="432278" y="5397280"/>
            <a:ext cx="3485083" cy="257055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CaixaDeTexto 5">
            <a:extLst>
              <a:ext uri="{FF2B5EF4-FFF2-40B4-BE49-F238E27FC236}">
                <a16:creationId xmlns:a16="http://schemas.microsoft.com/office/drawing/2014/main" xmlns="" id="{B4A8323F-F76B-7656-1176-6C5817981E8E}"/>
              </a:ext>
            </a:extLst>
          </p:cNvPr>
          <p:cNvSpPr txBox="1"/>
          <p:nvPr/>
        </p:nvSpPr>
        <p:spPr>
          <a:xfrm>
            <a:off x="7599880" y="4743126"/>
            <a:ext cx="13600659" cy="4031873"/>
          </a:xfrm>
          <a:prstGeom prst="rect">
            <a:avLst/>
          </a:prstGeom>
          <a:noFill/>
        </p:spPr>
        <p:txBody>
          <a:bodyPr wrap="square" rtlCol="0">
            <a:spAutoFit/>
          </a:bodyPr>
          <a:lstStyle/>
          <a:p>
            <a:r>
              <a:rPr lang="pt-BR" sz="3200" dirty="0">
                <a:latin typeface="Calibri" panose="020F0502020204030204" pitchFamily="34" charset="0"/>
                <a:ea typeface="Calibri" panose="020F0502020204030204" pitchFamily="34" charset="0"/>
                <a:cs typeface="Calibri" panose="020F0502020204030204" pitchFamily="34" charset="0"/>
              </a:rPr>
              <a:t>Autores: 	   Adriano Ferro </a:t>
            </a:r>
            <a:r>
              <a:rPr lang="pt-BR" sz="3200" dirty="0" err="1">
                <a:latin typeface="Calibri" panose="020F0502020204030204" pitchFamily="34" charset="0"/>
                <a:ea typeface="Calibri" panose="020F0502020204030204" pitchFamily="34" charset="0"/>
                <a:cs typeface="Calibri" panose="020F0502020204030204" pitchFamily="34" charset="0"/>
              </a:rPr>
              <a:t>Rotondano</a:t>
            </a:r>
            <a:r>
              <a:rPr lang="pt-BR" sz="3200" dirty="0">
                <a:latin typeface="Calibri" panose="020F0502020204030204" pitchFamily="34" charset="0"/>
                <a:ea typeface="Calibri" panose="020F0502020204030204" pitchFamily="34" charset="0"/>
                <a:cs typeface="Calibri" panose="020F0502020204030204" pitchFamily="34" charset="0"/>
              </a:rPr>
              <a:t> Filho – Médico Residente, IOG</a:t>
            </a:r>
          </a:p>
          <a:p>
            <a:r>
              <a:rPr lang="pt-BR" sz="3200" dirty="0">
                <a:latin typeface="Calibri" panose="020F0502020204030204" pitchFamily="34" charset="0"/>
                <a:ea typeface="Calibri" panose="020F0502020204030204" pitchFamily="34" charset="0"/>
                <a:cs typeface="Calibri" panose="020F0502020204030204" pitchFamily="34" charset="0"/>
              </a:rPr>
              <a:t>                      Marcos Vinícius Amorim Silva  - Médico Residente, IOG</a:t>
            </a:r>
          </a:p>
          <a:p>
            <a:r>
              <a:rPr lang="pt-BR" sz="3200" dirty="0">
                <a:latin typeface="Calibri" panose="020F0502020204030204" pitchFamily="34" charset="0"/>
                <a:ea typeface="Calibri" panose="020F0502020204030204" pitchFamily="34" charset="0"/>
                <a:cs typeface="Calibri" panose="020F0502020204030204" pitchFamily="34" charset="0"/>
              </a:rPr>
              <a:t>                      Rebecca Gomes Moura Bastos – Médica Residente, IOG</a:t>
            </a:r>
          </a:p>
          <a:p>
            <a:r>
              <a:rPr lang="pt-BR" sz="3200" dirty="0">
                <a:latin typeface="Calibri" panose="020F0502020204030204" pitchFamily="34" charset="0"/>
                <a:ea typeface="Calibri" panose="020F0502020204030204" pitchFamily="34" charset="0"/>
                <a:cs typeface="Calibri" panose="020F0502020204030204" pitchFamily="34" charset="0"/>
              </a:rPr>
              <a:t>                      Rafaela Gonçalves Barbosa – Médica Residente, IOG</a:t>
            </a:r>
          </a:p>
          <a:p>
            <a:r>
              <a:rPr lang="pt-BR" sz="3200" dirty="0">
                <a:latin typeface="Calibri" panose="020F0502020204030204" pitchFamily="34" charset="0"/>
                <a:ea typeface="Calibri" panose="020F0502020204030204" pitchFamily="34" charset="0"/>
                <a:cs typeface="Calibri" panose="020F0502020204030204" pitchFamily="34" charset="0"/>
              </a:rPr>
              <a:t>                      </a:t>
            </a:r>
            <a:r>
              <a:rPr lang="pt-BR" sz="3200" dirty="0" err="1">
                <a:latin typeface="Calibri" panose="020F0502020204030204" pitchFamily="34" charset="0"/>
                <a:ea typeface="Calibri" panose="020F0502020204030204" pitchFamily="34" charset="0"/>
                <a:cs typeface="Calibri" panose="020F0502020204030204" pitchFamily="34" charset="0"/>
              </a:rPr>
              <a:t>Edimar</a:t>
            </a:r>
            <a:r>
              <a:rPr lang="pt-BR" sz="3200" dirty="0">
                <a:latin typeface="Calibri" panose="020F0502020204030204" pitchFamily="34" charset="0"/>
                <a:ea typeface="Calibri" panose="020F0502020204030204" pitchFamily="34" charset="0"/>
                <a:cs typeface="Calibri" panose="020F0502020204030204" pitchFamily="34" charset="0"/>
              </a:rPr>
              <a:t> Gomes Custódio Júnior – Médico Residente, IOG</a:t>
            </a:r>
          </a:p>
          <a:p>
            <a:r>
              <a:rPr lang="pt-BR" sz="3200" dirty="0">
                <a:latin typeface="Calibri" panose="020F0502020204030204" pitchFamily="34" charset="0"/>
                <a:ea typeface="Calibri" panose="020F0502020204030204" pitchFamily="34" charset="0"/>
                <a:cs typeface="Calibri" panose="020F0502020204030204" pitchFamily="34" charset="0"/>
              </a:rPr>
              <a:t>                      Vinícius Ribamar Gonçalves Moreira – Médico Residente, IOG</a:t>
            </a:r>
          </a:p>
          <a:p>
            <a:r>
              <a:rPr lang="pt-BR" sz="3200" dirty="0">
                <a:latin typeface="Calibri" panose="020F0502020204030204" pitchFamily="34" charset="0"/>
                <a:ea typeface="Calibri" panose="020F0502020204030204" pitchFamily="34" charset="0"/>
                <a:cs typeface="Calibri" panose="020F0502020204030204" pitchFamily="34" charset="0"/>
              </a:rPr>
              <a:t>                      Carolina Pereira Vieira – Médico Especialista, IOG</a:t>
            </a:r>
          </a:p>
          <a:p>
            <a:r>
              <a:rPr lang="pt-BR" sz="3200" dirty="0">
                <a:latin typeface="Calibri" panose="020F0502020204030204" pitchFamily="34" charset="0"/>
                <a:ea typeface="Calibri" panose="020F0502020204030204" pitchFamily="34" charset="0"/>
                <a:cs typeface="Calibri" panose="020F0502020204030204" pitchFamily="34" charset="0"/>
              </a:rPr>
              <a:t>                      Francisco Ramiro Cavalcante – Médico Coordenador, IOG</a:t>
            </a:r>
            <a:endParaRPr lang="pt-BR" sz="3200" dirty="0">
              <a:latin typeface="Calibri" panose="020F0502020204030204" pitchFamily="34" charset="0"/>
              <a:ea typeface="Calibri" panose="020F0502020204030204" pitchFamily="34" charset="0"/>
              <a:cs typeface="Calibri" panose="020F0502020204030204" pitchFamily="34" charset="0"/>
            </a:endParaRPr>
          </a:p>
        </p:txBody>
      </p:sp>
      <p:sp>
        <p:nvSpPr>
          <p:cNvPr id="8" name="Retângulo 7">
            <a:extLst>
              <a:ext uri="{FF2B5EF4-FFF2-40B4-BE49-F238E27FC236}">
                <a16:creationId xmlns:a16="http://schemas.microsoft.com/office/drawing/2014/main" xmlns="" id="{CCA2C7F7-0D8A-133E-0123-0F2687E0A571}"/>
              </a:ext>
            </a:extLst>
          </p:cNvPr>
          <p:cNvSpPr/>
          <p:nvPr/>
        </p:nvSpPr>
        <p:spPr>
          <a:xfrm>
            <a:off x="2185487" y="9211437"/>
            <a:ext cx="24638000" cy="1754326"/>
          </a:xfrm>
          <a:prstGeom prst="rect">
            <a:avLst/>
          </a:prstGeom>
          <a:solidFill>
            <a:schemeClr val="tx2">
              <a:lumMod val="25000"/>
              <a:lumOff val="75000"/>
            </a:schemeClr>
          </a:solidFill>
          <a:ln>
            <a:solidFill>
              <a:schemeClr val="tx1"/>
            </a:solidFill>
          </a:ln>
        </p:spPr>
        <p:txBody>
          <a:bodyPr wrap="square">
            <a:spAutoFit/>
          </a:bodyPr>
          <a:lstStyle/>
          <a:p>
            <a:pPr algn="ctr"/>
            <a:r>
              <a:rPr lang="pt-BR" sz="5400" b="1" dirty="0">
                <a:latin typeface="Calibri" panose="020F0502020204030204" pitchFamily="34" charset="0"/>
                <a:cs typeface="Calibri" panose="020F0502020204030204" pitchFamily="34" charset="0"/>
              </a:rPr>
              <a:t>Relato de Caso: Manejo Cirúrgico e Evolução de Paciente com </a:t>
            </a:r>
            <a:r>
              <a:rPr lang="pt-BR" sz="5400" b="1" dirty="0" err="1">
                <a:latin typeface="Calibri" panose="020F0502020204030204" pitchFamily="34" charset="0"/>
                <a:cs typeface="Calibri" panose="020F0502020204030204" pitchFamily="34" charset="0"/>
              </a:rPr>
              <a:t>Politrauma</a:t>
            </a:r>
            <a:r>
              <a:rPr lang="pt-BR" sz="5400" b="1" dirty="0">
                <a:latin typeface="Calibri" panose="020F0502020204030204" pitchFamily="34" charset="0"/>
                <a:cs typeface="Calibri" panose="020F0502020204030204" pitchFamily="34" charset="0"/>
              </a:rPr>
              <a:t> e Fratura Exposta Bilaterais do Fêmur após Acidente Automobilístico </a:t>
            </a:r>
            <a:endParaRPr lang="pt-BR" sz="5400" b="1" dirty="0">
              <a:latin typeface="Calibri" panose="020F0502020204030204" pitchFamily="34" charset="0"/>
              <a:cs typeface="Calibri" panose="020F0502020204030204" pitchFamily="34" charset="0"/>
            </a:endParaRPr>
          </a:p>
        </p:txBody>
      </p:sp>
      <p:sp>
        <p:nvSpPr>
          <p:cNvPr id="9" name="CaixaDeTexto 8">
            <a:extLst>
              <a:ext uri="{FF2B5EF4-FFF2-40B4-BE49-F238E27FC236}">
                <a16:creationId xmlns:a16="http://schemas.microsoft.com/office/drawing/2014/main" xmlns="" id="{BF8DE58A-8F41-84C9-FBC7-76152AD75A48}"/>
              </a:ext>
            </a:extLst>
          </p:cNvPr>
          <p:cNvSpPr txBox="1"/>
          <p:nvPr/>
        </p:nvSpPr>
        <p:spPr>
          <a:xfrm>
            <a:off x="710914" y="12508744"/>
            <a:ext cx="12885120" cy="3046988"/>
          </a:xfrm>
          <a:prstGeom prst="rect">
            <a:avLst/>
          </a:prstGeom>
          <a:noFill/>
        </p:spPr>
        <p:txBody>
          <a:bodyPr wrap="square" rtlCol="0">
            <a:spAutoFit/>
          </a:bodyPr>
          <a:lstStyle/>
          <a:p>
            <a:pPr algn="just"/>
            <a:r>
              <a:rPr lang="pt-BR" sz="3200" dirty="0">
                <a:latin typeface="Calibri" panose="020F0502020204030204" pitchFamily="34" charset="0"/>
                <a:ea typeface="Calibri" panose="020F0502020204030204" pitchFamily="34" charset="0"/>
                <a:cs typeface="Calibri" panose="020F0502020204030204" pitchFamily="34" charset="0"/>
              </a:rPr>
              <a:t>Pacientes com </a:t>
            </a:r>
            <a:r>
              <a:rPr lang="pt-BR" sz="3200" dirty="0" err="1">
                <a:latin typeface="Calibri" panose="020F0502020204030204" pitchFamily="34" charset="0"/>
                <a:ea typeface="Calibri" panose="020F0502020204030204" pitchFamily="34" charset="0"/>
                <a:cs typeface="Calibri" panose="020F0502020204030204" pitchFamily="34" charset="0"/>
              </a:rPr>
              <a:t>politrauma</a:t>
            </a:r>
            <a:r>
              <a:rPr lang="pt-BR" sz="3200" dirty="0">
                <a:latin typeface="Calibri" panose="020F0502020204030204" pitchFamily="34" charset="0"/>
                <a:ea typeface="Calibri" panose="020F0502020204030204" pitchFamily="34" charset="0"/>
                <a:cs typeface="Calibri" panose="020F0502020204030204" pitchFamily="34" charset="0"/>
              </a:rPr>
              <a:t> </a:t>
            </a:r>
            <a:r>
              <a:rPr lang="pt-BR" sz="3200" dirty="0" err="1">
                <a:latin typeface="Calibri" panose="020F0502020204030204" pitchFamily="34" charset="0"/>
                <a:ea typeface="Calibri" panose="020F0502020204030204" pitchFamily="34" charset="0"/>
                <a:cs typeface="Calibri" panose="020F0502020204030204" pitchFamily="34" charset="0"/>
              </a:rPr>
              <a:t>frequentemente</a:t>
            </a:r>
            <a:r>
              <a:rPr lang="pt-BR" sz="3200" dirty="0">
                <a:latin typeface="Calibri" panose="020F0502020204030204" pitchFamily="34" charset="0"/>
                <a:ea typeface="Calibri" panose="020F0502020204030204" pitchFamily="34" charset="0"/>
                <a:cs typeface="Calibri" panose="020F0502020204030204" pitchFamily="34" charset="0"/>
              </a:rPr>
              <a:t> apresentam fraturas complexas que exigem abordagem multidisciplinar e tratamento cirúrgico imediato. Este relato descreve o caso de um paciente com fraturas expostas bilaterais do fêmur e fratura do antebraço direito, tratado com fixadores externos e hastes intramedulares, destacando sua evolução clínica e os desafios no manejo pós-operatório. </a:t>
            </a:r>
            <a:endParaRPr lang="pt-BR" sz="4800" dirty="0">
              <a:latin typeface="Calibri" panose="020F0502020204030204" pitchFamily="34" charset="0"/>
              <a:ea typeface="Calibri" panose="020F0502020204030204" pitchFamily="34" charset="0"/>
              <a:cs typeface="Calibri" panose="020F0502020204030204" pitchFamily="34" charset="0"/>
            </a:endParaRPr>
          </a:p>
        </p:txBody>
      </p:sp>
      <p:sp>
        <p:nvSpPr>
          <p:cNvPr id="10" name="CaixaDeTexto 9">
            <a:extLst>
              <a:ext uri="{FF2B5EF4-FFF2-40B4-BE49-F238E27FC236}">
                <a16:creationId xmlns:a16="http://schemas.microsoft.com/office/drawing/2014/main" xmlns="" id="{FF0C09E2-BC3C-FDAB-3C6A-13DF09441FAA}"/>
              </a:ext>
            </a:extLst>
          </p:cNvPr>
          <p:cNvSpPr txBox="1"/>
          <p:nvPr/>
        </p:nvSpPr>
        <p:spPr>
          <a:xfrm>
            <a:off x="634297" y="11848984"/>
            <a:ext cx="3938447" cy="707886"/>
          </a:xfrm>
          <a:prstGeom prst="rect">
            <a:avLst/>
          </a:prstGeom>
          <a:noFill/>
        </p:spPr>
        <p:txBody>
          <a:bodyPr wrap="square" rtlCol="0">
            <a:spAutoFit/>
          </a:bodyPr>
          <a:lstStyle/>
          <a:p>
            <a:r>
              <a:rPr lang="pt-BR" sz="4000" b="1" dirty="0">
                <a:latin typeface="Calibri" panose="020F0502020204030204" pitchFamily="34" charset="0"/>
                <a:cs typeface="Calibri" panose="020F0502020204030204" pitchFamily="34" charset="0"/>
              </a:rPr>
              <a:t>Introdução</a:t>
            </a:r>
          </a:p>
        </p:txBody>
      </p:sp>
      <p:sp>
        <p:nvSpPr>
          <p:cNvPr id="11" name="CaixaDeTexto 10">
            <a:extLst>
              <a:ext uri="{FF2B5EF4-FFF2-40B4-BE49-F238E27FC236}">
                <a16:creationId xmlns:a16="http://schemas.microsoft.com/office/drawing/2014/main" xmlns="" id="{5BB2A88B-5C5A-558C-90F4-688FE9846BBE}"/>
              </a:ext>
            </a:extLst>
          </p:cNvPr>
          <p:cNvSpPr txBox="1"/>
          <p:nvPr/>
        </p:nvSpPr>
        <p:spPr>
          <a:xfrm>
            <a:off x="657614" y="16270276"/>
            <a:ext cx="12938420" cy="25699343"/>
          </a:xfrm>
          <a:prstGeom prst="rect">
            <a:avLst/>
          </a:prstGeom>
          <a:noFill/>
        </p:spPr>
        <p:txBody>
          <a:bodyPr wrap="square" rtlCol="0">
            <a:spAutoFit/>
          </a:bodyPr>
          <a:lstStyle/>
          <a:p>
            <a:pPr algn="just"/>
            <a:r>
              <a:rPr lang="pt-BR" sz="3200" dirty="0">
                <a:latin typeface="Calibri" panose="020F0502020204030204" pitchFamily="34" charset="0"/>
                <a:cs typeface="Calibri" panose="020F0502020204030204" pitchFamily="34" charset="0"/>
              </a:rPr>
              <a:t>Paciente do sexo masculino foi admitido na UTI após sofrer um acidente automobilístico, apresentando </a:t>
            </a:r>
            <a:r>
              <a:rPr lang="pt-BR" sz="3200" dirty="0" err="1">
                <a:latin typeface="Calibri" panose="020F0502020204030204" pitchFamily="34" charset="0"/>
                <a:cs typeface="Calibri" panose="020F0502020204030204" pitchFamily="34" charset="0"/>
              </a:rPr>
              <a:t>politrauma</a:t>
            </a:r>
            <a:r>
              <a:rPr lang="pt-BR" sz="3200" dirty="0">
                <a:latin typeface="Calibri" panose="020F0502020204030204" pitchFamily="34" charset="0"/>
                <a:cs typeface="Calibri" panose="020F0502020204030204" pitchFamily="34" charset="0"/>
              </a:rPr>
              <a:t> com fratura exposta bilaterais do fêmur. Classificação AO fêmur direito: 32A1. Classificação AO fêmur esquerdo: 32C2. Inicialmente, foi submetido a cirurgia de controle de danos ortopédicos, com aplicação de fixadores externos bilaterais no fêmur. </a:t>
            </a:r>
            <a:endParaRPr lang="pt-BR" sz="3200" dirty="0">
              <a:latin typeface="Calibri" panose="020F0502020204030204" pitchFamily="34" charset="0"/>
              <a:cs typeface="Calibri" panose="020F0502020204030204" pitchFamily="34" charset="0"/>
            </a:endParaRPr>
          </a:p>
          <a:p>
            <a:pPr algn="just"/>
            <a:r>
              <a:rPr lang="pt-BR" sz="3200" dirty="0">
                <a:latin typeface="Calibri" panose="020F0502020204030204" pitchFamily="34" charset="0"/>
                <a:cs typeface="Calibri" panose="020F0502020204030204" pitchFamily="34" charset="0"/>
              </a:rPr>
              <a:t>Dois dias após o evento, o fixador externo na coxa esquerda foi removido, e a fratura foi tratada com redução fechada e fixação com haste intramedular retrógrada da diáfise do fêmur esquerdo. Posteriormente, cinco dias após o evento, o fixador externo na coxa direita foi retirado, e a fratura foi tratada com haste intramedular retrógrada do fêmur direito. O paciente recebeu alta hospitalar após nove dias de internação com analgesia, orientações e plano de acompanhamento. </a:t>
            </a:r>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r>
              <a:rPr lang="pt-BR" sz="3200" dirty="0">
                <a:latin typeface="Calibri" panose="020F0502020204030204" pitchFamily="34" charset="0"/>
                <a:cs typeface="Calibri" panose="020F0502020204030204" pitchFamily="34" charset="0"/>
              </a:rPr>
              <a:t>No primeiro retorno de quatorze dias, o paciente estava clinicamente bem, e foram orientadas a retirada de pontos e o retorno em dois meses. Em um retorno </a:t>
            </a:r>
            <a:r>
              <a:rPr lang="pt-BR" sz="3200" dirty="0">
                <a:latin typeface="Calibri" panose="020F0502020204030204" pitchFamily="34" charset="0"/>
                <a:cs typeface="Calibri" panose="020F0502020204030204" pitchFamily="34" charset="0"/>
              </a:rPr>
              <a:t>subseqüente, </a:t>
            </a:r>
            <a:r>
              <a:rPr lang="pt-BR" sz="3200" dirty="0">
                <a:latin typeface="Calibri" panose="020F0502020204030204" pitchFamily="34" charset="0"/>
                <a:cs typeface="Calibri" panose="020F0502020204030204" pitchFamily="34" charset="0"/>
              </a:rPr>
              <a:t>o paciente relatou "saliência" na região lateral do joelho esquerdo. A radiografia mostrou discreto recuo do parafuso de bloqueio distal, e a conduta foi conservadora, com orientações. </a:t>
            </a:r>
          </a:p>
          <a:p>
            <a:pPr algn="just"/>
            <a:r>
              <a:rPr lang="pt-BR" sz="3200" dirty="0">
                <a:latin typeface="Calibri" panose="020F0502020204030204" pitchFamily="34" charset="0"/>
                <a:cs typeface="Calibri" panose="020F0502020204030204" pitchFamily="34" charset="0"/>
              </a:rPr>
              <a:t>Em outro retorno, já com quatro meses, o paciente estava assintomático, e a radiografia evidenciou consolidação da fratura no fêmur esquerdo, mas não no direito. Foi orientado o uso de muletas à esquerda e o retorno em 45 dias. </a:t>
            </a:r>
          </a:p>
          <a:p>
            <a:pPr algn="just"/>
            <a:r>
              <a:rPr lang="pt-BR" sz="3200" dirty="0">
                <a:latin typeface="Calibri" panose="020F0502020204030204" pitchFamily="34" charset="0"/>
                <a:cs typeface="Calibri" panose="020F0502020204030204" pitchFamily="34" charset="0"/>
              </a:rPr>
              <a:t>No último retorno, o paciente estava assintomático e deambulando sem auxílio, mas com claudicação grosseira. A radiografia mostrou consolidação completa à esquerda, reabsorção de osso </a:t>
            </a:r>
            <a:r>
              <a:rPr lang="pt-BR" sz="3200" dirty="0" err="1">
                <a:latin typeface="Calibri" panose="020F0502020204030204" pitchFamily="34" charset="0"/>
                <a:cs typeface="Calibri" panose="020F0502020204030204" pitchFamily="34" charset="0"/>
              </a:rPr>
              <a:t>esclerótico</a:t>
            </a:r>
            <a:r>
              <a:rPr lang="pt-BR" sz="3200" dirty="0">
                <a:latin typeface="Calibri" panose="020F0502020204030204" pitchFamily="34" charset="0"/>
                <a:cs typeface="Calibri" panose="020F0502020204030204" pitchFamily="34" charset="0"/>
              </a:rPr>
              <a:t> e melhora do calo medial à direita, porém sem consolidação total. Foi orientado o uso de bengala à esquerda e o retorno em mais dois meses. </a:t>
            </a: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12" name="CaixaDeTexto 11">
            <a:extLst>
              <a:ext uri="{FF2B5EF4-FFF2-40B4-BE49-F238E27FC236}">
                <a16:creationId xmlns:a16="http://schemas.microsoft.com/office/drawing/2014/main" xmlns="" id="{F8B8AEA5-EBDD-72AF-3B70-0D1D0F35D4DE}"/>
              </a:ext>
            </a:extLst>
          </p:cNvPr>
          <p:cNvSpPr txBox="1"/>
          <p:nvPr/>
        </p:nvSpPr>
        <p:spPr>
          <a:xfrm>
            <a:off x="657614" y="15655070"/>
            <a:ext cx="5672835" cy="707886"/>
          </a:xfrm>
          <a:prstGeom prst="rect">
            <a:avLst/>
          </a:prstGeom>
          <a:noFill/>
        </p:spPr>
        <p:txBody>
          <a:bodyPr wrap="square" rtlCol="0">
            <a:spAutoFit/>
          </a:bodyPr>
          <a:lstStyle/>
          <a:p>
            <a:r>
              <a:rPr lang="pt-BR" sz="4000" b="1" dirty="0">
                <a:latin typeface="Calibri" panose="020F0502020204030204" pitchFamily="34" charset="0"/>
                <a:cs typeface="Calibri" panose="020F0502020204030204" pitchFamily="34" charset="0"/>
              </a:rPr>
              <a:t>Descrição do Caso</a:t>
            </a:r>
          </a:p>
        </p:txBody>
      </p:sp>
      <p:sp>
        <p:nvSpPr>
          <p:cNvPr id="15" name="CaixaDeTexto 14">
            <a:extLst>
              <a:ext uri="{FF2B5EF4-FFF2-40B4-BE49-F238E27FC236}">
                <a16:creationId xmlns:a16="http://schemas.microsoft.com/office/drawing/2014/main" xmlns="" id="{AC22FE95-5C7C-C42F-4954-6C2C804722E7}"/>
              </a:ext>
            </a:extLst>
          </p:cNvPr>
          <p:cNvSpPr txBox="1"/>
          <p:nvPr/>
        </p:nvSpPr>
        <p:spPr>
          <a:xfrm>
            <a:off x="693781" y="32818495"/>
            <a:ext cx="4117666" cy="400110"/>
          </a:xfrm>
          <a:prstGeom prst="rect">
            <a:avLst/>
          </a:prstGeom>
          <a:noFill/>
        </p:spPr>
        <p:txBody>
          <a:bodyPr wrap="none" rtlCol="0">
            <a:spAutoFit/>
          </a:bodyPr>
          <a:lstStyle/>
          <a:p>
            <a:r>
              <a:rPr lang="pt-BR" sz="2000" dirty="0">
                <a:latin typeface="Calibri" panose="020F0502020204030204" pitchFamily="34" charset="0"/>
                <a:cs typeface="Calibri" panose="020F0502020204030204" pitchFamily="34" charset="0"/>
              </a:rPr>
              <a:t>Figuras (1): Radiografias da admissão </a:t>
            </a:r>
          </a:p>
        </p:txBody>
      </p:sp>
      <p:sp>
        <p:nvSpPr>
          <p:cNvPr id="23" name="CaixaDeTexto 22">
            <a:extLst>
              <a:ext uri="{FF2B5EF4-FFF2-40B4-BE49-F238E27FC236}">
                <a16:creationId xmlns:a16="http://schemas.microsoft.com/office/drawing/2014/main" xmlns="" id="{10E64D86-8392-7957-0D3F-6AAB7605E893}"/>
              </a:ext>
            </a:extLst>
          </p:cNvPr>
          <p:cNvSpPr txBox="1"/>
          <p:nvPr/>
        </p:nvSpPr>
        <p:spPr>
          <a:xfrm>
            <a:off x="14954006" y="22788839"/>
            <a:ext cx="12885120" cy="7478970"/>
          </a:xfrm>
          <a:prstGeom prst="rect">
            <a:avLst/>
          </a:prstGeom>
          <a:noFill/>
        </p:spPr>
        <p:txBody>
          <a:bodyPr wrap="square" rtlCol="0">
            <a:spAutoFit/>
          </a:bodyPr>
          <a:lstStyle/>
          <a:p>
            <a:pPr algn="just"/>
            <a:r>
              <a:rPr lang="pt-BR" sz="3200" dirty="0">
                <a:latin typeface="Calibri" panose="020F0502020204030204" pitchFamily="34" charset="0"/>
                <a:ea typeface="Calibri" panose="020F0502020204030204" pitchFamily="34" charset="0"/>
                <a:cs typeface="Calibri" panose="020F0502020204030204" pitchFamily="34" charset="0"/>
              </a:rPr>
              <a:t>Este caso ilustra os desafios no manejo de fraturas expostas bilaterais do fêmur em pacientes </a:t>
            </a:r>
            <a:r>
              <a:rPr lang="pt-BR" sz="3200" dirty="0" err="1">
                <a:latin typeface="Calibri" panose="020F0502020204030204" pitchFamily="34" charset="0"/>
                <a:ea typeface="Calibri" panose="020F0502020204030204" pitchFamily="34" charset="0"/>
                <a:cs typeface="Calibri" panose="020F0502020204030204" pitchFamily="34" charset="0"/>
              </a:rPr>
              <a:t>politraumatizados</a:t>
            </a:r>
            <a:r>
              <a:rPr lang="pt-BR" sz="3200" dirty="0">
                <a:latin typeface="Calibri" panose="020F0502020204030204" pitchFamily="34" charset="0"/>
                <a:ea typeface="Calibri" panose="020F0502020204030204" pitchFamily="34" charset="0"/>
                <a:cs typeface="Calibri" panose="020F0502020204030204" pitchFamily="34" charset="0"/>
              </a:rPr>
              <a:t>. A abordagem inicial com fixadores externos foi essencial para controle de danos, seguida pela fixação definitiva com hastes intramedulares. A consolidação precoce do fêmur esquerdo contrasta com a evolução mais lenta do lado direito, possivelmente devido à gravidade da fratura ou à vascularização comprometida. O recuo do parafuso de bloqueio distal no joelho esquerdo foi manejado de forma conservadora, sem complicações. A claudicação persistente no último retorno sugere a necessidade de reabilitação contínua e acompanhamento prolongado. </a:t>
            </a:r>
          </a:p>
          <a:p>
            <a:pPr algn="just"/>
            <a:r>
              <a:rPr lang="pt-BR" sz="3200" dirty="0">
                <a:latin typeface="Calibri" panose="020F0502020204030204" pitchFamily="34" charset="0"/>
                <a:ea typeface="Calibri" panose="020F0502020204030204" pitchFamily="34" charset="0"/>
                <a:cs typeface="Calibri" panose="020F0502020204030204" pitchFamily="34" charset="0"/>
              </a:rPr>
              <a:t>A literatura aponta que a fixação intramedular retrógrada é eficaz no tratamento de fraturas complexas do fêmur, com melhores resultados em comparação a outros métodos (MURRAY </a:t>
            </a:r>
            <a:r>
              <a:rPr lang="pt-BR" sz="3200" dirty="0" err="1">
                <a:latin typeface="Calibri" panose="020F0502020204030204" pitchFamily="34" charset="0"/>
                <a:ea typeface="Calibri" panose="020F0502020204030204" pitchFamily="34" charset="0"/>
                <a:cs typeface="Calibri" panose="020F0502020204030204" pitchFamily="34" charset="0"/>
              </a:rPr>
              <a:t>et</a:t>
            </a:r>
            <a:r>
              <a:rPr lang="pt-BR" sz="3200" dirty="0">
                <a:latin typeface="Calibri" panose="020F0502020204030204" pitchFamily="34" charset="0"/>
                <a:ea typeface="Calibri" panose="020F0502020204030204" pitchFamily="34" charset="0"/>
                <a:cs typeface="Calibri" panose="020F0502020204030204" pitchFamily="34" charset="0"/>
              </a:rPr>
              <a:t> al., 2019; PETERSON </a:t>
            </a:r>
            <a:r>
              <a:rPr lang="pt-BR" sz="3200" dirty="0" err="1">
                <a:latin typeface="Calibri" panose="020F0502020204030204" pitchFamily="34" charset="0"/>
                <a:ea typeface="Calibri" panose="020F0502020204030204" pitchFamily="34" charset="0"/>
                <a:cs typeface="Calibri" panose="020F0502020204030204" pitchFamily="34" charset="0"/>
              </a:rPr>
              <a:t>et</a:t>
            </a:r>
            <a:r>
              <a:rPr lang="pt-BR" sz="3200" dirty="0">
                <a:latin typeface="Calibri" panose="020F0502020204030204" pitchFamily="34" charset="0"/>
                <a:ea typeface="Calibri" panose="020F0502020204030204" pitchFamily="34" charset="0"/>
                <a:cs typeface="Calibri" panose="020F0502020204030204" pitchFamily="34" charset="0"/>
              </a:rPr>
              <a:t> al., 2020). No entanto, a assimetria na consolidação destaca a importância de um acompanhamento individualizado e de protocolos claros para o tratamento de </a:t>
            </a:r>
            <a:r>
              <a:rPr lang="pt-BR" sz="3200" dirty="0" err="1">
                <a:latin typeface="Calibri" panose="020F0502020204030204" pitchFamily="34" charset="0"/>
                <a:ea typeface="Calibri" panose="020F0502020204030204" pitchFamily="34" charset="0"/>
                <a:cs typeface="Calibri" panose="020F0502020204030204" pitchFamily="34" charset="0"/>
              </a:rPr>
              <a:t>politraumatizados</a:t>
            </a:r>
            <a:r>
              <a:rPr lang="pt-BR" sz="3200" dirty="0">
                <a:latin typeface="Calibri" panose="020F0502020204030204" pitchFamily="34" charset="0"/>
                <a:ea typeface="Calibri" panose="020F0502020204030204" pitchFamily="34" charset="0"/>
                <a:cs typeface="Calibri" panose="020F0502020204030204" pitchFamily="34" charset="0"/>
              </a:rPr>
              <a:t> (HALL </a:t>
            </a:r>
            <a:r>
              <a:rPr lang="pt-BR" sz="3200" dirty="0" err="1">
                <a:latin typeface="Calibri" panose="020F0502020204030204" pitchFamily="34" charset="0"/>
                <a:ea typeface="Calibri" panose="020F0502020204030204" pitchFamily="34" charset="0"/>
                <a:cs typeface="Calibri" panose="020F0502020204030204" pitchFamily="34" charset="0"/>
              </a:rPr>
              <a:t>et</a:t>
            </a:r>
            <a:r>
              <a:rPr lang="pt-BR" sz="3200" dirty="0">
                <a:latin typeface="Calibri" panose="020F0502020204030204" pitchFamily="34" charset="0"/>
                <a:ea typeface="Calibri" panose="020F0502020204030204" pitchFamily="34" charset="0"/>
                <a:cs typeface="Calibri" panose="020F0502020204030204" pitchFamily="34" charset="0"/>
              </a:rPr>
              <a:t> al., 2021). </a:t>
            </a:r>
            <a:endParaRPr lang="pt-BR" sz="3200" dirty="0">
              <a:latin typeface="Calibri" panose="020F0502020204030204" pitchFamily="34" charset="0"/>
              <a:ea typeface="Calibri" panose="020F0502020204030204" pitchFamily="34" charset="0"/>
              <a:cs typeface="Calibri" panose="020F0502020204030204" pitchFamily="34" charset="0"/>
            </a:endParaRPr>
          </a:p>
        </p:txBody>
      </p:sp>
      <p:sp>
        <p:nvSpPr>
          <p:cNvPr id="24" name="CaixaDeTexto 23">
            <a:extLst>
              <a:ext uri="{FF2B5EF4-FFF2-40B4-BE49-F238E27FC236}">
                <a16:creationId xmlns:a16="http://schemas.microsoft.com/office/drawing/2014/main" xmlns="" id="{659D4C8C-539C-C1DB-6628-DCEE6B9272BD}"/>
              </a:ext>
            </a:extLst>
          </p:cNvPr>
          <p:cNvSpPr txBox="1"/>
          <p:nvPr/>
        </p:nvSpPr>
        <p:spPr>
          <a:xfrm>
            <a:off x="14954006" y="22072222"/>
            <a:ext cx="3800134" cy="707886"/>
          </a:xfrm>
          <a:prstGeom prst="rect">
            <a:avLst/>
          </a:prstGeom>
          <a:noFill/>
        </p:spPr>
        <p:txBody>
          <a:bodyPr wrap="square" rtlCol="0">
            <a:spAutoFit/>
          </a:bodyPr>
          <a:lstStyle/>
          <a:p>
            <a:r>
              <a:rPr lang="pt-BR" sz="4000" b="1" dirty="0">
                <a:latin typeface="Calibri" panose="020F0502020204030204" pitchFamily="34" charset="0"/>
                <a:cs typeface="Calibri" panose="020F0502020204030204" pitchFamily="34" charset="0"/>
              </a:rPr>
              <a:t>Discussão</a:t>
            </a:r>
          </a:p>
        </p:txBody>
      </p:sp>
      <p:sp>
        <p:nvSpPr>
          <p:cNvPr id="25" name="CaixaDeTexto 24">
            <a:extLst>
              <a:ext uri="{FF2B5EF4-FFF2-40B4-BE49-F238E27FC236}">
                <a16:creationId xmlns:a16="http://schemas.microsoft.com/office/drawing/2014/main" xmlns="" id="{5C7B8848-93D5-3895-5738-5CDC92EF14C5}"/>
              </a:ext>
            </a:extLst>
          </p:cNvPr>
          <p:cNvSpPr txBox="1"/>
          <p:nvPr/>
        </p:nvSpPr>
        <p:spPr>
          <a:xfrm>
            <a:off x="15017068" y="30889577"/>
            <a:ext cx="13052249" cy="3046988"/>
          </a:xfrm>
          <a:prstGeom prst="rect">
            <a:avLst/>
          </a:prstGeom>
          <a:noFill/>
        </p:spPr>
        <p:txBody>
          <a:bodyPr wrap="square" rtlCol="0">
            <a:spAutoFit/>
          </a:bodyPr>
          <a:lstStyle/>
          <a:p>
            <a:pPr algn="just"/>
            <a:r>
              <a:rPr lang="pt-BR" sz="3200" dirty="0">
                <a:latin typeface="Calibri" panose="020F0502020204030204" pitchFamily="34" charset="0"/>
                <a:ea typeface="Calibri" panose="020F0502020204030204" pitchFamily="34" charset="0"/>
                <a:cs typeface="Calibri" panose="020F0502020204030204" pitchFamily="34" charset="0"/>
              </a:rPr>
              <a:t>O manejo cirúrgico de fraturas expostas bilaterais do fêmur exige planejamento cuidadoso e abordagem multidisciplinar. A fixação intramedular mostrou-se eficaz, embora a consolidação assimétrica destaque a importância do acompanhamento individualizado. Este caso reforça a necessidade de protocolos claros para o tratamento de </a:t>
            </a:r>
            <a:r>
              <a:rPr lang="pt-BR" sz="3200" dirty="0" err="1">
                <a:latin typeface="Calibri" panose="020F0502020204030204" pitchFamily="34" charset="0"/>
                <a:ea typeface="Calibri" panose="020F0502020204030204" pitchFamily="34" charset="0"/>
                <a:cs typeface="Calibri" panose="020F0502020204030204" pitchFamily="34" charset="0"/>
              </a:rPr>
              <a:t>politraumatizados</a:t>
            </a:r>
            <a:r>
              <a:rPr lang="pt-BR" sz="3200" dirty="0">
                <a:latin typeface="Calibri" panose="020F0502020204030204" pitchFamily="34" charset="0"/>
                <a:ea typeface="Calibri" panose="020F0502020204030204" pitchFamily="34" charset="0"/>
                <a:cs typeface="Calibri" panose="020F0502020204030204" pitchFamily="34" charset="0"/>
              </a:rPr>
              <a:t> e a importância da reabilitação pós-operatória para melhora funcional. </a:t>
            </a:r>
            <a:endParaRPr lang="pt-BR" sz="4800" dirty="0">
              <a:latin typeface="Calibri" panose="020F0502020204030204" pitchFamily="34" charset="0"/>
              <a:ea typeface="Calibri" panose="020F0502020204030204" pitchFamily="34" charset="0"/>
              <a:cs typeface="Calibri" panose="020F0502020204030204" pitchFamily="34" charset="0"/>
            </a:endParaRPr>
          </a:p>
        </p:txBody>
      </p:sp>
      <p:sp>
        <p:nvSpPr>
          <p:cNvPr id="26" name="CaixaDeTexto 25">
            <a:extLst>
              <a:ext uri="{FF2B5EF4-FFF2-40B4-BE49-F238E27FC236}">
                <a16:creationId xmlns:a16="http://schemas.microsoft.com/office/drawing/2014/main" xmlns="" id="{E05055A8-FA17-CA1D-C7B2-B5BDAD842E86}"/>
              </a:ext>
            </a:extLst>
          </p:cNvPr>
          <p:cNvSpPr txBox="1"/>
          <p:nvPr/>
        </p:nvSpPr>
        <p:spPr>
          <a:xfrm>
            <a:off x="15048599" y="30289512"/>
            <a:ext cx="3800134" cy="707886"/>
          </a:xfrm>
          <a:prstGeom prst="rect">
            <a:avLst/>
          </a:prstGeom>
          <a:noFill/>
        </p:spPr>
        <p:txBody>
          <a:bodyPr wrap="square" rtlCol="0">
            <a:spAutoFit/>
          </a:bodyPr>
          <a:lstStyle/>
          <a:p>
            <a:r>
              <a:rPr lang="pt-BR" sz="4000" b="1" dirty="0">
                <a:latin typeface="Calibri" panose="020F0502020204030204" pitchFamily="34" charset="0"/>
                <a:cs typeface="Calibri" panose="020F0502020204030204" pitchFamily="34" charset="0"/>
              </a:rPr>
              <a:t>Conclusão</a:t>
            </a:r>
          </a:p>
        </p:txBody>
      </p:sp>
      <p:sp>
        <p:nvSpPr>
          <p:cNvPr id="29" name="CaixaDeTexto 28">
            <a:extLst>
              <a:ext uri="{FF2B5EF4-FFF2-40B4-BE49-F238E27FC236}">
                <a16:creationId xmlns:a16="http://schemas.microsoft.com/office/drawing/2014/main" xmlns="" id="{F04CA58A-AA02-8039-BE5F-DC76019EEF89}"/>
              </a:ext>
            </a:extLst>
          </p:cNvPr>
          <p:cNvSpPr txBox="1"/>
          <p:nvPr/>
        </p:nvSpPr>
        <p:spPr>
          <a:xfrm>
            <a:off x="14954006" y="34248291"/>
            <a:ext cx="13052249" cy="5509200"/>
          </a:xfrm>
          <a:prstGeom prst="rect">
            <a:avLst/>
          </a:prstGeom>
          <a:noFill/>
        </p:spPr>
        <p:txBody>
          <a:bodyPr wrap="square" rtlCol="0">
            <a:spAutoFit/>
          </a:bodyPr>
          <a:lstStyle/>
          <a:p>
            <a:pPr algn="just"/>
            <a:endParaRPr lang="pt-BR" sz="3200" dirty="0">
              <a:effectLst/>
              <a:latin typeface="Calibri" panose="020F0502020204030204" pitchFamily="34" charset="0"/>
              <a:ea typeface="Calibri" panose="020F0502020204030204" pitchFamily="34" charset="0"/>
              <a:cs typeface="Calibri" panose="020F0502020204030204" pitchFamily="34" charset="0"/>
            </a:endParaRPr>
          </a:p>
          <a:p>
            <a:pPr algn="just"/>
            <a:r>
              <a:rPr lang="pt-BR" sz="3200" dirty="0">
                <a:latin typeface="Calibri" panose="020F0502020204030204" pitchFamily="34" charset="0"/>
                <a:ea typeface="Calibri" panose="020F0502020204030204" pitchFamily="34" charset="0"/>
                <a:cs typeface="Calibri" panose="020F0502020204030204" pitchFamily="34" charset="0"/>
              </a:rPr>
              <a:t>HALL, J. A.; SMITH, E. R.; GERARD, N. Retrograde </a:t>
            </a:r>
            <a:r>
              <a:rPr lang="pt-BR" sz="3200" dirty="0" err="1">
                <a:latin typeface="Calibri" panose="020F0502020204030204" pitchFamily="34" charset="0"/>
                <a:ea typeface="Calibri" panose="020F0502020204030204" pitchFamily="34" charset="0"/>
                <a:cs typeface="Calibri" panose="020F0502020204030204" pitchFamily="34" charset="0"/>
              </a:rPr>
              <a:t>intramedullary</a:t>
            </a:r>
            <a:r>
              <a:rPr lang="pt-BR" sz="3200" dirty="0">
                <a:latin typeface="Calibri" panose="020F0502020204030204" pitchFamily="34" charset="0"/>
                <a:ea typeface="Calibri" panose="020F0502020204030204" pitchFamily="34" charset="0"/>
                <a:cs typeface="Calibri" panose="020F0502020204030204" pitchFamily="34" charset="0"/>
              </a:rPr>
              <a:t> </a:t>
            </a:r>
            <a:r>
              <a:rPr lang="pt-BR" sz="3200" dirty="0" err="1">
                <a:latin typeface="Calibri" panose="020F0502020204030204" pitchFamily="34" charset="0"/>
                <a:ea typeface="Calibri" panose="020F0502020204030204" pitchFamily="34" charset="0"/>
                <a:cs typeface="Calibri" panose="020F0502020204030204" pitchFamily="34" charset="0"/>
              </a:rPr>
              <a:t>nailing</a:t>
            </a:r>
            <a:r>
              <a:rPr lang="pt-BR" sz="3200" dirty="0">
                <a:latin typeface="Calibri" panose="020F0502020204030204" pitchFamily="34" charset="0"/>
                <a:ea typeface="Calibri" panose="020F0502020204030204" pitchFamily="34" charset="0"/>
                <a:cs typeface="Calibri" panose="020F0502020204030204" pitchFamily="34" charset="0"/>
              </a:rPr>
              <a:t> in </a:t>
            </a:r>
            <a:r>
              <a:rPr lang="pt-BR" sz="3200" dirty="0" err="1">
                <a:latin typeface="Calibri" panose="020F0502020204030204" pitchFamily="34" charset="0"/>
                <a:ea typeface="Calibri" panose="020F0502020204030204" pitchFamily="34" charset="0"/>
                <a:cs typeface="Calibri" panose="020F0502020204030204" pitchFamily="34" charset="0"/>
              </a:rPr>
              <a:t>treatment</a:t>
            </a:r>
            <a:r>
              <a:rPr lang="pt-BR" sz="3200" dirty="0">
                <a:latin typeface="Calibri" panose="020F0502020204030204" pitchFamily="34" charset="0"/>
                <a:ea typeface="Calibri" panose="020F0502020204030204" pitchFamily="34" charset="0"/>
                <a:cs typeface="Calibri" panose="020F0502020204030204" pitchFamily="34" charset="0"/>
              </a:rPr>
              <a:t> </a:t>
            </a:r>
            <a:r>
              <a:rPr lang="pt-BR" sz="3200" dirty="0" err="1">
                <a:latin typeface="Calibri" panose="020F0502020204030204" pitchFamily="34" charset="0"/>
                <a:ea typeface="Calibri" panose="020F0502020204030204" pitchFamily="34" charset="0"/>
                <a:cs typeface="Calibri" panose="020F0502020204030204" pitchFamily="34" charset="0"/>
              </a:rPr>
              <a:t>of</a:t>
            </a:r>
            <a:r>
              <a:rPr lang="pt-BR" sz="3200" dirty="0">
                <a:latin typeface="Calibri" panose="020F0502020204030204" pitchFamily="34" charset="0"/>
                <a:ea typeface="Calibri" panose="020F0502020204030204" pitchFamily="34" charset="0"/>
                <a:cs typeface="Calibri" panose="020F0502020204030204" pitchFamily="34" charset="0"/>
              </a:rPr>
              <a:t> bilateral </a:t>
            </a:r>
            <a:r>
              <a:rPr lang="pt-BR" sz="3200" dirty="0" err="1">
                <a:latin typeface="Calibri" panose="020F0502020204030204" pitchFamily="34" charset="0"/>
                <a:ea typeface="Calibri" panose="020F0502020204030204" pitchFamily="34" charset="0"/>
                <a:cs typeface="Calibri" panose="020F0502020204030204" pitchFamily="34" charset="0"/>
              </a:rPr>
              <a:t>femur</a:t>
            </a:r>
            <a:r>
              <a:rPr lang="pt-BR" sz="3200" dirty="0">
                <a:latin typeface="Calibri" panose="020F0502020204030204" pitchFamily="34" charset="0"/>
                <a:ea typeface="Calibri" panose="020F0502020204030204" pitchFamily="34" charset="0"/>
                <a:cs typeface="Calibri" panose="020F0502020204030204" pitchFamily="34" charset="0"/>
              </a:rPr>
              <a:t> </a:t>
            </a:r>
            <a:r>
              <a:rPr lang="pt-BR" sz="3200" dirty="0" err="1">
                <a:latin typeface="Calibri" panose="020F0502020204030204" pitchFamily="34" charset="0"/>
                <a:ea typeface="Calibri" panose="020F0502020204030204" pitchFamily="34" charset="0"/>
                <a:cs typeface="Calibri" panose="020F0502020204030204" pitchFamily="34" charset="0"/>
              </a:rPr>
              <a:t>fractures</a:t>
            </a:r>
            <a:r>
              <a:rPr lang="pt-BR" sz="3200" dirty="0">
                <a:latin typeface="Calibri" panose="020F0502020204030204" pitchFamily="34" charset="0"/>
                <a:ea typeface="Calibri" panose="020F0502020204030204" pitchFamily="34" charset="0"/>
                <a:cs typeface="Calibri" panose="020F0502020204030204" pitchFamily="34" charset="0"/>
              </a:rPr>
              <a:t>. </a:t>
            </a:r>
            <a:r>
              <a:rPr lang="pt-BR" sz="3200" dirty="0" err="1">
                <a:latin typeface="Calibri" panose="020F0502020204030204" pitchFamily="34" charset="0"/>
                <a:ea typeface="Calibri" panose="020F0502020204030204" pitchFamily="34" charset="0"/>
                <a:cs typeface="Calibri" panose="020F0502020204030204" pitchFamily="34" charset="0"/>
              </a:rPr>
              <a:t>Journal</a:t>
            </a:r>
            <a:r>
              <a:rPr lang="pt-BR" sz="3200" dirty="0">
                <a:latin typeface="Calibri" panose="020F0502020204030204" pitchFamily="34" charset="0"/>
                <a:ea typeface="Calibri" panose="020F0502020204030204" pitchFamily="34" charset="0"/>
                <a:cs typeface="Calibri" panose="020F0502020204030204" pitchFamily="34" charset="0"/>
              </a:rPr>
              <a:t> </a:t>
            </a:r>
            <a:r>
              <a:rPr lang="pt-BR" sz="3200" dirty="0" err="1">
                <a:latin typeface="Calibri" panose="020F0502020204030204" pitchFamily="34" charset="0"/>
                <a:ea typeface="Calibri" panose="020F0502020204030204" pitchFamily="34" charset="0"/>
                <a:cs typeface="Calibri" panose="020F0502020204030204" pitchFamily="34" charset="0"/>
              </a:rPr>
              <a:t>of</a:t>
            </a:r>
            <a:r>
              <a:rPr lang="pt-BR" sz="3200" dirty="0">
                <a:latin typeface="Calibri" panose="020F0502020204030204" pitchFamily="34" charset="0"/>
                <a:ea typeface="Calibri" panose="020F0502020204030204" pitchFamily="34" charset="0"/>
                <a:cs typeface="Calibri" panose="020F0502020204030204" pitchFamily="34" charset="0"/>
              </a:rPr>
              <a:t> </a:t>
            </a:r>
            <a:r>
              <a:rPr lang="pt-BR" sz="3200" dirty="0" err="1">
                <a:latin typeface="Calibri" panose="020F0502020204030204" pitchFamily="34" charset="0"/>
                <a:ea typeface="Calibri" panose="020F0502020204030204" pitchFamily="34" charset="0"/>
                <a:cs typeface="Calibri" panose="020F0502020204030204" pitchFamily="34" charset="0"/>
              </a:rPr>
              <a:t>Orthopedic</a:t>
            </a:r>
            <a:r>
              <a:rPr lang="pt-BR" sz="3200" dirty="0">
                <a:latin typeface="Calibri" panose="020F0502020204030204" pitchFamily="34" charset="0"/>
                <a:ea typeface="Calibri" panose="020F0502020204030204" pitchFamily="34" charset="0"/>
                <a:cs typeface="Calibri" panose="020F0502020204030204" pitchFamily="34" charset="0"/>
              </a:rPr>
              <a:t> </a:t>
            </a:r>
            <a:r>
              <a:rPr lang="pt-BR" sz="3200" dirty="0" err="1">
                <a:latin typeface="Calibri" panose="020F0502020204030204" pitchFamily="34" charset="0"/>
                <a:ea typeface="Calibri" panose="020F0502020204030204" pitchFamily="34" charset="0"/>
                <a:cs typeface="Calibri" panose="020F0502020204030204" pitchFamily="34" charset="0"/>
              </a:rPr>
              <a:t>Surgery</a:t>
            </a:r>
            <a:r>
              <a:rPr lang="pt-BR" sz="3200" dirty="0">
                <a:latin typeface="Calibri" panose="020F0502020204030204" pitchFamily="34" charset="0"/>
                <a:ea typeface="Calibri" panose="020F0502020204030204" pitchFamily="34" charset="0"/>
                <a:cs typeface="Calibri" panose="020F0502020204030204" pitchFamily="34" charset="0"/>
              </a:rPr>
              <a:t>, v. 29, n. 3, p. 1-8, 2021.</a:t>
            </a:r>
          </a:p>
          <a:p>
            <a:pPr algn="just"/>
            <a:r>
              <a:rPr lang="pt-BR" sz="3200" dirty="0">
                <a:latin typeface="Calibri" panose="020F0502020204030204" pitchFamily="34" charset="0"/>
                <a:ea typeface="Calibri" panose="020F0502020204030204" pitchFamily="34" charset="0"/>
                <a:cs typeface="Calibri" panose="020F0502020204030204" pitchFamily="34" charset="0"/>
              </a:rPr>
              <a:t>MURRAY, P. K.; CHEUNG, J. H.; GREEN, C. </a:t>
            </a:r>
            <a:r>
              <a:rPr lang="pt-BR" sz="3200" dirty="0" err="1">
                <a:latin typeface="Calibri" panose="020F0502020204030204" pitchFamily="34" charset="0"/>
                <a:ea typeface="Calibri" panose="020F0502020204030204" pitchFamily="34" charset="0"/>
                <a:cs typeface="Calibri" panose="020F0502020204030204" pitchFamily="34" charset="0"/>
              </a:rPr>
              <a:t>Comparison</a:t>
            </a:r>
            <a:r>
              <a:rPr lang="pt-BR" sz="3200" dirty="0">
                <a:latin typeface="Calibri" panose="020F0502020204030204" pitchFamily="34" charset="0"/>
                <a:ea typeface="Calibri" panose="020F0502020204030204" pitchFamily="34" charset="0"/>
                <a:cs typeface="Calibri" panose="020F0502020204030204" pitchFamily="34" charset="0"/>
              </a:rPr>
              <a:t> </a:t>
            </a:r>
            <a:r>
              <a:rPr lang="pt-BR" sz="3200" dirty="0" err="1">
                <a:latin typeface="Calibri" panose="020F0502020204030204" pitchFamily="34" charset="0"/>
                <a:ea typeface="Calibri" panose="020F0502020204030204" pitchFamily="34" charset="0"/>
                <a:cs typeface="Calibri" panose="020F0502020204030204" pitchFamily="34" charset="0"/>
              </a:rPr>
              <a:t>of</a:t>
            </a:r>
            <a:r>
              <a:rPr lang="pt-BR" sz="3200" dirty="0">
                <a:latin typeface="Calibri" panose="020F0502020204030204" pitchFamily="34" charset="0"/>
                <a:ea typeface="Calibri" panose="020F0502020204030204" pitchFamily="34" charset="0"/>
                <a:cs typeface="Calibri" panose="020F0502020204030204" pitchFamily="34" charset="0"/>
              </a:rPr>
              <a:t> </a:t>
            </a:r>
            <a:r>
              <a:rPr lang="pt-BR" sz="3200" dirty="0" err="1">
                <a:latin typeface="Calibri" panose="020F0502020204030204" pitchFamily="34" charset="0"/>
                <a:ea typeface="Calibri" panose="020F0502020204030204" pitchFamily="34" charset="0"/>
                <a:cs typeface="Calibri" panose="020F0502020204030204" pitchFamily="34" charset="0"/>
              </a:rPr>
              <a:t>outcomes</a:t>
            </a:r>
            <a:r>
              <a:rPr lang="pt-BR" sz="3200" dirty="0">
                <a:latin typeface="Calibri" panose="020F0502020204030204" pitchFamily="34" charset="0"/>
                <a:ea typeface="Calibri" panose="020F0502020204030204" pitchFamily="34" charset="0"/>
                <a:cs typeface="Calibri" panose="020F0502020204030204" pitchFamily="34" charset="0"/>
              </a:rPr>
              <a:t> </a:t>
            </a:r>
            <a:r>
              <a:rPr lang="pt-BR" sz="3200" dirty="0" err="1">
                <a:latin typeface="Calibri" panose="020F0502020204030204" pitchFamily="34" charset="0"/>
                <a:ea typeface="Calibri" panose="020F0502020204030204" pitchFamily="34" charset="0"/>
                <a:cs typeface="Calibri" panose="020F0502020204030204" pitchFamily="34" charset="0"/>
              </a:rPr>
              <a:t>of</a:t>
            </a:r>
            <a:r>
              <a:rPr lang="pt-BR" sz="3200" dirty="0">
                <a:latin typeface="Calibri" panose="020F0502020204030204" pitchFamily="34" charset="0"/>
                <a:ea typeface="Calibri" panose="020F0502020204030204" pitchFamily="34" charset="0"/>
                <a:cs typeface="Calibri" panose="020F0502020204030204" pitchFamily="34" charset="0"/>
              </a:rPr>
              <a:t> retrograde </a:t>
            </a:r>
            <a:r>
              <a:rPr lang="pt-BR" sz="3200" dirty="0" err="1">
                <a:latin typeface="Calibri" panose="020F0502020204030204" pitchFamily="34" charset="0"/>
                <a:ea typeface="Calibri" panose="020F0502020204030204" pitchFamily="34" charset="0"/>
                <a:cs typeface="Calibri" panose="020F0502020204030204" pitchFamily="34" charset="0"/>
              </a:rPr>
              <a:t>intramedullary</a:t>
            </a:r>
            <a:r>
              <a:rPr lang="pt-BR" sz="3200" dirty="0">
                <a:latin typeface="Calibri" panose="020F0502020204030204" pitchFamily="34" charset="0"/>
                <a:ea typeface="Calibri" panose="020F0502020204030204" pitchFamily="34" charset="0"/>
                <a:cs typeface="Calibri" panose="020F0502020204030204" pitchFamily="34" charset="0"/>
              </a:rPr>
              <a:t> </a:t>
            </a:r>
            <a:r>
              <a:rPr lang="pt-BR" sz="3200" dirty="0" err="1">
                <a:latin typeface="Calibri" panose="020F0502020204030204" pitchFamily="34" charset="0"/>
                <a:ea typeface="Calibri" panose="020F0502020204030204" pitchFamily="34" charset="0"/>
                <a:cs typeface="Calibri" panose="020F0502020204030204" pitchFamily="34" charset="0"/>
              </a:rPr>
              <a:t>nailing</a:t>
            </a:r>
            <a:r>
              <a:rPr lang="pt-BR" sz="3200" dirty="0">
                <a:latin typeface="Calibri" panose="020F0502020204030204" pitchFamily="34" charset="0"/>
                <a:ea typeface="Calibri" panose="020F0502020204030204" pitchFamily="34" charset="0"/>
                <a:cs typeface="Calibri" panose="020F0502020204030204" pitchFamily="34" charset="0"/>
              </a:rPr>
              <a:t> versus </a:t>
            </a:r>
            <a:r>
              <a:rPr lang="pt-BR" sz="3200" dirty="0" err="1">
                <a:latin typeface="Calibri" panose="020F0502020204030204" pitchFamily="34" charset="0"/>
                <a:ea typeface="Calibri" panose="020F0502020204030204" pitchFamily="34" charset="0"/>
                <a:cs typeface="Calibri" panose="020F0502020204030204" pitchFamily="34" charset="0"/>
              </a:rPr>
              <a:t>locking</a:t>
            </a:r>
            <a:r>
              <a:rPr lang="pt-BR" sz="3200" dirty="0">
                <a:latin typeface="Calibri" panose="020F0502020204030204" pitchFamily="34" charset="0"/>
                <a:ea typeface="Calibri" panose="020F0502020204030204" pitchFamily="34" charset="0"/>
                <a:cs typeface="Calibri" panose="020F0502020204030204" pitchFamily="34" charset="0"/>
              </a:rPr>
              <a:t> </a:t>
            </a:r>
            <a:r>
              <a:rPr lang="pt-BR" sz="3200" dirty="0" err="1">
                <a:latin typeface="Calibri" panose="020F0502020204030204" pitchFamily="34" charset="0"/>
                <a:ea typeface="Calibri" panose="020F0502020204030204" pitchFamily="34" charset="0"/>
                <a:cs typeface="Calibri" panose="020F0502020204030204" pitchFamily="34" charset="0"/>
              </a:rPr>
              <a:t>plate</a:t>
            </a:r>
            <a:r>
              <a:rPr lang="pt-BR" sz="3200" dirty="0">
                <a:latin typeface="Calibri" panose="020F0502020204030204" pitchFamily="34" charset="0"/>
                <a:ea typeface="Calibri" panose="020F0502020204030204" pitchFamily="34" charset="0"/>
                <a:cs typeface="Calibri" panose="020F0502020204030204" pitchFamily="34" charset="0"/>
              </a:rPr>
              <a:t> </a:t>
            </a:r>
            <a:r>
              <a:rPr lang="pt-BR" sz="3200" dirty="0" err="1">
                <a:latin typeface="Calibri" panose="020F0502020204030204" pitchFamily="34" charset="0"/>
                <a:ea typeface="Calibri" panose="020F0502020204030204" pitchFamily="34" charset="0"/>
                <a:cs typeface="Calibri" panose="020F0502020204030204" pitchFamily="34" charset="0"/>
              </a:rPr>
              <a:t>fixation</a:t>
            </a:r>
            <a:r>
              <a:rPr lang="pt-BR" sz="3200" dirty="0">
                <a:latin typeface="Calibri" panose="020F0502020204030204" pitchFamily="34" charset="0"/>
                <a:ea typeface="Calibri" panose="020F0502020204030204" pitchFamily="34" charset="0"/>
                <a:cs typeface="Calibri" panose="020F0502020204030204" pitchFamily="34" charset="0"/>
              </a:rPr>
              <a:t> in distal </a:t>
            </a:r>
            <a:r>
              <a:rPr lang="pt-BR" sz="3200" dirty="0" err="1">
                <a:latin typeface="Calibri" panose="020F0502020204030204" pitchFamily="34" charset="0"/>
                <a:ea typeface="Calibri" panose="020F0502020204030204" pitchFamily="34" charset="0"/>
                <a:cs typeface="Calibri" panose="020F0502020204030204" pitchFamily="34" charset="0"/>
              </a:rPr>
              <a:t>femur</a:t>
            </a:r>
            <a:r>
              <a:rPr lang="pt-BR" sz="3200" dirty="0">
                <a:latin typeface="Calibri" panose="020F0502020204030204" pitchFamily="34" charset="0"/>
                <a:ea typeface="Calibri" panose="020F0502020204030204" pitchFamily="34" charset="0"/>
                <a:cs typeface="Calibri" panose="020F0502020204030204" pitchFamily="34" charset="0"/>
              </a:rPr>
              <a:t> </a:t>
            </a:r>
            <a:r>
              <a:rPr lang="pt-BR" sz="3200" dirty="0" err="1">
                <a:latin typeface="Calibri" panose="020F0502020204030204" pitchFamily="34" charset="0"/>
                <a:ea typeface="Calibri" panose="020F0502020204030204" pitchFamily="34" charset="0"/>
                <a:cs typeface="Calibri" panose="020F0502020204030204" pitchFamily="34" charset="0"/>
              </a:rPr>
              <a:t>fractures</a:t>
            </a:r>
            <a:r>
              <a:rPr lang="pt-BR" sz="3200" dirty="0">
                <a:latin typeface="Calibri" panose="020F0502020204030204" pitchFamily="34" charset="0"/>
                <a:ea typeface="Calibri" panose="020F0502020204030204" pitchFamily="34" charset="0"/>
                <a:cs typeface="Calibri" panose="020F0502020204030204" pitchFamily="34" charset="0"/>
              </a:rPr>
              <a:t>: A </a:t>
            </a:r>
            <a:r>
              <a:rPr lang="pt-BR" sz="3200" dirty="0" err="1">
                <a:latin typeface="Calibri" panose="020F0502020204030204" pitchFamily="34" charset="0"/>
                <a:ea typeface="Calibri" panose="020F0502020204030204" pitchFamily="34" charset="0"/>
                <a:cs typeface="Calibri" panose="020F0502020204030204" pitchFamily="34" charset="0"/>
              </a:rPr>
              <a:t>systematic</a:t>
            </a:r>
            <a:r>
              <a:rPr lang="pt-BR" sz="3200" dirty="0">
                <a:latin typeface="Calibri" panose="020F0502020204030204" pitchFamily="34" charset="0"/>
                <a:ea typeface="Calibri" panose="020F0502020204030204" pitchFamily="34" charset="0"/>
                <a:cs typeface="Calibri" panose="020F0502020204030204" pitchFamily="34" charset="0"/>
              </a:rPr>
              <a:t> </a:t>
            </a:r>
            <a:r>
              <a:rPr lang="pt-BR" sz="3200" dirty="0" err="1">
                <a:latin typeface="Calibri" panose="020F0502020204030204" pitchFamily="34" charset="0"/>
                <a:ea typeface="Calibri" panose="020F0502020204030204" pitchFamily="34" charset="0"/>
                <a:cs typeface="Calibri" panose="020F0502020204030204" pitchFamily="34" charset="0"/>
              </a:rPr>
              <a:t>review</a:t>
            </a:r>
            <a:r>
              <a:rPr lang="pt-BR" sz="3200" dirty="0">
                <a:latin typeface="Calibri" panose="020F0502020204030204" pitchFamily="34" charset="0"/>
                <a:ea typeface="Calibri" panose="020F0502020204030204" pitchFamily="34" charset="0"/>
                <a:cs typeface="Calibri" panose="020F0502020204030204" pitchFamily="34" charset="0"/>
              </a:rPr>
              <a:t> </a:t>
            </a:r>
            <a:r>
              <a:rPr lang="pt-BR" sz="3200" dirty="0" err="1">
                <a:latin typeface="Calibri" panose="020F0502020204030204" pitchFamily="34" charset="0"/>
                <a:ea typeface="Calibri" panose="020F0502020204030204" pitchFamily="34" charset="0"/>
                <a:cs typeface="Calibri" panose="020F0502020204030204" pitchFamily="34" charset="0"/>
              </a:rPr>
              <a:t>and</a:t>
            </a:r>
            <a:r>
              <a:rPr lang="pt-BR" sz="3200" dirty="0">
                <a:latin typeface="Calibri" panose="020F0502020204030204" pitchFamily="34" charset="0"/>
                <a:ea typeface="Calibri" panose="020F0502020204030204" pitchFamily="34" charset="0"/>
                <a:cs typeface="Calibri" panose="020F0502020204030204" pitchFamily="34" charset="0"/>
              </a:rPr>
              <a:t> </a:t>
            </a:r>
            <a:r>
              <a:rPr lang="pt-BR" sz="3200" dirty="0" err="1">
                <a:latin typeface="Calibri" panose="020F0502020204030204" pitchFamily="34" charset="0"/>
                <a:ea typeface="Calibri" panose="020F0502020204030204" pitchFamily="34" charset="0"/>
                <a:cs typeface="Calibri" panose="020F0502020204030204" pitchFamily="34" charset="0"/>
              </a:rPr>
              <a:t>meta-analysis</a:t>
            </a:r>
            <a:r>
              <a:rPr lang="pt-BR" sz="3200" dirty="0">
                <a:latin typeface="Calibri" panose="020F0502020204030204" pitchFamily="34" charset="0"/>
                <a:ea typeface="Calibri" panose="020F0502020204030204" pitchFamily="34" charset="0"/>
                <a:cs typeface="Calibri" panose="020F0502020204030204" pitchFamily="34" charset="0"/>
              </a:rPr>
              <a:t>. </a:t>
            </a:r>
            <a:r>
              <a:rPr lang="pt-BR" sz="3200" dirty="0" err="1">
                <a:latin typeface="Calibri" panose="020F0502020204030204" pitchFamily="34" charset="0"/>
                <a:ea typeface="Calibri" panose="020F0502020204030204" pitchFamily="34" charset="0"/>
                <a:cs typeface="Calibri" panose="020F0502020204030204" pitchFamily="34" charset="0"/>
              </a:rPr>
              <a:t>Annals</a:t>
            </a:r>
            <a:r>
              <a:rPr lang="pt-BR" sz="3200" dirty="0">
                <a:latin typeface="Calibri" panose="020F0502020204030204" pitchFamily="34" charset="0"/>
                <a:ea typeface="Calibri" panose="020F0502020204030204" pitchFamily="34" charset="0"/>
                <a:cs typeface="Calibri" panose="020F0502020204030204" pitchFamily="34" charset="0"/>
              </a:rPr>
              <a:t> </a:t>
            </a:r>
            <a:r>
              <a:rPr lang="pt-BR" sz="3200" dirty="0" err="1">
                <a:latin typeface="Calibri" panose="020F0502020204030204" pitchFamily="34" charset="0"/>
                <a:ea typeface="Calibri" panose="020F0502020204030204" pitchFamily="34" charset="0"/>
                <a:cs typeface="Calibri" panose="020F0502020204030204" pitchFamily="34" charset="0"/>
              </a:rPr>
              <a:t>of</a:t>
            </a:r>
            <a:r>
              <a:rPr lang="pt-BR" sz="3200" dirty="0">
                <a:latin typeface="Calibri" panose="020F0502020204030204" pitchFamily="34" charset="0"/>
                <a:ea typeface="Calibri" panose="020F0502020204030204" pitchFamily="34" charset="0"/>
                <a:cs typeface="Calibri" panose="020F0502020204030204" pitchFamily="34" charset="0"/>
              </a:rPr>
              <a:t> </a:t>
            </a:r>
            <a:r>
              <a:rPr lang="pt-BR" sz="3200" dirty="0" err="1">
                <a:latin typeface="Calibri" panose="020F0502020204030204" pitchFamily="34" charset="0"/>
                <a:ea typeface="Calibri" panose="020F0502020204030204" pitchFamily="34" charset="0"/>
                <a:cs typeface="Calibri" panose="020F0502020204030204" pitchFamily="34" charset="0"/>
              </a:rPr>
              <a:t>Orthopaedic</a:t>
            </a:r>
            <a:r>
              <a:rPr lang="pt-BR" sz="3200" dirty="0">
                <a:latin typeface="Calibri" panose="020F0502020204030204" pitchFamily="34" charset="0"/>
                <a:ea typeface="Calibri" panose="020F0502020204030204" pitchFamily="34" charset="0"/>
                <a:cs typeface="Calibri" panose="020F0502020204030204" pitchFamily="34" charset="0"/>
              </a:rPr>
              <a:t> </a:t>
            </a:r>
            <a:r>
              <a:rPr lang="pt-BR" sz="3200" dirty="0" err="1">
                <a:latin typeface="Calibri" panose="020F0502020204030204" pitchFamily="34" charset="0"/>
                <a:ea typeface="Calibri" panose="020F0502020204030204" pitchFamily="34" charset="0"/>
                <a:cs typeface="Calibri" panose="020F0502020204030204" pitchFamily="34" charset="0"/>
              </a:rPr>
              <a:t>Surgery</a:t>
            </a:r>
            <a:r>
              <a:rPr lang="pt-BR" sz="3200" dirty="0">
                <a:latin typeface="Calibri" panose="020F0502020204030204" pitchFamily="34" charset="0"/>
                <a:ea typeface="Calibri" panose="020F0502020204030204" pitchFamily="34" charset="0"/>
                <a:cs typeface="Calibri" panose="020F0502020204030204" pitchFamily="34" charset="0"/>
              </a:rPr>
              <a:t>, v. 34, n. 2, p. 109-116, 2019.</a:t>
            </a:r>
          </a:p>
          <a:p>
            <a:pPr algn="just"/>
            <a:r>
              <a:rPr lang="pt-BR" sz="3200" dirty="0">
                <a:latin typeface="Calibri" panose="020F0502020204030204" pitchFamily="34" charset="0"/>
                <a:ea typeface="Calibri" panose="020F0502020204030204" pitchFamily="34" charset="0"/>
                <a:cs typeface="Calibri" panose="020F0502020204030204" pitchFamily="34" charset="0"/>
              </a:rPr>
              <a:t>PETERSON, T. M.; WILSON, D. L. Retrograde femoral </a:t>
            </a:r>
            <a:r>
              <a:rPr lang="pt-BR" sz="3200" dirty="0" err="1">
                <a:latin typeface="Calibri" panose="020F0502020204030204" pitchFamily="34" charset="0"/>
                <a:ea typeface="Calibri" panose="020F0502020204030204" pitchFamily="34" charset="0"/>
                <a:cs typeface="Calibri" panose="020F0502020204030204" pitchFamily="34" charset="0"/>
              </a:rPr>
              <a:t>nails</a:t>
            </a:r>
            <a:r>
              <a:rPr lang="pt-BR" sz="3200" dirty="0">
                <a:latin typeface="Calibri" panose="020F0502020204030204" pitchFamily="34" charset="0"/>
                <a:ea typeface="Calibri" panose="020F0502020204030204" pitchFamily="34" charset="0"/>
                <a:cs typeface="Calibri" panose="020F0502020204030204" pitchFamily="34" charset="0"/>
              </a:rPr>
              <a:t> for </a:t>
            </a:r>
            <a:r>
              <a:rPr lang="pt-BR" sz="3200" dirty="0" err="1">
                <a:latin typeface="Calibri" panose="020F0502020204030204" pitchFamily="34" charset="0"/>
                <a:ea typeface="Calibri" panose="020F0502020204030204" pitchFamily="34" charset="0"/>
                <a:cs typeface="Calibri" panose="020F0502020204030204" pitchFamily="34" charset="0"/>
              </a:rPr>
              <a:t>emergency</a:t>
            </a:r>
            <a:r>
              <a:rPr lang="pt-BR" sz="3200" dirty="0">
                <a:latin typeface="Calibri" panose="020F0502020204030204" pitchFamily="34" charset="0"/>
                <a:ea typeface="Calibri" panose="020F0502020204030204" pitchFamily="34" charset="0"/>
                <a:cs typeface="Calibri" panose="020F0502020204030204" pitchFamily="34" charset="0"/>
              </a:rPr>
              <a:t> </a:t>
            </a:r>
            <a:r>
              <a:rPr lang="pt-BR" sz="3200" dirty="0" err="1">
                <a:latin typeface="Calibri" panose="020F0502020204030204" pitchFamily="34" charset="0"/>
                <a:ea typeface="Calibri" panose="020F0502020204030204" pitchFamily="34" charset="0"/>
                <a:cs typeface="Calibri" panose="020F0502020204030204" pitchFamily="34" charset="0"/>
              </a:rPr>
              <a:t>stabilization</a:t>
            </a:r>
            <a:r>
              <a:rPr lang="pt-BR" sz="3200" dirty="0">
                <a:latin typeface="Calibri" panose="020F0502020204030204" pitchFamily="34" charset="0"/>
                <a:ea typeface="Calibri" panose="020F0502020204030204" pitchFamily="34" charset="0"/>
                <a:cs typeface="Calibri" panose="020F0502020204030204" pitchFamily="34" charset="0"/>
              </a:rPr>
              <a:t> in </a:t>
            </a:r>
            <a:r>
              <a:rPr lang="pt-BR" sz="3200" dirty="0" err="1">
                <a:latin typeface="Calibri" panose="020F0502020204030204" pitchFamily="34" charset="0"/>
                <a:ea typeface="Calibri" panose="020F0502020204030204" pitchFamily="34" charset="0"/>
                <a:cs typeface="Calibri" panose="020F0502020204030204" pitchFamily="34" charset="0"/>
              </a:rPr>
              <a:t>multiply</a:t>
            </a:r>
            <a:r>
              <a:rPr lang="pt-BR" sz="3200" dirty="0">
                <a:latin typeface="Calibri" panose="020F0502020204030204" pitchFamily="34" charset="0"/>
                <a:ea typeface="Calibri" panose="020F0502020204030204" pitchFamily="34" charset="0"/>
                <a:cs typeface="Calibri" panose="020F0502020204030204" pitchFamily="34" charset="0"/>
              </a:rPr>
              <a:t> </a:t>
            </a:r>
            <a:r>
              <a:rPr lang="pt-BR" sz="3200" dirty="0" err="1">
                <a:latin typeface="Calibri" panose="020F0502020204030204" pitchFamily="34" charset="0"/>
                <a:ea typeface="Calibri" panose="020F0502020204030204" pitchFamily="34" charset="0"/>
                <a:cs typeface="Calibri" panose="020F0502020204030204" pitchFamily="34" charset="0"/>
              </a:rPr>
              <a:t>injured</a:t>
            </a:r>
            <a:r>
              <a:rPr lang="pt-BR" sz="3200" dirty="0">
                <a:latin typeface="Calibri" panose="020F0502020204030204" pitchFamily="34" charset="0"/>
                <a:ea typeface="Calibri" panose="020F0502020204030204" pitchFamily="34" charset="0"/>
                <a:cs typeface="Calibri" panose="020F0502020204030204" pitchFamily="34" charset="0"/>
              </a:rPr>
              <a:t> </a:t>
            </a:r>
            <a:r>
              <a:rPr lang="pt-BR" sz="3200" dirty="0" err="1">
                <a:latin typeface="Calibri" panose="020F0502020204030204" pitchFamily="34" charset="0"/>
                <a:ea typeface="Calibri" panose="020F0502020204030204" pitchFamily="34" charset="0"/>
                <a:cs typeface="Calibri" panose="020F0502020204030204" pitchFamily="34" charset="0"/>
              </a:rPr>
              <a:t>patients</a:t>
            </a:r>
            <a:r>
              <a:rPr lang="pt-BR" sz="3200" dirty="0">
                <a:latin typeface="Calibri" panose="020F0502020204030204" pitchFamily="34" charset="0"/>
                <a:ea typeface="Calibri" panose="020F0502020204030204" pitchFamily="34" charset="0"/>
                <a:cs typeface="Calibri" panose="020F0502020204030204" pitchFamily="34" charset="0"/>
              </a:rPr>
              <a:t> </a:t>
            </a:r>
            <a:r>
              <a:rPr lang="pt-BR" sz="3200" dirty="0" err="1">
                <a:latin typeface="Calibri" panose="020F0502020204030204" pitchFamily="34" charset="0"/>
                <a:ea typeface="Calibri" panose="020F0502020204030204" pitchFamily="34" charset="0"/>
                <a:cs typeface="Calibri" panose="020F0502020204030204" pitchFamily="34" charset="0"/>
              </a:rPr>
              <a:t>with</a:t>
            </a:r>
            <a:r>
              <a:rPr lang="pt-BR" sz="3200" dirty="0">
                <a:latin typeface="Calibri" panose="020F0502020204030204" pitchFamily="34" charset="0"/>
                <a:ea typeface="Calibri" panose="020F0502020204030204" pitchFamily="34" charset="0"/>
                <a:cs typeface="Calibri" panose="020F0502020204030204" pitchFamily="34" charset="0"/>
              </a:rPr>
              <a:t> </a:t>
            </a:r>
            <a:r>
              <a:rPr lang="pt-BR" sz="3200" dirty="0" err="1">
                <a:latin typeface="Calibri" panose="020F0502020204030204" pitchFamily="34" charset="0"/>
                <a:ea typeface="Calibri" panose="020F0502020204030204" pitchFamily="34" charset="0"/>
                <a:cs typeface="Calibri" panose="020F0502020204030204" pitchFamily="34" charset="0"/>
              </a:rPr>
              <a:t>haemodynamic</a:t>
            </a:r>
            <a:r>
              <a:rPr lang="pt-BR" sz="3200" dirty="0">
                <a:latin typeface="Calibri" panose="020F0502020204030204" pitchFamily="34" charset="0"/>
                <a:ea typeface="Calibri" panose="020F0502020204030204" pitchFamily="34" charset="0"/>
                <a:cs typeface="Calibri" panose="020F0502020204030204" pitchFamily="34" charset="0"/>
              </a:rPr>
              <a:t> </a:t>
            </a:r>
            <a:r>
              <a:rPr lang="pt-BR" sz="3200" dirty="0" err="1">
                <a:latin typeface="Calibri" panose="020F0502020204030204" pitchFamily="34" charset="0"/>
                <a:ea typeface="Calibri" panose="020F0502020204030204" pitchFamily="34" charset="0"/>
                <a:cs typeface="Calibri" panose="020F0502020204030204" pitchFamily="34" charset="0"/>
              </a:rPr>
              <a:t>instability</a:t>
            </a:r>
            <a:r>
              <a:rPr lang="pt-BR" sz="3200" dirty="0">
                <a:latin typeface="Calibri" panose="020F0502020204030204" pitchFamily="34" charset="0"/>
                <a:ea typeface="Calibri" panose="020F0502020204030204" pitchFamily="34" charset="0"/>
                <a:cs typeface="Calibri" panose="020F0502020204030204" pitchFamily="34" charset="0"/>
              </a:rPr>
              <a:t>. </a:t>
            </a:r>
            <a:r>
              <a:rPr lang="pt-BR" sz="3200" dirty="0" err="1">
                <a:latin typeface="Calibri" panose="020F0502020204030204" pitchFamily="34" charset="0"/>
                <a:ea typeface="Calibri" panose="020F0502020204030204" pitchFamily="34" charset="0"/>
                <a:cs typeface="Calibri" panose="020F0502020204030204" pitchFamily="34" charset="0"/>
              </a:rPr>
              <a:t>Emergency</a:t>
            </a:r>
            <a:r>
              <a:rPr lang="pt-BR" sz="3200" dirty="0">
                <a:latin typeface="Calibri" panose="020F0502020204030204" pitchFamily="34" charset="0"/>
                <a:ea typeface="Calibri" panose="020F0502020204030204" pitchFamily="34" charset="0"/>
                <a:cs typeface="Calibri" panose="020F0502020204030204" pitchFamily="34" charset="0"/>
              </a:rPr>
              <a:t> Medicine </a:t>
            </a:r>
            <a:r>
              <a:rPr lang="pt-BR" sz="3200" dirty="0" err="1">
                <a:latin typeface="Calibri" panose="020F0502020204030204" pitchFamily="34" charset="0"/>
                <a:ea typeface="Calibri" panose="020F0502020204030204" pitchFamily="34" charset="0"/>
                <a:cs typeface="Calibri" panose="020F0502020204030204" pitchFamily="34" charset="0"/>
              </a:rPr>
              <a:t>Journal</a:t>
            </a:r>
            <a:r>
              <a:rPr lang="pt-BR" sz="3200" dirty="0">
                <a:latin typeface="Calibri" panose="020F0502020204030204" pitchFamily="34" charset="0"/>
                <a:ea typeface="Calibri" panose="020F0502020204030204" pitchFamily="34" charset="0"/>
                <a:cs typeface="Calibri" panose="020F0502020204030204" pitchFamily="34" charset="0"/>
              </a:rPr>
              <a:t>, v. 37, n. 10, p. 615-619, 2020.</a:t>
            </a:r>
            <a:endParaRPr lang="pt-BR" sz="3200" dirty="0">
              <a:latin typeface="Calibri" panose="020F0502020204030204" pitchFamily="34" charset="0"/>
              <a:ea typeface="Calibri" panose="020F0502020204030204" pitchFamily="34" charset="0"/>
              <a:cs typeface="Calibri" panose="020F0502020204030204" pitchFamily="34" charset="0"/>
            </a:endParaRPr>
          </a:p>
        </p:txBody>
      </p:sp>
      <p:sp>
        <p:nvSpPr>
          <p:cNvPr id="30" name="CaixaDeTexto 29">
            <a:extLst>
              <a:ext uri="{FF2B5EF4-FFF2-40B4-BE49-F238E27FC236}">
                <a16:creationId xmlns:a16="http://schemas.microsoft.com/office/drawing/2014/main" xmlns="" id="{5F1CB74F-AF4B-F2B6-3068-868910A58D77}"/>
              </a:ext>
            </a:extLst>
          </p:cNvPr>
          <p:cNvSpPr txBox="1"/>
          <p:nvPr/>
        </p:nvSpPr>
        <p:spPr>
          <a:xfrm>
            <a:off x="15017068" y="33848795"/>
            <a:ext cx="3800134" cy="707886"/>
          </a:xfrm>
          <a:prstGeom prst="rect">
            <a:avLst/>
          </a:prstGeom>
          <a:noFill/>
        </p:spPr>
        <p:txBody>
          <a:bodyPr wrap="square" rtlCol="0">
            <a:spAutoFit/>
          </a:bodyPr>
          <a:lstStyle/>
          <a:p>
            <a:r>
              <a:rPr lang="pt-BR" sz="4000" b="1" dirty="0">
                <a:latin typeface="Calibri" panose="020F0502020204030204" pitchFamily="34" charset="0"/>
                <a:cs typeface="Calibri" panose="020F0502020204030204" pitchFamily="34" charset="0"/>
              </a:rPr>
              <a:t>Referências</a:t>
            </a:r>
          </a:p>
        </p:txBody>
      </p:sp>
      <p:sp>
        <p:nvSpPr>
          <p:cNvPr id="2" name="AutoShape 2">
            <a:extLst>
              <a:ext uri="{FF2B5EF4-FFF2-40B4-BE49-F238E27FC236}">
                <a16:creationId xmlns:a16="http://schemas.microsoft.com/office/drawing/2014/main" xmlns="" id="{2B7F0694-0E82-CCBC-9928-AFB9C6717F8B}"/>
              </a:ext>
            </a:extLst>
          </p:cNvPr>
          <p:cNvSpPr>
            <a:spLocks noChangeAspect="1" noChangeArrowheads="1"/>
          </p:cNvSpPr>
          <p:nvPr/>
        </p:nvSpPr>
        <p:spPr bwMode="auto">
          <a:xfrm>
            <a:off x="14247813" y="21447125"/>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43" name="CaixaDeTexto 14">
            <a:extLst>
              <a:ext uri="{FF2B5EF4-FFF2-40B4-BE49-F238E27FC236}">
                <a16:creationId xmlns:a16="http://schemas.microsoft.com/office/drawing/2014/main" xmlns="" id="{1E3FD87A-DC90-2887-59AB-E8D54F26F1ED}"/>
              </a:ext>
            </a:extLst>
          </p:cNvPr>
          <p:cNvSpPr txBox="1"/>
          <p:nvPr/>
        </p:nvSpPr>
        <p:spPr>
          <a:xfrm>
            <a:off x="18768179" y="17548290"/>
            <a:ext cx="4913846" cy="400110"/>
          </a:xfrm>
          <a:prstGeom prst="rect">
            <a:avLst/>
          </a:prstGeom>
          <a:noFill/>
        </p:spPr>
        <p:txBody>
          <a:bodyPr wrap="none" rtlCol="0">
            <a:spAutoFit/>
          </a:bodyPr>
          <a:lstStyle/>
          <a:p>
            <a:r>
              <a:rPr lang="pt-BR" sz="2000" dirty="0">
                <a:latin typeface="Calibri" panose="020F0502020204030204" pitchFamily="34" charset="0"/>
                <a:cs typeface="Calibri" panose="020F0502020204030204" pitchFamily="34" charset="0"/>
              </a:rPr>
              <a:t>Figuras (2): Radiografias do 1º pós-operatório</a:t>
            </a:r>
          </a:p>
        </p:txBody>
      </p:sp>
      <p:pic>
        <p:nvPicPr>
          <p:cNvPr id="31" name="Picture 2"/>
          <p:cNvPicPr>
            <a:picLocks noChangeAspect="1" noChangeArrowheads="1"/>
          </p:cNvPicPr>
          <p:nvPr/>
        </p:nvPicPr>
        <p:blipFill>
          <a:blip r:embed="Rc4af7f5c04b54155"/>
          <a:srcRect/>
          <a:stretch>
            <a:fillRect/>
          </a:stretch>
        </p:blipFill>
        <p:spPr bwMode="auto">
          <a:xfrm>
            <a:off x="710105" y="22305141"/>
            <a:ext cx="3924300" cy="5688013"/>
          </a:xfrm>
          <a:prstGeom prst="rect">
            <a:avLst/>
          </a:prstGeom>
          <a:noFill/>
          <a:ln w="9525">
            <a:noFill/>
            <a:miter lim="800000"/>
            <a:headEnd/>
            <a:tailEnd/>
          </a:ln>
          <a:effectLst/>
        </p:spPr>
      </p:pic>
      <p:pic>
        <p:nvPicPr>
          <p:cNvPr id="32" name="Picture 3"/>
          <p:cNvPicPr>
            <a:picLocks noChangeAspect="1" noChangeArrowheads="1"/>
          </p:cNvPicPr>
          <p:nvPr/>
        </p:nvPicPr>
        <p:blipFill>
          <a:blip r:embed="R5640dd643061487e"/>
          <a:srcRect/>
          <a:stretch>
            <a:fillRect/>
          </a:stretch>
        </p:blipFill>
        <p:spPr bwMode="auto">
          <a:xfrm>
            <a:off x="8788287" y="22238906"/>
            <a:ext cx="3611771" cy="5688000"/>
          </a:xfrm>
          <a:prstGeom prst="rect">
            <a:avLst/>
          </a:prstGeom>
          <a:noFill/>
          <a:ln w="9525">
            <a:noFill/>
            <a:miter lim="800000"/>
            <a:headEnd/>
            <a:tailEnd/>
          </a:ln>
          <a:effectLst/>
        </p:spPr>
      </p:pic>
      <p:pic>
        <p:nvPicPr>
          <p:cNvPr id="33" name="Picture 4"/>
          <p:cNvPicPr>
            <a:picLocks noChangeAspect="1" noChangeArrowheads="1"/>
          </p:cNvPicPr>
          <p:nvPr/>
        </p:nvPicPr>
        <p:blipFill>
          <a:blip r:embed="Raf2edac2199c40e3"/>
          <a:srcRect/>
          <a:stretch>
            <a:fillRect/>
          </a:stretch>
        </p:blipFill>
        <p:spPr bwMode="auto">
          <a:xfrm>
            <a:off x="4822606" y="22273391"/>
            <a:ext cx="3870407" cy="5688000"/>
          </a:xfrm>
          <a:prstGeom prst="rect">
            <a:avLst/>
          </a:prstGeom>
          <a:noFill/>
          <a:ln w="9525">
            <a:noFill/>
            <a:miter lim="800000"/>
            <a:headEnd/>
            <a:tailEnd/>
          </a:ln>
          <a:effectLst/>
        </p:spPr>
      </p:pic>
      <p:pic>
        <p:nvPicPr>
          <p:cNvPr id="5" name="Picture 2"/>
          <p:cNvPicPr>
            <a:picLocks noChangeAspect="1" noChangeArrowheads="1"/>
          </p:cNvPicPr>
          <p:nvPr/>
        </p:nvPicPr>
        <p:blipFill>
          <a:blip r:embed="R02591455501a42a1"/>
          <a:srcRect/>
          <a:stretch>
            <a:fillRect/>
          </a:stretch>
        </p:blipFill>
        <p:spPr bwMode="auto">
          <a:xfrm>
            <a:off x="750449" y="28155243"/>
            <a:ext cx="3638550" cy="4543425"/>
          </a:xfrm>
          <a:prstGeom prst="rect">
            <a:avLst/>
          </a:prstGeom>
          <a:noFill/>
          <a:ln w="9525">
            <a:noFill/>
            <a:miter lim="800000"/>
            <a:headEnd/>
            <a:tailEnd/>
          </a:ln>
          <a:effectLst/>
        </p:spPr>
      </p:pic>
      <p:pic>
        <p:nvPicPr>
          <p:cNvPr id="1027" name="Picture 3"/>
          <p:cNvPicPr>
            <a:picLocks noChangeAspect="1" noChangeArrowheads="1"/>
          </p:cNvPicPr>
          <p:nvPr/>
        </p:nvPicPr>
        <p:blipFill>
          <a:blip r:embed="Rf0f363bb1ba54db3"/>
          <a:srcRect/>
          <a:stretch>
            <a:fillRect/>
          </a:stretch>
        </p:blipFill>
        <p:spPr bwMode="auto">
          <a:xfrm>
            <a:off x="14438204" y="11978947"/>
            <a:ext cx="2686050" cy="5429250"/>
          </a:xfrm>
          <a:prstGeom prst="rect">
            <a:avLst/>
          </a:prstGeom>
          <a:noFill/>
          <a:ln w="9525">
            <a:noFill/>
            <a:miter lim="800000"/>
            <a:headEnd/>
            <a:tailEnd/>
          </a:ln>
          <a:effectLst/>
        </p:spPr>
      </p:pic>
      <p:pic>
        <p:nvPicPr>
          <p:cNvPr id="1028" name="Picture 4"/>
          <p:cNvPicPr>
            <a:picLocks noChangeAspect="1" noChangeArrowheads="1"/>
          </p:cNvPicPr>
          <p:nvPr/>
        </p:nvPicPr>
        <p:blipFill>
          <a:blip r:embed="R92088509491a4ce5"/>
          <a:srcRect/>
          <a:stretch>
            <a:fillRect/>
          </a:stretch>
        </p:blipFill>
        <p:spPr bwMode="auto">
          <a:xfrm>
            <a:off x="17220653" y="11983818"/>
            <a:ext cx="3249721" cy="5389781"/>
          </a:xfrm>
          <a:prstGeom prst="rect">
            <a:avLst/>
          </a:prstGeom>
          <a:noFill/>
          <a:ln w="9525">
            <a:noFill/>
            <a:miter lim="800000"/>
            <a:headEnd/>
            <a:tailEnd/>
          </a:ln>
          <a:effectLst/>
        </p:spPr>
      </p:pic>
      <p:pic>
        <p:nvPicPr>
          <p:cNvPr id="1029" name="Picture 5"/>
          <p:cNvPicPr>
            <a:picLocks noChangeAspect="1" noChangeArrowheads="1"/>
          </p:cNvPicPr>
          <p:nvPr/>
        </p:nvPicPr>
        <p:blipFill>
          <a:blip r:embed="R34131ac071244650"/>
          <a:srcRect/>
          <a:stretch>
            <a:fillRect/>
          </a:stretch>
        </p:blipFill>
        <p:spPr bwMode="auto">
          <a:xfrm>
            <a:off x="20643083" y="11983216"/>
            <a:ext cx="3075893" cy="5400000"/>
          </a:xfrm>
          <a:prstGeom prst="rect">
            <a:avLst/>
          </a:prstGeom>
          <a:noFill/>
          <a:ln w="9525">
            <a:noFill/>
            <a:miter lim="800000"/>
            <a:headEnd/>
            <a:tailEnd/>
          </a:ln>
          <a:effectLst/>
        </p:spPr>
      </p:pic>
      <p:pic>
        <p:nvPicPr>
          <p:cNvPr id="1030" name="Picture 6"/>
          <p:cNvPicPr>
            <a:picLocks noChangeAspect="1" noChangeArrowheads="1"/>
          </p:cNvPicPr>
          <p:nvPr/>
        </p:nvPicPr>
        <p:blipFill>
          <a:blip r:embed="R460fcc336f374664"/>
          <a:srcRect/>
          <a:stretch>
            <a:fillRect/>
          </a:stretch>
        </p:blipFill>
        <p:spPr bwMode="auto">
          <a:xfrm>
            <a:off x="23818850" y="11974018"/>
            <a:ext cx="3523823" cy="5399581"/>
          </a:xfrm>
          <a:prstGeom prst="rect">
            <a:avLst/>
          </a:prstGeom>
          <a:noFill/>
          <a:ln w="9525">
            <a:noFill/>
            <a:miter lim="800000"/>
            <a:headEnd/>
            <a:tailEnd/>
          </a:ln>
          <a:effectLst/>
        </p:spPr>
      </p:pic>
      <p:pic>
        <p:nvPicPr>
          <p:cNvPr id="1031" name="Picture 7"/>
          <p:cNvPicPr>
            <a:picLocks noChangeAspect="1" noChangeArrowheads="1"/>
          </p:cNvPicPr>
          <p:nvPr/>
        </p:nvPicPr>
        <p:blipFill>
          <a:blip r:embed="R2f63ede9911548a9"/>
          <a:srcRect/>
          <a:stretch>
            <a:fillRect/>
          </a:stretch>
        </p:blipFill>
        <p:spPr bwMode="auto">
          <a:xfrm>
            <a:off x="14406015" y="18136476"/>
            <a:ext cx="2343187" cy="3840655"/>
          </a:xfrm>
          <a:prstGeom prst="rect">
            <a:avLst/>
          </a:prstGeom>
          <a:noFill/>
          <a:ln w="9525">
            <a:noFill/>
            <a:miter lim="800000"/>
            <a:headEnd/>
            <a:tailEnd/>
          </a:ln>
          <a:effectLst/>
        </p:spPr>
      </p:pic>
      <p:pic>
        <p:nvPicPr>
          <p:cNvPr id="1032" name="Picture 8"/>
          <p:cNvPicPr>
            <a:picLocks noChangeAspect="1" noChangeArrowheads="1"/>
          </p:cNvPicPr>
          <p:nvPr/>
        </p:nvPicPr>
        <p:blipFill>
          <a:blip r:embed="R768cbb897ed64217"/>
          <a:srcRect/>
          <a:stretch>
            <a:fillRect/>
          </a:stretch>
        </p:blipFill>
        <p:spPr bwMode="auto">
          <a:xfrm>
            <a:off x="16832591" y="18130344"/>
            <a:ext cx="2323428" cy="3852000"/>
          </a:xfrm>
          <a:prstGeom prst="rect">
            <a:avLst/>
          </a:prstGeom>
          <a:noFill/>
          <a:ln w="9525">
            <a:noFill/>
            <a:miter lim="800000"/>
            <a:headEnd/>
            <a:tailEnd/>
          </a:ln>
          <a:effectLst/>
        </p:spPr>
      </p:pic>
      <p:pic>
        <p:nvPicPr>
          <p:cNvPr id="1033" name="Picture 9"/>
          <p:cNvPicPr>
            <a:picLocks noChangeAspect="1" noChangeArrowheads="1"/>
          </p:cNvPicPr>
          <p:nvPr/>
        </p:nvPicPr>
        <p:blipFill>
          <a:blip r:embed="R20d772ab736f4d67"/>
          <a:srcRect/>
          <a:stretch>
            <a:fillRect/>
          </a:stretch>
        </p:blipFill>
        <p:spPr bwMode="auto">
          <a:xfrm>
            <a:off x="19318123" y="18143703"/>
            <a:ext cx="2357969" cy="3852000"/>
          </a:xfrm>
          <a:prstGeom prst="rect">
            <a:avLst/>
          </a:prstGeom>
          <a:noFill/>
          <a:ln w="9525">
            <a:noFill/>
            <a:miter lim="800000"/>
            <a:headEnd/>
            <a:tailEnd/>
          </a:ln>
          <a:effectLst/>
        </p:spPr>
      </p:pic>
      <p:pic>
        <p:nvPicPr>
          <p:cNvPr id="1034" name="Picture 10"/>
          <p:cNvPicPr>
            <a:picLocks noChangeAspect="1" noChangeArrowheads="1"/>
          </p:cNvPicPr>
          <p:nvPr/>
        </p:nvPicPr>
        <p:blipFill>
          <a:blip r:embed="Rbbf0fd8d913b4c81"/>
          <a:srcRect/>
          <a:stretch>
            <a:fillRect/>
          </a:stretch>
        </p:blipFill>
        <p:spPr bwMode="auto">
          <a:xfrm>
            <a:off x="21792489" y="18113321"/>
            <a:ext cx="2503114" cy="3924000"/>
          </a:xfrm>
          <a:prstGeom prst="rect">
            <a:avLst/>
          </a:prstGeom>
          <a:noFill/>
          <a:ln w="9525">
            <a:noFill/>
            <a:miter lim="800000"/>
            <a:headEnd/>
            <a:tailEnd/>
          </a:ln>
          <a:effectLst/>
        </p:spPr>
      </p:pic>
      <p:sp>
        <p:nvSpPr>
          <p:cNvPr id="42" name="CaixaDeTexto 14">
            <a:extLst>
              <a:ext uri="{FF2B5EF4-FFF2-40B4-BE49-F238E27FC236}">
                <a16:creationId xmlns:a16="http://schemas.microsoft.com/office/drawing/2014/main" xmlns="" id="{1E3FD87A-DC90-2887-59AB-E8D54F26F1ED}"/>
              </a:ext>
            </a:extLst>
          </p:cNvPr>
          <p:cNvSpPr txBox="1"/>
          <p:nvPr/>
        </p:nvSpPr>
        <p:spPr>
          <a:xfrm>
            <a:off x="24405019" y="19655614"/>
            <a:ext cx="3528439" cy="1015663"/>
          </a:xfrm>
          <a:prstGeom prst="rect">
            <a:avLst/>
          </a:prstGeom>
          <a:noFill/>
        </p:spPr>
        <p:txBody>
          <a:bodyPr wrap="square" rtlCol="0">
            <a:spAutoFit/>
          </a:bodyPr>
          <a:lstStyle/>
          <a:p>
            <a:r>
              <a:rPr lang="pt-BR" sz="2000" dirty="0">
                <a:latin typeface="Calibri" panose="020F0502020204030204" pitchFamily="34" charset="0"/>
                <a:cs typeface="Calibri" panose="020F0502020204030204" pitchFamily="34" charset="0"/>
              </a:rPr>
              <a:t>Figuras </a:t>
            </a:r>
            <a:r>
              <a:rPr lang="pt-BR" sz="2000" dirty="0">
                <a:latin typeface="Calibri" panose="020F0502020204030204" pitchFamily="34" charset="0"/>
                <a:cs typeface="Calibri" panose="020F0502020204030204" pitchFamily="34" charset="0"/>
              </a:rPr>
              <a:t>(3): </a:t>
            </a:r>
            <a:r>
              <a:rPr lang="pt-BR" sz="2000" dirty="0">
                <a:latin typeface="Calibri" panose="020F0502020204030204" pitchFamily="34" charset="0"/>
                <a:cs typeface="Calibri" panose="020F0502020204030204" pitchFamily="34" charset="0"/>
              </a:rPr>
              <a:t>Radiografias </a:t>
            </a:r>
            <a:r>
              <a:rPr lang="pt-BR" sz="2000" dirty="0">
                <a:latin typeface="Calibri" panose="020F0502020204030204" pitchFamily="34" charset="0"/>
                <a:cs typeface="Calibri" panose="020F0502020204030204" pitchFamily="34" charset="0"/>
              </a:rPr>
              <a:t>com 04 meses de pós-operatório com evidência de consolidação óssea </a:t>
            </a:r>
            <a:endParaRPr lang="pt-BR"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3207035691"/>
      </p:ext>
    </p:extLst>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descr="Interface gráfica do usuário  Descrição gerada automaticamente com confiança baixa" id="84" name="Google Shape;84;p1"/>
          <p:cNvSpPr/>
          <p:nvPr/>
        </p:nvSpPr>
        <p:spPr>
          <a:xfrm>
            <a:off x="-12702" y="0"/>
            <a:ext cx="28805709" cy="4693270"/>
          </a:xfrm>
          <a:custGeom>
            <a:rect b="b" l="l" r="r" t="t"/>
            <a:pathLst>
              <a:path extrusionOk="0" h="4692410" w="28800425">
                <a:moveTo>
                  <a:pt x="0" y="0"/>
                </a:moveTo>
                <a:lnTo>
                  <a:pt x="28800425" y="0"/>
                </a:lnTo>
                <a:lnTo>
                  <a:pt x="28800425" y="4692410"/>
                </a:lnTo>
                <a:lnTo>
                  <a:pt x="0" y="4692410"/>
                </a:lnTo>
                <a:lnTo>
                  <a:pt x="0" y="0"/>
                </a:lnTo>
                <a:close/>
              </a:path>
            </a:pathLst>
          </a:custGeom>
          <a:blipFill rotWithShape="1">
            <a:blip r:embed="R930643e689b942b6">
              <a:alphaModFix/>
            </a:blip>
            <a:stretch>
              <a:fillRect b="-20" l="0" r="0" t="-21"/>
            </a:stretch>
          </a:blipFill>
          <a:ln>
            <a:noFill/>
          </a:ln>
        </p:spPr>
      </p:sp>
      <p:sp>
        <p:nvSpPr>
          <p:cNvPr id="85" name="Google Shape;85;p1"/>
          <p:cNvSpPr/>
          <p:nvPr/>
        </p:nvSpPr>
        <p:spPr>
          <a:xfrm>
            <a:off x="-19053" y="40150264"/>
            <a:ext cx="28805709" cy="3181670"/>
          </a:xfrm>
          <a:custGeom>
            <a:rect b="b" l="l" r="r" t="t"/>
            <a:pathLst>
              <a:path extrusionOk="0" h="3181087" w="28800425">
                <a:moveTo>
                  <a:pt x="0" y="0"/>
                </a:moveTo>
                <a:lnTo>
                  <a:pt x="28800425" y="0"/>
                </a:lnTo>
                <a:lnTo>
                  <a:pt x="28800425" y="3181087"/>
                </a:lnTo>
                <a:lnTo>
                  <a:pt x="0" y="3181087"/>
                </a:lnTo>
                <a:lnTo>
                  <a:pt x="0" y="0"/>
                </a:lnTo>
                <a:close/>
              </a:path>
            </a:pathLst>
          </a:custGeom>
          <a:blipFill rotWithShape="1">
            <a:blip r:embed="R8593592049824a2a">
              <a:alphaModFix/>
            </a:blip>
            <a:stretch>
              <a:fillRect b="0" l="-20" r="-19" t="0"/>
            </a:stretch>
          </a:blipFill>
          <a:ln>
            <a:noFill/>
          </a:ln>
        </p:spPr>
      </p:sp>
      <p:grpSp>
        <p:nvGrpSpPr>
          <p:cNvPr id="86" name="Google Shape;86;p1"/>
          <p:cNvGrpSpPr/>
          <p:nvPr/>
        </p:nvGrpSpPr>
        <p:grpSpPr>
          <a:xfrm>
            <a:off x="1191660" y="10688111"/>
            <a:ext cx="14445809" cy="1067253"/>
            <a:chOff x="0" y="-181008"/>
            <a:chExt cx="19261078" cy="1423004"/>
          </a:xfrm>
        </p:grpSpPr>
        <p:sp>
          <p:nvSpPr>
            <p:cNvPr id="87" name="Google Shape;87;p1"/>
            <p:cNvSpPr/>
            <p:nvPr/>
          </p:nvSpPr>
          <p:spPr>
            <a:xfrm>
              <a:off x="0" y="78356"/>
              <a:ext cx="1073705" cy="1048914"/>
            </a:xfrm>
            <a:prstGeom prst="rect">
              <a:avLst/>
            </a:prstGeom>
            <a:solidFill>
              <a:srgbClr val="403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
            <p:cNvSpPr txBox="1"/>
            <p:nvPr/>
          </p:nvSpPr>
          <p:spPr>
            <a:xfrm>
              <a:off x="101391" y="93070"/>
              <a:ext cx="870922" cy="1148925"/>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rPr b="1" i="0" lang="en-US" sz="4800" u="none" cap="none" strike="noStrike">
                  <a:solidFill>
                    <a:srgbClr val="FFFFFF"/>
                  </a:solidFill>
                  <a:latin typeface="Calibri"/>
                  <a:ea typeface="Calibri"/>
                  <a:cs typeface="Calibri"/>
                  <a:sym typeface="Calibri"/>
                </a:rPr>
                <a:t>1</a:t>
              </a:r>
              <a:endParaRPr/>
            </a:p>
          </p:txBody>
        </p:sp>
        <p:sp>
          <p:nvSpPr>
            <p:cNvPr id="89" name="Google Shape;89;p1"/>
            <p:cNvSpPr txBox="1"/>
            <p:nvPr/>
          </p:nvSpPr>
          <p:spPr>
            <a:xfrm>
              <a:off x="1678444" y="-181008"/>
              <a:ext cx="17582633" cy="1076047"/>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1" i="0" lang="en-US" sz="4800" u="none" cap="none" strike="noStrike">
                  <a:solidFill>
                    <a:srgbClr val="403B3B"/>
                  </a:solidFill>
                  <a:latin typeface="Calibri"/>
                  <a:ea typeface="Calibri"/>
                  <a:cs typeface="Calibri"/>
                  <a:sym typeface="Calibri"/>
                </a:rPr>
                <a:t>INTRODUÇÃO</a:t>
              </a:r>
              <a:endParaRPr/>
            </a:p>
          </p:txBody>
        </p:sp>
      </p:grpSp>
      <p:grpSp>
        <p:nvGrpSpPr>
          <p:cNvPr id="90" name="Google Shape;90;p1"/>
          <p:cNvGrpSpPr/>
          <p:nvPr/>
        </p:nvGrpSpPr>
        <p:grpSpPr>
          <a:xfrm>
            <a:off x="1191660" y="20300250"/>
            <a:ext cx="14406689" cy="872730"/>
            <a:chOff x="0" y="78356"/>
            <a:chExt cx="19208919" cy="1163639"/>
          </a:xfrm>
        </p:grpSpPr>
        <p:sp>
          <p:nvSpPr>
            <p:cNvPr id="91" name="Google Shape;91;p1"/>
            <p:cNvSpPr/>
            <p:nvPr/>
          </p:nvSpPr>
          <p:spPr>
            <a:xfrm>
              <a:off x="0" y="78356"/>
              <a:ext cx="1073705" cy="1048914"/>
            </a:xfrm>
            <a:prstGeom prst="rect">
              <a:avLst/>
            </a:prstGeom>
            <a:solidFill>
              <a:srgbClr val="403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
            <p:cNvSpPr txBox="1"/>
            <p:nvPr/>
          </p:nvSpPr>
          <p:spPr>
            <a:xfrm>
              <a:off x="101391" y="93070"/>
              <a:ext cx="870922" cy="1148925"/>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rPr b="1" i="0" lang="en-US" sz="4800" u="none" cap="none" strike="noStrike">
                  <a:solidFill>
                    <a:srgbClr val="FFFFFF"/>
                  </a:solidFill>
                  <a:latin typeface="Calibri"/>
                  <a:ea typeface="Calibri"/>
                  <a:cs typeface="Calibri"/>
                  <a:sym typeface="Calibri"/>
                </a:rPr>
                <a:t>2</a:t>
              </a:r>
              <a:endParaRPr/>
            </a:p>
          </p:txBody>
        </p:sp>
        <p:sp>
          <p:nvSpPr>
            <p:cNvPr id="93" name="Google Shape;93;p1"/>
            <p:cNvSpPr txBox="1"/>
            <p:nvPr/>
          </p:nvSpPr>
          <p:spPr>
            <a:xfrm>
              <a:off x="1626286" y="131993"/>
              <a:ext cx="17582633" cy="1076047"/>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1" i="0" lang="en-US" sz="4800" u="none" cap="none" strike="noStrike">
                  <a:solidFill>
                    <a:srgbClr val="403B3B"/>
                  </a:solidFill>
                  <a:latin typeface="Calibri"/>
                  <a:ea typeface="Calibri"/>
                  <a:cs typeface="Calibri"/>
                  <a:sym typeface="Calibri"/>
                </a:rPr>
                <a:t>OBJETIVOS PRIMÁRIOS E SECUNDÁRIOS </a:t>
              </a:r>
              <a:endParaRPr b="1" i="0" sz="4800" u="none" cap="none" strike="noStrike">
                <a:solidFill>
                  <a:srgbClr val="403B3B"/>
                </a:solidFill>
                <a:latin typeface="Calibri"/>
                <a:ea typeface="Calibri"/>
                <a:cs typeface="Calibri"/>
                <a:sym typeface="Calibri"/>
              </a:endParaRPr>
            </a:p>
          </p:txBody>
        </p:sp>
      </p:grpSp>
      <p:grpSp>
        <p:nvGrpSpPr>
          <p:cNvPr id="94" name="Google Shape;94;p1"/>
          <p:cNvGrpSpPr/>
          <p:nvPr/>
        </p:nvGrpSpPr>
        <p:grpSpPr>
          <a:xfrm>
            <a:off x="1191660" y="24707145"/>
            <a:ext cx="14445809" cy="1067253"/>
            <a:chOff x="0" y="-181008"/>
            <a:chExt cx="19261078" cy="1423004"/>
          </a:xfrm>
        </p:grpSpPr>
        <p:sp>
          <p:nvSpPr>
            <p:cNvPr id="95" name="Google Shape;95;p1"/>
            <p:cNvSpPr/>
            <p:nvPr/>
          </p:nvSpPr>
          <p:spPr>
            <a:xfrm>
              <a:off x="0" y="78356"/>
              <a:ext cx="1073705" cy="1048914"/>
            </a:xfrm>
            <a:prstGeom prst="rect">
              <a:avLst/>
            </a:prstGeom>
            <a:solidFill>
              <a:srgbClr val="403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
            <p:cNvSpPr txBox="1"/>
            <p:nvPr/>
          </p:nvSpPr>
          <p:spPr>
            <a:xfrm>
              <a:off x="101391" y="93070"/>
              <a:ext cx="870922" cy="1148925"/>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rPr b="1" i="0" lang="en-US" sz="4800" u="none" cap="none" strike="noStrike">
                  <a:solidFill>
                    <a:srgbClr val="FFFFFF"/>
                  </a:solidFill>
                  <a:latin typeface="Calibri"/>
                  <a:ea typeface="Calibri"/>
                  <a:cs typeface="Calibri"/>
                  <a:sym typeface="Calibri"/>
                </a:rPr>
                <a:t>3</a:t>
              </a:r>
              <a:endParaRPr/>
            </a:p>
          </p:txBody>
        </p:sp>
        <p:sp>
          <p:nvSpPr>
            <p:cNvPr id="97" name="Google Shape;97;p1"/>
            <p:cNvSpPr txBox="1"/>
            <p:nvPr/>
          </p:nvSpPr>
          <p:spPr>
            <a:xfrm>
              <a:off x="1678444" y="-181008"/>
              <a:ext cx="17582633" cy="1076047"/>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1" i="0" lang="en-US" sz="4800" u="none" cap="none" strike="noStrike">
                  <a:solidFill>
                    <a:srgbClr val="403B3B"/>
                  </a:solidFill>
                  <a:latin typeface="Calibri"/>
                  <a:ea typeface="Calibri"/>
                  <a:cs typeface="Calibri"/>
                  <a:sym typeface="Calibri"/>
                </a:rPr>
                <a:t>MATERIAIS E MÉTODOS</a:t>
              </a:r>
              <a:r>
                <a:rPr b="1" i="0" lang="en-US" sz="4800" u="none" cap="none" strike="noStrike">
                  <a:solidFill>
                    <a:srgbClr val="403B3B"/>
                  </a:solidFill>
                  <a:latin typeface="Calibri"/>
                  <a:ea typeface="Calibri"/>
                  <a:cs typeface="Calibri"/>
                  <a:sym typeface="Calibri"/>
                </a:rPr>
                <a:t> </a:t>
              </a:r>
              <a:endParaRPr/>
            </a:p>
          </p:txBody>
        </p:sp>
      </p:grpSp>
      <p:grpSp>
        <p:nvGrpSpPr>
          <p:cNvPr id="98" name="Google Shape;98;p1"/>
          <p:cNvGrpSpPr/>
          <p:nvPr/>
        </p:nvGrpSpPr>
        <p:grpSpPr>
          <a:xfrm>
            <a:off x="1191660" y="30148210"/>
            <a:ext cx="14231299" cy="872730"/>
            <a:chOff x="0" y="78356"/>
            <a:chExt cx="18975065" cy="1163639"/>
          </a:xfrm>
        </p:grpSpPr>
        <p:sp>
          <p:nvSpPr>
            <p:cNvPr id="99" name="Google Shape;99;p1"/>
            <p:cNvSpPr/>
            <p:nvPr/>
          </p:nvSpPr>
          <p:spPr>
            <a:xfrm>
              <a:off x="0" y="78356"/>
              <a:ext cx="1073705" cy="1048914"/>
            </a:xfrm>
            <a:prstGeom prst="rect">
              <a:avLst/>
            </a:prstGeom>
            <a:solidFill>
              <a:srgbClr val="403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
            <p:cNvSpPr txBox="1"/>
            <p:nvPr/>
          </p:nvSpPr>
          <p:spPr>
            <a:xfrm>
              <a:off x="101391" y="93070"/>
              <a:ext cx="870922" cy="1148925"/>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rPr b="1" i="0" lang="en-US" sz="4800" u="none" cap="none" strike="noStrike">
                  <a:solidFill>
                    <a:srgbClr val="FFFFFF"/>
                  </a:solidFill>
                  <a:latin typeface="Calibri"/>
                  <a:ea typeface="Calibri"/>
                  <a:cs typeface="Calibri"/>
                  <a:sym typeface="Calibri"/>
                </a:rPr>
                <a:t>4</a:t>
              </a:r>
              <a:endParaRPr/>
            </a:p>
          </p:txBody>
        </p:sp>
        <p:sp>
          <p:nvSpPr>
            <p:cNvPr id="101" name="Google Shape;101;p1"/>
            <p:cNvSpPr txBox="1"/>
            <p:nvPr/>
          </p:nvSpPr>
          <p:spPr>
            <a:xfrm>
              <a:off x="1392432" y="104888"/>
              <a:ext cx="17582633" cy="1076047"/>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1" i="0" lang="en-US" sz="4800" u="none" cap="none" strike="noStrike">
                  <a:solidFill>
                    <a:srgbClr val="403B3B"/>
                  </a:solidFill>
                  <a:latin typeface="Calibri"/>
                  <a:ea typeface="Calibri"/>
                  <a:cs typeface="Calibri"/>
                  <a:sym typeface="Calibri"/>
                </a:rPr>
                <a:t>RESULTADOS </a:t>
              </a:r>
              <a:endParaRPr/>
            </a:p>
          </p:txBody>
        </p:sp>
      </p:grpSp>
      <p:sp>
        <p:nvSpPr>
          <p:cNvPr id="102" name="Google Shape;102;p1"/>
          <p:cNvSpPr/>
          <p:nvPr/>
        </p:nvSpPr>
        <p:spPr>
          <a:xfrm>
            <a:off x="15969004" y="17671816"/>
            <a:ext cx="11825704" cy="6672301"/>
          </a:xfrm>
          <a:custGeom>
            <a:rect b="b" l="l" r="r" t="t"/>
            <a:pathLst>
              <a:path extrusionOk="0" h="6508368" w="10847280">
                <a:moveTo>
                  <a:pt x="0" y="0"/>
                </a:moveTo>
                <a:lnTo>
                  <a:pt x="10847280" y="0"/>
                </a:lnTo>
                <a:lnTo>
                  <a:pt x="10847280" y="6508368"/>
                </a:lnTo>
                <a:lnTo>
                  <a:pt x="0" y="6508368"/>
                </a:lnTo>
                <a:lnTo>
                  <a:pt x="0" y="0"/>
                </a:lnTo>
                <a:close/>
              </a:path>
            </a:pathLst>
          </a:custGeom>
          <a:blipFill rotWithShape="1">
            <a:blip r:embed="Rec3047c7cfe6416f">
              <a:alphaModFix/>
            </a:blip>
            <a:stretch>
              <a:fillRect b="0" l="0" r="0" t="0"/>
            </a:stretch>
          </a:blipFill>
          <a:ln>
            <a:noFill/>
          </a:ln>
        </p:spPr>
      </p:sp>
      <p:grpSp>
        <p:nvGrpSpPr>
          <p:cNvPr id="103" name="Google Shape;103;p1"/>
          <p:cNvGrpSpPr/>
          <p:nvPr/>
        </p:nvGrpSpPr>
        <p:grpSpPr>
          <a:xfrm>
            <a:off x="15404726" y="25793616"/>
            <a:ext cx="14207465" cy="876654"/>
            <a:chOff x="0" y="73122"/>
            <a:chExt cx="18943287" cy="1168873"/>
          </a:xfrm>
        </p:grpSpPr>
        <p:sp>
          <p:nvSpPr>
            <p:cNvPr id="104" name="Google Shape;104;p1"/>
            <p:cNvSpPr/>
            <p:nvPr/>
          </p:nvSpPr>
          <p:spPr>
            <a:xfrm>
              <a:off x="0" y="78356"/>
              <a:ext cx="1073705" cy="1048914"/>
            </a:xfrm>
            <a:prstGeom prst="rect">
              <a:avLst/>
            </a:prstGeom>
            <a:solidFill>
              <a:srgbClr val="403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
            <p:cNvSpPr txBox="1"/>
            <p:nvPr/>
          </p:nvSpPr>
          <p:spPr>
            <a:xfrm>
              <a:off x="101391" y="93070"/>
              <a:ext cx="870922" cy="1148925"/>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rPr b="1" i="0" lang="en-US" sz="4800" u="none" cap="none" strike="noStrike">
                  <a:solidFill>
                    <a:srgbClr val="FFFFFF"/>
                  </a:solidFill>
                  <a:latin typeface="Calibri"/>
                  <a:ea typeface="Calibri"/>
                  <a:cs typeface="Calibri"/>
                  <a:sym typeface="Calibri"/>
                </a:rPr>
                <a:t>5</a:t>
              </a:r>
              <a:endParaRPr/>
            </a:p>
          </p:txBody>
        </p:sp>
        <p:sp>
          <p:nvSpPr>
            <p:cNvPr id="106" name="Google Shape;106;p1"/>
            <p:cNvSpPr txBox="1"/>
            <p:nvPr/>
          </p:nvSpPr>
          <p:spPr>
            <a:xfrm>
              <a:off x="1360653" y="73122"/>
              <a:ext cx="17582633" cy="1076048"/>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1" i="0" lang="en-US" sz="4800" u="none" cap="none" strike="noStrike">
                  <a:solidFill>
                    <a:srgbClr val="403B3B"/>
                  </a:solidFill>
                  <a:latin typeface="Calibri"/>
                  <a:ea typeface="Calibri"/>
                  <a:cs typeface="Calibri"/>
                  <a:sym typeface="Calibri"/>
                </a:rPr>
                <a:t>DISCUSSÃO E CONCLUSÕES </a:t>
              </a:r>
              <a:endParaRPr/>
            </a:p>
          </p:txBody>
        </p:sp>
      </p:grpSp>
      <p:sp>
        <p:nvSpPr>
          <p:cNvPr id="107" name="Google Shape;107;p1"/>
          <p:cNvSpPr txBox="1"/>
          <p:nvPr/>
        </p:nvSpPr>
        <p:spPr>
          <a:xfrm>
            <a:off x="15404726" y="26821768"/>
            <a:ext cx="12596572" cy="5897056"/>
          </a:xfrm>
          <a:prstGeom prst="rect">
            <a:avLst/>
          </a:prstGeom>
          <a:noFill/>
          <a:ln>
            <a:noFill/>
          </a:ln>
        </p:spPr>
        <p:txBody>
          <a:bodyPr anchorCtr="0" anchor="t" bIns="0" lIns="0" spcFirstLastPara="1" rIns="0" wrap="square" tIns="0">
            <a:spAutoFit/>
          </a:bodyPr>
          <a:lstStyle/>
          <a:p>
            <a:pPr indent="0" lvl="0" marL="0" marR="0" rtl="0" algn="just">
              <a:lnSpc>
                <a:spcPct val="119979"/>
              </a:lnSpc>
              <a:spcBef>
                <a:spcPts val="0"/>
              </a:spcBef>
              <a:spcAft>
                <a:spcPts val="0"/>
              </a:spcAft>
              <a:buNone/>
            </a:pPr>
            <a:r>
              <a:rPr b="0" i="0" lang="en-US" sz="4750" u="none" cap="none" strike="noStrike">
                <a:solidFill>
                  <a:srgbClr val="403B3B"/>
                </a:solidFill>
                <a:latin typeface="Calibri"/>
                <a:ea typeface="Calibri"/>
                <a:cs typeface="Calibri"/>
                <a:sym typeface="Calibri"/>
              </a:rPr>
              <a:t>    </a:t>
            </a:r>
            <a:r>
              <a:rPr b="0" i="0" lang="en-US" sz="4800" u="none" cap="none" strike="noStrike">
                <a:solidFill>
                  <a:srgbClr val="403B3B"/>
                </a:solidFill>
                <a:latin typeface="Calibri"/>
                <a:ea typeface="Calibri"/>
                <a:cs typeface="Calibri"/>
                <a:sym typeface="Calibri"/>
              </a:rPr>
              <a:t>A análise dos artigos coletados revelou que a má qualidade óssea encontrada em pacientes idosos osteoporóticos representa um desafio para o tratamento eficaz da fratura de colo de úmero. A desmineralização óssea compromete a fixação de implantes cirúrgicos e a estabilidade do úmero durante a cirurgia e no pós-operatório. </a:t>
            </a:r>
            <a:endParaRPr b="0" i="0" sz="4800" u="none" cap="none" strike="noStrike">
              <a:solidFill>
                <a:srgbClr val="403B3B"/>
              </a:solidFill>
              <a:latin typeface="Calibri"/>
              <a:ea typeface="Calibri"/>
              <a:cs typeface="Calibri"/>
              <a:sym typeface="Calibri"/>
            </a:endParaRPr>
          </a:p>
          <a:p>
            <a:pPr indent="0" lvl="0" marL="0" marR="0" rtl="0" algn="just">
              <a:lnSpc>
                <a:spcPct val="119979"/>
              </a:lnSpc>
              <a:spcBef>
                <a:spcPts val="0"/>
              </a:spcBef>
              <a:spcAft>
                <a:spcPts val="0"/>
              </a:spcAft>
              <a:buNone/>
            </a:pPr>
            <a:r>
              <a:t/>
            </a:r>
            <a:endParaRPr b="0" i="0" sz="4800" u="none" cap="none" strike="noStrike">
              <a:solidFill>
                <a:srgbClr val="403B3B"/>
              </a:solidFill>
              <a:latin typeface="Calibri"/>
              <a:ea typeface="Calibri"/>
              <a:cs typeface="Calibri"/>
              <a:sym typeface="Calibri"/>
            </a:endParaRPr>
          </a:p>
        </p:txBody>
      </p:sp>
      <p:grpSp>
        <p:nvGrpSpPr>
          <p:cNvPr id="108" name="Google Shape;108;p1"/>
          <p:cNvGrpSpPr/>
          <p:nvPr/>
        </p:nvGrpSpPr>
        <p:grpSpPr>
          <a:xfrm>
            <a:off x="15404726" y="33089706"/>
            <a:ext cx="14445809" cy="947669"/>
            <a:chOff x="0" y="562572"/>
            <a:chExt cx="19261078" cy="1263558"/>
          </a:xfrm>
        </p:grpSpPr>
        <p:sp>
          <p:nvSpPr>
            <p:cNvPr id="109" name="Google Shape;109;p1"/>
            <p:cNvSpPr/>
            <p:nvPr/>
          </p:nvSpPr>
          <p:spPr>
            <a:xfrm>
              <a:off x="0" y="777215"/>
              <a:ext cx="1073705" cy="1048915"/>
            </a:xfrm>
            <a:prstGeom prst="rect">
              <a:avLst/>
            </a:prstGeom>
            <a:solidFill>
              <a:srgbClr val="403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
            <p:cNvSpPr txBox="1"/>
            <p:nvPr/>
          </p:nvSpPr>
          <p:spPr>
            <a:xfrm>
              <a:off x="310028" y="562572"/>
              <a:ext cx="557921" cy="1076047"/>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rPr b="1" i="0" lang="en-US" sz="4800" u="none" cap="none" strike="noStrike">
                  <a:solidFill>
                    <a:srgbClr val="FFFFFF"/>
                  </a:solidFill>
                  <a:latin typeface="Calibri"/>
                  <a:ea typeface="Calibri"/>
                  <a:cs typeface="Calibri"/>
                  <a:sym typeface="Calibri"/>
                </a:rPr>
                <a:t>6</a:t>
              </a:r>
              <a:endParaRPr/>
            </a:p>
          </p:txBody>
        </p:sp>
        <p:sp>
          <p:nvSpPr>
            <p:cNvPr id="111" name="Google Shape;111;p1"/>
            <p:cNvSpPr txBox="1"/>
            <p:nvPr/>
          </p:nvSpPr>
          <p:spPr>
            <a:xfrm>
              <a:off x="1678444" y="667602"/>
              <a:ext cx="17582633" cy="1076047"/>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1" i="0" lang="en-US" sz="4800" u="none" cap="none" strike="noStrike">
                  <a:solidFill>
                    <a:srgbClr val="403B3B"/>
                  </a:solidFill>
                  <a:latin typeface="Calibri"/>
                  <a:ea typeface="Calibri"/>
                  <a:cs typeface="Calibri"/>
                  <a:sym typeface="Calibri"/>
                </a:rPr>
                <a:t>REFERÊNCIAS BIBLIOGRÁFICAS</a:t>
              </a:r>
              <a:endParaRPr/>
            </a:p>
          </p:txBody>
        </p:sp>
      </p:grpSp>
      <p:sp>
        <p:nvSpPr>
          <p:cNvPr id="112" name="Google Shape;112;p1"/>
          <p:cNvSpPr/>
          <p:nvPr/>
        </p:nvSpPr>
        <p:spPr>
          <a:xfrm>
            <a:off x="18281688" y="37922826"/>
            <a:ext cx="11568834" cy="2384115"/>
          </a:xfrm>
          <a:custGeom>
            <a:rect b="b" l="l" r="r" t="t"/>
            <a:pathLst>
              <a:path extrusionOk="0" h="2383678" w="11566712">
                <a:moveTo>
                  <a:pt x="0" y="0"/>
                </a:moveTo>
                <a:lnTo>
                  <a:pt x="11566712" y="0"/>
                </a:lnTo>
                <a:lnTo>
                  <a:pt x="11566712" y="2383677"/>
                </a:lnTo>
                <a:lnTo>
                  <a:pt x="0" y="2383677"/>
                </a:lnTo>
                <a:lnTo>
                  <a:pt x="0" y="0"/>
                </a:lnTo>
                <a:close/>
              </a:path>
            </a:pathLst>
          </a:custGeom>
          <a:blipFill rotWithShape="1">
            <a:blip r:embed="Rc15ac2e41015439b">
              <a:alphaModFix/>
            </a:blip>
            <a:stretch>
              <a:fillRect b="-135725" l="-8408" r="-16817" t="-106049"/>
            </a:stretch>
          </a:blipFill>
          <a:ln>
            <a:noFill/>
          </a:ln>
        </p:spPr>
      </p:sp>
      <p:sp>
        <p:nvSpPr>
          <p:cNvPr id="113" name="Google Shape;113;p1"/>
          <p:cNvSpPr/>
          <p:nvPr/>
        </p:nvSpPr>
        <p:spPr>
          <a:xfrm>
            <a:off x="19313798" y="34234383"/>
            <a:ext cx="3688441" cy="3688441"/>
          </a:xfrm>
          <a:custGeom>
            <a:rect b="b" l="l" r="r" t="t"/>
            <a:pathLst>
              <a:path extrusionOk="0" h="3687765" w="3687765">
                <a:moveTo>
                  <a:pt x="0" y="0"/>
                </a:moveTo>
                <a:lnTo>
                  <a:pt x="3687764" y="0"/>
                </a:lnTo>
                <a:lnTo>
                  <a:pt x="3687764" y="3687765"/>
                </a:lnTo>
                <a:lnTo>
                  <a:pt x="0" y="3687765"/>
                </a:lnTo>
                <a:lnTo>
                  <a:pt x="0" y="0"/>
                </a:lnTo>
                <a:close/>
              </a:path>
            </a:pathLst>
          </a:custGeom>
          <a:blipFill rotWithShape="1">
            <a:blip r:embed="R467f5940aed74eea">
              <a:alphaModFix/>
            </a:blip>
            <a:stretch>
              <a:fillRect b="0" l="0" r="0" t="0"/>
            </a:stretch>
          </a:blipFill>
          <a:ln>
            <a:noFill/>
          </a:ln>
        </p:spPr>
      </p:sp>
      <p:sp>
        <p:nvSpPr>
          <p:cNvPr id="114" name="Google Shape;114;p1"/>
          <p:cNvSpPr txBox="1"/>
          <p:nvPr/>
        </p:nvSpPr>
        <p:spPr>
          <a:xfrm>
            <a:off x="11132" y="4172424"/>
            <a:ext cx="28799358" cy="3385136"/>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t/>
            </a:r>
            <a:endParaRPr b="0" i="0" sz="4800" u="none" cap="none" strike="noStrike">
              <a:solidFill>
                <a:srgbClr val="000000"/>
              </a:solidFill>
              <a:latin typeface="Calibri"/>
              <a:ea typeface="Calibri"/>
              <a:cs typeface="Calibri"/>
              <a:sym typeface="Calibri"/>
            </a:endParaRPr>
          </a:p>
          <a:p>
            <a:pPr indent="0" lvl="0" marL="0" marR="0" rtl="0" algn="ctr">
              <a:lnSpc>
                <a:spcPct val="139979"/>
              </a:lnSpc>
              <a:spcBef>
                <a:spcPts val="0"/>
              </a:spcBef>
              <a:spcAft>
                <a:spcPts val="0"/>
              </a:spcAft>
              <a:buNone/>
            </a:pPr>
            <a:r>
              <a:rPr b="0" i="0" lang="en-US" sz="4800" u="none" cap="none" strike="noStrike">
                <a:solidFill>
                  <a:srgbClr val="000000"/>
                </a:solidFill>
                <a:latin typeface="Calibri"/>
                <a:ea typeface="Calibri"/>
                <a:cs typeface="Calibri"/>
                <a:sym typeface="Calibri"/>
              </a:rPr>
              <a:t>                                Autores: Gabriela Rodrigues Neves de Queiroz¹,  Júlia Noleto Cruz¹, Guilherme Meiçó² </a:t>
            </a:r>
            <a:endParaRPr b="0" i="0" sz="1800" u="none" cap="none" strike="noStrike">
              <a:solidFill>
                <a:schemeClr val="dk1"/>
              </a:solidFill>
              <a:latin typeface="Calibri"/>
              <a:ea typeface="Calibri"/>
              <a:cs typeface="Calibri"/>
              <a:sym typeface="Calibri"/>
            </a:endParaRPr>
          </a:p>
          <a:p>
            <a:pPr indent="0" lvl="0" marL="0" marR="0" rtl="0" algn="ctr">
              <a:lnSpc>
                <a:spcPct val="139979"/>
              </a:lnSpc>
              <a:spcBef>
                <a:spcPts val="0"/>
              </a:spcBef>
              <a:spcAft>
                <a:spcPts val="0"/>
              </a:spcAft>
              <a:buNone/>
            </a:pPr>
            <a:r>
              <a:rPr b="0" i="0" lang="en-US" sz="4800" u="none" cap="none" strike="noStrike">
                <a:solidFill>
                  <a:srgbClr val="000000"/>
                </a:solidFill>
                <a:latin typeface="Calibri"/>
                <a:ea typeface="Calibri"/>
                <a:cs typeface="Calibri"/>
                <a:sym typeface="Calibri"/>
              </a:rPr>
              <a:t>         1 - Discentes do Curso de  Medicina da Universidade Católica de Brasília </a:t>
            </a:r>
            <a:endParaRPr b="0" i="0" sz="4800" u="none" cap="none" strike="noStrike">
              <a:solidFill>
                <a:srgbClr val="000000"/>
              </a:solidFill>
              <a:latin typeface="Calibri"/>
              <a:ea typeface="Calibri"/>
              <a:cs typeface="Calibri"/>
              <a:sym typeface="Calibri"/>
            </a:endParaRPr>
          </a:p>
          <a:p>
            <a:pPr indent="0" lvl="0" marL="0" marR="0" rtl="0" algn="l">
              <a:lnSpc>
                <a:spcPct val="139979"/>
              </a:lnSpc>
              <a:spcBef>
                <a:spcPts val="0"/>
              </a:spcBef>
              <a:spcAft>
                <a:spcPts val="0"/>
              </a:spcAft>
              <a:buNone/>
            </a:pPr>
            <a:r>
              <a:rPr b="0" i="0" lang="en-US" sz="4800" u="none" cap="none" strike="noStrike">
                <a:solidFill>
                  <a:srgbClr val="000000"/>
                </a:solidFill>
                <a:latin typeface="Calibri"/>
                <a:ea typeface="Calibri"/>
                <a:cs typeface="Calibri"/>
                <a:sym typeface="Calibri"/>
              </a:rPr>
              <a:t>                                            2 - Médico Ortopedista Orientador membro da SBOT</a:t>
            </a:r>
            <a:endParaRPr b="0" i="0" sz="4800" u="none" cap="none" strike="noStrike">
              <a:solidFill>
                <a:srgbClr val="000000"/>
              </a:solidFill>
              <a:latin typeface="Calibri"/>
              <a:ea typeface="Calibri"/>
              <a:cs typeface="Calibri"/>
              <a:sym typeface="Calibri"/>
            </a:endParaRPr>
          </a:p>
        </p:txBody>
      </p:sp>
      <p:sp>
        <p:nvSpPr>
          <p:cNvPr id="115" name="Google Shape;115;p1"/>
          <p:cNvSpPr txBox="1"/>
          <p:nvPr/>
        </p:nvSpPr>
        <p:spPr>
          <a:xfrm>
            <a:off x="1005047" y="12161027"/>
            <a:ext cx="12533988" cy="7967360"/>
          </a:xfrm>
          <a:prstGeom prst="rect">
            <a:avLst/>
          </a:prstGeom>
          <a:noFill/>
          <a:ln>
            <a:noFill/>
          </a:ln>
        </p:spPr>
        <p:txBody>
          <a:bodyPr anchorCtr="0" anchor="t" bIns="0" lIns="0" spcFirstLastPara="1" rIns="0" wrap="square" tIns="0">
            <a:spAutoFit/>
          </a:bodyPr>
          <a:lstStyle/>
          <a:p>
            <a:pPr indent="0" lvl="0" marL="0" marR="0" rtl="0" algn="just">
              <a:lnSpc>
                <a:spcPct val="119979"/>
              </a:lnSpc>
              <a:spcBef>
                <a:spcPts val="0"/>
              </a:spcBef>
              <a:spcAft>
                <a:spcPts val="0"/>
              </a:spcAft>
              <a:buNone/>
            </a:pPr>
            <a:r>
              <a:rPr b="0" i="0" lang="en-US" sz="4800" u="none" cap="none" strike="noStrike">
                <a:solidFill>
                  <a:srgbClr val="403B3B"/>
                </a:solidFill>
                <a:latin typeface="Calibri"/>
                <a:ea typeface="Calibri"/>
                <a:cs typeface="Calibri"/>
                <a:sym typeface="Calibri"/>
              </a:rPr>
              <a:t>     A osteoporose é um distúrbio que afeta a qualidade e a densidade óssea levando à fragilidade e, assim aumentando o risco de fraturas em pacientes com a condição clínica apresentada. A fratura de colo do úmero é frequente em idosos osteoporóticos e representa um desafio para o tratamento eficaz devido à vulnerabilidade dos pacientes com o distúrbio frente a complicações associadas. </a:t>
            </a:r>
            <a:endParaRPr b="0" i="0" sz="4800" u="none" cap="none" strike="noStrike">
              <a:solidFill>
                <a:srgbClr val="403B3B"/>
              </a:solidFill>
              <a:latin typeface="Calibri"/>
              <a:ea typeface="Calibri"/>
              <a:cs typeface="Calibri"/>
              <a:sym typeface="Calibri"/>
            </a:endParaRPr>
          </a:p>
          <a:p>
            <a:pPr indent="0" lvl="0" marL="0" marR="0" rtl="0" algn="just">
              <a:lnSpc>
                <a:spcPct val="119979"/>
              </a:lnSpc>
              <a:spcBef>
                <a:spcPts val="0"/>
              </a:spcBef>
              <a:spcAft>
                <a:spcPts val="0"/>
              </a:spcAft>
              <a:buNone/>
            </a:pPr>
            <a:r>
              <a:t/>
            </a:r>
            <a:endParaRPr b="0" i="0" sz="4800" u="none" cap="none" strike="noStrike">
              <a:solidFill>
                <a:srgbClr val="403B3B"/>
              </a:solidFill>
              <a:latin typeface="Calibri"/>
              <a:ea typeface="Calibri"/>
              <a:cs typeface="Calibri"/>
              <a:sym typeface="Calibri"/>
            </a:endParaRPr>
          </a:p>
          <a:p>
            <a:pPr indent="0" lvl="0" marL="0" marR="0" rtl="0" algn="just">
              <a:lnSpc>
                <a:spcPct val="79979"/>
              </a:lnSpc>
              <a:spcBef>
                <a:spcPts val="0"/>
              </a:spcBef>
              <a:spcAft>
                <a:spcPts val="0"/>
              </a:spcAft>
              <a:buNone/>
            </a:pPr>
            <a:r>
              <a:t/>
            </a:r>
            <a:endParaRPr b="0" i="0" sz="4800" u="none" cap="none" strike="noStrike">
              <a:solidFill>
                <a:srgbClr val="403B3B"/>
              </a:solidFill>
              <a:latin typeface="Calibri"/>
              <a:ea typeface="Calibri"/>
              <a:cs typeface="Calibri"/>
              <a:sym typeface="Calibri"/>
            </a:endParaRPr>
          </a:p>
        </p:txBody>
      </p:sp>
      <p:sp>
        <p:nvSpPr>
          <p:cNvPr id="116" name="Google Shape;116;p1"/>
          <p:cNvSpPr txBox="1"/>
          <p:nvPr/>
        </p:nvSpPr>
        <p:spPr>
          <a:xfrm>
            <a:off x="1005047" y="21559588"/>
            <a:ext cx="12533988" cy="1462720"/>
          </a:xfrm>
          <a:prstGeom prst="rect">
            <a:avLst/>
          </a:prstGeom>
          <a:noFill/>
          <a:ln>
            <a:noFill/>
          </a:ln>
        </p:spPr>
        <p:txBody>
          <a:bodyPr anchorCtr="0" anchor="t" bIns="0" lIns="0" spcFirstLastPara="1" rIns="0" wrap="square" tIns="0">
            <a:spAutoFit/>
          </a:bodyPr>
          <a:lstStyle/>
          <a:p>
            <a:pPr indent="0" lvl="0" marL="0" marR="0" rtl="0" algn="just">
              <a:lnSpc>
                <a:spcPct val="119979"/>
              </a:lnSpc>
              <a:spcBef>
                <a:spcPts val="0"/>
              </a:spcBef>
              <a:spcAft>
                <a:spcPts val="0"/>
              </a:spcAft>
              <a:buNone/>
            </a:pPr>
            <a:r>
              <a:rPr b="0" i="0" lang="en-US" sz="4750" u="none" cap="none" strike="noStrike">
                <a:solidFill>
                  <a:srgbClr val="403B3B"/>
                </a:solidFill>
                <a:latin typeface="Calibri"/>
                <a:ea typeface="Calibri"/>
                <a:cs typeface="Calibri"/>
                <a:sym typeface="Calibri"/>
              </a:rPr>
              <a:t>   </a:t>
            </a:r>
            <a:r>
              <a:rPr b="0" i="0" lang="en-US" sz="4800" u="none" cap="none" strike="noStrike">
                <a:solidFill>
                  <a:srgbClr val="403B3B"/>
                </a:solidFill>
                <a:latin typeface="Calibri"/>
                <a:ea typeface="Calibri"/>
                <a:cs typeface="Calibri"/>
                <a:sym typeface="Calibri"/>
              </a:rPr>
              <a:t>Analisar os desafios no tratamento de fraturas de colo do úmero em idosos com osteoporose.</a:t>
            </a:r>
            <a:endParaRPr b="0" i="0" sz="4800" u="none" cap="none" strike="noStrike">
              <a:solidFill>
                <a:srgbClr val="403B3B"/>
              </a:solidFill>
              <a:latin typeface="Calibri"/>
              <a:ea typeface="Calibri"/>
              <a:cs typeface="Calibri"/>
              <a:sym typeface="Calibri"/>
            </a:endParaRPr>
          </a:p>
        </p:txBody>
      </p:sp>
      <p:sp>
        <p:nvSpPr>
          <p:cNvPr id="117" name="Google Shape;117;p1"/>
          <p:cNvSpPr txBox="1"/>
          <p:nvPr/>
        </p:nvSpPr>
        <p:spPr>
          <a:xfrm>
            <a:off x="1228047" y="26097735"/>
            <a:ext cx="12310989" cy="3724958"/>
          </a:xfrm>
          <a:prstGeom prst="rect">
            <a:avLst/>
          </a:prstGeom>
          <a:noFill/>
          <a:ln>
            <a:noFill/>
          </a:ln>
        </p:spPr>
        <p:txBody>
          <a:bodyPr anchorCtr="0" anchor="t" bIns="0" lIns="0" spcFirstLastPara="1" rIns="0" wrap="square" tIns="0">
            <a:spAutoFit/>
          </a:bodyPr>
          <a:lstStyle/>
          <a:p>
            <a:pPr indent="0" lvl="0" marL="0" marR="0" rtl="0" algn="just">
              <a:lnSpc>
                <a:spcPct val="119979"/>
              </a:lnSpc>
              <a:spcBef>
                <a:spcPts val="0"/>
              </a:spcBef>
              <a:spcAft>
                <a:spcPts val="0"/>
              </a:spcAft>
              <a:buNone/>
            </a:pPr>
            <a:r>
              <a:rPr b="0" i="0" lang="en-US" sz="4750" u="none" cap="none" strike="noStrike">
                <a:solidFill>
                  <a:srgbClr val="403B3B"/>
                </a:solidFill>
                <a:latin typeface="Calibri"/>
                <a:ea typeface="Calibri"/>
                <a:cs typeface="Calibri"/>
                <a:sym typeface="Calibri"/>
              </a:rPr>
              <a:t>  </a:t>
            </a:r>
            <a:r>
              <a:rPr b="0" i="0" lang="en-US" sz="4800" u="none" cap="none" strike="noStrike">
                <a:solidFill>
                  <a:srgbClr val="403B3B"/>
                </a:solidFill>
                <a:latin typeface="Calibri"/>
                <a:ea typeface="Calibri"/>
                <a:cs typeface="Calibri"/>
                <a:sym typeface="Calibri"/>
              </a:rPr>
              <a:t>Para a pesquisa foram utilizados artigos da base de dados da Scielo e PubMed, utilizando os descritores “Osteoporosis” e “Humerus Fractures”. </a:t>
            </a:r>
            <a:endParaRPr b="0" i="0" sz="4800" u="none" cap="none" strike="noStrike">
              <a:solidFill>
                <a:srgbClr val="403B3B"/>
              </a:solidFill>
              <a:latin typeface="Calibri"/>
              <a:ea typeface="Calibri"/>
              <a:cs typeface="Calibri"/>
              <a:sym typeface="Calibri"/>
            </a:endParaRPr>
          </a:p>
          <a:p>
            <a:pPr indent="0" lvl="0" marL="0" marR="0" rtl="0" algn="just">
              <a:lnSpc>
                <a:spcPct val="121242"/>
              </a:lnSpc>
              <a:spcBef>
                <a:spcPts val="0"/>
              </a:spcBef>
              <a:spcAft>
                <a:spcPts val="0"/>
              </a:spcAft>
              <a:buNone/>
            </a:pPr>
            <a:r>
              <a:t/>
            </a:r>
            <a:endParaRPr b="0" i="0" sz="4750" u="none" cap="none" strike="noStrike">
              <a:solidFill>
                <a:srgbClr val="403B3B"/>
              </a:solidFill>
              <a:latin typeface="Calibri"/>
              <a:ea typeface="Calibri"/>
              <a:cs typeface="Calibri"/>
              <a:sym typeface="Calibri"/>
            </a:endParaRPr>
          </a:p>
        </p:txBody>
      </p:sp>
      <p:sp>
        <p:nvSpPr>
          <p:cNvPr id="118" name="Google Shape;118;p1"/>
          <p:cNvSpPr txBox="1"/>
          <p:nvPr/>
        </p:nvSpPr>
        <p:spPr>
          <a:xfrm>
            <a:off x="1005047" y="31902940"/>
            <a:ext cx="12533988" cy="6671895"/>
          </a:xfrm>
          <a:prstGeom prst="rect">
            <a:avLst/>
          </a:prstGeom>
          <a:noFill/>
          <a:ln>
            <a:noFill/>
          </a:ln>
        </p:spPr>
        <p:txBody>
          <a:bodyPr anchorCtr="0" anchor="t" bIns="0" lIns="0" spcFirstLastPara="1" rIns="0" wrap="square" tIns="0">
            <a:spAutoFit/>
          </a:bodyPr>
          <a:lstStyle/>
          <a:p>
            <a:pPr indent="0" lvl="0" marL="0" marR="0" rtl="0" algn="just">
              <a:lnSpc>
                <a:spcPct val="119979"/>
              </a:lnSpc>
              <a:spcBef>
                <a:spcPts val="0"/>
              </a:spcBef>
              <a:spcAft>
                <a:spcPts val="0"/>
              </a:spcAft>
              <a:buNone/>
            </a:pPr>
            <a:r>
              <a:rPr b="0" i="0" lang="en-US" sz="4750" u="none" cap="none" strike="noStrike">
                <a:solidFill>
                  <a:srgbClr val="403B3B"/>
                </a:solidFill>
                <a:latin typeface="Calibri"/>
                <a:ea typeface="Calibri"/>
                <a:cs typeface="Calibri"/>
                <a:sym typeface="Calibri"/>
              </a:rPr>
              <a:t> </a:t>
            </a:r>
            <a:r>
              <a:rPr b="0" i="0" lang="en-US" sz="4800" u="none" cap="none" strike="noStrike">
                <a:solidFill>
                  <a:srgbClr val="403B3B"/>
                </a:solidFill>
                <a:latin typeface="Calibri"/>
                <a:ea typeface="Calibri"/>
                <a:cs typeface="Calibri"/>
                <a:sym typeface="Calibri"/>
              </a:rPr>
              <a:t>O estudo "Treatment of proximal humerus fractures in geriatric patients” mostra que 18% dos pacientes idosos osteoporóticos com fratura de úmero proximal que submeteram à intervenção cirúrgica demonstraram complicações, e tiveram que realizar uma nova cirurgia. </a:t>
            </a:r>
            <a:endParaRPr b="0" i="0" sz="4800" u="none" cap="none" strike="noStrike">
              <a:solidFill>
                <a:srgbClr val="403B3B"/>
              </a:solidFill>
              <a:latin typeface="Calibri"/>
              <a:ea typeface="Calibri"/>
              <a:cs typeface="Calibri"/>
              <a:sym typeface="Calibri"/>
            </a:endParaRPr>
          </a:p>
          <a:p>
            <a:pPr indent="0" lvl="0" marL="0" marR="0" rtl="0" algn="just">
              <a:lnSpc>
                <a:spcPct val="121242"/>
              </a:lnSpc>
              <a:spcBef>
                <a:spcPts val="0"/>
              </a:spcBef>
              <a:spcAft>
                <a:spcPts val="0"/>
              </a:spcAft>
              <a:buNone/>
            </a:pPr>
            <a:r>
              <a:rPr b="0" i="0" lang="en-US" sz="4750" u="none" cap="none" strike="noStrike">
                <a:solidFill>
                  <a:srgbClr val="403B3B"/>
                </a:solidFill>
                <a:latin typeface="Calibri"/>
                <a:ea typeface="Calibri"/>
                <a:cs typeface="Calibri"/>
                <a:sym typeface="Calibri"/>
              </a:rPr>
              <a:t> </a:t>
            </a:r>
            <a:endParaRPr b="0" i="0" sz="4750" u="none" cap="none" strike="noStrike">
              <a:solidFill>
                <a:srgbClr val="403B3B"/>
              </a:solidFill>
              <a:latin typeface="Calibri"/>
              <a:ea typeface="Calibri"/>
              <a:cs typeface="Calibri"/>
              <a:sym typeface="Calibri"/>
            </a:endParaRPr>
          </a:p>
          <a:p>
            <a:pPr indent="0" lvl="0" marL="0" marR="0" rtl="0" algn="just">
              <a:lnSpc>
                <a:spcPct val="120004"/>
              </a:lnSpc>
              <a:spcBef>
                <a:spcPts val="0"/>
              </a:spcBef>
              <a:spcAft>
                <a:spcPts val="0"/>
              </a:spcAft>
              <a:buNone/>
            </a:pPr>
            <a:r>
              <a:t/>
            </a:r>
            <a:endParaRPr b="0" i="0" sz="4799" u="none" cap="none" strike="noStrike">
              <a:solidFill>
                <a:srgbClr val="403B3B"/>
              </a:solidFill>
              <a:latin typeface="Calibri"/>
              <a:ea typeface="Calibri"/>
              <a:cs typeface="Calibri"/>
              <a:sym typeface="Calibri"/>
            </a:endParaRPr>
          </a:p>
        </p:txBody>
      </p:sp>
      <p:sp>
        <p:nvSpPr>
          <p:cNvPr id="119" name="Google Shape;119;p1"/>
          <p:cNvSpPr txBox="1"/>
          <p:nvPr/>
        </p:nvSpPr>
        <p:spPr>
          <a:xfrm>
            <a:off x="15404726" y="10754124"/>
            <a:ext cx="12739364" cy="5897056"/>
          </a:xfrm>
          <a:prstGeom prst="rect">
            <a:avLst/>
          </a:prstGeom>
          <a:noFill/>
          <a:ln>
            <a:noFill/>
          </a:ln>
        </p:spPr>
        <p:txBody>
          <a:bodyPr anchorCtr="0" anchor="t" bIns="0" lIns="0" spcFirstLastPara="1" rIns="0" wrap="square" tIns="0">
            <a:spAutoFit/>
          </a:bodyPr>
          <a:lstStyle/>
          <a:p>
            <a:pPr indent="0" lvl="0" marL="0" marR="0" rtl="0" algn="just">
              <a:lnSpc>
                <a:spcPct val="119979"/>
              </a:lnSpc>
              <a:spcBef>
                <a:spcPts val="0"/>
              </a:spcBef>
              <a:spcAft>
                <a:spcPts val="0"/>
              </a:spcAft>
              <a:buNone/>
            </a:pPr>
            <a:r>
              <a:rPr b="0" i="0" lang="en-US" sz="4800" u="none" cap="none" strike="noStrike">
                <a:solidFill>
                  <a:srgbClr val="403B3B"/>
                </a:solidFill>
                <a:latin typeface="Calibri"/>
                <a:ea typeface="Calibri"/>
                <a:cs typeface="Calibri"/>
                <a:sym typeface="Calibri"/>
              </a:rPr>
              <a:t>A fixação com placa bloqueada (LPF), embora seja o procedimento mais utilizado, apresenta uma taxa de complicação de 44%, em pacientes osteopênicos. Necrose vascular, extrusão do parafuso e perda de redução são adversidades mais comuns. Para mitigar tais complicações, variantes da LPF são adotadas, como dupla placa, cerclagens, parafusos adicionais, calcar e enxertos.</a:t>
            </a:r>
            <a:r>
              <a:rPr b="0" i="0" lang="en-US" sz="4750" u="none" cap="none" strike="noStrike">
                <a:solidFill>
                  <a:srgbClr val="403B3B"/>
                </a:solidFill>
                <a:latin typeface="Calibri"/>
                <a:ea typeface="Calibri"/>
                <a:cs typeface="Calibri"/>
                <a:sym typeface="Calibri"/>
              </a:rPr>
              <a:t> </a:t>
            </a:r>
            <a:endParaRPr/>
          </a:p>
        </p:txBody>
      </p:sp>
      <p:sp>
        <p:nvSpPr>
          <p:cNvPr id="120" name="Google Shape;120;p1"/>
          <p:cNvSpPr txBox="1"/>
          <p:nvPr/>
        </p:nvSpPr>
        <p:spPr>
          <a:xfrm>
            <a:off x="15875421" y="24370691"/>
            <a:ext cx="11826066" cy="1244223"/>
          </a:xfrm>
          <a:prstGeom prst="rect">
            <a:avLst/>
          </a:prstGeom>
          <a:noFill/>
          <a:ln>
            <a:noFill/>
          </a:ln>
        </p:spPr>
        <p:txBody>
          <a:bodyPr anchorCtr="0" anchor="t" bIns="0" lIns="0" spcFirstLastPara="1" rIns="0" wrap="square" tIns="0">
            <a:spAutoFit/>
          </a:bodyPr>
          <a:lstStyle/>
          <a:p>
            <a:pPr indent="0" lvl="0" marL="0" marR="0" rtl="0" algn="ctr">
              <a:lnSpc>
                <a:spcPct val="138166"/>
              </a:lnSpc>
              <a:spcBef>
                <a:spcPts val="0"/>
              </a:spcBef>
              <a:spcAft>
                <a:spcPts val="0"/>
              </a:spcAft>
              <a:buNone/>
            </a:pPr>
            <a:r>
              <a:rPr b="1" i="0" lang="en-US" sz="3600" u="none" cap="none" strike="noStrike">
                <a:solidFill>
                  <a:srgbClr val="000000"/>
                </a:solidFill>
                <a:latin typeface="Calibri"/>
                <a:ea typeface="Calibri"/>
                <a:cs typeface="Calibri"/>
                <a:sym typeface="Calibri"/>
              </a:rPr>
              <a:t>Gráfico realizado com a análise do artigo "Treatment of proximal humerus fractures in geriatric patients".</a:t>
            </a:r>
            <a:endParaRPr b="1" i="0" sz="3600" u="none" cap="none" strike="noStrike">
              <a:solidFill>
                <a:srgbClr val="000000"/>
              </a:solidFill>
              <a:latin typeface="Calibri"/>
              <a:ea typeface="Calibri"/>
              <a:cs typeface="Calibri"/>
              <a:sym typeface="Calibri"/>
            </a:endParaRPr>
          </a:p>
        </p:txBody>
      </p:sp>
      <p:pic>
        <p:nvPicPr>
          <p:cNvPr descr="Inscrições - XXX CBTO - Congresso Brasileiro de Trauma Ortopédico - 15 a 17  de maio de 2025" id="121" name="Google Shape;121;p1"/>
          <p:cNvPicPr preferRelativeResize="0"/>
          <p:nvPr/>
        </p:nvPicPr>
        <p:blipFill rotWithShape="1">
          <a:blip r:embed="Rac8bf6cab255474d">
            <a:alphaModFix/>
          </a:blip>
          <a:srcRect b="0" l="0" r="0" t="0"/>
          <a:stretch/>
        </p:blipFill>
        <p:spPr>
          <a:xfrm>
            <a:off x="1182948" y="4701097"/>
            <a:ext cx="3768955" cy="2295673"/>
          </a:xfrm>
          <a:prstGeom prst="rect">
            <a:avLst/>
          </a:prstGeom>
          <a:noFill/>
          <a:ln>
            <a:noFill/>
          </a:ln>
        </p:spPr>
      </p:pic>
      <p:sp>
        <p:nvSpPr>
          <p:cNvPr id="122" name="Google Shape;122;p1"/>
          <p:cNvSpPr/>
          <p:nvPr/>
        </p:nvSpPr>
        <p:spPr>
          <a:xfrm>
            <a:off x="3633466" y="8217432"/>
            <a:ext cx="22355300" cy="1980663"/>
          </a:xfrm>
          <a:prstGeom prst="rect">
            <a:avLst/>
          </a:prstGeom>
          <a:solidFill>
            <a:srgbClr val="8CB3E3"/>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800" u="none" cap="none" strike="noStrike">
                <a:solidFill>
                  <a:schemeClr val="dk1"/>
                </a:solidFill>
                <a:latin typeface="Calibri"/>
                <a:ea typeface="Calibri"/>
                <a:cs typeface="Calibri"/>
                <a:sym typeface="Calibri"/>
              </a:rPr>
              <a:t>Título: DESAFIOS NO TRATAMENTO DE FRATURAS DO ÚMERO PROXIMAL EM IDOSOS </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1" i="0" lang="en-US" sz="4800" u="none" cap="none" strike="noStrike">
                <a:solidFill>
                  <a:schemeClr val="dk1"/>
                </a:solidFill>
                <a:latin typeface="Calibri"/>
                <a:ea typeface="Calibri"/>
                <a:cs typeface="Calibri"/>
                <a:sym typeface="Calibri"/>
              </a:rPr>
              <a:t>OSTEOPORÓTICOS</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t/>
            </a:r>
            <a:endParaRPr b="1" i="0" sz="54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p:cNvPicPr>
            <a:picLocks noChangeAspect="1"/>
          </p:cNvPicPr>
          <p:nvPr/>
        </p:nvPicPr>
        <p:blipFill>
          <a:blip r:embed="Rb51639764dba4dd7">
            <a:extLst>
              <a:ext uri="{28A0092B-C50C-407E-A947-70E740481C1C}">
                <a14:useLocalDpi xmlns:a14="http://schemas.microsoft.com/office/drawing/2010/main" val="0"/>
              </a:ext>
            </a:extLst>
          </a:blip>
          <a:stretch>
            <a:fillRect/>
          </a:stretch>
        </p:blipFill>
        <p:spPr>
          <a:xfrm>
            <a:off x="0" y="0"/>
            <a:ext cx="28800425" cy="3961130"/>
          </a:xfrm>
          <a:prstGeom prst="rect">
            <a:avLst/>
          </a:prstGeom>
        </p:spPr>
      </p:pic>
      <p:pic>
        <p:nvPicPr>
          <p:cNvPr id="7" name="Imagem 6"/>
          <p:cNvPicPr>
            <a:picLocks noChangeAspect="1"/>
          </p:cNvPicPr>
          <p:nvPr/>
        </p:nvPicPr>
        <p:blipFill>
          <a:blip r:embed="R9a97d4ee78c84156">
            <a:extLst>
              <a:ext uri="{28A0092B-C50C-407E-A947-70E740481C1C}">
                <a14:useLocalDpi xmlns:a14="http://schemas.microsoft.com/office/drawing/2010/main" val="0"/>
              </a:ext>
            </a:extLst>
          </a:blip>
          <a:stretch>
            <a:fillRect/>
          </a:stretch>
        </p:blipFill>
        <p:spPr>
          <a:xfrm>
            <a:off x="0" y="41066085"/>
            <a:ext cx="28800425" cy="1991360"/>
          </a:xfrm>
          <a:prstGeom prst="rect">
            <a:avLst/>
          </a:prstGeom>
        </p:spPr>
      </p:pic>
      <p:sp>
        <p:nvSpPr>
          <p:cNvPr id="2" name="CaixaDeTexto 1"/>
          <p:cNvSpPr txBox="1"/>
          <p:nvPr/>
        </p:nvSpPr>
        <p:spPr>
          <a:xfrm>
            <a:off x="571500" y="4546555"/>
            <a:ext cx="27698700" cy="3746500"/>
          </a:xfrm>
          <a:prstGeom prst="rect">
            <a:avLst/>
          </a:prstGeom>
          <a:noFill/>
        </p:spPr>
        <p:txBody>
          <a:bodyPr wrap="square" rtlCol="0">
            <a:spAutoFit/>
          </a:bodyPr>
          <a:lstStyle/>
          <a:p>
            <a:pPr algn="ctr"/>
            <a:r>
              <a:rPr lang="en-US" altLang="pt-BR" sz="5400" b="1" dirty="0">
                <a:latin typeface="Calibri" panose="020F0502020204030204" pitchFamily="34" charset="0"/>
                <a:cs typeface="Calibri" panose="020F0502020204030204" pitchFamily="34" charset="0"/>
              </a:rPr>
              <a:t>Utiliza</a:t>
            </a:r>
            <a:r>
              <a:rPr lang="en-US" altLang="en-US" sz="5400" b="1" dirty="0">
                <a:latin typeface="Calibri" panose="020F0502020204030204" pitchFamily="34" charset="0"/>
                <a:cs typeface="Calibri" panose="020F0502020204030204" pitchFamily="34" charset="0"/>
              </a:rPr>
              <a:t>çã</a:t>
            </a:r>
            <a:r>
              <a:rPr lang="en-US" altLang="pt-BR" sz="5400" b="1" dirty="0">
                <a:latin typeface="Calibri" panose="020F0502020204030204" pitchFamily="34" charset="0"/>
                <a:cs typeface="Calibri" panose="020F0502020204030204" pitchFamily="34" charset="0"/>
              </a:rPr>
              <a:t>o da t</a:t>
            </a:r>
            <a:r>
              <a:rPr lang="en-US" altLang="en-US" sz="5400" b="1" dirty="0">
                <a:latin typeface="Calibri" panose="020F0502020204030204" pitchFamily="34" charset="0"/>
                <a:cs typeface="Calibri" panose="020F0502020204030204" pitchFamily="34" charset="0"/>
              </a:rPr>
              <a:t>é</a:t>
            </a:r>
            <a:r>
              <a:rPr lang="en-US" altLang="pt-BR" sz="5400" b="1" dirty="0">
                <a:latin typeface="Calibri" panose="020F0502020204030204" pitchFamily="34" charset="0"/>
                <a:cs typeface="Calibri" panose="020F0502020204030204" pitchFamily="34" charset="0"/>
              </a:rPr>
              <a:t>cnica de Masquelet associado </a:t>
            </a:r>
            <a:r>
              <a:rPr lang="pt-BR" altLang="en-US" sz="5400" b="1" dirty="0">
                <a:latin typeface="Calibri" panose="020F0502020204030204" pitchFamily="34" charset="0"/>
                <a:cs typeface="Calibri" panose="020F0502020204030204" pitchFamily="34" charset="0"/>
              </a:rPr>
              <a:t>a</a:t>
            </a:r>
            <a:r>
              <a:rPr lang="en-US" altLang="pt-BR" sz="5400" b="1" dirty="0">
                <a:latin typeface="Calibri" panose="020F0502020204030204" pitchFamily="34" charset="0"/>
                <a:cs typeface="Calibri" panose="020F0502020204030204" pitchFamily="34" charset="0"/>
              </a:rPr>
              <a:t> </a:t>
            </a:r>
            <a:r>
              <a:rPr lang="pt-BR" altLang="en-US" sz="5400" b="1" dirty="0">
                <a:latin typeface="Calibri" panose="020F0502020204030204" pitchFamily="34" charset="0"/>
                <a:cs typeface="Calibri" panose="020F0502020204030204" pitchFamily="34" charset="0"/>
              </a:rPr>
              <a:t>e</a:t>
            </a:r>
            <a:r>
              <a:rPr lang="en-US" altLang="pt-BR" sz="5400" b="1" dirty="0">
                <a:latin typeface="Calibri" panose="020F0502020204030204" pitchFamily="34" charset="0"/>
                <a:cs typeface="Calibri" panose="020F0502020204030204" pitchFamily="34" charset="0"/>
              </a:rPr>
              <a:t>nxerto de F</a:t>
            </a:r>
            <a:r>
              <a:rPr lang="en-US" altLang="en-US" sz="5400" b="1" dirty="0">
                <a:latin typeface="Calibri" panose="020F0502020204030204" pitchFamily="34" charset="0"/>
                <a:cs typeface="Calibri" panose="020F0502020204030204" pitchFamily="34" charset="0"/>
              </a:rPr>
              <a:t>í</a:t>
            </a:r>
            <a:r>
              <a:rPr lang="en-US" altLang="pt-BR" sz="5400" b="1" dirty="0">
                <a:latin typeface="Calibri" panose="020F0502020204030204" pitchFamily="34" charset="0"/>
                <a:cs typeface="Calibri" panose="020F0502020204030204" pitchFamily="34" charset="0"/>
              </a:rPr>
              <a:t>bula </a:t>
            </a:r>
            <a:r>
              <a:rPr lang="pt-BR" altLang="en-US" sz="5400" b="1" dirty="0">
                <a:latin typeface="Calibri" panose="020F0502020204030204" pitchFamily="34" charset="0"/>
                <a:cs typeface="Calibri" panose="020F0502020204030204" pitchFamily="34" charset="0"/>
              </a:rPr>
              <a:t>n</a:t>
            </a:r>
            <a:r>
              <a:rPr lang="en-US" altLang="en-US" sz="5400" b="1" dirty="0">
                <a:latin typeface="Calibri" panose="020F0502020204030204" pitchFamily="34" charset="0"/>
                <a:cs typeface="Calibri" panose="020F0502020204030204" pitchFamily="34" charset="0"/>
              </a:rPr>
              <a:t>ã</a:t>
            </a:r>
            <a:r>
              <a:rPr lang="en-US" altLang="pt-BR" sz="5400" b="1" dirty="0">
                <a:latin typeface="Calibri" panose="020F0502020204030204" pitchFamily="34" charset="0"/>
                <a:cs typeface="Calibri" panose="020F0502020204030204" pitchFamily="34" charset="0"/>
              </a:rPr>
              <a:t>o </a:t>
            </a:r>
            <a:r>
              <a:rPr lang="pt-BR" altLang="en-US" sz="5400" b="1" dirty="0">
                <a:latin typeface="Calibri" panose="020F0502020204030204" pitchFamily="34" charset="0"/>
                <a:cs typeface="Calibri" panose="020F0502020204030204" pitchFamily="34" charset="0"/>
              </a:rPr>
              <a:t>v</a:t>
            </a:r>
            <a:r>
              <a:rPr lang="en-US" altLang="pt-BR" sz="5400" b="1" dirty="0">
                <a:latin typeface="Calibri" panose="020F0502020204030204" pitchFamily="34" charset="0"/>
                <a:cs typeface="Calibri" panose="020F0502020204030204" pitchFamily="34" charset="0"/>
              </a:rPr>
              <a:t>ascularizada</a:t>
            </a:r>
            <a:endParaRPr lang="en-US" altLang="pt-BR" sz="5400" b="1" dirty="0">
              <a:latin typeface="Calibri" panose="020F0502020204030204" pitchFamily="34" charset="0"/>
              <a:cs typeface="Calibri" panose="020F0502020204030204" pitchFamily="34" charset="0"/>
            </a:endParaRPr>
          </a:p>
          <a:p>
            <a:pPr algn="ctr"/>
            <a:r>
              <a:rPr lang="en-US" altLang="pt-BR" sz="5400" b="1" dirty="0">
                <a:latin typeface="Calibri" panose="020F0502020204030204" pitchFamily="34" charset="0"/>
                <a:cs typeface="Calibri" panose="020F0502020204030204" pitchFamily="34" charset="0"/>
              </a:rPr>
              <a:t>para o Tratamento de Pseudoartrose do Antebra</a:t>
            </a:r>
            <a:r>
              <a:rPr lang="en-US" altLang="en-US" sz="5400" b="1" dirty="0">
                <a:latin typeface="Calibri" panose="020F0502020204030204" pitchFamily="34" charset="0"/>
                <a:cs typeface="Calibri" panose="020F0502020204030204" pitchFamily="34" charset="0"/>
              </a:rPr>
              <a:t>ç</a:t>
            </a:r>
            <a:r>
              <a:rPr lang="en-US" altLang="pt-BR" sz="5400" b="1" dirty="0">
                <a:latin typeface="Calibri" panose="020F0502020204030204" pitchFamily="34" charset="0"/>
                <a:cs typeface="Calibri" panose="020F0502020204030204" pitchFamily="34" charset="0"/>
              </a:rPr>
              <a:t>o</a:t>
            </a:r>
            <a:endParaRPr lang="en-US" altLang="pt-BR" sz="1200" b="1" dirty="0"/>
          </a:p>
          <a:p>
            <a:pPr algn="ctr">
              <a:lnSpc>
                <a:spcPct val="90000"/>
              </a:lnSpc>
            </a:pPr>
            <a:r>
              <a:rPr lang="pt-BR" sz="4400" i="1" dirty="0">
                <a:latin typeface="Calibri" panose="020F0502020204030204" pitchFamily="34" charset="0"/>
                <a:cs typeface="Calibri" panose="020F0502020204030204" pitchFamily="34" charset="0"/>
                <a:sym typeface="+mn-ea"/>
              </a:rPr>
              <a:t>Leticia Ferreira Marques Silva, </a:t>
            </a:r>
            <a:r>
              <a:rPr lang="pt-BR" sz="4400" i="1" dirty="0">
                <a:latin typeface="Calibri" panose="020F0502020204030204" pitchFamily="34" charset="0"/>
                <a:cs typeface="Calibri" panose="020F0502020204030204" pitchFamily="34" charset="0"/>
              </a:rPr>
              <a:t>Felipe de Almeida Guerreiro, Ronaldo Parissi Buainain, Arthur Tescarolli, André Felipe Ninomiya, Nilson Nonose</a:t>
            </a:r>
            <a:endParaRPr lang="pt-BR" sz="4400" i="1" dirty="0">
              <a:latin typeface="Calibri" panose="020F0502020204030204" pitchFamily="34" charset="0"/>
              <a:cs typeface="Calibri" panose="020F0502020204030204" pitchFamily="34" charset="0"/>
            </a:endParaRPr>
          </a:p>
          <a:p>
            <a:pPr algn="ctr">
              <a:lnSpc>
                <a:spcPct val="90000"/>
              </a:lnSpc>
            </a:pPr>
            <a:endParaRPr lang="pt-BR" sz="1200" dirty="0">
              <a:latin typeface="Calibri" panose="020F0502020204030204" pitchFamily="34" charset="0"/>
              <a:cs typeface="Calibri" panose="020F0502020204030204" pitchFamily="34" charset="0"/>
            </a:endParaRPr>
          </a:p>
          <a:p>
            <a:pPr algn="ctr">
              <a:lnSpc>
                <a:spcPct val="90000"/>
              </a:lnSpc>
            </a:pPr>
            <a:r>
              <a:rPr lang="pt-BR" sz="4400" dirty="0">
                <a:latin typeface="Calibri" panose="020F0502020204030204" pitchFamily="34" charset="0"/>
                <a:cs typeface="Calibri" panose="020F0502020204030204" pitchFamily="34" charset="0"/>
              </a:rPr>
              <a:t>Hospital Universitário São Francisco na Providência de Deus – HUSF, Bragança Paulista, SP</a:t>
            </a:r>
            <a:endParaRPr lang="pt-BR" sz="4400" dirty="0">
              <a:latin typeface="Calibri" panose="020F0502020204030204" pitchFamily="34" charset="0"/>
              <a:cs typeface="Calibri" panose="020F0502020204030204" pitchFamily="34" charset="0"/>
            </a:endParaRPr>
          </a:p>
        </p:txBody>
      </p:sp>
      <p:sp>
        <p:nvSpPr>
          <p:cNvPr id="3" name="CaixaDeTexto 2"/>
          <p:cNvSpPr txBox="1"/>
          <p:nvPr/>
        </p:nvSpPr>
        <p:spPr>
          <a:xfrm>
            <a:off x="571500" y="8274083"/>
            <a:ext cx="27698700" cy="2822575"/>
          </a:xfrm>
          <a:prstGeom prst="rect">
            <a:avLst/>
          </a:prstGeom>
          <a:noFill/>
        </p:spPr>
        <p:txBody>
          <a:bodyPr wrap="square" rtlCol="0">
            <a:spAutoFit/>
          </a:bodyPr>
          <a:lstStyle/>
          <a:p>
            <a:pPr algn="just"/>
            <a:r>
              <a:rPr lang="pt-BR" sz="4800" b="1" dirty="0">
                <a:latin typeface="Calibri" panose="020F0502020204030204" pitchFamily="34" charset="0"/>
                <a:cs typeface="Calibri" panose="020F0502020204030204" pitchFamily="34" charset="0"/>
              </a:rPr>
              <a:t>INTRODUÇÃO</a:t>
            </a:r>
            <a:endParaRPr lang="pt-BR" sz="4800" b="1" dirty="0">
              <a:latin typeface="Calibri" panose="020F0502020204030204" pitchFamily="34" charset="0"/>
              <a:cs typeface="Calibri" panose="020F0502020204030204" pitchFamily="34" charset="0"/>
            </a:endParaRPr>
          </a:p>
          <a:p>
            <a:pPr marL="685800" indent="-685800" algn="just">
              <a:lnSpc>
                <a:spcPct val="90000"/>
              </a:lnSpc>
              <a:buFont typeface="Arial" panose="020B0604020202020204" pitchFamily="34" charset="0"/>
              <a:buChar char="•"/>
            </a:pPr>
            <a:r>
              <a:rPr lang="pt-BR" sz="4800" dirty="0">
                <a:latin typeface="Calibri" panose="020F0502020204030204" pitchFamily="34" charset="0"/>
                <a:cs typeface="Calibri" panose="020F0502020204030204" pitchFamily="34" charset="0"/>
              </a:rPr>
              <a:t>A pseudoartrose do antebraço compromete a funcionalidade e qualidade de vida dos pacientes. A técnica de Masquelet, combinada com enxerto de fíbula não vascularizada, tem mostrado resultados promissores, mas há poucos estudos específicos para o antebraço.</a:t>
            </a:r>
            <a:endParaRPr lang="pt-BR" sz="4800" dirty="0">
              <a:latin typeface="Calibri" panose="020F0502020204030204" pitchFamily="34" charset="0"/>
              <a:cs typeface="Calibri" panose="020F0502020204030204" pitchFamily="34" charset="0"/>
            </a:endParaRPr>
          </a:p>
        </p:txBody>
      </p:sp>
      <p:sp>
        <p:nvSpPr>
          <p:cNvPr id="5" name="CaixaDeTexto 4"/>
          <p:cNvSpPr txBox="1"/>
          <p:nvPr/>
        </p:nvSpPr>
        <p:spPr>
          <a:xfrm>
            <a:off x="662940" y="11233150"/>
            <a:ext cx="27698700" cy="901700"/>
          </a:xfrm>
          <a:prstGeom prst="rect">
            <a:avLst/>
          </a:prstGeom>
          <a:noFill/>
        </p:spPr>
        <p:txBody>
          <a:bodyPr wrap="square" rtlCol="0">
            <a:noAutofit/>
          </a:bodyPr>
          <a:lstStyle/>
          <a:p>
            <a:pPr algn="just"/>
            <a:r>
              <a:rPr lang="pt-BR" sz="4800" b="1" dirty="0">
                <a:latin typeface="Calibri" panose="020F0502020204030204" pitchFamily="34" charset="0"/>
                <a:cs typeface="Calibri" panose="020F0502020204030204" pitchFamily="34" charset="0"/>
              </a:rPr>
              <a:t>OBJETIVO</a:t>
            </a:r>
            <a:endParaRPr lang="pt-BR" sz="4400" b="1" dirty="0">
              <a:latin typeface="Calibri" panose="020F0502020204030204" pitchFamily="34" charset="0"/>
              <a:cs typeface="Calibri" panose="020F0502020204030204" pitchFamily="34" charset="0"/>
            </a:endParaRPr>
          </a:p>
          <a:p>
            <a:pPr marL="571500" indent="-571500" algn="just">
              <a:lnSpc>
                <a:spcPct val="80000"/>
              </a:lnSpc>
              <a:buClrTx/>
              <a:buSzTx/>
              <a:buFont typeface="Arial" panose="020B0604020202020204" pitchFamily="34" charset="0"/>
              <a:buChar char="•"/>
            </a:pPr>
            <a:endParaRPr lang="pt-BR" sz="4800" dirty="0">
              <a:latin typeface="Calibri" panose="020F0502020204030204" pitchFamily="34" charset="0"/>
              <a:cs typeface="Calibri" panose="020F0502020204030204" pitchFamily="34" charset="0"/>
            </a:endParaRPr>
          </a:p>
        </p:txBody>
      </p:sp>
      <p:sp>
        <p:nvSpPr>
          <p:cNvPr id="6" name="CaixaDeTexto 5"/>
          <p:cNvSpPr txBox="1"/>
          <p:nvPr/>
        </p:nvSpPr>
        <p:spPr>
          <a:xfrm>
            <a:off x="358140" y="13620970"/>
            <a:ext cx="27412950" cy="1272540"/>
          </a:xfrm>
          <a:prstGeom prst="rect">
            <a:avLst/>
          </a:prstGeom>
          <a:noFill/>
        </p:spPr>
        <p:txBody>
          <a:bodyPr wrap="square" rtlCol="0">
            <a:spAutoFit/>
          </a:bodyPr>
          <a:lstStyle/>
          <a:p>
            <a:pPr algn="just">
              <a:lnSpc>
                <a:spcPct val="80000"/>
              </a:lnSpc>
            </a:pPr>
            <a:r>
              <a:rPr lang="pt-BR" sz="4800" b="1" dirty="0">
                <a:latin typeface="Calibri" panose="020F0502020204030204" pitchFamily="34" charset="0"/>
                <a:cs typeface="Calibri" panose="020F0502020204030204" pitchFamily="34" charset="0"/>
              </a:rPr>
              <a:t>RELATO DO CASO</a:t>
            </a:r>
            <a:endParaRPr lang="pt-BR" sz="4800" b="1" dirty="0">
              <a:latin typeface="Calibri" panose="020F0502020204030204" pitchFamily="34" charset="0"/>
              <a:cs typeface="Calibri" panose="020F0502020204030204" pitchFamily="34" charset="0"/>
            </a:endParaRPr>
          </a:p>
          <a:p>
            <a:pPr marL="571500" indent="-571500" algn="just">
              <a:lnSpc>
                <a:spcPct val="80000"/>
              </a:lnSpc>
              <a:buClrTx/>
              <a:buSzTx/>
              <a:buFont typeface="Arial" panose="020B0604020202020204" pitchFamily="34" charset="0"/>
              <a:buChar char="•"/>
            </a:pPr>
            <a:endParaRPr lang="pt-BR" sz="4800" dirty="0">
              <a:latin typeface="Calibri" panose="020F0502020204030204" pitchFamily="34" charset="0"/>
              <a:cs typeface="Calibri" panose="020F0502020204030204" pitchFamily="34" charset="0"/>
            </a:endParaRPr>
          </a:p>
        </p:txBody>
      </p:sp>
      <p:sp>
        <p:nvSpPr>
          <p:cNvPr id="23" name="CaixaDeTexto 22"/>
          <p:cNvSpPr txBox="1"/>
          <p:nvPr/>
        </p:nvSpPr>
        <p:spPr>
          <a:xfrm>
            <a:off x="358141" y="36363660"/>
            <a:ext cx="26898994" cy="1346200"/>
          </a:xfrm>
          <a:prstGeom prst="rect">
            <a:avLst/>
          </a:prstGeom>
          <a:noFill/>
        </p:spPr>
        <p:txBody>
          <a:bodyPr wrap="square">
            <a:spAutoFit/>
          </a:bodyPr>
          <a:lstStyle/>
          <a:p>
            <a:pPr algn="just">
              <a:lnSpc>
                <a:spcPct val="90000"/>
              </a:lnSpc>
            </a:pPr>
            <a:r>
              <a:rPr lang="pt-BR" sz="4800" b="1" dirty="0">
                <a:latin typeface="Calibri" panose="020F0502020204030204" pitchFamily="34" charset="0"/>
                <a:cs typeface="Calibri" panose="020F0502020204030204" pitchFamily="34" charset="0"/>
              </a:rPr>
              <a:t>CONCLUSÕES</a:t>
            </a:r>
            <a:endParaRPr lang="pt-BR" sz="4800" b="1" dirty="0">
              <a:latin typeface="Calibri" panose="020F0502020204030204" pitchFamily="34" charset="0"/>
              <a:cs typeface="Calibri" panose="020F0502020204030204" pitchFamily="34" charset="0"/>
            </a:endParaRPr>
          </a:p>
          <a:p>
            <a:pPr marL="457200" indent="-457200" algn="just">
              <a:lnSpc>
                <a:spcPct val="80000"/>
              </a:lnSpc>
              <a:buFont typeface="Arial" panose="020B0604020202020204" pitchFamily="34" charset="0"/>
              <a:buChar char="•"/>
            </a:pPr>
            <a:endParaRPr lang="pt-BR" sz="4800" dirty="0">
              <a:latin typeface="Calibri" panose="020F0502020204030204" pitchFamily="34" charset="0"/>
              <a:cs typeface="Calibri" panose="020F0502020204030204" pitchFamily="34" charset="0"/>
            </a:endParaRPr>
          </a:p>
        </p:txBody>
      </p:sp>
      <p:sp>
        <p:nvSpPr>
          <p:cNvPr id="20" name="CaixaDeTexto 19"/>
          <p:cNvSpPr txBox="1"/>
          <p:nvPr/>
        </p:nvSpPr>
        <p:spPr>
          <a:xfrm>
            <a:off x="662941" y="39141595"/>
            <a:ext cx="26898994" cy="829945"/>
          </a:xfrm>
          <a:prstGeom prst="rect">
            <a:avLst/>
          </a:prstGeom>
          <a:noFill/>
        </p:spPr>
        <p:txBody>
          <a:bodyPr wrap="square">
            <a:spAutoFit/>
          </a:bodyPr>
          <a:lstStyle/>
          <a:p>
            <a:pPr algn="just"/>
            <a:endParaRPr lang="pt-BR" sz="2400" dirty="0"/>
          </a:p>
          <a:p>
            <a:pPr algn="just"/>
            <a:endParaRPr lang="pt-BR" sz="2400" dirty="0"/>
          </a:p>
        </p:txBody>
      </p:sp>
      <p:sp>
        <p:nvSpPr>
          <p:cNvPr id="8" name="Caixa de Texto 7"/>
          <p:cNvSpPr txBox="1"/>
          <p:nvPr/>
        </p:nvSpPr>
        <p:spPr>
          <a:xfrm>
            <a:off x="570865" y="12036425"/>
            <a:ext cx="27698065" cy="1654810"/>
          </a:xfrm>
          <a:prstGeom prst="rect">
            <a:avLst/>
          </a:prstGeom>
        </p:spPr>
        <p:txBody>
          <a:bodyPr wrap="square">
            <a:noAutofit/>
          </a:bodyPr>
          <a:p>
            <a:pPr marL="685800" indent="-685800" algn="just">
              <a:lnSpc>
                <a:spcPct val="90000"/>
              </a:lnSpc>
              <a:buFont typeface="Arial" panose="020B0604020202020204" pitchFamily="34" charset="0"/>
              <a:buChar char="•"/>
            </a:pPr>
            <a:r>
              <a:rPr lang="pt-BR" sz="4800" dirty="0">
                <a:latin typeface="Calibri" panose="020F0502020204030204" pitchFamily="34" charset="0"/>
                <a:cs typeface="Calibri" panose="020F0502020204030204" pitchFamily="34" charset="0"/>
                <a:sym typeface="+mn-ea"/>
              </a:rPr>
              <a:t>Relatar um caso clínico de uso </a:t>
            </a:r>
            <a:r>
              <a:rPr sz="4800">
                <a:solidFill>
                  <a:srgbClr val="000000"/>
                </a:solidFill>
                <a:latin typeface="Calibri" panose="020F0502020204030204" pitchFamily="34" charset="0"/>
                <a:ea typeface="Helvetica"/>
                <a:cs typeface="Calibri" panose="020F0502020204030204" pitchFamily="34" charset="0"/>
              </a:rPr>
              <a:t>técnica de Masquelet associada à enxerto de fíbula não vascularizada no tratamento da pseudoartrose do antebraço</a:t>
            </a:r>
            <a:r>
              <a:rPr lang="pt-BR" sz="4800">
                <a:solidFill>
                  <a:srgbClr val="000000"/>
                </a:solidFill>
                <a:latin typeface="Calibri" panose="020F0502020204030204" pitchFamily="34" charset="0"/>
                <a:ea typeface="Helvetica"/>
                <a:cs typeface="Calibri" panose="020F0502020204030204" pitchFamily="34" charset="0"/>
              </a:rPr>
              <a:t> </a:t>
            </a:r>
            <a:r>
              <a:rPr lang="pt-BR" sz="4800" dirty="0">
                <a:latin typeface="Calibri" panose="020F0502020204030204" pitchFamily="34" charset="0"/>
                <a:cs typeface="Calibri" panose="020F0502020204030204" pitchFamily="34" charset="0"/>
                <a:sym typeface="+mn-ea"/>
              </a:rPr>
              <a:t>e os desfechos clínico-radiológicos.</a:t>
            </a:r>
            <a:endParaRPr lang="pt-BR" sz="4800" dirty="0">
              <a:latin typeface="Calibri" panose="020F0502020204030204" pitchFamily="34" charset="0"/>
              <a:cs typeface="Calibri" panose="020F0502020204030204" pitchFamily="34" charset="0"/>
            </a:endParaRPr>
          </a:p>
          <a:p>
            <a:pPr marL="685800" indent="-685800" algn="just">
              <a:lnSpc>
                <a:spcPct val="90000"/>
              </a:lnSpc>
              <a:buFont typeface="Arial" panose="020B0604020202020204" pitchFamily="34" charset="0"/>
              <a:buChar char="•"/>
            </a:pPr>
            <a:endParaRPr lang="pt-BR" sz="4800">
              <a:solidFill>
                <a:srgbClr val="000000"/>
              </a:solidFill>
              <a:latin typeface="Calibri" panose="020F0502020204030204" pitchFamily="34" charset="0"/>
              <a:ea typeface="Helvetica"/>
              <a:cs typeface="Calibri" panose="020F0502020204030204" pitchFamily="34" charset="0"/>
            </a:endParaRPr>
          </a:p>
        </p:txBody>
      </p:sp>
      <p:sp>
        <p:nvSpPr>
          <p:cNvPr id="9" name="Caixa de Texto 8"/>
          <p:cNvSpPr txBox="1"/>
          <p:nvPr/>
        </p:nvSpPr>
        <p:spPr>
          <a:xfrm>
            <a:off x="663575" y="14188440"/>
            <a:ext cx="27698065" cy="3046095"/>
          </a:xfrm>
          <a:prstGeom prst="rect">
            <a:avLst/>
          </a:prstGeom>
        </p:spPr>
        <p:txBody>
          <a:bodyPr wrap="square">
            <a:spAutoFit/>
          </a:bodyPr>
          <a:p>
            <a:pPr marL="685800" indent="-685800" algn="just" fontAlgn="base">
              <a:buFont typeface="Arial" panose="020B0604020202020204" pitchFamily="34" charset="0"/>
              <a:buChar char="•"/>
            </a:pPr>
            <a:r>
              <a:rPr lang="en-US" altLang="pt-BR" sz="4800">
                <a:solidFill>
                  <a:srgbClr val="000000"/>
                </a:solidFill>
                <a:latin typeface="Calibri" panose="020F0502020204030204" pitchFamily="34" charset="0"/>
                <a:ea typeface="Helvetica"/>
                <a:cs typeface="Calibri" panose="020F0502020204030204" pitchFamily="34" charset="0"/>
              </a:rPr>
              <a:t>Paciente masculino, 31 anos, v</a:t>
            </a:r>
            <a:r>
              <a:rPr lang="en-US" altLang="en-US" sz="4800">
                <a:solidFill>
                  <a:srgbClr val="000000"/>
                </a:solidFill>
                <a:latin typeface="Calibri" panose="020F0502020204030204" pitchFamily="34" charset="0"/>
                <a:ea typeface="Helvetica"/>
                <a:cs typeface="Calibri" panose="020F0502020204030204" pitchFamily="34" charset="0"/>
              </a:rPr>
              <a:t>í</a:t>
            </a:r>
            <a:r>
              <a:rPr lang="en-US" altLang="pt-BR" sz="4800">
                <a:solidFill>
                  <a:srgbClr val="000000"/>
                </a:solidFill>
                <a:latin typeface="Calibri" panose="020F0502020204030204" pitchFamily="34" charset="0"/>
                <a:ea typeface="Helvetica"/>
                <a:cs typeface="Calibri" panose="020F0502020204030204" pitchFamily="34" charset="0"/>
              </a:rPr>
              <a:t>tima de acidente com maquin</a:t>
            </a:r>
            <a:r>
              <a:rPr lang="en-US" altLang="en-US" sz="4800">
                <a:solidFill>
                  <a:srgbClr val="000000"/>
                </a:solidFill>
                <a:latin typeface="Calibri" panose="020F0502020204030204" pitchFamily="34" charset="0"/>
                <a:ea typeface="Helvetica"/>
                <a:cs typeface="Calibri" panose="020F0502020204030204" pitchFamily="34" charset="0"/>
              </a:rPr>
              <a:t>á</a:t>
            </a:r>
            <a:r>
              <a:rPr lang="en-US" altLang="pt-BR" sz="4800">
                <a:solidFill>
                  <a:srgbClr val="000000"/>
                </a:solidFill>
                <a:latin typeface="Calibri" panose="020F0502020204030204" pitchFamily="34" charset="0"/>
                <a:ea typeface="Helvetica"/>
                <a:cs typeface="Calibri" panose="020F0502020204030204" pitchFamily="34" charset="0"/>
              </a:rPr>
              <a:t>rio industrial, apresentou fratura exposta dos ossos do antebra</a:t>
            </a:r>
            <a:r>
              <a:rPr lang="en-US" altLang="en-US" sz="4800">
                <a:solidFill>
                  <a:srgbClr val="000000"/>
                </a:solidFill>
                <a:latin typeface="Calibri" panose="020F0502020204030204" pitchFamily="34" charset="0"/>
                <a:ea typeface="Helvetica"/>
                <a:cs typeface="Calibri" panose="020F0502020204030204" pitchFamily="34" charset="0"/>
              </a:rPr>
              <a:t>ç</a:t>
            </a:r>
            <a:r>
              <a:rPr lang="en-US" altLang="pt-BR" sz="4800">
                <a:solidFill>
                  <a:srgbClr val="000000"/>
                </a:solidFill>
                <a:latin typeface="Calibri" panose="020F0502020204030204" pitchFamily="34" charset="0"/>
                <a:ea typeface="Helvetica"/>
                <a:cs typeface="Calibri" panose="020F0502020204030204" pitchFamily="34" charset="0"/>
              </a:rPr>
              <a:t>o esquerdo, com produto industrial preso ao membro. Foi submetido a limpeza cir</a:t>
            </a:r>
            <a:r>
              <a:rPr lang="en-US" altLang="en-US" sz="4800">
                <a:solidFill>
                  <a:srgbClr val="000000"/>
                </a:solidFill>
                <a:latin typeface="Calibri" panose="020F0502020204030204" pitchFamily="34" charset="0"/>
                <a:ea typeface="Helvetica"/>
                <a:cs typeface="Calibri" panose="020F0502020204030204" pitchFamily="34" charset="0"/>
              </a:rPr>
              <a:t>ú</a:t>
            </a:r>
            <a:r>
              <a:rPr lang="en-US" altLang="pt-BR" sz="4800">
                <a:solidFill>
                  <a:srgbClr val="000000"/>
                </a:solidFill>
                <a:latin typeface="Calibri" panose="020F0502020204030204" pitchFamily="34" charset="0"/>
                <a:ea typeface="Helvetica"/>
                <a:cs typeface="Calibri" panose="020F0502020204030204" pitchFamily="34" charset="0"/>
              </a:rPr>
              <a:t>rgica e fixa</a:t>
            </a:r>
            <a:r>
              <a:rPr lang="en-US" altLang="en-US" sz="4800">
                <a:solidFill>
                  <a:srgbClr val="000000"/>
                </a:solidFill>
                <a:latin typeface="Calibri" panose="020F0502020204030204" pitchFamily="34" charset="0"/>
                <a:ea typeface="Helvetica"/>
                <a:cs typeface="Calibri" panose="020F0502020204030204" pitchFamily="34" charset="0"/>
              </a:rPr>
              <a:t>ç</a:t>
            </a:r>
            <a:r>
              <a:rPr lang="en-US" altLang="en-US" sz="4800">
                <a:solidFill>
                  <a:srgbClr val="000000"/>
                </a:solidFill>
                <a:latin typeface="Calibri" panose="020F0502020204030204" pitchFamily="34" charset="0"/>
                <a:ea typeface="Helvetica"/>
                <a:cs typeface="Calibri" panose="020F0502020204030204" pitchFamily="34" charset="0"/>
              </a:rPr>
              <a:t>ã</a:t>
            </a:r>
            <a:r>
              <a:rPr lang="en-US" altLang="pt-BR" sz="4800">
                <a:solidFill>
                  <a:srgbClr val="000000"/>
                </a:solidFill>
                <a:latin typeface="Calibri" panose="020F0502020204030204" pitchFamily="34" charset="0"/>
                <a:ea typeface="Helvetica"/>
                <a:cs typeface="Calibri" panose="020F0502020204030204" pitchFamily="34" charset="0"/>
              </a:rPr>
              <a:t>o externa de urg</a:t>
            </a:r>
            <a:r>
              <a:rPr lang="en-US" altLang="en-US" sz="4800">
                <a:solidFill>
                  <a:srgbClr val="000000"/>
                </a:solidFill>
                <a:latin typeface="Calibri" panose="020F0502020204030204" pitchFamily="34" charset="0"/>
                <a:ea typeface="Helvetica"/>
                <a:cs typeface="Calibri" panose="020F0502020204030204" pitchFamily="34" charset="0"/>
              </a:rPr>
              <a:t>ê</a:t>
            </a:r>
            <a:r>
              <a:rPr lang="en-US" altLang="pt-BR" sz="4800">
                <a:solidFill>
                  <a:srgbClr val="000000"/>
                </a:solidFill>
                <a:latin typeface="Calibri" panose="020F0502020204030204" pitchFamily="34" charset="0"/>
                <a:ea typeface="Helvetica"/>
                <a:cs typeface="Calibri" panose="020F0502020204030204" pitchFamily="34" charset="0"/>
              </a:rPr>
              <a:t>ncia.</a:t>
            </a:r>
            <a:endParaRPr lang="en-US" altLang="pt-BR" sz="4800">
              <a:solidFill>
                <a:srgbClr val="000000"/>
              </a:solidFill>
              <a:latin typeface="Calibri" panose="020F0502020204030204" pitchFamily="34" charset="0"/>
              <a:ea typeface="Helvetica"/>
              <a:cs typeface="Calibri" panose="020F0502020204030204" pitchFamily="34" charset="0"/>
            </a:endParaRPr>
          </a:p>
          <a:p>
            <a:pPr marL="685800" indent="-685800" algn="just" fontAlgn="base">
              <a:buFont typeface="Arial" panose="020B0604020202020204" pitchFamily="34" charset="0"/>
              <a:buChar char="•"/>
            </a:pPr>
            <a:endParaRPr lang="en-US" altLang="pt-BR" sz="4800">
              <a:solidFill>
                <a:srgbClr val="000000"/>
              </a:solidFill>
              <a:latin typeface="Calibri" panose="020F0502020204030204" pitchFamily="34" charset="0"/>
              <a:ea typeface="Helvetica"/>
              <a:cs typeface="Calibri" panose="020F0502020204030204" pitchFamily="34" charset="0"/>
            </a:endParaRPr>
          </a:p>
        </p:txBody>
      </p:sp>
      <p:pic>
        <p:nvPicPr>
          <p:cNvPr id="10" name="Imagem 9"/>
          <p:cNvPicPr>
            <a:picLocks noChangeAspect="1"/>
          </p:cNvPicPr>
          <p:nvPr/>
        </p:nvPicPr>
        <p:blipFill>
          <a:blip r:embed="Rf9d05e4551b34e89"/>
          <a:stretch>
            <a:fillRect/>
          </a:stretch>
        </p:blipFill>
        <p:spPr>
          <a:xfrm>
            <a:off x="784860" y="16819880"/>
            <a:ext cx="14030960" cy="5078730"/>
          </a:xfrm>
          <a:prstGeom prst="rect">
            <a:avLst/>
          </a:prstGeom>
        </p:spPr>
      </p:pic>
      <p:pic>
        <p:nvPicPr>
          <p:cNvPr id="11" name="Imagem 10"/>
          <p:cNvPicPr>
            <a:picLocks noChangeAspect="1"/>
          </p:cNvPicPr>
          <p:nvPr/>
        </p:nvPicPr>
        <p:blipFill>
          <a:blip r:embed="R2d9d66e1e9074ead"/>
          <a:stretch>
            <a:fillRect/>
          </a:stretch>
        </p:blipFill>
        <p:spPr>
          <a:xfrm>
            <a:off x="16083280" y="16795115"/>
            <a:ext cx="11391265" cy="5128260"/>
          </a:xfrm>
          <a:prstGeom prst="rect">
            <a:avLst/>
          </a:prstGeom>
        </p:spPr>
      </p:pic>
      <p:pic>
        <p:nvPicPr>
          <p:cNvPr id="12" name="Imagem 11"/>
          <p:cNvPicPr>
            <a:picLocks noChangeAspect="1"/>
          </p:cNvPicPr>
          <p:nvPr/>
        </p:nvPicPr>
        <p:blipFill>
          <a:blip r:embed="Re616f7ce242f4ff8"/>
          <a:stretch>
            <a:fillRect/>
          </a:stretch>
        </p:blipFill>
        <p:spPr>
          <a:xfrm rot="16200000">
            <a:off x="6084570" y="27553285"/>
            <a:ext cx="6381750" cy="9066530"/>
          </a:xfrm>
          <a:prstGeom prst="rect">
            <a:avLst/>
          </a:prstGeom>
        </p:spPr>
      </p:pic>
      <p:pic>
        <p:nvPicPr>
          <p:cNvPr id="13" name="Imagem 12"/>
          <p:cNvPicPr>
            <a:picLocks noChangeAspect="1"/>
          </p:cNvPicPr>
          <p:nvPr/>
        </p:nvPicPr>
        <p:blipFill>
          <a:blip r:embed="Rf8f741b140bd4da3"/>
          <a:stretch>
            <a:fillRect/>
          </a:stretch>
        </p:blipFill>
        <p:spPr>
          <a:xfrm rot="16200000">
            <a:off x="16636365" y="27677110"/>
            <a:ext cx="6397625" cy="8895080"/>
          </a:xfrm>
          <a:prstGeom prst="rect">
            <a:avLst/>
          </a:prstGeom>
        </p:spPr>
      </p:pic>
      <p:sp>
        <p:nvSpPr>
          <p:cNvPr id="14" name="Caixa de Texto 13"/>
          <p:cNvSpPr txBox="1"/>
          <p:nvPr/>
        </p:nvSpPr>
        <p:spPr>
          <a:xfrm>
            <a:off x="662940" y="21914485"/>
            <a:ext cx="14401800" cy="1198880"/>
          </a:xfrm>
          <a:prstGeom prst="rect">
            <a:avLst/>
          </a:prstGeom>
          <a:noFill/>
        </p:spPr>
        <p:txBody>
          <a:bodyPr wrap="square" rtlCol="0" anchor="t">
            <a:spAutoFit/>
          </a:bodyPr>
          <a:p>
            <a:pPr algn="just"/>
            <a:r>
              <a:rPr lang="pt-BR" altLang="en-US" sz="2400">
                <a:solidFill>
                  <a:srgbClr val="000000"/>
                </a:solidFill>
                <a:latin typeface="Calibri" panose="020F0502020204030204" pitchFamily="34" charset="0"/>
                <a:ea typeface="Helvetica"/>
                <a:cs typeface="Calibri" panose="020F0502020204030204" pitchFamily="34" charset="0"/>
                <a:sym typeface="+mn-ea"/>
              </a:rPr>
              <a:t>Figura 1 - imagens A e B mostrando exposição ossea com presença de material industrial preso ao antebraço. Imagem C mostrando na radiografia fraturas expostas de radio e ulna diafisario( Classificação Ao: </a:t>
            </a:r>
            <a:r>
              <a:rPr lang="en-US" altLang="pt-BR" sz="2400">
                <a:solidFill>
                  <a:srgbClr val="000000"/>
                </a:solidFill>
                <a:latin typeface="Calibri" panose="020F0502020204030204" pitchFamily="34" charset="0"/>
                <a:ea typeface="Helvetica"/>
                <a:cs typeface="Calibri" panose="020F0502020204030204" pitchFamily="34" charset="0"/>
                <a:sym typeface="+mn-ea"/>
              </a:rPr>
              <a:t>2R2C2 (r</a:t>
            </a:r>
            <a:r>
              <a:rPr lang="en-US" altLang="en-US" sz="2400">
                <a:solidFill>
                  <a:srgbClr val="000000"/>
                </a:solidFill>
                <a:latin typeface="Calibri" panose="020F0502020204030204" pitchFamily="34" charset="0"/>
                <a:ea typeface="Helvetica"/>
                <a:cs typeface="Calibri" panose="020F0502020204030204" pitchFamily="34" charset="0"/>
                <a:sym typeface="+mn-ea"/>
              </a:rPr>
              <a:t>á</a:t>
            </a:r>
            <a:r>
              <a:rPr lang="en-US" altLang="pt-BR" sz="2400">
                <a:solidFill>
                  <a:srgbClr val="000000"/>
                </a:solidFill>
                <a:latin typeface="Calibri" panose="020F0502020204030204" pitchFamily="34" charset="0"/>
                <a:ea typeface="Helvetica"/>
                <a:cs typeface="Calibri" panose="020F0502020204030204" pitchFamily="34" charset="0"/>
                <a:sym typeface="+mn-ea"/>
              </a:rPr>
              <a:t>dio) e A</a:t>
            </a:r>
            <a:r>
              <a:rPr lang="pt-BR" altLang="en-US" sz="2400">
                <a:solidFill>
                  <a:srgbClr val="000000"/>
                </a:solidFill>
                <a:latin typeface="Calibri" panose="020F0502020204030204" pitchFamily="34" charset="0"/>
                <a:ea typeface="Helvetica"/>
                <a:cs typeface="Calibri" panose="020F0502020204030204" pitchFamily="34" charset="0"/>
                <a:sym typeface="+mn-ea"/>
              </a:rPr>
              <a:t>o</a:t>
            </a:r>
            <a:r>
              <a:rPr lang="en-US" altLang="pt-BR" sz="2400">
                <a:solidFill>
                  <a:srgbClr val="000000"/>
                </a:solidFill>
                <a:latin typeface="Calibri" panose="020F0502020204030204" pitchFamily="34" charset="0"/>
                <a:ea typeface="Helvetica"/>
                <a:cs typeface="Calibri" panose="020F0502020204030204" pitchFamily="34" charset="0"/>
                <a:sym typeface="+mn-ea"/>
              </a:rPr>
              <a:t> 2U2A3 (ulna)</a:t>
            </a:r>
            <a:endParaRPr lang="en-US" altLang="pt-BR" sz="2400">
              <a:solidFill>
                <a:srgbClr val="000000"/>
              </a:solidFill>
              <a:latin typeface="Calibri" panose="020F0502020204030204" pitchFamily="34" charset="0"/>
              <a:ea typeface="Helvetica"/>
              <a:cs typeface="Calibri" panose="020F0502020204030204" pitchFamily="34" charset="0"/>
              <a:sym typeface="+mn-ea"/>
            </a:endParaRPr>
          </a:p>
        </p:txBody>
      </p:sp>
      <p:sp>
        <p:nvSpPr>
          <p:cNvPr id="15" name="Caixa de Texto 14"/>
          <p:cNvSpPr txBox="1"/>
          <p:nvPr/>
        </p:nvSpPr>
        <p:spPr>
          <a:xfrm>
            <a:off x="358140" y="23182580"/>
            <a:ext cx="26302335" cy="5262245"/>
          </a:xfrm>
          <a:prstGeom prst="rect">
            <a:avLst/>
          </a:prstGeom>
          <a:noFill/>
        </p:spPr>
        <p:txBody>
          <a:bodyPr wrap="square" rtlCol="0" anchor="t">
            <a:spAutoFit/>
          </a:bodyPr>
          <a:p>
            <a:pPr marL="685800" indent="-685800" algn="just" fontAlgn="base">
              <a:buFont typeface="Arial" panose="020B0604020202020204" pitchFamily="34" charset="0"/>
              <a:buChar char="•"/>
            </a:pPr>
            <a:r>
              <a:rPr lang="en-US" altLang="pt-BR" sz="4800">
                <a:solidFill>
                  <a:srgbClr val="000000"/>
                </a:solidFill>
                <a:latin typeface="Calibri" panose="020F0502020204030204" pitchFamily="34" charset="0"/>
                <a:ea typeface="Helvetica"/>
                <a:cs typeface="Calibri" panose="020F0502020204030204" pitchFamily="34" charset="0"/>
                <a:sym typeface="+mn-ea"/>
              </a:rPr>
              <a:t>Ap</a:t>
            </a:r>
            <a:r>
              <a:rPr lang="en-US" altLang="en-US" sz="4800">
                <a:solidFill>
                  <a:srgbClr val="000000"/>
                </a:solidFill>
                <a:latin typeface="Calibri" panose="020F0502020204030204" pitchFamily="34" charset="0"/>
                <a:ea typeface="Helvetica"/>
                <a:cs typeface="Calibri" panose="020F0502020204030204" pitchFamily="34" charset="0"/>
                <a:sym typeface="+mn-ea"/>
              </a:rPr>
              <a:t>ó</a:t>
            </a:r>
            <a:r>
              <a:rPr lang="en-US" altLang="pt-BR" sz="4800">
                <a:solidFill>
                  <a:srgbClr val="000000"/>
                </a:solidFill>
                <a:latin typeface="Calibri" panose="020F0502020204030204" pitchFamily="34" charset="0"/>
                <a:ea typeface="Helvetica"/>
                <a:cs typeface="Calibri" panose="020F0502020204030204" pitchFamily="34" charset="0"/>
                <a:sym typeface="+mn-ea"/>
              </a:rPr>
              <a:t>s um m</a:t>
            </a:r>
            <a:r>
              <a:rPr lang="en-US" altLang="en-US" sz="4800">
                <a:solidFill>
                  <a:srgbClr val="000000"/>
                </a:solidFill>
                <a:latin typeface="Calibri" panose="020F0502020204030204" pitchFamily="34" charset="0"/>
                <a:ea typeface="Helvetica"/>
                <a:cs typeface="Calibri" panose="020F0502020204030204" pitchFamily="34" charset="0"/>
                <a:sym typeface="+mn-ea"/>
              </a:rPr>
              <a:t>ê</a:t>
            </a:r>
            <a:r>
              <a:rPr lang="en-US" altLang="pt-BR" sz="4800">
                <a:solidFill>
                  <a:srgbClr val="000000"/>
                </a:solidFill>
                <a:latin typeface="Calibri" panose="020F0502020204030204" pitchFamily="34" charset="0"/>
                <a:ea typeface="Helvetica"/>
                <a:cs typeface="Calibri" panose="020F0502020204030204" pitchFamily="34" charset="0"/>
                <a:sym typeface="+mn-ea"/>
              </a:rPr>
              <a:t>s, realizou-se a montagem de fixador externo do tipo Ilizarov no antebra</a:t>
            </a:r>
            <a:r>
              <a:rPr lang="en-US" altLang="en-US" sz="4800">
                <a:solidFill>
                  <a:srgbClr val="000000"/>
                </a:solidFill>
                <a:latin typeface="Calibri" panose="020F0502020204030204" pitchFamily="34" charset="0"/>
                <a:ea typeface="Helvetica"/>
                <a:cs typeface="Calibri" panose="020F0502020204030204" pitchFamily="34" charset="0"/>
                <a:sym typeface="+mn-ea"/>
              </a:rPr>
              <a:t>ç</a:t>
            </a:r>
            <a:r>
              <a:rPr lang="en-US" altLang="pt-BR" sz="4800">
                <a:solidFill>
                  <a:srgbClr val="000000"/>
                </a:solidFill>
                <a:latin typeface="Calibri" panose="020F0502020204030204" pitchFamily="34" charset="0"/>
                <a:ea typeface="Helvetica"/>
                <a:cs typeface="Calibri" panose="020F0502020204030204" pitchFamily="34" charset="0"/>
                <a:sym typeface="+mn-ea"/>
              </a:rPr>
              <a:t>o esquerdo. Nove meses ap</a:t>
            </a:r>
            <a:r>
              <a:rPr lang="en-US" altLang="en-US" sz="4800">
                <a:solidFill>
                  <a:srgbClr val="000000"/>
                </a:solidFill>
                <a:latin typeface="Calibri" panose="020F0502020204030204" pitchFamily="34" charset="0"/>
                <a:ea typeface="Helvetica"/>
                <a:cs typeface="Calibri" panose="020F0502020204030204" pitchFamily="34" charset="0"/>
                <a:sym typeface="+mn-ea"/>
              </a:rPr>
              <a:t>ó</a:t>
            </a:r>
            <a:r>
              <a:rPr lang="en-US" altLang="pt-BR" sz="4800">
                <a:solidFill>
                  <a:srgbClr val="000000"/>
                </a:solidFill>
                <a:latin typeface="Calibri" panose="020F0502020204030204" pitchFamily="34" charset="0"/>
                <a:ea typeface="Helvetica"/>
                <a:cs typeface="Calibri" panose="020F0502020204030204" pitchFamily="34" charset="0"/>
                <a:sym typeface="+mn-ea"/>
              </a:rPr>
              <a:t>s o trauma, o paciente evoluiu com pseudoartrose atr</a:t>
            </a:r>
            <a:r>
              <a:rPr lang="en-US" altLang="en-US" sz="4800">
                <a:solidFill>
                  <a:srgbClr val="000000"/>
                </a:solidFill>
                <a:latin typeface="Calibri" panose="020F0502020204030204" pitchFamily="34" charset="0"/>
                <a:ea typeface="Helvetica"/>
                <a:cs typeface="Calibri" panose="020F0502020204030204" pitchFamily="34" charset="0"/>
                <a:sym typeface="+mn-ea"/>
              </a:rPr>
              <a:t>ó</a:t>
            </a:r>
            <a:r>
              <a:rPr lang="en-US" altLang="pt-BR" sz="4800">
                <a:solidFill>
                  <a:srgbClr val="000000"/>
                </a:solidFill>
                <a:latin typeface="Calibri" panose="020F0502020204030204" pitchFamily="34" charset="0"/>
                <a:ea typeface="Helvetica"/>
                <a:cs typeface="Calibri" panose="020F0502020204030204" pitchFamily="34" charset="0"/>
                <a:sym typeface="+mn-ea"/>
              </a:rPr>
              <a:t>fica diafis</a:t>
            </a:r>
            <a:r>
              <a:rPr lang="en-US" altLang="en-US" sz="4800">
                <a:solidFill>
                  <a:srgbClr val="000000"/>
                </a:solidFill>
                <a:latin typeface="Calibri" panose="020F0502020204030204" pitchFamily="34" charset="0"/>
                <a:ea typeface="Helvetica"/>
                <a:cs typeface="Calibri" panose="020F0502020204030204" pitchFamily="34" charset="0"/>
                <a:sym typeface="+mn-ea"/>
              </a:rPr>
              <a:t>á</a:t>
            </a:r>
            <a:r>
              <a:rPr lang="en-US" altLang="pt-BR" sz="4800">
                <a:solidFill>
                  <a:srgbClr val="000000"/>
                </a:solidFill>
                <a:latin typeface="Calibri" panose="020F0502020204030204" pitchFamily="34" charset="0"/>
                <a:ea typeface="Helvetica"/>
                <a:cs typeface="Calibri" panose="020F0502020204030204" pitchFamily="34" charset="0"/>
                <a:sym typeface="+mn-ea"/>
              </a:rPr>
              <a:t>ria do r</a:t>
            </a:r>
            <a:r>
              <a:rPr lang="en-US" altLang="en-US" sz="4800">
                <a:solidFill>
                  <a:srgbClr val="000000"/>
                </a:solidFill>
                <a:latin typeface="Calibri" panose="020F0502020204030204" pitchFamily="34" charset="0"/>
                <a:ea typeface="Helvetica"/>
                <a:cs typeface="Calibri" panose="020F0502020204030204" pitchFamily="34" charset="0"/>
                <a:sym typeface="+mn-ea"/>
              </a:rPr>
              <a:t>á</a:t>
            </a:r>
            <a:r>
              <a:rPr lang="en-US" altLang="pt-BR" sz="4800">
                <a:solidFill>
                  <a:srgbClr val="000000"/>
                </a:solidFill>
                <a:latin typeface="Calibri" panose="020F0502020204030204" pitchFamily="34" charset="0"/>
                <a:ea typeface="Helvetica"/>
                <a:cs typeface="Calibri" panose="020F0502020204030204" pitchFamily="34" charset="0"/>
                <a:sym typeface="+mn-ea"/>
              </a:rPr>
              <a:t>dio e da ulna</a:t>
            </a:r>
            <a:r>
              <a:rPr lang="pt-BR" altLang="en-US" sz="4800">
                <a:solidFill>
                  <a:srgbClr val="000000"/>
                </a:solidFill>
                <a:latin typeface="Calibri" panose="020F0502020204030204" pitchFamily="34" charset="0"/>
                <a:ea typeface="Helvetica"/>
                <a:cs typeface="Calibri" panose="020F0502020204030204" pitchFamily="34" charset="0"/>
                <a:sym typeface="+mn-ea"/>
              </a:rPr>
              <a:t>. </a:t>
            </a:r>
            <a:r>
              <a:rPr lang="en-US" altLang="pt-BR" sz="4800">
                <a:solidFill>
                  <a:srgbClr val="000000"/>
                </a:solidFill>
                <a:latin typeface="Calibri" panose="020F0502020204030204" pitchFamily="34" charset="0"/>
                <a:ea typeface="Helvetica"/>
                <a:cs typeface="Calibri" panose="020F0502020204030204" pitchFamily="34" charset="0"/>
                <a:sym typeface="+mn-ea"/>
              </a:rPr>
              <a:t>Na terceira abordagem cir</a:t>
            </a:r>
            <a:r>
              <a:rPr lang="en-US" altLang="en-US" sz="4800">
                <a:solidFill>
                  <a:srgbClr val="000000"/>
                </a:solidFill>
                <a:latin typeface="Calibri" panose="020F0502020204030204" pitchFamily="34" charset="0"/>
                <a:ea typeface="Helvetica"/>
                <a:cs typeface="Calibri" panose="020F0502020204030204" pitchFamily="34" charset="0"/>
                <a:sym typeface="+mn-ea"/>
              </a:rPr>
              <a:t>ú</a:t>
            </a:r>
            <a:r>
              <a:rPr lang="en-US" altLang="pt-BR" sz="4800">
                <a:solidFill>
                  <a:srgbClr val="000000"/>
                </a:solidFill>
                <a:latin typeface="Calibri" panose="020F0502020204030204" pitchFamily="34" charset="0"/>
                <a:ea typeface="Helvetica"/>
                <a:cs typeface="Calibri" panose="020F0502020204030204" pitchFamily="34" charset="0"/>
                <a:sym typeface="+mn-ea"/>
              </a:rPr>
              <a:t>rgica, procedeu-se à retirada de osso desvitalizado do r</a:t>
            </a:r>
            <a:r>
              <a:rPr lang="en-US" altLang="en-US" sz="4800">
                <a:solidFill>
                  <a:srgbClr val="000000"/>
                </a:solidFill>
                <a:latin typeface="Calibri" panose="020F0502020204030204" pitchFamily="34" charset="0"/>
                <a:ea typeface="Helvetica"/>
                <a:cs typeface="Calibri" panose="020F0502020204030204" pitchFamily="34" charset="0"/>
                <a:sym typeface="+mn-ea"/>
              </a:rPr>
              <a:t>á</a:t>
            </a:r>
            <a:r>
              <a:rPr lang="en-US" altLang="pt-BR" sz="4800">
                <a:solidFill>
                  <a:srgbClr val="000000"/>
                </a:solidFill>
                <a:latin typeface="Calibri" panose="020F0502020204030204" pitchFamily="34" charset="0"/>
                <a:ea typeface="Helvetica"/>
                <a:cs typeface="Calibri" panose="020F0502020204030204" pitchFamily="34" charset="0"/>
                <a:sym typeface="+mn-ea"/>
              </a:rPr>
              <a:t>dio, preenchimento do espa</a:t>
            </a:r>
            <a:r>
              <a:rPr lang="en-US" altLang="en-US" sz="4800">
                <a:solidFill>
                  <a:srgbClr val="000000"/>
                </a:solidFill>
                <a:latin typeface="Calibri" panose="020F0502020204030204" pitchFamily="34" charset="0"/>
                <a:ea typeface="Helvetica"/>
                <a:cs typeface="Calibri" panose="020F0502020204030204" pitchFamily="34" charset="0"/>
                <a:sym typeface="+mn-ea"/>
              </a:rPr>
              <a:t>ç</a:t>
            </a:r>
            <a:r>
              <a:rPr lang="en-US" altLang="pt-BR" sz="4800">
                <a:solidFill>
                  <a:srgbClr val="000000"/>
                </a:solidFill>
                <a:latin typeface="Calibri" panose="020F0502020204030204" pitchFamily="34" charset="0"/>
                <a:ea typeface="Helvetica"/>
                <a:cs typeface="Calibri" panose="020F0502020204030204" pitchFamily="34" charset="0"/>
                <a:sym typeface="+mn-ea"/>
              </a:rPr>
              <a:t>o com cimento </a:t>
            </a:r>
            <a:r>
              <a:rPr lang="en-US" altLang="en-US" sz="4800">
                <a:solidFill>
                  <a:srgbClr val="000000"/>
                </a:solidFill>
                <a:latin typeface="Calibri" panose="020F0502020204030204" pitchFamily="34" charset="0"/>
                <a:ea typeface="Helvetica"/>
                <a:cs typeface="Calibri" panose="020F0502020204030204" pitchFamily="34" charset="0"/>
                <a:sym typeface="+mn-ea"/>
              </a:rPr>
              <a:t>ó</a:t>
            </a:r>
            <a:r>
              <a:rPr lang="en-US" altLang="pt-BR" sz="4800">
                <a:solidFill>
                  <a:srgbClr val="000000"/>
                </a:solidFill>
                <a:latin typeface="Calibri" panose="020F0502020204030204" pitchFamily="34" charset="0"/>
                <a:ea typeface="Helvetica"/>
                <a:cs typeface="Calibri" panose="020F0502020204030204" pitchFamily="34" charset="0"/>
                <a:sym typeface="+mn-ea"/>
              </a:rPr>
              <a:t>sseo conforme t</a:t>
            </a:r>
            <a:r>
              <a:rPr lang="en-US" altLang="en-US" sz="4800">
                <a:solidFill>
                  <a:srgbClr val="000000"/>
                </a:solidFill>
                <a:latin typeface="Calibri" panose="020F0502020204030204" pitchFamily="34" charset="0"/>
                <a:ea typeface="Helvetica"/>
                <a:cs typeface="Calibri" panose="020F0502020204030204" pitchFamily="34" charset="0"/>
                <a:sym typeface="+mn-ea"/>
              </a:rPr>
              <a:t>é</a:t>
            </a:r>
            <a:r>
              <a:rPr lang="en-US" altLang="pt-BR" sz="4800">
                <a:solidFill>
                  <a:srgbClr val="000000"/>
                </a:solidFill>
                <a:latin typeface="Calibri" panose="020F0502020204030204" pitchFamily="34" charset="0"/>
                <a:ea typeface="Helvetica"/>
                <a:cs typeface="Calibri" panose="020F0502020204030204" pitchFamily="34" charset="0"/>
                <a:sym typeface="+mn-ea"/>
              </a:rPr>
              <a:t>cnica de Masquelet e fixa</a:t>
            </a:r>
            <a:r>
              <a:rPr lang="en-US" altLang="en-US" sz="4800">
                <a:solidFill>
                  <a:srgbClr val="000000"/>
                </a:solidFill>
                <a:latin typeface="Calibri" panose="020F0502020204030204" pitchFamily="34" charset="0"/>
                <a:ea typeface="Helvetica"/>
                <a:cs typeface="Calibri" panose="020F0502020204030204" pitchFamily="34" charset="0"/>
                <a:sym typeface="+mn-ea"/>
              </a:rPr>
              <a:t>çã</a:t>
            </a:r>
            <a:r>
              <a:rPr lang="en-US" altLang="pt-BR" sz="4800">
                <a:solidFill>
                  <a:srgbClr val="000000"/>
                </a:solidFill>
                <a:latin typeface="Calibri" panose="020F0502020204030204" pitchFamily="34" charset="0"/>
                <a:ea typeface="Helvetica"/>
                <a:cs typeface="Calibri" panose="020F0502020204030204" pitchFamily="34" charset="0"/>
                <a:sym typeface="+mn-ea"/>
              </a:rPr>
              <a:t>o com placa DCP 3.5 mm por via de Henry. Na ulna, foi realizada cruentiza</a:t>
            </a:r>
            <a:r>
              <a:rPr lang="en-US" altLang="en-US" sz="4800">
                <a:solidFill>
                  <a:srgbClr val="000000"/>
                </a:solidFill>
                <a:latin typeface="Calibri" panose="020F0502020204030204" pitchFamily="34" charset="0"/>
                <a:ea typeface="Helvetica"/>
                <a:cs typeface="Calibri" panose="020F0502020204030204" pitchFamily="34" charset="0"/>
                <a:sym typeface="+mn-ea"/>
              </a:rPr>
              <a:t>çã</a:t>
            </a:r>
            <a:r>
              <a:rPr lang="en-US" altLang="pt-BR" sz="4800">
                <a:solidFill>
                  <a:srgbClr val="000000"/>
                </a:solidFill>
                <a:latin typeface="Calibri" panose="020F0502020204030204" pitchFamily="34" charset="0"/>
                <a:ea typeface="Helvetica"/>
                <a:cs typeface="Calibri" panose="020F0502020204030204" pitchFamily="34" charset="0"/>
                <a:sym typeface="+mn-ea"/>
              </a:rPr>
              <a:t>o do foco de fratura e fixa</a:t>
            </a:r>
            <a:r>
              <a:rPr lang="en-US" altLang="en-US" sz="4800">
                <a:solidFill>
                  <a:srgbClr val="000000"/>
                </a:solidFill>
                <a:latin typeface="Calibri" panose="020F0502020204030204" pitchFamily="34" charset="0"/>
                <a:ea typeface="Helvetica"/>
                <a:cs typeface="Calibri" panose="020F0502020204030204" pitchFamily="34" charset="0"/>
                <a:sym typeface="+mn-ea"/>
              </a:rPr>
              <a:t>çã</a:t>
            </a:r>
            <a:r>
              <a:rPr lang="en-US" altLang="pt-BR" sz="4800">
                <a:solidFill>
                  <a:srgbClr val="000000"/>
                </a:solidFill>
                <a:latin typeface="Calibri" panose="020F0502020204030204" pitchFamily="34" charset="0"/>
                <a:ea typeface="Helvetica"/>
                <a:cs typeface="Calibri" panose="020F0502020204030204" pitchFamily="34" charset="0"/>
                <a:sym typeface="+mn-ea"/>
              </a:rPr>
              <a:t>o com placa DCP 3.5 mm.</a:t>
            </a:r>
            <a:r>
              <a:rPr lang="pt-BR" altLang="en-US" sz="4800">
                <a:solidFill>
                  <a:srgbClr val="000000"/>
                </a:solidFill>
                <a:latin typeface="Calibri" panose="020F0502020204030204" pitchFamily="34" charset="0"/>
                <a:ea typeface="Helvetica"/>
                <a:cs typeface="Calibri" panose="020F0502020204030204" pitchFamily="34" charset="0"/>
                <a:sym typeface="+mn-ea"/>
              </a:rPr>
              <a:t> Cerca de 06 semanas </a:t>
            </a:r>
            <a:r>
              <a:rPr lang="en-US" altLang="pt-BR" sz="4800">
                <a:solidFill>
                  <a:srgbClr val="000000"/>
                </a:solidFill>
                <a:latin typeface="Calibri" panose="020F0502020204030204" pitchFamily="34" charset="0"/>
                <a:ea typeface="Helvetica"/>
                <a:cs typeface="Calibri" panose="020F0502020204030204" pitchFamily="34" charset="0"/>
                <a:sym typeface="+mn-ea"/>
              </a:rPr>
              <a:t>depois, o cimento </a:t>
            </a:r>
            <a:r>
              <a:rPr lang="en-US" altLang="en-US" sz="4800">
                <a:solidFill>
                  <a:srgbClr val="000000"/>
                </a:solidFill>
                <a:latin typeface="Calibri" panose="020F0502020204030204" pitchFamily="34" charset="0"/>
                <a:ea typeface="Helvetica"/>
                <a:cs typeface="Calibri" panose="020F0502020204030204" pitchFamily="34" charset="0"/>
                <a:sym typeface="+mn-ea"/>
              </a:rPr>
              <a:t>ó</a:t>
            </a:r>
            <a:r>
              <a:rPr lang="en-US" altLang="pt-BR" sz="4800">
                <a:solidFill>
                  <a:srgbClr val="000000"/>
                </a:solidFill>
                <a:latin typeface="Calibri" panose="020F0502020204030204" pitchFamily="34" charset="0"/>
                <a:ea typeface="Helvetica"/>
                <a:cs typeface="Calibri" panose="020F0502020204030204" pitchFamily="34" charset="0"/>
                <a:sym typeface="+mn-ea"/>
              </a:rPr>
              <a:t>sseo foi retirado e realizado enxerto </a:t>
            </a:r>
            <a:r>
              <a:rPr lang="en-US" altLang="en-US" sz="4800">
                <a:solidFill>
                  <a:srgbClr val="000000"/>
                </a:solidFill>
                <a:latin typeface="Calibri" panose="020F0502020204030204" pitchFamily="34" charset="0"/>
                <a:ea typeface="Helvetica"/>
                <a:cs typeface="Calibri" panose="020F0502020204030204" pitchFamily="34" charset="0"/>
                <a:sym typeface="+mn-ea"/>
              </a:rPr>
              <a:t>ó</a:t>
            </a:r>
            <a:r>
              <a:rPr lang="en-US" altLang="pt-BR" sz="4800">
                <a:solidFill>
                  <a:srgbClr val="000000"/>
                </a:solidFill>
                <a:latin typeface="Calibri" panose="020F0502020204030204" pitchFamily="34" charset="0"/>
                <a:ea typeface="Helvetica"/>
                <a:cs typeface="Calibri" panose="020F0502020204030204" pitchFamily="34" charset="0"/>
                <a:sym typeface="+mn-ea"/>
              </a:rPr>
              <a:t>sseo aut</a:t>
            </a:r>
            <a:r>
              <a:rPr lang="en-US" altLang="en-US" sz="4800">
                <a:solidFill>
                  <a:srgbClr val="000000"/>
                </a:solidFill>
                <a:latin typeface="Calibri" panose="020F0502020204030204" pitchFamily="34" charset="0"/>
                <a:ea typeface="Helvetica"/>
                <a:cs typeface="Calibri" panose="020F0502020204030204" pitchFamily="34" charset="0"/>
                <a:sym typeface="+mn-ea"/>
              </a:rPr>
              <a:t>ó</a:t>
            </a:r>
            <a:r>
              <a:rPr lang="en-US" altLang="pt-BR" sz="4800">
                <a:solidFill>
                  <a:srgbClr val="000000"/>
                </a:solidFill>
                <a:latin typeface="Calibri" panose="020F0502020204030204" pitchFamily="34" charset="0"/>
                <a:ea typeface="Helvetica"/>
                <a:cs typeface="Calibri" panose="020F0502020204030204" pitchFamily="34" charset="0"/>
                <a:sym typeface="+mn-ea"/>
              </a:rPr>
              <a:t>logo de f</a:t>
            </a:r>
            <a:r>
              <a:rPr lang="en-US" altLang="en-US" sz="4800">
                <a:solidFill>
                  <a:srgbClr val="000000"/>
                </a:solidFill>
                <a:latin typeface="Calibri" panose="020F0502020204030204" pitchFamily="34" charset="0"/>
                <a:ea typeface="Helvetica"/>
                <a:cs typeface="Calibri" panose="020F0502020204030204" pitchFamily="34" charset="0"/>
                <a:sym typeface="+mn-ea"/>
              </a:rPr>
              <a:t>í</a:t>
            </a:r>
            <a:r>
              <a:rPr lang="en-US" altLang="pt-BR" sz="4800">
                <a:solidFill>
                  <a:srgbClr val="000000"/>
                </a:solidFill>
                <a:latin typeface="Calibri" panose="020F0502020204030204" pitchFamily="34" charset="0"/>
                <a:ea typeface="Helvetica"/>
                <a:cs typeface="Calibri" panose="020F0502020204030204" pitchFamily="34" charset="0"/>
                <a:sym typeface="+mn-ea"/>
              </a:rPr>
              <a:t>bula ipsilateral, fixado com nova placa.</a:t>
            </a:r>
            <a:endParaRPr lang="en-US" altLang="pt-BR" sz="4800">
              <a:solidFill>
                <a:srgbClr val="000000"/>
              </a:solidFill>
              <a:latin typeface="Calibri" panose="020F0502020204030204" pitchFamily="34" charset="0"/>
              <a:ea typeface="Helvetica"/>
              <a:cs typeface="Calibri" panose="020F0502020204030204" pitchFamily="34" charset="0"/>
              <a:sym typeface="+mn-ea"/>
            </a:endParaRPr>
          </a:p>
        </p:txBody>
      </p:sp>
      <p:sp>
        <p:nvSpPr>
          <p:cNvPr id="16" name="Caixa de Texto 15"/>
          <p:cNvSpPr txBox="1"/>
          <p:nvPr/>
        </p:nvSpPr>
        <p:spPr>
          <a:xfrm>
            <a:off x="15603220" y="21960840"/>
            <a:ext cx="12666345" cy="1105535"/>
          </a:xfrm>
          <a:prstGeom prst="rect">
            <a:avLst/>
          </a:prstGeom>
          <a:noFill/>
        </p:spPr>
        <p:txBody>
          <a:bodyPr wrap="square" rtlCol="0" anchor="t">
            <a:noAutofit/>
          </a:bodyPr>
          <a:p>
            <a:pPr algn="just"/>
            <a:r>
              <a:rPr lang="pt-BR" altLang="en-US" sz="2400">
                <a:solidFill>
                  <a:srgbClr val="000000"/>
                </a:solidFill>
                <a:latin typeface="Calibri" panose="020F0502020204030204" pitchFamily="34" charset="0"/>
                <a:ea typeface="Helvetica"/>
                <a:cs typeface="Calibri" panose="020F0502020204030204" pitchFamily="34" charset="0"/>
                <a:sym typeface="+mn-ea"/>
              </a:rPr>
              <a:t>Figura 2 - imagens A mostrando a montagem do fixador externo. Figura B mostrando radiografia apos fixação </a:t>
            </a:r>
            <a:endParaRPr lang="pt-BR" sz="2400">
              <a:solidFill>
                <a:srgbClr val="000000"/>
              </a:solidFill>
              <a:latin typeface="Calibri" panose="020F0502020204030204" pitchFamily="34" charset="0"/>
              <a:ea typeface="Helvetica"/>
              <a:cs typeface="Calibri" panose="020F0502020204030204" pitchFamily="34" charset="0"/>
              <a:sym typeface="+mn-ea"/>
            </a:endParaRPr>
          </a:p>
        </p:txBody>
      </p:sp>
      <p:sp>
        <p:nvSpPr>
          <p:cNvPr id="17" name="Caixa de Texto 16"/>
          <p:cNvSpPr txBox="1"/>
          <p:nvPr/>
        </p:nvSpPr>
        <p:spPr>
          <a:xfrm>
            <a:off x="4742180" y="35533965"/>
            <a:ext cx="19540855" cy="901065"/>
          </a:xfrm>
          <a:prstGeom prst="rect">
            <a:avLst/>
          </a:prstGeom>
          <a:noFill/>
        </p:spPr>
        <p:txBody>
          <a:bodyPr wrap="square" rtlCol="0" anchor="t">
            <a:noAutofit/>
          </a:bodyPr>
          <a:p>
            <a:pPr algn="just"/>
            <a:r>
              <a:rPr lang="pt-BR" altLang="en-US" sz="2400">
                <a:solidFill>
                  <a:srgbClr val="000000"/>
                </a:solidFill>
                <a:latin typeface="Calibri" panose="020F0502020204030204" pitchFamily="34" charset="0"/>
                <a:ea typeface="Helvetica"/>
                <a:cs typeface="Calibri" panose="020F0502020204030204" pitchFamily="34" charset="0"/>
                <a:sym typeface="+mn-ea"/>
              </a:rPr>
              <a:t>Figura 3 - imagem A mostrando radiografias AP e Perfil do antebraço esquerdo apos fixação de enxerto osseo pela tecnica de Masquelet. Figura B mostrando radiografias AP e Perfil do antebraço direito apos fixação com enxerto de fibula nao vascularizada e nova fixaçao com placa DCP </a:t>
            </a:r>
            <a:endParaRPr lang="en-US" altLang="pt-BR" sz="2400">
              <a:solidFill>
                <a:srgbClr val="000000"/>
              </a:solidFill>
              <a:latin typeface="Calibri" panose="020F0502020204030204" pitchFamily="34" charset="0"/>
              <a:ea typeface="Helvetica"/>
              <a:cs typeface="Calibri" panose="020F0502020204030204" pitchFamily="34" charset="0"/>
              <a:sym typeface="+mn-ea"/>
            </a:endParaRPr>
          </a:p>
        </p:txBody>
      </p:sp>
      <p:sp>
        <p:nvSpPr>
          <p:cNvPr id="18" name="Caixa de Texto 17"/>
          <p:cNvSpPr txBox="1"/>
          <p:nvPr/>
        </p:nvSpPr>
        <p:spPr>
          <a:xfrm>
            <a:off x="570865" y="37183060"/>
            <a:ext cx="22389465" cy="2907030"/>
          </a:xfrm>
          <a:prstGeom prst="rect">
            <a:avLst/>
          </a:prstGeom>
        </p:spPr>
        <p:txBody>
          <a:bodyPr>
            <a:noAutofit/>
          </a:bodyPr>
          <a:p>
            <a:pPr marL="685800" indent="-685800">
              <a:buFont typeface="Arial" panose="020B0604020202020204" pitchFamily="34" charset="0"/>
              <a:buChar char="•"/>
            </a:pPr>
            <a:r>
              <a:rPr sz="4800">
                <a:latin typeface="Calibri" panose="020F0502020204030204" pitchFamily="34" charset="0"/>
                <a:cs typeface="Calibri" panose="020F0502020204030204" pitchFamily="34" charset="0"/>
              </a:rPr>
              <a:t>A técnica de Masquelet associada ao uso de enxerto autólogo de fíbula demonstrou-se eficaz na reconstrução de falha óssea em pseudoartrose atrófica pós-trauma de alta energia, com desfecho funcional e radiológico favorável.</a:t>
            </a:r>
            <a:endParaRPr sz="4800">
              <a:latin typeface="Calibri" panose="020F0502020204030204" pitchFamily="34" charset="0"/>
              <a:cs typeface="Calibri" panose="020F0502020204030204" pitchFamily="34" charset="0"/>
            </a:endParaRPr>
          </a:p>
        </p:txBody>
      </p:sp>
      <p:pic>
        <p:nvPicPr>
          <p:cNvPr id="19" name="Imagem 18"/>
          <p:cNvPicPr>
            <a:picLocks noChangeAspect="1"/>
          </p:cNvPicPr>
          <p:nvPr>
            <p:custDataLst>
              <p:tags r:id="R0f80f162670e4365"/>
            </p:custDataLst>
          </p:nvPr>
        </p:nvPicPr>
        <p:blipFill>
          <a:blip r:embed="R377428d8a275451d"/>
          <a:stretch>
            <a:fillRect/>
          </a:stretch>
        </p:blipFill>
        <p:spPr>
          <a:xfrm>
            <a:off x="23825200" y="36734115"/>
            <a:ext cx="3736975" cy="3701415"/>
          </a:xfrm>
          <a:prstGeom prst="rect">
            <a:avLst/>
          </a:prstGeom>
        </p:spPr>
      </p:pic>
      <p:sp>
        <p:nvSpPr>
          <p:cNvPr id="21" name="CaixaDeTexto 22"/>
          <p:cNvSpPr txBox="1"/>
          <p:nvPr>
            <p:custDataLst>
              <p:tags r:id="R90d867455bca4707"/>
            </p:custDataLst>
          </p:nvPr>
        </p:nvSpPr>
        <p:spPr>
          <a:xfrm>
            <a:off x="23825200" y="40530780"/>
            <a:ext cx="5422265" cy="1346200"/>
          </a:xfrm>
          <a:prstGeom prst="rect">
            <a:avLst/>
          </a:prstGeom>
          <a:noFill/>
        </p:spPr>
        <p:txBody>
          <a:bodyPr wrap="square">
            <a:spAutoFit/>
          </a:bodyPr>
          <a:p>
            <a:pPr algn="just">
              <a:lnSpc>
                <a:spcPct val="90000"/>
              </a:lnSpc>
            </a:pPr>
            <a:r>
              <a:rPr lang="pt-BR" sz="4800" dirty="0">
                <a:latin typeface="Calibri" panose="020F0502020204030204" pitchFamily="34" charset="0"/>
                <a:cs typeface="Calibri" panose="020F0502020204030204" pitchFamily="34" charset="0"/>
              </a:rPr>
              <a:t>REFERENCIAS</a:t>
            </a:r>
            <a:endParaRPr lang="pt-BR" sz="4800" b="1" dirty="0">
              <a:latin typeface="Calibri" panose="020F0502020204030204" pitchFamily="34" charset="0"/>
              <a:cs typeface="Calibri" panose="020F0502020204030204" pitchFamily="34" charset="0"/>
            </a:endParaRPr>
          </a:p>
          <a:p>
            <a:pPr marL="457200" indent="-457200" algn="just">
              <a:lnSpc>
                <a:spcPct val="80000"/>
              </a:lnSpc>
              <a:buFont typeface="Arial" panose="020B0604020202020204" pitchFamily="34" charset="0"/>
              <a:buChar char="•"/>
            </a:pPr>
            <a:endParaRPr lang="pt-BR" sz="4800" dirty="0">
              <a:latin typeface="Calibri" panose="020F0502020204030204" pitchFamily="34" charset="0"/>
              <a:cs typeface="Calibri" panose="020F0502020204030204" pitchFamily="34" charset="0"/>
            </a:endParaRPr>
          </a:p>
        </p:txBody>
      </p:sp>
      <p:pic>
        <p:nvPicPr>
          <p:cNvPr id="22" name="Imagem 21" descr="HUSF_ALSF"/>
          <p:cNvPicPr>
            <a:picLocks noChangeAspect="1"/>
          </p:cNvPicPr>
          <p:nvPr/>
        </p:nvPicPr>
        <p:blipFill>
          <a:blip r:embed="Ra1c5abb2f5b1464c"/>
          <a:stretch>
            <a:fillRect/>
          </a:stretch>
        </p:blipFill>
        <p:spPr>
          <a:xfrm>
            <a:off x="20613370" y="-3175"/>
            <a:ext cx="8187055" cy="2357755"/>
          </a:xfrm>
          <a:prstGeom prst="rect">
            <a:avLst/>
          </a:prstGeom>
        </p:spPr>
      </p:pic>
      <p:sp>
        <p:nvSpPr>
          <p:cNvPr id="24" name="Caixa de Texto 23"/>
          <p:cNvSpPr txBox="1"/>
          <p:nvPr/>
        </p:nvSpPr>
        <p:spPr>
          <a:xfrm>
            <a:off x="784860" y="17016095"/>
            <a:ext cx="1292225" cy="1266825"/>
          </a:xfrm>
          <a:prstGeom prst="rect">
            <a:avLst/>
          </a:prstGeom>
          <a:noFill/>
        </p:spPr>
        <p:txBody>
          <a:bodyPr wrap="square" rtlCol="0">
            <a:noAutofit/>
          </a:bodyPr>
          <a:p>
            <a:r>
              <a:rPr lang="pt-BR" altLang="en-US" sz="2800" b="1">
                <a:solidFill>
                  <a:schemeClr val="tx1"/>
                </a:solidFill>
                <a:latin typeface="Calibri" panose="020F0502020204030204" pitchFamily="34" charset="0"/>
                <a:cs typeface="Calibri" panose="020F0502020204030204" pitchFamily="34" charset="0"/>
              </a:rPr>
              <a:t>A</a:t>
            </a:r>
            <a:endParaRPr lang="pt-BR" altLang="en-US" sz="2800" b="1">
              <a:solidFill>
                <a:schemeClr val="tx1"/>
              </a:solidFill>
              <a:latin typeface="Calibri" panose="020F0502020204030204" pitchFamily="34" charset="0"/>
              <a:cs typeface="Calibri" panose="020F0502020204030204" pitchFamily="34" charset="0"/>
            </a:endParaRPr>
          </a:p>
        </p:txBody>
      </p:sp>
      <p:sp>
        <p:nvSpPr>
          <p:cNvPr id="25" name="Caixa de Texto 24"/>
          <p:cNvSpPr txBox="1"/>
          <p:nvPr>
            <p:custDataLst>
              <p:tags r:id="R936c2e7e59724d0f"/>
            </p:custDataLst>
          </p:nvPr>
        </p:nvSpPr>
        <p:spPr>
          <a:xfrm>
            <a:off x="16115030" y="17731740"/>
            <a:ext cx="792480" cy="886460"/>
          </a:xfrm>
          <a:prstGeom prst="rect">
            <a:avLst/>
          </a:prstGeom>
          <a:noFill/>
        </p:spPr>
        <p:txBody>
          <a:bodyPr wrap="square" rtlCol="0">
            <a:noAutofit/>
          </a:bodyPr>
          <a:p>
            <a:r>
              <a:rPr lang="pt-BR" altLang="en-US" sz="2800" b="1">
                <a:solidFill>
                  <a:schemeClr val="tx1"/>
                </a:solidFill>
                <a:latin typeface="Calibri" panose="020F0502020204030204" pitchFamily="34" charset="0"/>
                <a:cs typeface="Calibri" panose="020F0502020204030204" pitchFamily="34" charset="0"/>
              </a:rPr>
              <a:t>A</a:t>
            </a:r>
            <a:endParaRPr lang="pt-BR" altLang="en-US" sz="2800" b="1">
              <a:solidFill>
                <a:schemeClr val="tx1"/>
              </a:solidFill>
              <a:latin typeface="Calibri" panose="020F0502020204030204" pitchFamily="34" charset="0"/>
              <a:cs typeface="Calibri" panose="020F0502020204030204" pitchFamily="34" charset="0"/>
            </a:endParaRPr>
          </a:p>
        </p:txBody>
      </p:sp>
      <p:sp>
        <p:nvSpPr>
          <p:cNvPr id="26" name="Caixa de Texto 25"/>
          <p:cNvSpPr txBox="1"/>
          <p:nvPr>
            <p:custDataLst>
              <p:tags r:id="Rb569736230a346f3"/>
            </p:custDataLst>
          </p:nvPr>
        </p:nvSpPr>
        <p:spPr>
          <a:xfrm>
            <a:off x="5936615" y="17016095"/>
            <a:ext cx="1292225" cy="1266825"/>
          </a:xfrm>
          <a:prstGeom prst="rect">
            <a:avLst/>
          </a:prstGeom>
          <a:noFill/>
        </p:spPr>
        <p:txBody>
          <a:bodyPr wrap="square" rtlCol="0">
            <a:noAutofit/>
          </a:bodyPr>
          <a:p>
            <a:r>
              <a:rPr lang="pt-BR" altLang="en-US" sz="2800" b="1">
                <a:solidFill>
                  <a:schemeClr val="tx1"/>
                </a:solidFill>
                <a:latin typeface="Calibri" panose="020F0502020204030204" pitchFamily="34" charset="0"/>
                <a:cs typeface="Calibri" panose="020F0502020204030204" pitchFamily="34" charset="0"/>
              </a:rPr>
              <a:t>B</a:t>
            </a:r>
            <a:endParaRPr lang="pt-BR" altLang="en-US" sz="2800" b="1">
              <a:solidFill>
                <a:schemeClr val="tx1"/>
              </a:solidFill>
              <a:latin typeface="Calibri" panose="020F0502020204030204" pitchFamily="34" charset="0"/>
              <a:cs typeface="Calibri" panose="020F0502020204030204" pitchFamily="34" charset="0"/>
            </a:endParaRPr>
          </a:p>
        </p:txBody>
      </p:sp>
      <p:sp>
        <p:nvSpPr>
          <p:cNvPr id="27" name="Caixa de Texto 26"/>
          <p:cNvSpPr txBox="1"/>
          <p:nvPr>
            <p:custDataLst>
              <p:tags r:id="R906134b550244e23"/>
            </p:custDataLst>
          </p:nvPr>
        </p:nvSpPr>
        <p:spPr>
          <a:xfrm>
            <a:off x="22232620" y="17434560"/>
            <a:ext cx="727710" cy="822325"/>
          </a:xfrm>
          <a:prstGeom prst="rect">
            <a:avLst/>
          </a:prstGeom>
          <a:noFill/>
        </p:spPr>
        <p:txBody>
          <a:bodyPr wrap="square" rtlCol="0">
            <a:noAutofit/>
          </a:bodyPr>
          <a:p>
            <a:r>
              <a:rPr lang="pt-BR" altLang="en-US" sz="2800" b="1">
                <a:solidFill>
                  <a:schemeClr val="bg1">
                    <a:lumMod val="95000"/>
                  </a:schemeClr>
                </a:solidFill>
                <a:latin typeface="Calibri" panose="020F0502020204030204" pitchFamily="34" charset="0"/>
                <a:cs typeface="Calibri" panose="020F0502020204030204" pitchFamily="34" charset="0"/>
              </a:rPr>
              <a:t>B</a:t>
            </a:r>
            <a:endParaRPr lang="pt-BR" altLang="en-US" sz="2800" b="1">
              <a:solidFill>
                <a:schemeClr val="bg1">
                  <a:lumMod val="95000"/>
                </a:schemeClr>
              </a:solidFill>
              <a:latin typeface="Calibri" panose="020F0502020204030204" pitchFamily="34" charset="0"/>
              <a:cs typeface="Calibri" panose="020F0502020204030204" pitchFamily="34" charset="0"/>
            </a:endParaRPr>
          </a:p>
        </p:txBody>
      </p:sp>
      <p:sp>
        <p:nvSpPr>
          <p:cNvPr id="28" name="Caixa de Texto 27"/>
          <p:cNvSpPr txBox="1"/>
          <p:nvPr>
            <p:custDataLst>
              <p:tags r:id="R39fc5fb0a8284b50"/>
            </p:custDataLst>
          </p:nvPr>
        </p:nvSpPr>
        <p:spPr>
          <a:xfrm>
            <a:off x="11240135" y="16819880"/>
            <a:ext cx="1051560" cy="911860"/>
          </a:xfrm>
          <a:prstGeom prst="rect">
            <a:avLst/>
          </a:prstGeom>
          <a:noFill/>
        </p:spPr>
        <p:txBody>
          <a:bodyPr wrap="square" rtlCol="0">
            <a:noAutofit/>
          </a:bodyPr>
          <a:p>
            <a:r>
              <a:rPr lang="pt-BR" altLang="en-US" sz="2800" b="1">
                <a:solidFill>
                  <a:schemeClr val="tx1"/>
                </a:solidFill>
                <a:latin typeface="Calibri" panose="020F0502020204030204" pitchFamily="34" charset="0"/>
                <a:cs typeface="Calibri" panose="020F0502020204030204" pitchFamily="34" charset="0"/>
              </a:rPr>
              <a:t>C</a:t>
            </a:r>
            <a:endParaRPr lang="pt-BR" altLang="en-US" sz="2800" b="1">
              <a:solidFill>
                <a:schemeClr val="tx1"/>
              </a:solidFill>
              <a:latin typeface="Calibri" panose="020F0502020204030204" pitchFamily="34" charset="0"/>
              <a:cs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descr="Interface gráfica do usuário&#10;&#10;Descrição gerada automaticamente com confiança baixa" id="84" name="Google Shape;84;p1"/>
          <p:cNvPicPr preferRelativeResize="0"/>
          <p:nvPr/>
        </p:nvPicPr>
        <p:blipFill rotWithShape="1">
          <a:blip r:embed="Rcd2fc86c3ffa4698">
            <a:alphaModFix/>
          </a:blip>
          <a:srcRect b="0" l="0" r="0" t="0"/>
          <a:stretch/>
        </p:blipFill>
        <p:spPr>
          <a:xfrm>
            <a:off x="-1" y="0"/>
            <a:ext cx="28800425" cy="4692410"/>
          </a:xfrm>
          <a:prstGeom prst="rect">
            <a:avLst/>
          </a:prstGeom>
          <a:noFill/>
          <a:ln>
            <a:noFill/>
          </a:ln>
        </p:spPr>
      </p:pic>
      <p:pic>
        <p:nvPicPr>
          <p:cNvPr id="85" name="Google Shape;85;p1"/>
          <p:cNvPicPr preferRelativeResize="0"/>
          <p:nvPr/>
        </p:nvPicPr>
        <p:blipFill rotWithShape="1">
          <a:blip r:embed="Raeb2db7ca90044ba">
            <a:alphaModFix/>
          </a:blip>
          <a:srcRect b="0" l="0" r="0" t="0"/>
          <a:stretch/>
        </p:blipFill>
        <p:spPr>
          <a:xfrm>
            <a:off x="-2" y="39857149"/>
            <a:ext cx="28800425" cy="3181087"/>
          </a:xfrm>
          <a:prstGeom prst="rect">
            <a:avLst/>
          </a:prstGeom>
          <a:noFill/>
          <a:ln>
            <a:noFill/>
          </a:ln>
        </p:spPr>
      </p:pic>
      <p:sp>
        <p:nvSpPr>
          <p:cNvPr id="86" name="Google Shape;86;p1"/>
          <p:cNvSpPr txBox="1"/>
          <p:nvPr/>
        </p:nvSpPr>
        <p:spPr>
          <a:xfrm>
            <a:off x="3011125" y="6998950"/>
            <a:ext cx="22491300" cy="1883400"/>
          </a:xfrm>
          <a:prstGeom prst="rect">
            <a:avLst/>
          </a:prstGeom>
          <a:noFill/>
          <a:ln>
            <a:noFill/>
          </a:ln>
        </p:spPr>
        <p:txBody>
          <a:bodyPr anchorCtr="0" anchor="t" bIns="45700" lIns="91425" spcFirstLastPara="1" rIns="91425" wrap="square" tIns="45700">
            <a:spAutoFit/>
          </a:bodyPr>
          <a:lstStyle/>
          <a:p>
            <a:pPr indent="0" lvl="0" marL="0" rtl="0" algn="ctr">
              <a:lnSpc>
                <a:spcPct val="107916"/>
              </a:lnSpc>
              <a:spcBef>
                <a:spcPts val="0"/>
              </a:spcBef>
              <a:spcAft>
                <a:spcPts val="0"/>
              </a:spcAft>
              <a:buClr>
                <a:schemeClr val="dk1"/>
              </a:buClr>
              <a:buSzPts val="1100"/>
              <a:buFont typeface="Arial"/>
              <a:buNone/>
            </a:pPr>
            <a:r>
              <a:rPr lang="pt-BR" sz="3600">
                <a:solidFill>
                  <a:schemeClr val="dk1"/>
                </a:solidFill>
                <a:latin typeface="Calibri"/>
                <a:ea typeface="Calibri"/>
                <a:cs typeface="Calibri"/>
                <a:sym typeface="Calibri"/>
              </a:rPr>
              <a:t>Ricardo Martins-Santos</a:t>
            </a:r>
            <a:r>
              <a:rPr baseline="30000" lang="pt-BR" sz="3600">
                <a:solidFill>
                  <a:schemeClr val="dk1"/>
                </a:solidFill>
                <a:latin typeface="Calibri"/>
                <a:ea typeface="Calibri"/>
                <a:cs typeface="Calibri"/>
                <a:sym typeface="Calibri"/>
              </a:rPr>
              <a:t>1</a:t>
            </a:r>
            <a:r>
              <a:rPr lang="pt-BR" sz="3600">
                <a:solidFill>
                  <a:schemeClr val="dk1"/>
                </a:solidFill>
                <a:latin typeface="Calibri"/>
                <a:ea typeface="Calibri"/>
                <a:cs typeface="Calibri"/>
                <a:sym typeface="Calibri"/>
              </a:rPr>
              <a:t>, Sttéphani Campos de Melo</a:t>
            </a:r>
            <a:r>
              <a:rPr baseline="30000" lang="pt-BR" sz="3600">
                <a:solidFill>
                  <a:schemeClr val="dk1"/>
                </a:solidFill>
                <a:latin typeface="Calibri"/>
                <a:ea typeface="Calibri"/>
                <a:cs typeface="Calibri"/>
                <a:sym typeface="Calibri"/>
              </a:rPr>
              <a:t>1</a:t>
            </a:r>
            <a:r>
              <a:rPr lang="pt-BR" sz="3600">
                <a:solidFill>
                  <a:schemeClr val="dk1"/>
                </a:solidFill>
                <a:latin typeface="Calibri"/>
                <a:ea typeface="Calibri"/>
                <a:cs typeface="Calibri"/>
                <a:sym typeface="Calibri"/>
              </a:rPr>
              <a:t>, Felipe Lins Rossi</a:t>
            </a:r>
            <a:r>
              <a:rPr baseline="30000" lang="pt-BR" sz="3600">
                <a:solidFill>
                  <a:schemeClr val="dk1"/>
                </a:solidFill>
                <a:latin typeface="Calibri"/>
                <a:ea typeface="Calibri"/>
                <a:cs typeface="Calibri"/>
                <a:sym typeface="Calibri"/>
              </a:rPr>
              <a:t>1</a:t>
            </a:r>
            <a:r>
              <a:rPr lang="pt-BR" sz="3600">
                <a:solidFill>
                  <a:schemeClr val="dk1"/>
                </a:solidFill>
                <a:latin typeface="Calibri"/>
                <a:ea typeface="Calibri"/>
                <a:cs typeface="Calibri"/>
                <a:sym typeface="Calibri"/>
              </a:rPr>
              <a:t>, André Luís Lugnani de Andrade</a:t>
            </a:r>
            <a:r>
              <a:rPr baseline="30000" lang="pt-BR" sz="3600">
                <a:solidFill>
                  <a:schemeClr val="dk1"/>
                </a:solidFill>
                <a:latin typeface="Calibri"/>
                <a:ea typeface="Calibri"/>
                <a:cs typeface="Calibri"/>
                <a:sym typeface="Calibri"/>
              </a:rPr>
              <a:t>1</a:t>
            </a:r>
            <a:r>
              <a:rPr lang="pt-BR" sz="3600">
                <a:solidFill>
                  <a:schemeClr val="dk1"/>
                </a:solidFill>
                <a:latin typeface="Calibri"/>
                <a:ea typeface="Calibri"/>
                <a:cs typeface="Calibri"/>
                <a:sym typeface="Calibri"/>
              </a:rPr>
              <a:t>, William Dias Belangero</a:t>
            </a:r>
            <a:r>
              <a:rPr baseline="30000" lang="pt-BR" sz="3600">
                <a:solidFill>
                  <a:schemeClr val="dk1"/>
                </a:solidFill>
                <a:latin typeface="Calibri"/>
                <a:ea typeface="Calibri"/>
                <a:cs typeface="Calibri"/>
                <a:sym typeface="Calibri"/>
              </a:rPr>
              <a:t>1</a:t>
            </a:r>
            <a:r>
              <a:rPr lang="pt-BR" sz="3600">
                <a:solidFill>
                  <a:schemeClr val="dk1"/>
                </a:solidFill>
                <a:latin typeface="Calibri"/>
                <a:ea typeface="Calibri"/>
                <a:cs typeface="Calibri"/>
                <a:sym typeface="Calibri"/>
              </a:rPr>
              <a:t>, Bruno Livani</a:t>
            </a:r>
            <a:r>
              <a:rPr baseline="30000" lang="pt-BR" sz="3600">
                <a:solidFill>
                  <a:schemeClr val="dk1"/>
                </a:solidFill>
                <a:latin typeface="Calibri"/>
                <a:ea typeface="Calibri"/>
                <a:cs typeface="Calibri"/>
                <a:sym typeface="Calibri"/>
              </a:rPr>
              <a:t>1</a:t>
            </a:r>
            <a:endParaRPr sz="3600">
              <a:solidFill>
                <a:schemeClr val="dk1"/>
              </a:solidFill>
              <a:latin typeface="Calibri"/>
              <a:ea typeface="Calibri"/>
              <a:cs typeface="Calibri"/>
              <a:sym typeface="Calibri"/>
            </a:endParaRPr>
          </a:p>
          <a:p>
            <a:pPr indent="0" lvl="0" marL="0" rtl="0" algn="l">
              <a:lnSpc>
                <a:spcPct val="107916"/>
              </a:lnSpc>
              <a:spcBef>
                <a:spcPts val="800"/>
              </a:spcBef>
              <a:spcAft>
                <a:spcPts val="800"/>
              </a:spcAft>
              <a:buClr>
                <a:schemeClr val="dk1"/>
              </a:buClr>
              <a:buSzPts val="1100"/>
              <a:buFont typeface="Arial"/>
              <a:buNone/>
            </a:pPr>
            <a:r>
              <a:rPr baseline="30000" i="1" lang="pt-BR" sz="3200">
                <a:solidFill>
                  <a:schemeClr val="dk1"/>
                </a:solidFill>
                <a:latin typeface="Calibri"/>
                <a:ea typeface="Calibri"/>
                <a:cs typeface="Calibri"/>
                <a:sym typeface="Calibri"/>
              </a:rPr>
              <a:t>1</a:t>
            </a:r>
            <a:r>
              <a:rPr i="1" lang="pt-BR" sz="3200">
                <a:solidFill>
                  <a:schemeClr val="dk1"/>
                </a:solidFill>
                <a:latin typeface="Calibri"/>
                <a:ea typeface="Calibri"/>
                <a:cs typeface="Calibri"/>
                <a:sym typeface="Calibri"/>
              </a:rPr>
              <a:t> Departamento de Ortopedia, Reumatologia e Traumatologia, Faculdade de Ciências Médicas, UNICAMP, Campinas, São Paulo, Brasil</a:t>
            </a:r>
            <a:endParaRPr sz="3200">
              <a:solidFill>
                <a:schemeClr val="dk1"/>
              </a:solidFill>
              <a:latin typeface="Calibri"/>
              <a:ea typeface="Calibri"/>
              <a:cs typeface="Calibri"/>
              <a:sym typeface="Calibri"/>
            </a:endParaRPr>
          </a:p>
        </p:txBody>
      </p:sp>
      <p:sp>
        <p:nvSpPr>
          <p:cNvPr id="87" name="Google Shape;87;p1"/>
          <p:cNvSpPr/>
          <p:nvPr/>
        </p:nvSpPr>
        <p:spPr>
          <a:xfrm>
            <a:off x="1843650" y="5052775"/>
            <a:ext cx="24638100" cy="1661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pt-BR" sz="5500">
                <a:solidFill>
                  <a:schemeClr val="dk1"/>
                </a:solidFill>
                <a:latin typeface="Calibri"/>
                <a:ea typeface="Calibri"/>
                <a:cs typeface="Calibri"/>
                <a:sym typeface="Calibri"/>
              </a:rPr>
              <a:t>RECONSTRUÇÃO DE FALHAS ÓSSEAS EXTENSAS COM FÍBULA VASCULARIZADA - </a:t>
            </a:r>
            <a:endParaRPr b="1" sz="5500">
              <a:solidFill>
                <a:schemeClr val="dk1"/>
              </a:solidFill>
              <a:latin typeface="Calibri"/>
              <a:ea typeface="Calibri"/>
              <a:cs typeface="Calibri"/>
              <a:sym typeface="Calibri"/>
            </a:endParaRPr>
          </a:p>
          <a:p>
            <a:pPr indent="0" lvl="0" marL="0" marR="0" rtl="0" algn="ctr">
              <a:spcBef>
                <a:spcPts val="0"/>
              </a:spcBef>
              <a:spcAft>
                <a:spcPts val="0"/>
              </a:spcAft>
              <a:buNone/>
            </a:pPr>
            <a:r>
              <a:rPr b="1" lang="pt-BR" sz="5500">
                <a:solidFill>
                  <a:schemeClr val="dk1"/>
                </a:solidFill>
                <a:latin typeface="Calibri"/>
                <a:ea typeface="Calibri"/>
                <a:cs typeface="Calibri"/>
                <a:sym typeface="Calibri"/>
              </a:rPr>
              <a:t>RESULTADOS DE ATÉ 15 ANOS DE SEGUIMENTO</a:t>
            </a:r>
            <a:endParaRPr b="1" sz="5500">
              <a:latin typeface="Calibri"/>
              <a:ea typeface="Calibri"/>
              <a:cs typeface="Calibri"/>
              <a:sym typeface="Calibri"/>
            </a:endParaRPr>
          </a:p>
        </p:txBody>
      </p:sp>
      <p:sp>
        <p:nvSpPr>
          <p:cNvPr id="88" name="Google Shape;88;p1"/>
          <p:cNvSpPr txBox="1"/>
          <p:nvPr/>
        </p:nvSpPr>
        <p:spPr>
          <a:xfrm>
            <a:off x="1905000" y="10438600"/>
            <a:ext cx="11013300" cy="4837200"/>
          </a:xfrm>
          <a:prstGeom prst="rect">
            <a:avLst/>
          </a:prstGeom>
          <a:noFill/>
          <a:ln>
            <a:noFill/>
          </a:ln>
        </p:spPr>
        <p:txBody>
          <a:bodyPr anchorCtr="0" anchor="t" bIns="45700" lIns="91425" spcFirstLastPara="1" rIns="91425" wrap="square" tIns="45700">
            <a:spAutoFit/>
          </a:bodyPr>
          <a:lstStyle/>
          <a:p>
            <a:pPr indent="0" lvl="0" marL="0" rtl="0" algn="just">
              <a:lnSpc>
                <a:spcPct val="107916"/>
              </a:lnSpc>
              <a:spcBef>
                <a:spcPts val="0"/>
              </a:spcBef>
              <a:spcAft>
                <a:spcPts val="800"/>
              </a:spcAft>
              <a:buClr>
                <a:schemeClr val="dk1"/>
              </a:buClr>
              <a:buSzPts val="1100"/>
              <a:buFont typeface="Arial"/>
              <a:buNone/>
            </a:pPr>
            <a:r>
              <a:rPr lang="pt-BR" sz="3200">
                <a:solidFill>
                  <a:schemeClr val="dk1"/>
                </a:solidFill>
                <a:latin typeface="Calibri"/>
                <a:ea typeface="Calibri"/>
                <a:cs typeface="Calibri"/>
                <a:sym typeface="Calibri"/>
              </a:rPr>
              <a:t>Extensas falhas ósseas primárias são um grande desafio à cirurgia de reconstrução ortopédica, além de apresentarem-se com elevada morbidade e comprometimento funcional ao paciente</a:t>
            </a:r>
            <a:r>
              <a:rPr baseline="30000" i="1" lang="pt-BR" sz="3200">
                <a:solidFill>
                  <a:schemeClr val="dk1"/>
                </a:solidFill>
                <a:latin typeface="Calibri"/>
                <a:ea typeface="Calibri"/>
                <a:cs typeface="Calibri"/>
                <a:sym typeface="Calibri"/>
              </a:rPr>
              <a:t>1</a:t>
            </a:r>
            <a:r>
              <a:rPr lang="pt-BR" sz="3200">
                <a:solidFill>
                  <a:schemeClr val="dk1"/>
                </a:solidFill>
                <a:latin typeface="Calibri"/>
                <a:ea typeface="Calibri"/>
                <a:cs typeface="Calibri"/>
                <a:sym typeface="Calibri"/>
              </a:rPr>
              <a:t>. As falhas ósseas secundárias, como não-união e osteomielite, também são de difícil tratamento e um desafio ao cirurgião. Defeitos acima de 06cm dificilmente podem ser tratados com enxerto ósseo não vascularizado</a:t>
            </a:r>
            <a:r>
              <a:rPr baseline="30000" i="1" lang="pt-BR" sz="3200">
                <a:solidFill>
                  <a:schemeClr val="dk1"/>
                </a:solidFill>
                <a:latin typeface="Calibri"/>
                <a:ea typeface="Calibri"/>
                <a:cs typeface="Calibri"/>
                <a:sym typeface="Calibri"/>
              </a:rPr>
              <a:t>1</a:t>
            </a:r>
            <a:r>
              <a:rPr lang="pt-BR" sz="3200">
                <a:solidFill>
                  <a:schemeClr val="dk1"/>
                </a:solidFill>
                <a:latin typeface="Calibri"/>
                <a:ea typeface="Calibri"/>
                <a:cs typeface="Calibri"/>
                <a:sym typeface="Calibri"/>
              </a:rPr>
              <a:t>. Enxertos de fíbula vascularizada (EFV) emergem como alternativa promissora, oferecendo suporte estrutural e biológico a estes casos. </a:t>
            </a:r>
            <a:endParaRPr sz="3200">
              <a:latin typeface="Calibri"/>
              <a:ea typeface="Calibri"/>
              <a:cs typeface="Calibri"/>
              <a:sym typeface="Calibri"/>
            </a:endParaRPr>
          </a:p>
        </p:txBody>
      </p:sp>
      <p:sp>
        <p:nvSpPr>
          <p:cNvPr id="89" name="Google Shape;89;p1"/>
          <p:cNvSpPr txBox="1"/>
          <p:nvPr/>
        </p:nvSpPr>
        <p:spPr>
          <a:xfrm>
            <a:off x="1905000" y="9732681"/>
            <a:ext cx="25143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pt-BR" sz="4000">
                <a:solidFill>
                  <a:schemeClr val="dk1"/>
                </a:solidFill>
                <a:latin typeface="Calibri"/>
                <a:ea typeface="Calibri"/>
                <a:cs typeface="Calibri"/>
                <a:sym typeface="Calibri"/>
              </a:rPr>
              <a:t>Introdução</a:t>
            </a:r>
            <a:endParaRPr/>
          </a:p>
        </p:txBody>
      </p:sp>
      <p:sp>
        <p:nvSpPr>
          <p:cNvPr id="90" name="Google Shape;90;p1"/>
          <p:cNvSpPr txBox="1"/>
          <p:nvPr/>
        </p:nvSpPr>
        <p:spPr>
          <a:xfrm>
            <a:off x="2351475" y="30662150"/>
            <a:ext cx="4811400" cy="7080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pt-BR" sz="2000">
                <a:solidFill>
                  <a:schemeClr val="dk1"/>
                </a:solidFill>
                <a:latin typeface="Calibri"/>
                <a:ea typeface="Calibri"/>
                <a:cs typeface="Calibri"/>
                <a:sym typeface="Calibri"/>
              </a:rPr>
              <a:t>Imagem 1: Perda de </a:t>
            </a:r>
            <a:r>
              <a:rPr lang="pt-BR" sz="2000">
                <a:solidFill>
                  <a:schemeClr val="dk1"/>
                </a:solidFill>
                <a:latin typeface="Calibri"/>
                <a:ea typeface="Calibri"/>
                <a:cs typeface="Calibri"/>
                <a:sym typeface="Calibri"/>
              </a:rPr>
              <a:t>segmento</a:t>
            </a:r>
            <a:r>
              <a:rPr lang="pt-BR" sz="2000">
                <a:solidFill>
                  <a:schemeClr val="dk1"/>
                </a:solidFill>
                <a:latin typeface="Calibri"/>
                <a:ea typeface="Calibri"/>
                <a:cs typeface="Calibri"/>
                <a:sym typeface="Calibri"/>
              </a:rPr>
              <a:t> </a:t>
            </a:r>
            <a:r>
              <a:rPr lang="pt-BR" sz="2000">
                <a:solidFill>
                  <a:schemeClr val="dk1"/>
                </a:solidFill>
                <a:latin typeface="Calibri"/>
                <a:ea typeface="Calibri"/>
                <a:cs typeface="Calibri"/>
                <a:sym typeface="Calibri"/>
              </a:rPr>
              <a:t>ósseo diafisá</a:t>
            </a:r>
            <a:r>
              <a:rPr lang="pt-BR" sz="2000">
                <a:solidFill>
                  <a:schemeClr val="dk1"/>
                </a:solidFill>
                <a:latin typeface="Calibri"/>
                <a:ea typeface="Calibri"/>
                <a:cs typeface="Calibri"/>
                <a:sym typeface="Calibri"/>
              </a:rPr>
              <a:t>rio distal </a:t>
            </a:r>
            <a:r>
              <a:rPr lang="pt-BR" sz="2000">
                <a:solidFill>
                  <a:schemeClr val="dk1"/>
                </a:solidFill>
                <a:latin typeface="Calibri"/>
                <a:ea typeface="Calibri"/>
                <a:cs typeface="Calibri"/>
                <a:sym typeface="Calibri"/>
              </a:rPr>
              <a:t>de 27cm f</a:t>
            </a:r>
            <a:r>
              <a:rPr lang="pt-BR" sz="2000">
                <a:solidFill>
                  <a:schemeClr val="dk1"/>
                </a:solidFill>
                <a:latin typeface="Calibri"/>
                <a:ea typeface="Calibri"/>
                <a:cs typeface="Calibri"/>
                <a:sym typeface="Calibri"/>
              </a:rPr>
              <a:t>êmur esquerdo </a:t>
            </a:r>
            <a:endParaRPr sz="2000">
              <a:solidFill>
                <a:schemeClr val="dk1"/>
              </a:solidFill>
              <a:latin typeface="Calibri"/>
              <a:ea typeface="Calibri"/>
              <a:cs typeface="Calibri"/>
              <a:sym typeface="Calibri"/>
            </a:endParaRPr>
          </a:p>
        </p:txBody>
      </p:sp>
      <p:sp>
        <p:nvSpPr>
          <p:cNvPr id="91" name="Google Shape;91;p1"/>
          <p:cNvSpPr txBox="1"/>
          <p:nvPr/>
        </p:nvSpPr>
        <p:spPr>
          <a:xfrm>
            <a:off x="15080150" y="10493050"/>
            <a:ext cx="11401500" cy="4837200"/>
          </a:xfrm>
          <a:prstGeom prst="rect">
            <a:avLst/>
          </a:prstGeom>
          <a:noFill/>
          <a:ln>
            <a:noFill/>
          </a:ln>
        </p:spPr>
        <p:txBody>
          <a:bodyPr anchorCtr="0" anchor="t" bIns="45700" lIns="91425" spcFirstLastPara="1" rIns="91425" wrap="square" tIns="45700">
            <a:spAutoFit/>
          </a:bodyPr>
          <a:lstStyle/>
          <a:p>
            <a:pPr indent="-431800" lvl="0" marL="457200" rtl="0" algn="just">
              <a:lnSpc>
                <a:spcPct val="107916"/>
              </a:lnSpc>
              <a:spcBef>
                <a:spcPts val="0"/>
              </a:spcBef>
              <a:spcAft>
                <a:spcPts val="0"/>
              </a:spcAft>
              <a:buClr>
                <a:schemeClr val="dk1"/>
              </a:buClr>
              <a:buSzPts val="3200"/>
              <a:buFont typeface="Calibri"/>
              <a:buChar char="●"/>
            </a:pPr>
            <a:r>
              <a:rPr lang="pt-BR" sz="3200">
                <a:solidFill>
                  <a:srgbClr val="1F1F1F"/>
                </a:solidFill>
                <a:latin typeface="Calibri"/>
                <a:ea typeface="Calibri"/>
                <a:cs typeface="Calibri"/>
                <a:sym typeface="Calibri"/>
              </a:rPr>
              <a:t>A idade dos pacientes </a:t>
            </a:r>
            <a:r>
              <a:rPr lang="pt-BR" sz="3200">
                <a:solidFill>
                  <a:srgbClr val="1F1F1F"/>
                </a:solidFill>
                <a:latin typeface="Calibri"/>
                <a:ea typeface="Calibri"/>
                <a:cs typeface="Calibri"/>
                <a:sym typeface="Calibri"/>
              </a:rPr>
              <a:t>variou</a:t>
            </a:r>
            <a:r>
              <a:rPr lang="pt-BR" sz="3200">
                <a:solidFill>
                  <a:srgbClr val="1F1F1F"/>
                </a:solidFill>
                <a:latin typeface="Calibri"/>
                <a:ea typeface="Calibri"/>
                <a:cs typeface="Calibri"/>
                <a:sym typeface="Calibri"/>
              </a:rPr>
              <a:t> de 05 a 47 anos;</a:t>
            </a:r>
            <a:endParaRPr sz="3200">
              <a:solidFill>
                <a:srgbClr val="1F1F1F"/>
              </a:solidFill>
              <a:latin typeface="Calibri"/>
              <a:ea typeface="Calibri"/>
              <a:cs typeface="Calibri"/>
              <a:sym typeface="Calibri"/>
            </a:endParaRPr>
          </a:p>
          <a:p>
            <a:pPr indent="-431800" lvl="0" marL="457200" rtl="0" algn="just">
              <a:lnSpc>
                <a:spcPct val="107916"/>
              </a:lnSpc>
              <a:spcBef>
                <a:spcPts val="0"/>
              </a:spcBef>
              <a:spcAft>
                <a:spcPts val="0"/>
              </a:spcAft>
              <a:buClr>
                <a:schemeClr val="dk1"/>
              </a:buClr>
              <a:buSzPts val="3200"/>
              <a:buFont typeface="Calibri"/>
              <a:buChar char="●"/>
            </a:pPr>
            <a:r>
              <a:rPr lang="pt-BR" sz="3200">
                <a:solidFill>
                  <a:srgbClr val="1F1F1F"/>
                </a:solidFill>
                <a:latin typeface="Calibri"/>
                <a:ea typeface="Calibri"/>
                <a:cs typeface="Calibri"/>
                <a:sym typeface="Calibri"/>
              </a:rPr>
              <a:t>O tempo de seguimento variou de 02 a 15 anos;</a:t>
            </a:r>
            <a:endParaRPr sz="3200">
              <a:solidFill>
                <a:srgbClr val="1F1F1F"/>
              </a:solidFill>
              <a:latin typeface="Calibri"/>
              <a:ea typeface="Calibri"/>
              <a:cs typeface="Calibri"/>
              <a:sym typeface="Calibri"/>
            </a:endParaRPr>
          </a:p>
          <a:p>
            <a:pPr indent="-431800" lvl="0" marL="457200" rtl="0" algn="just">
              <a:lnSpc>
                <a:spcPct val="107916"/>
              </a:lnSpc>
              <a:spcBef>
                <a:spcPts val="0"/>
              </a:spcBef>
              <a:spcAft>
                <a:spcPts val="0"/>
              </a:spcAft>
              <a:buClr>
                <a:srgbClr val="1F1F1F"/>
              </a:buClr>
              <a:buSzPts val="3200"/>
              <a:buFont typeface="Calibri"/>
              <a:buChar char="●"/>
            </a:pPr>
            <a:r>
              <a:rPr lang="pt-BR" sz="3200">
                <a:solidFill>
                  <a:srgbClr val="1F1F1F"/>
                </a:solidFill>
                <a:latin typeface="Calibri"/>
                <a:ea typeface="Calibri"/>
                <a:cs typeface="Calibri"/>
                <a:sym typeface="Calibri"/>
              </a:rPr>
              <a:t>O tempo médio de consolidação óssea foi de 03 meses;</a:t>
            </a:r>
            <a:endParaRPr sz="3200">
              <a:solidFill>
                <a:srgbClr val="1F1F1F"/>
              </a:solidFill>
              <a:latin typeface="Calibri"/>
              <a:ea typeface="Calibri"/>
              <a:cs typeface="Calibri"/>
              <a:sym typeface="Calibri"/>
            </a:endParaRPr>
          </a:p>
          <a:p>
            <a:pPr indent="-431800" lvl="0" marL="457200" rtl="0" algn="just">
              <a:lnSpc>
                <a:spcPct val="107916"/>
              </a:lnSpc>
              <a:spcBef>
                <a:spcPts val="0"/>
              </a:spcBef>
              <a:spcAft>
                <a:spcPts val="0"/>
              </a:spcAft>
              <a:buClr>
                <a:srgbClr val="1F1F1F"/>
              </a:buClr>
              <a:buSzPts val="3200"/>
              <a:buFont typeface="Calibri"/>
              <a:buChar char="●"/>
            </a:pPr>
            <a:r>
              <a:rPr lang="pt-BR" sz="3200">
                <a:solidFill>
                  <a:srgbClr val="1F1F1F"/>
                </a:solidFill>
                <a:latin typeface="Calibri"/>
                <a:ea typeface="Calibri"/>
                <a:cs typeface="Calibri"/>
                <a:sym typeface="Calibri"/>
              </a:rPr>
              <a:t>01 paciente com fratura de tíbia evoluiu com pseudoartrose sendo necessária nova abordagem cirúrgica com a realização de haste intramedular;</a:t>
            </a:r>
            <a:endParaRPr sz="3200">
              <a:solidFill>
                <a:srgbClr val="1F1F1F"/>
              </a:solidFill>
              <a:latin typeface="Calibri"/>
              <a:ea typeface="Calibri"/>
              <a:cs typeface="Calibri"/>
              <a:sym typeface="Calibri"/>
            </a:endParaRPr>
          </a:p>
          <a:p>
            <a:pPr indent="-431800" lvl="0" marL="457200" rtl="0" algn="just">
              <a:lnSpc>
                <a:spcPct val="107916"/>
              </a:lnSpc>
              <a:spcBef>
                <a:spcPts val="0"/>
              </a:spcBef>
              <a:spcAft>
                <a:spcPts val="0"/>
              </a:spcAft>
              <a:buClr>
                <a:srgbClr val="1F1F1F"/>
              </a:buClr>
              <a:buSzPts val="3200"/>
              <a:buFont typeface="Calibri"/>
              <a:buChar char="●"/>
            </a:pPr>
            <a:r>
              <a:rPr lang="pt-BR" sz="3200">
                <a:solidFill>
                  <a:srgbClr val="1F1F1F"/>
                </a:solidFill>
                <a:latin typeface="Calibri"/>
                <a:ea typeface="Calibri"/>
                <a:cs typeface="Calibri"/>
                <a:sym typeface="Calibri"/>
              </a:rPr>
              <a:t>Nenhum paciente evoluiu com deiscência ou infecção de ferida operatória;</a:t>
            </a:r>
            <a:endParaRPr sz="3200">
              <a:solidFill>
                <a:srgbClr val="1F1F1F"/>
              </a:solidFill>
              <a:latin typeface="Calibri"/>
              <a:ea typeface="Calibri"/>
              <a:cs typeface="Calibri"/>
              <a:sym typeface="Calibri"/>
            </a:endParaRPr>
          </a:p>
          <a:p>
            <a:pPr indent="-431800" lvl="0" marL="457200" rtl="0" algn="just">
              <a:lnSpc>
                <a:spcPct val="107916"/>
              </a:lnSpc>
              <a:spcBef>
                <a:spcPts val="0"/>
              </a:spcBef>
              <a:spcAft>
                <a:spcPts val="0"/>
              </a:spcAft>
              <a:buClr>
                <a:srgbClr val="1F1F1F"/>
              </a:buClr>
              <a:buSzPts val="3200"/>
              <a:buFont typeface="Calibri"/>
              <a:buChar char="●"/>
            </a:pPr>
            <a:r>
              <a:rPr lang="pt-BR" sz="3200">
                <a:solidFill>
                  <a:srgbClr val="1F1F1F"/>
                </a:solidFill>
                <a:latin typeface="Calibri"/>
                <a:ea typeface="Calibri"/>
                <a:cs typeface="Calibri"/>
                <a:sym typeface="Calibri"/>
              </a:rPr>
              <a:t>Todos os pacientes obtiveram resultados funcionais;</a:t>
            </a:r>
            <a:endParaRPr sz="3200">
              <a:solidFill>
                <a:schemeClr val="dk1"/>
              </a:solidFill>
              <a:latin typeface="Calibri"/>
              <a:ea typeface="Calibri"/>
              <a:cs typeface="Calibri"/>
              <a:sym typeface="Calibri"/>
            </a:endParaRPr>
          </a:p>
        </p:txBody>
      </p:sp>
      <p:sp>
        <p:nvSpPr>
          <p:cNvPr id="92" name="Google Shape;92;p1"/>
          <p:cNvSpPr txBox="1"/>
          <p:nvPr/>
        </p:nvSpPr>
        <p:spPr>
          <a:xfrm>
            <a:off x="15080138" y="9710923"/>
            <a:ext cx="29709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pt-BR" sz="4000">
                <a:solidFill>
                  <a:schemeClr val="dk1"/>
                </a:solidFill>
                <a:latin typeface="Calibri"/>
                <a:ea typeface="Calibri"/>
                <a:cs typeface="Calibri"/>
                <a:sym typeface="Calibri"/>
              </a:rPr>
              <a:t>Resultados</a:t>
            </a:r>
            <a:endParaRPr/>
          </a:p>
        </p:txBody>
      </p:sp>
      <p:graphicFrame>
        <p:nvGraphicFramePr>
          <p:cNvPr id="93" name="Google Shape;93;p1"/>
          <p:cNvGraphicFramePr/>
          <p:nvPr/>
        </p:nvGraphicFramePr>
        <p:xfrm>
          <a:off x="16272235" y="15759373"/>
          <a:ext cx="3000000" cy="3000000"/>
        </p:xfrm>
        <a:graphic>
          <a:graphicData uri="http://schemas.openxmlformats.org/drawingml/2006/table">
            <a:tbl>
              <a:tblPr bandRow="1" firstCol="1" firstRow="1">
                <a:noFill/>
                <a:tableStyleId>{BFD695A1-C6AD-43F1-9662-E2AC0E2EFE89}</a:tableStyleId>
              </a:tblPr>
              <a:tblGrid>
                <a:gridCol w="1222100"/>
                <a:gridCol w="919075"/>
                <a:gridCol w="1092175"/>
                <a:gridCol w="1184525"/>
                <a:gridCol w="1764050"/>
                <a:gridCol w="1826125"/>
                <a:gridCol w="1759375"/>
              </a:tblGrid>
              <a:tr h="854400">
                <a:tc>
                  <a:txBody>
                    <a:bodyPr/>
                    <a:lstStyle/>
                    <a:p>
                      <a:pPr indent="0" lvl="0" marL="0" marR="0" rtl="0" algn="ctr">
                        <a:lnSpc>
                          <a:spcPct val="115000"/>
                        </a:lnSpc>
                        <a:spcBef>
                          <a:spcPts val="0"/>
                        </a:spcBef>
                        <a:spcAft>
                          <a:spcPts val="0"/>
                        </a:spcAft>
                        <a:buNone/>
                      </a:pPr>
                      <a:r>
                        <a:rPr lang="pt-BR" sz="2400" u="none" cap="none" strike="noStrike">
                          <a:solidFill>
                            <a:srgbClr val="000000"/>
                          </a:solidFill>
                          <a:latin typeface="Calibri"/>
                          <a:ea typeface="Calibri"/>
                          <a:cs typeface="Calibri"/>
                          <a:sym typeface="Calibri"/>
                        </a:rPr>
                        <a:t>Paciente</a:t>
                      </a:r>
                      <a:endParaRPr sz="2400" u="none" cap="none" strike="noStrike">
                        <a:solidFill>
                          <a:srgbClr val="000000"/>
                        </a:solidFill>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Sexo</a:t>
                      </a:r>
                      <a:endParaRPr sz="2400" u="none" cap="none" strike="noStrike">
                        <a:solidFill>
                          <a:srgbClr val="000000"/>
                        </a:solidFill>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Idade</a:t>
                      </a:r>
                      <a:endParaRPr sz="2400">
                        <a:solidFill>
                          <a:srgbClr val="000000"/>
                        </a:solidFill>
                        <a:latin typeface="Calibri"/>
                        <a:ea typeface="Calibri"/>
                        <a:cs typeface="Calibri"/>
                        <a:sym typeface="Calibri"/>
                      </a:endParaRPr>
                    </a:p>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(anos)</a:t>
                      </a:r>
                      <a:endParaRPr sz="2400">
                        <a:solidFill>
                          <a:srgbClr val="000000"/>
                        </a:solidFill>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Osso</a:t>
                      </a:r>
                      <a:endParaRPr sz="2400" u="none" cap="none" strike="noStrike">
                        <a:solidFill>
                          <a:srgbClr val="000000"/>
                        </a:solidFill>
                        <a:latin typeface="Calibri"/>
                        <a:ea typeface="Calibri"/>
                        <a:cs typeface="Calibri"/>
                        <a:sym typeface="Calibri"/>
                      </a:endParaRPr>
                    </a:p>
                  </a:txBody>
                  <a:tcPr marT="0" marB="0" marR="68575" marL="68575" anchor="ctr">
                    <a:lnR cap="flat" cmpd="sng" w="12700">
                      <a:solidFill>
                        <a:schemeClr val="lt1"/>
                      </a:solidFill>
                      <a:prstDash val="solid"/>
                      <a:round/>
                      <a:headEnd len="sm" w="sm" type="none"/>
                      <a:tailEnd len="sm" w="sm" type="none"/>
                    </a:lnR>
                  </a:tcP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Lateralidade</a:t>
                      </a:r>
                      <a:endParaRPr sz="2400">
                        <a:solidFill>
                          <a:srgbClr val="000000"/>
                        </a:solidFill>
                        <a:latin typeface="Calibri"/>
                        <a:ea typeface="Calibri"/>
                        <a:cs typeface="Calibri"/>
                        <a:sym typeface="Calibri"/>
                      </a:endParaRPr>
                    </a:p>
                  </a:txBody>
                  <a:tcPr marT="0" marB="0" marR="68575" marL="6857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Secundária</a:t>
                      </a:r>
                      <a:endParaRPr sz="2400">
                        <a:solidFill>
                          <a:srgbClr val="000000"/>
                        </a:solidFill>
                        <a:latin typeface="Calibri"/>
                        <a:ea typeface="Calibri"/>
                        <a:cs typeface="Calibri"/>
                        <a:sym typeface="Calibri"/>
                      </a:endParaRPr>
                    </a:p>
                  </a:txBody>
                  <a:tcPr marT="0" marB="0" marR="68575" marL="6857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c>
                  <a:txBody>
                    <a:bodyPr/>
                    <a:lstStyle/>
                    <a:p>
                      <a:pPr indent="0" lvl="0" marL="0" marR="0" rtl="0" algn="ctr">
                        <a:lnSpc>
                          <a:spcPct val="115000"/>
                        </a:lnSpc>
                        <a:spcBef>
                          <a:spcPts val="0"/>
                        </a:spcBef>
                        <a:spcAft>
                          <a:spcPts val="0"/>
                        </a:spcAft>
                        <a:buNone/>
                      </a:pPr>
                      <a:r>
                        <a:rPr lang="pt-BR" sz="2400" u="none" cap="none" strike="noStrike">
                          <a:solidFill>
                            <a:srgbClr val="000000"/>
                          </a:solidFill>
                          <a:latin typeface="Calibri"/>
                          <a:ea typeface="Calibri"/>
                          <a:cs typeface="Calibri"/>
                          <a:sym typeface="Calibri"/>
                        </a:rPr>
                        <a:t>Seguimento</a:t>
                      </a:r>
                      <a:endParaRPr sz="2400" u="none" cap="none" strike="noStrike">
                        <a:solidFill>
                          <a:srgbClr val="000000"/>
                        </a:solidFill>
                        <a:latin typeface="Calibri"/>
                        <a:ea typeface="Calibri"/>
                        <a:cs typeface="Calibri"/>
                        <a:sym typeface="Calibri"/>
                      </a:endParaRPr>
                    </a:p>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(anos)</a:t>
                      </a:r>
                      <a:endParaRPr sz="2400">
                        <a:solidFill>
                          <a:srgbClr val="000000"/>
                        </a:solidFill>
                        <a:latin typeface="Calibri"/>
                        <a:ea typeface="Calibri"/>
                        <a:cs typeface="Calibri"/>
                        <a:sym typeface="Calibri"/>
                      </a:endParaRPr>
                    </a:p>
                  </a:txBody>
                  <a:tcPr marT="0" marB="0" marR="68575" marL="6857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r>
              <a:tr h="824025">
                <a:tc>
                  <a:txBody>
                    <a:bodyPr/>
                    <a:lstStyle/>
                    <a:p>
                      <a:pPr indent="0" lvl="0" marL="0" marR="0" rtl="0" algn="ctr">
                        <a:lnSpc>
                          <a:spcPct val="115000"/>
                        </a:lnSpc>
                        <a:spcBef>
                          <a:spcPts val="0"/>
                        </a:spcBef>
                        <a:spcAft>
                          <a:spcPts val="0"/>
                        </a:spcAft>
                        <a:buNone/>
                      </a:pPr>
                      <a:r>
                        <a:rPr lang="pt-BR" sz="2400" u="none" cap="none" strike="noStrike">
                          <a:solidFill>
                            <a:srgbClr val="000000"/>
                          </a:solidFill>
                          <a:latin typeface="Calibri"/>
                          <a:ea typeface="Calibri"/>
                          <a:cs typeface="Calibri"/>
                          <a:sym typeface="Calibri"/>
                        </a:rPr>
                        <a:t>1 </a:t>
                      </a:r>
                      <a:endParaRPr sz="2400" u="none" cap="none" strike="noStrike">
                        <a:solidFill>
                          <a:srgbClr val="000000"/>
                        </a:solidFill>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M</a:t>
                      </a:r>
                      <a:endParaRPr sz="2400" u="none" cap="none" strike="noStrike">
                        <a:solidFill>
                          <a:srgbClr val="000000"/>
                        </a:solidFill>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46</a:t>
                      </a:r>
                      <a:endParaRPr sz="2400">
                        <a:solidFill>
                          <a:srgbClr val="000000"/>
                        </a:solidFill>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Úmero</a:t>
                      </a:r>
                      <a:endParaRPr sz="2400" u="none" cap="none" strike="noStrike">
                        <a:solidFill>
                          <a:srgbClr val="000000"/>
                        </a:solidFill>
                        <a:latin typeface="Calibri"/>
                        <a:ea typeface="Calibri"/>
                        <a:cs typeface="Calibri"/>
                        <a:sym typeface="Calibri"/>
                      </a:endParaRPr>
                    </a:p>
                  </a:txBody>
                  <a:tcPr marT="0" marB="0" marR="68575" marL="68575" anchor="ctr">
                    <a:lnR cap="flat" cmpd="sng" w="12700">
                      <a:solidFill>
                        <a:schemeClr val="lt1"/>
                      </a:solidFill>
                      <a:prstDash val="solid"/>
                      <a:round/>
                      <a:headEnd len="sm" w="sm" type="none"/>
                      <a:tailEnd len="sm" w="sm" type="none"/>
                    </a:lnR>
                  </a:tcP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Direito</a:t>
                      </a:r>
                      <a:endParaRPr sz="2400">
                        <a:solidFill>
                          <a:srgbClr val="000000"/>
                        </a:solidFill>
                        <a:latin typeface="Calibri"/>
                        <a:ea typeface="Calibri"/>
                        <a:cs typeface="Calibri"/>
                        <a:sym typeface="Calibri"/>
                      </a:endParaRPr>
                    </a:p>
                  </a:txBody>
                  <a:tcPr marT="0" marB="0" marR="68575" marL="6857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Trauma</a:t>
                      </a:r>
                      <a:endParaRPr sz="2400">
                        <a:solidFill>
                          <a:srgbClr val="000000"/>
                        </a:solidFill>
                        <a:latin typeface="Calibri"/>
                        <a:ea typeface="Calibri"/>
                        <a:cs typeface="Calibri"/>
                        <a:sym typeface="Calibri"/>
                      </a:endParaRPr>
                    </a:p>
                  </a:txBody>
                  <a:tcPr marT="0" marB="0" marR="68575" marL="6857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15</a:t>
                      </a:r>
                      <a:endParaRPr sz="2400" u="none" cap="none" strike="noStrike">
                        <a:solidFill>
                          <a:srgbClr val="000000"/>
                        </a:solidFill>
                        <a:latin typeface="Calibri"/>
                        <a:ea typeface="Calibri"/>
                        <a:cs typeface="Calibri"/>
                        <a:sym typeface="Calibri"/>
                      </a:endParaRPr>
                    </a:p>
                  </a:txBody>
                  <a:tcPr marT="0" marB="0" marR="68575" marL="6857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832350">
                <a:tc>
                  <a:txBody>
                    <a:bodyPr/>
                    <a:lstStyle/>
                    <a:p>
                      <a:pPr indent="0" lvl="0" marL="0" marR="0" rtl="0" algn="ctr">
                        <a:lnSpc>
                          <a:spcPct val="115000"/>
                        </a:lnSpc>
                        <a:spcBef>
                          <a:spcPts val="0"/>
                        </a:spcBef>
                        <a:spcAft>
                          <a:spcPts val="0"/>
                        </a:spcAft>
                        <a:buNone/>
                      </a:pPr>
                      <a:r>
                        <a:rPr lang="pt-BR" sz="2400" u="none" cap="none" strike="noStrike">
                          <a:solidFill>
                            <a:srgbClr val="000000"/>
                          </a:solidFill>
                          <a:latin typeface="Calibri"/>
                          <a:ea typeface="Calibri"/>
                          <a:cs typeface="Calibri"/>
                          <a:sym typeface="Calibri"/>
                        </a:rPr>
                        <a:t>2</a:t>
                      </a:r>
                      <a:endParaRPr sz="2400" u="none" cap="none" strike="noStrike">
                        <a:solidFill>
                          <a:srgbClr val="000000"/>
                        </a:solidFill>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F</a:t>
                      </a:r>
                      <a:endParaRPr sz="2400" u="none" cap="none" strike="noStrike">
                        <a:solidFill>
                          <a:srgbClr val="000000"/>
                        </a:solidFill>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12</a:t>
                      </a:r>
                      <a:endParaRPr sz="2400">
                        <a:solidFill>
                          <a:srgbClr val="000000"/>
                        </a:solidFill>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Úmero </a:t>
                      </a:r>
                      <a:endParaRPr sz="2400" u="none" cap="none" strike="noStrike">
                        <a:solidFill>
                          <a:srgbClr val="000000"/>
                        </a:solidFill>
                        <a:latin typeface="Calibri"/>
                        <a:ea typeface="Calibri"/>
                        <a:cs typeface="Calibri"/>
                        <a:sym typeface="Calibri"/>
                      </a:endParaRPr>
                    </a:p>
                  </a:txBody>
                  <a:tcPr marT="0" marB="0" marR="68575" marL="68575" anchor="ctr">
                    <a:lnR cap="flat" cmpd="sng" w="12700">
                      <a:solidFill>
                        <a:schemeClr val="lt1"/>
                      </a:solidFill>
                      <a:prstDash val="solid"/>
                      <a:round/>
                      <a:headEnd len="sm" w="sm" type="none"/>
                      <a:tailEnd len="sm" w="sm" type="none"/>
                    </a:lnR>
                  </a:tcP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Direito</a:t>
                      </a:r>
                      <a:endParaRPr sz="2400">
                        <a:solidFill>
                          <a:srgbClr val="000000"/>
                        </a:solidFill>
                        <a:latin typeface="Calibri"/>
                        <a:ea typeface="Calibri"/>
                        <a:cs typeface="Calibri"/>
                        <a:sym typeface="Calibri"/>
                      </a:endParaRPr>
                    </a:p>
                  </a:txBody>
                  <a:tcPr marT="0" marB="0" marR="68575" marL="6857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Osteomielite</a:t>
                      </a:r>
                      <a:endParaRPr sz="2400">
                        <a:solidFill>
                          <a:srgbClr val="000000"/>
                        </a:solidFill>
                        <a:latin typeface="Calibri"/>
                        <a:ea typeface="Calibri"/>
                        <a:cs typeface="Calibri"/>
                        <a:sym typeface="Calibri"/>
                      </a:endParaRPr>
                    </a:p>
                  </a:txBody>
                  <a:tcPr marT="0" marB="0" marR="68575" marL="6857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15</a:t>
                      </a:r>
                      <a:endParaRPr sz="2400" u="none" cap="none" strike="noStrike">
                        <a:solidFill>
                          <a:srgbClr val="000000"/>
                        </a:solidFill>
                        <a:latin typeface="Calibri"/>
                        <a:ea typeface="Calibri"/>
                        <a:cs typeface="Calibri"/>
                        <a:sym typeface="Calibri"/>
                      </a:endParaRPr>
                    </a:p>
                  </a:txBody>
                  <a:tcPr marT="0" marB="0" marR="68575" marL="6857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849325">
                <a:tc>
                  <a:txBody>
                    <a:bodyPr/>
                    <a:lstStyle/>
                    <a:p>
                      <a:pPr indent="0" lvl="0" marL="0" marR="0" rtl="0" algn="ctr">
                        <a:lnSpc>
                          <a:spcPct val="115000"/>
                        </a:lnSpc>
                        <a:spcBef>
                          <a:spcPts val="0"/>
                        </a:spcBef>
                        <a:spcAft>
                          <a:spcPts val="0"/>
                        </a:spcAft>
                        <a:buNone/>
                      </a:pPr>
                      <a:r>
                        <a:rPr lang="pt-BR" sz="2400" u="none" cap="none" strike="noStrike">
                          <a:solidFill>
                            <a:srgbClr val="000000"/>
                          </a:solidFill>
                          <a:latin typeface="Calibri"/>
                          <a:ea typeface="Calibri"/>
                          <a:cs typeface="Calibri"/>
                          <a:sym typeface="Calibri"/>
                        </a:rPr>
                        <a:t>3</a:t>
                      </a:r>
                      <a:endParaRPr sz="2400" u="none" cap="none" strike="noStrike">
                        <a:solidFill>
                          <a:srgbClr val="000000"/>
                        </a:solidFill>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F</a:t>
                      </a:r>
                      <a:endParaRPr sz="2400" u="none" cap="none" strike="noStrike">
                        <a:solidFill>
                          <a:srgbClr val="000000"/>
                        </a:solidFill>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26</a:t>
                      </a:r>
                      <a:endParaRPr sz="2400">
                        <a:solidFill>
                          <a:srgbClr val="000000"/>
                        </a:solidFill>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Fêmur</a:t>
                      </a:r>
                      <a:endParaRPr sz="2400" u="none" cap="none" strike="noStrike">
                        <a:solidFill>
                          <a:srgbClr val="000000"/>
                        </a:solidFill>
                        <a:latin typeface="Calibri"/>
                        <a:ea typeface="Calibri"/>
                        <a:cs typeface="Calibri"/>
                        <a:sym typeface="Calibri"/>
                      </a:endParaRPr>
                    </a:p>
                  </a:txBody>
                  <a:tcPr marT="0" marB="0" marR="68575" marL="68575" anchor="ctr">
                    <a:lnR cap="flat" cmpd="sng" w="12700">
                      <a:solidFill>
                        <a:schemeClr val="lt1"/>
                      </a:solidFill>
                      <a:prstDash val="solid"/>
                      <a:round/>
                      <a:headEnd len="sm" w="sm" type="none"/>
                      <a:tailEnd len="sm" w="sm" type="none"/>
                    </a:lnR>
                  </a:tcP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Esquerdo</a:t>
                      </a:r>
                      <a:endParaRPr sz="2400">
                        <a:solidFill>
                          <a:srgbClr val="000000"/>
                        </a:solidFill>
                        <a:latin typeface="Calibri"/>
                        <a:ea typeface="Calibri"/>
                        <a:cs typeface="Calibri"/>
                        <a:sym typeface="Calibri"/>
                      </a:endParaRPr>
                    </a:p>
                  </a:txBody>
                  <a:tcPr marT="0" marB="0" marR="68575" marL="6857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Trauma</a:t>
                      </a:r>
                      <a:endParaRPr sz="2400">
                        <a:solidFill>
                          <a:srgbClr val="000000"/>
                        </a:solidFill>
                        <a:latin typeface="Calibri"/>
                        <a:ea typeface="Calibri"/>
                        <a:cs typeface="Calibri"/>
                        <a:sym typeface="Calibri"/>
                      </a:endParaRPr>
                    </a:p>
                  </a:txBody>
                  <a:tcPr marT="0" marB="0" marR="68575" marL="6857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15</a:t>
                      </a:r>
                      <a:endParaRPr sz="2400" u="none" cap="none" strike="noStrike">
                        <a:solidFill>
                          <a:srgbClr val="000000"/>
                        </a:solidFill>
                        <a:latin typeface="Calibri"/>
                        <a:ea typeface="Calibri"/>
                        <a:cs typeface="Calibri"/>
                        <a:sym typeface="Calibri"/>
                      </a:endParaRPr>
                    </a:p>
                  </a:txBody>
                  <a:tcPr marT="0" marB="0" marR="68575" marL="6857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08125">
                <a:tc>
                  <a:txBody>
                    <a:bodyPr/>
                    <a:lstStyle/>
                    <a:p>
                      <a:pPr indent="0" lvl="0" marL="0" marR="0" rtl="0" algn="ctr">
                        <a:lnSpc>
                          <a:spcPct val="115000"/>
                        </a:lnSpc>
                        <a:spcBef>
                          <a:spcPts val="0"/>
                        </a:spcBef>
                        <a:spcAft>
                          <a:spcPts val="0"/>
                        </a:spcAft>
                        <a:buNone/>
                      </a:pPr>
                      <a:r>
                        <a:rPr lang="pt-BR" sz="2400" u="none" cap="none" strike="noStrike">
                          <a:solidFill>
                            <a:srgbClr val="000000"/>
                          </a:solidFill>
                          <a:latin typeface="Calibri"/>
                          <a:ea typeface="Calibri"/>
                          <a:cs typeface="Calibri"/>
                          <a:sym typeface="Calibri"/>
                        </a:rPr>
                        <a:t>4</a:t>
                      </a:r>
                      <a:endParaRPr sz="2400" u="none" cap="none" strike="noStrike">
                        <a:solidFill>
                          <a:srgbClr val="000000"/>
                        </a:solidFill>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M</a:t>
                      </a:r>
                      <a:endParaRPr sz="2400" u="none" cap="none" strike="noStrike">
                        <a:solidFill>
                          <a:srgbClr val="000000"/>
                        </a:solidFill>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34</a:t>
                      </a:r>
                      <a:endParaRPr sz="2400">
                        <a:solidFill>
                          <a:srgbClr val="000000"/>
                        </a:solidFill>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Fêmur</a:t>
                      </a:r>
                      <a:endParaRPr sz="2400" u="none" cap="none" strike="noStrike">
                        <a:solidFill>
                          <a:srgbClr val="000000"/>
                        </a:solidFill>
                        <a:latin typeface="Calibri"/>
                        <a:ea typeface="Calibri"/>
                        <a:cs typeface="Calibri"/>
                        <a:sym typeface="Calibri"/>
                      </a:endParaRPr>
                    </a:p>
                  </a:txBody>
                  <a:tcPr marT="0" marB="0" marR="68575" marL="68575" anchor="ctr">
                    <a:lnR cap="flat" cmpd="sng" w="12700">
                      <a:solidFill>
                        <a:schemeClr val="lt1"/>
                      </a:solidFill>
                      <a:prstDash val="solid"/>
                      <a:round/>
                      <a:headEnd len="sm" w="sm" type="none"/>
                      <a:tailEnd len="sm" w="sm" type="none"/>
                    </a:lnR>
                  </a:tcP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Direito</a:t>
                      </a:r>
                      <a:endParaRPr sz="2400">
                        <a:solidFill>
                          <a:srgbClr val="000000"/>
                        </a:solidFill>
                        <a:latin typeface="Calibri"/>
                        <a:ea typeface="Calibri"/>
                        <a:cs typeface="Calibri"/>
                        <a:sym typeface="Calibri"/>
                      </a:endParaRPr>
                    </a:p>
                  </a:txBody>
                  <a:tcPr marT="0" marB="0" marR="68575" marL="6857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Trauma</a:t>
                      </a:r>
                      <a:endParaRPr sz="2400">
                        <a:solidFill>
                          <a:srgbClr val="000000"/>
                        </a:solidFill>
                        <a:latin typeface="Calibri"/>
                        <a:ea typeface="Calibri"/>
                        <a:cs typeface="Calibri"/>
                        <a:sym typeface="Calibri"/>
                      </a:endParaRPr>
                    </a:p>
                  </a:txBody>
                  <a:tcPr marT="0" marB="0" marR="68575" marL="6857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03</a:t>
                      </a:r>
                      <a:endParaRPr sz="2400" u="none" cap="none" strike="noStrike">
                        <a:solidFill>
                          <a:srgbClr val="000000"/>
                        </a:solidFill>
                        <a:latin typeface="Calibri"/>
                        <a:ea typeface="Calibri"/>
                        <a:cs typeface="Calibri"/>
                        <a:sym typeface="Calibri"/>
                      </a:endParaRPr>
                    </a:p>
                  </a:txBody>
                  <a:tcPr marT="0" marB="0" marR="68575" marL="6857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43825">
                <a:tc>
                  <a:txBody>
                    <a:bodyPr/>
                    <a:lstStyle/>
                    <a:p>
                      <a:pPr indent="0" lvl="0" marL="0" marR="0" rtl="0" algn="ctr">
                        <a:lnSpc>
                          <a:spcPct val="115000"/>
                        </a:lnSpc>
                        <a:spcBef>
                          <a:spcPts val="0"/>
                        </a:spcBef>
                        <a:spcAft>
                          <a:spcPts val="0"/>
                        </a:spcAft>
                        <a:buNone/>
                      </a:pPr>
                      <a:r>
                        <a:rPr lang="pt-BR" sz="2400" u="none" cap="none" strike="noStrike">
                          <a:solidFill>
                            <a:srgbClr val="000000"/>
                          </a:solidFill>
                          <a:latin typeface="Calibri"/>
                          <a:ea typeface="Calibri"/>
                          <a:cs typeface="Calibri"/>
                          <a:sym typeface="Calibri"/>
                        </a:rPr>
                        <a:t>5</a:t>
                      </a:r>
                      <a:endParaRPr sz="2400" u="none" cap="none" strike="noStrike">
                        <a:solidFill>
                          <a:srgbClr val="000000"/>
                        </a:solidFill>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M</a:t>
                      </a:r>
                      <a:endParaRPr sz="2400" u="none" cap="none" strike="noStrike">
                        <a:solidFill>
                          <a:srgbClr val="000000"/>
                        </a:solidFill>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28</a:t>
                      </a:r>
                      <a:endParaRPr sz="2400">
                        <a:solidFill>
                          <a:srgbClr val="000000"/>
                        </a:solidFill>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Fêmur</a:t>
                      </a:r>
                      <a:endParaRPr sz="2400">
                        <a:latin typeface="Calibri"/>
                        <a:ea typeface="Calibri"/>
                        <a:cs typeface="Calibri"/>
                        <a:sym typeface="Calibri"/>
                      </a:endParaRPr>
                    </a:p>
                  </a:txBody>
                  <a:tcPr marT="0" marB="0" marR="68575" marL="68575" anchor="ctr">
                    <a:lnR cap="flat" cmpd="sng" w="12700">
                      <a:solidFill>
                        <a:schemeClr val="lt1"/>
                      </a:solidFill>
                      <a:prstDash val="solid"/>
                      <a:round/>
                      <a:headEnd len="sm" w="sm" type="none"/>
                      <a:tailEnd len="sm" w="sm" type="none"/>
                    </a:lnR>
                  </a:tcP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Esquerdo</a:t>
                      </a:r>
                      <a:endParaRPr sz="2400">
                        <a:solidFill>
                          <a:srgbClr val="000000"/>
                        </a:solidFill>
                        <a:latin typeface="Calibri"/>
                        <a:ea typeface="Calibri"/>
                        <a:cs typeface="Calibri"/>
                        <a:sym typeface="Calibri"/>
                      </a:endParaRPr>
                    </a:p>
                  </a:txBody>
                  <a:tcPr marT="0" marB="0" marR="68575" marL="6857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Trauma</a:t>
                      </a:r>
                      <a:endParaRPr sz="2400">
                        <a:solidFill>
                          <a:srgbClr val="000000"/>
                        </a:solidFill>
                        <a:latin typeface="Calibri"/>
                        <a:ea typeface="Calibri"/>
                        <a:cs typeface="Calibri"/>
                        <a:sym typeface="Calibri"/>
                      </a:endParaRPr>
                    </a:p>
                  </a:txBody>
                  <a:tcPr marT="0" marB="0" marR="68575" marL="6857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12</a:t>
                      </a:r>
                      <a:endParaRPr sz="2400" u="none" cap="none" strike="noStrike">
                        <a:solidFill>
                          <a:srgbClr val="000000"/>
                        </a:solidFill>
                        <a:latin typeface="Calibri"/>
                        <a:ea typeface="Calibri"/>
                        <a:cs typeface="Calibri"/>
                        <a:sym typeface="Calibri"/>
                      </a:endParaRPr>
                    </a:p>
                  </a:txBody>
                  <a:tcPr marT="0" marB="0" marR="68575" marL="6857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24900">
                <a:tc>
                  <a:txBody>
                    <a:bodyPr/>
                    <a:lstStyle/>
                    <a:p>
                      <a:pPr indent="0" lvl="0" marL="0" marR="0" rtl="0" algn="ctr">
                        <a:lnSpc>
                          <a:spcPct val="115000"/>
                        </a:lnSpc>
                        <a:spcBef>
                          <a:spcPts val="0"/>
                        </a:spcBef>
                        <a:spcAft>
                          <a:spcPts val="0"/>
                        </a:spcAft>
                        <a:buNone/>
                      </a:pPr>
                      <a:r>
                        <a:rPr lang="pt-BR" sz="2400" u="none" cap="none" strike="noStrike">
                          <a:solidFill>
                            <a:srgbClr val="000000"/>
                          </a:solidFill>
                          <a:latin typeface="Calibri"/>
                          <a:ea typeface="Calibri"/>
                          <a:cs typeface="Calibri"/>
                          <a:sym typeface="Calibri"/>
                        </a:rPr>
                        <a:t>6</a:t>
                      </a:r>
                      <a:endParaRPr sz="2400" u="none" cap="none" strike="noStrike">
                        <a:solidFill>
                          <a:srgbClr val="000000"/>
                        </a:solidFill>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M</a:t>
                      </a:r>
                      <a:endParaRPr sz="2400" u="none" cap="none" strike="noStrike">
                        <a:solidFill>
                          <a:srgbClr val="000000"/>
                        </a:solidFill>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47</a:t>
                      </a:r>
                      <a:endParaRPr sz="2400">
                        <a:solidFill>
                          <a:srgbClr val="000000"/>
                        </a:solidFill>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Clr>
                          <a:srgbClr val="000000"/>
                        </a:buClr>
                        <a:buSzPts val="1400"/>
                        <a:buFont typeface="Arial"/>
                        <a:buNone/>
                      </a:pPr>
                      <a:r>
                        <a:rPr lang="pt-BR" sz="2400">
                          <a:solidFill>
                            <a:srgbClr val="000000"/>
                          </a:solidFill>
                          <a:latin typeface="Calibri"/>
                          <a:ea typeface="Calibri"/>
                          <a:cs typeface="Calibri"/>
                          <a:sym typeface="Calibri"/>
                        </a:rPr>
                        <a:t>Tíbia</a:t>
                      </a:r>
                      <a:endParaRPr sz="2400" u="none" cap="none" strike="noStrike">
                        <a:solidFill>
                          <a:srgbClr val="000000"/>
                        </a:solidFill>
                        <a:latin typeface="Calibri"/>
                        <a:ea typeface="Calibri"/>
                        <a:cs typeface="Calibri"/>
                        <a:sym typeface="Calibri"/>
                      </a:endParaRPr>
                    </a:p>
                  </a:txBody>
                  <a:tcPr marT="0" marB="0" marR="68575" marL="68575" anchor="ctr">
                    <a:lnR cap="flat" cmpd="sng" w="12700">
                      <a:solidFill>
                        <a:schemeClr val="lt1"/>
                      </a:solidFill>
                      <a:prstDash val="solid"/>
                      <a:round/>
                      <a:headEnd len="sm" w="sm" type="none"/>
                      <a:tailEnd len="sm" w="sm" type="none"/>
                    </a:lnR>
                  </a:tcP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Esquerdo</a:t>
                      </a:r>
                      <a:endParaRPr sz="2400">
                        <a:solidFill>
                          <a:srgbClr val="000000"/>
                        </a:solidFill>
                        <a:latin typeface="Calibri"/>
                        <a:ea typeface="Calibri"/>
                        <a:cs typeface="Calibri"/>
                        <a:sym typeface="Calibri"/>
                      </a:endParaRPr>
                    </a:p>
                  </a:txBody>
                  <a:tcPr marT="0" marB="0" marR="68575" marL="6857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Trauma</a:t>
                      </a:r>
                      <a:endParaRPr sz="2400">
                        <a:solidFill>
                          <a:srgbClr val="000000"/>
                        </a:solidFill>
                        <a:latin typeface="Calibri"/>
                        <a:ea typeface="Calibri"/>
                        <a:cs typeface="Calibri"/>
                        <a:sym typeface="Calibri"/>
                      </a:endParaRPr>
                    </a:p>
                  </a:txBody>
                  <a:tcPr marT="0" marB="0" marR="68575" marL="6857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02</a:t>
                      </a:r>
                      <a:endParaRPr sz="2400" u="none" cap="none" strike="noStrike">
                        <a:solidFill>
                          <a:srgbClr val="000000"/>
                        </a:solidFill>
                        <a:latin typeface="Calibri"/>
                        <a:ea typeface="Calibri"/>
                        <a:cs typeface="Calibri"/>
                        <a:sym typeface="Calibri"/>
                      </a:endParaRPr>
                    </a:p>
                  </a:txBody>
                  <a:tcPr marT="0" marB="0" marR="68575" marL="6857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24900">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7</a:t>
                      </a:r>
                      <a:endParaRPr sz="2400" u="none" cap="none" strike="noStrike">
                        <a:solidFill>
                          <a:srgbClr val="000000"/>
                        </a:solidFill>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M</a:t>
                      </a:r>
                      <a:endParaRPr sz="2400" u="none" cap="none" strike="noStrike">
                        <a:solidFill>
                          <a:srgbClr val="000000"/>
                        </a:solidFill>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05</a:t>
                      </a:r>
                      <a:endParaRPr sz="2400">
                        <a:solidFill>
                          <a:srgbClr val="000000"/>
                        </a:solidFill>
                        <a:latin typeface="Calibri"/>
                        <a:ea typeface="Calibri"/>
                        <a:cs typeface="Calibri"/>
                        <a:sym typeface="Calibri"/>
                      </a:endParaRPr>
                    </a:p>
                  </a:txBody>
                  <a:tcPr marT="0" marB="0" marR="68575" marL="68575" anchor="ct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Tíbia </a:t>
                      </a:r>
                      <a:endParaRPr sz="2400" u="none" cap="none" strike="noStrike">
                        <a:solidFill>
                          <a:srgbClr val="000000"/>
                        </a:solidFill>
                        <a:latin typeface="Calibri"/>
                        <a:ea typeface="Calibri"/>
                        <a:cs typeface="Calibri"/>
                        <a:sym typeface="Calibri"/>
                      </a:endParaRPr>
                    </a:p>
                  </a:txBody>
                  <a:tcPr marT="0" marB="0" marR="68575" marL="68575" anchor="ctr">
                    <a:lnR cap="flat" cmpd="sng" w="12700">
                      <a:solidFill>
                        <a:schemeClr val="lt1"/>
                      </a:solidFill>
                      <a:prstDash val="solid"/>
                      <a:round/>
                      <a:headEnd len="sm" w="sm" type="none"/>
                      <a:tailEnd len="sm" w="sm" type="none"/>
                    </a:lnR>
                  </a:tcP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Direito</a:t>
                      </a:r>
                      <a:endParaRPr sz="2400">
                        <a:solidFill>
                          <a:srgbClr val="000000"/>
                        </a:solidFill>
                        <a:latin typeface="Calibri"/>
                        <a:ea typeface="Calibri"/>
                        <a:cs typeface="Calibri"/>
                        <a:sym typeface="Calibri"/>
                      </a:endParaRPr>
                    </a:p>
                  </a:txBody>
                  <a:tcPr marT="0" marB="0" marR="68575" marL="6857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Osteomielite</a:t>
                      </a:r>
                      <a:endParaRPr sz="2400">
                        <a:solidFill>
                          <a:srgbClr val="000000"/>
                        </a:solidFill>
                        <a:latin typeface="Calibri"/>
                        <a:ea typeface="Calibri"/>
                        <a:cs typeface="Calibri"/>
                        <a:sym typeface="Calibri"/>
                      </a:endParaRPr>
                    </a:p>
                  </a:txBody>
                  <a:tcPr marT="0" marB="0" marR="68575" marL="6857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tcPr>
                </a:tc>
                <a:tc>
                  <a:txBody>
                    <a:bodyPr/>
                    <a:lstStyle/>
                    <a:p>
                      <a:pPr indent="0" lvl="0" marL="0" marR="0" rtl="0" algn="ctr">
                        <a:lnSpc>
                          <a:spcPct val="115000"/>
                        </a:lnSpc>
                        <a:spcBef>
                          <a:spcPts val="0"/>
                        </a:spcBef>
                        <a:spcAft>
                          <a:spcPts val="0"/>
                        </a:spcAft>
                        <a:buNone/>
                      </a:pPr>
                      <a:r>
                        <a:rPr lang="pt-BR" sz="2400">
                          <a:solidFill>
                            <a:srgbClr val="000000"/>
                          </a:solidFill>
                          <a:latin typeface="Calibri"/>
                          <a:ea typeface="Calibri"/>
                          <a:cs typeface="Calibri"/>
                          <a:sym typeface="Calibri"/>
                        </a:rPr>
                        <a:t>12</a:t>
                      </a:r>
                      <a:endParaRPr sz="2400" u="none" cap="none" strike="noStrike">
                        <a:solidFill>
                          <a:srgbClr val="000000"/>
                        </a:solidFill>
                        <a:latin typeface="Calibri"/>
                        <a:ea typeface="Calibri"/>
                        <a:cs typeface="Calibri"/>
                        <a:sym typeface="Calibri"/>
                      </a:endParaRPr>
                    </a:p>
                  </a:txBody>
                  <a:tcPr marT="0" marB="0" marR="68575" marL="6857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bl>
          </a:graphicData>
        </a:graphic>
      </p:graphicFrame>
      <p:sp>
        <p:nvSpPr>
          <p:cNvPr id="94" name="Google Shape;94;p1"/>
          <p:cNvSpPr txBox="1"/>
          <p:nvPr/>
        </p:nvSpPr>
        <p:spPr>
          <a:xfrm>
            <a:off x="15080150" y="31285250"/>
            <a:ext cx="11401500" cy="2179500"/>
          </a:xfrm>
          <a:prstGeom prst="rect">
            <a:avLst/>
          </a:prstGeom>
          <a:noFill/>
          <a:ln>
            <a:noFill/>
          </a:ln>
        </p:spPr>
        <p:txBody>
          <a:bodyPr anchorCtr="0" anchor="t" bIns="45700" lIns="91425" spcFirstLastPara="1" rIns="91425" wrap="square" tIns="45700">
            <a:spAutoFit/>
          </a:bodyPr>
          <a:lstStyle/>
          <a:p>
            <a:pPr indent="0" lvl="0" marL="0" rtl="0" algn="just">
              <a:lnSpc>
                <a:spcPct val="107916"/>
              </a:lnSpc>
              <a:spcBef>
                <a:spcPts val="0"/>
              </a:spcBef>
              <a:spcAft>
                <a:spcPts val="800"/>
              </a:spcAft>
              <a:buSzPts val="1100"/>
              <a:buNone/>
            </a:pPr>
            <a:r>
              <a:rPr lang="pt-BR" sz="3200">
                <a:solidFill>
                  <a:schemeClr val="dk1"/>
                </a:solidFill>
                <a:latin typeface="Calibri"/>
                <a:ea typeface="Calibri"/>
                <a:cs typeface="Calibri"/>
                <a:sym typeface="Calibri"/>
              </a:rPr>
              <a:t>Os resultados demonstram que EFV é uma técnica eficaz na reconstrução de falhas ósseas extensas de até 27cm, com excelente integração óssea e recuperação funcional. A vascularização do enxerto parece ser crucial para o sucesso do tratamento. </a:t>
            </a:r>
            <a:endParaRPr sz="3200">
              <a:solidFill>
                <a:schemeClr val="dk1"/>
              </a:solidFill>
              <a:latin typeface="Calibri"/>
              <a:ea typeface="Calibri"/>
              <a:cs typeface="Calibri"/>
              <a:sym typeface="Calibri"/>
            </a:endParaRPr>
          </a:p>
        </p:txBody>
      </p:sp>
      <p:sp>
        <p:nvSpPr>
          <p:cNvPr id="95" name="Google Shape;95;p1"/>
          <p:cNvSpPr txBox="1"/>
          <p:nvPr/>
        </p:nvSpPr>
        <p:spPr>
          <a:xfrm>
            <a:off x="15080139" y="30655525"/>
            <a:ext cx="22701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pt-BR" sz="4000">
                <a:solidFill>
                  <a:schemeClr val="dk1"/>
                </a:solidFill>
                <a:latin typeface="Calibri"/>
                <a:ea typeface="Calibri"/>
                <a:cs typeface="Calibri"/>
                <a:sym typeface="Calibri"/>
              </a:rPr>
              <a:t>Discussão</a:t>
            </a:r>
            <a:endParaRPr/>
          </a:p>
        </p:txBody>
      </p:sp>
      <p:sp>
        <p:nvSpPr>
          <p:cNvPr id="96" name="Google Shape;96;p1"/>
          <p:cNvSpPr txBox="1"/>
          <p:nvPr/>
        </p:nvSpPr>
        <p:spPr>
          <a:xfrm>
            <a:off x="18031588" y="23123288"/>
            <a:ext cx="62487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BR" sz="2000">
                <a:solidFill>
                  <a:schemeClr val="dk1"/>
                </a:solidFill>
                <a:latin typeface="Calibri"/>
                <a:ea typeface="Calibri"/>
                <a:cs typeface="Calibri"/>
                <a:sym typeface="Calibri"/>
              </a:rPr>
              <a:t>Tabela 1: Apresentação de resultados conforme análise</a:t>
            </a:r>
            <a:endParaRPr sz="2000">
              <a:latin typeface="Calibri"/>
              <a:ea typeface="Calibri"/>
              <a:cs typeface="Calibri"/>
              <a:sym typeface="Calibri"/>
            </a:endParaRPr>
          </a:p>
        </p:txBody>
      </p:sp>
      <p:sp>
        <p:nvSpPr>
          <p:cNvPr id="97" name="Google Shape;97;p1"/>
          <p:cNvSpPr txBox="1"/>
          <p:nvPr/>
        </p:nvSpPr>
        <p:spPr>
          <a:xfrm>
            <a:off x="15080150" y="34362525"/>
            <a:ext cx="11401500" cy="1647900"/>
          </a:xfrm>
          <a:prstGeom prst="rect">
            <a:avLst/>
          </a:prstGeom>
          <a:noFill/>
          <a:ln>
            <a:noFill/>
          </a:ln>
        </p:spPr>
        <p:txBody>
          <a:bodyPr anchorCtr="0" anchor="t" bIns="45700" lIns="91425" spcFirstLastPara="1" rIns="91425" wrap="square" tIns="45700">
            <a:spAutoFit/>
          </a:bodyPr>
          <a:lstStyle/>
          <a:p>
            <a:pPr indent="0" lvl="0" marL="0" rtl="0" algn="just">
              <a:lnSpc>
                <a:spcPct val="107916"/>
              </a:lnSpc>
              <a:spcBef>
                <a:spcPts val="0"/>
              </a:spcBef>
              <a:spcAft>
                <a:spcPts val="800"/>
              </a:spcAft>
              <a:buSzPts val="1100"/>
              <a:buNone/>
            </a:pPr>
            <a:r>
              <a:rPr lang="pt-BR" sz="3200">
                <a:solidFill>
                  <a:schemeClr val="dk1"/>
                </a:solidFill>
                <a:latin typeface="Calibri"/>
                <a:ea typeface="Calibri"/>
                <a:cs typeface="Calibri"/>
                <a:sym typeface="Calibri"/>
              </a:rPr>
              <a:t>O estudo sugere que os EFV são uma opção viável e duradoura para defeitos ósseos secundários a trauma ou osteomielite, com resultados funcionais satisfatórios após 15 anos de seguimento.</a:t>
            </a:r>
            <a:endParaRPr sz="3200">
              <a:solidFill>
                <a:schemeClr val="dk1"/>
              </a:solidFill>
              <a:latin typeface="Calibri"/>
              <a:ea typeface="Calibri"/>
              <a:cs typeface="Calibri"/>
              <a:sym typeface="Calibri"/>
            </a:endParaRPr>
          </a:p>
        </p:txBody>
      </p:sp>
      <p:sp>
        <p:nvSpPr>
          <p:cNvPr id="98" name="Google Shape;98;p1"/>
          <p:cNvSpPr txBox="1"/>
          <p:nvPr/>
        </p:nvSpPr>
        <p:spPr>
          <a:xfrm>
            <a:off x="15080139" y="33694687"/>
            <a:ext cx="23583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pt-BR" sz="4000">
                <a:solidFill>
                  <a:schemeClr val="dk1"/>
                </a:solidFill>
                <a:latin typeface="Calibri"/>
                <a:ea typeface="Calibri"/>
                <a:cs typeface="Calibri"/>
                <a:sym typeface="Calibri"/>
              </a:rPr>
              <a:t>Conclusão</a:t>
            </a:r>
            <a:endParaRPr/>
          </a:p>
        </p:txBody>
      </p:sp>
      <p:sp>
        <p:nvSpPr>
          <p:cNvPr id="99" name="Google Shape;99;p1"/>
          <p:cNvSpPr txBox="1"/>
          <p:nvPr/>
        </p:nvSpPr>
        <p:spPr>
          <a:xfrm>
            <a:off x="15080155" y="37135950"/>
            <a:ext cx="13304400" cy="25551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pt-BR" sz="3200">
                <a:solidFill>
                  <a:schemeClr val="dk1"/>
                </a:solidFill>
                <a:latin typeface="Calibri"/>
                <a:ea typeface="Calibri"/>
                <a:cs typeface="Calibri"/>
                <a:sym typeface="Calibri"/>
              </a:rPr>
              <a:t>1-) Mustafa Youssef, Mohamed AbdalMoneim Hafez, Ahmed Elsayed Semaya, Amr El-Sayed</a:t>
            </a:r>
            <a:r>
              <a:rPr lang="pt-BR" sz="3200">
                <a:solidFill>
                  <a:schemeClr val="dk1"/>
                </a:solidFill>
                <a:latin typeface="Calibri"/>
                <a:ea typeface="Calibri"/>
                <a:cs typeface="Calibri"/>
                <a:sym typeface="Calibri"/>
              </a:rPr>
              <a:t>, </a:t>
            </a:r>
            <a:r>
              <a:rPr lang="pt-BR" sz="3200">
                <a:solidFill>
                  <a:schemeClr val="dk1"/>
                </a:solidFill>
                <a:latin typeface="Calibri"/>
                <a:ea typeface="Calibri"/>
                <a:cs typeface="Calibri"/>
                <a:sym typeface="Calibri"/>
              </a:rPr>
              <a:t>Evaluation of the results of reconstruction of large bony defects of humerus using vascularized bone grafts, Journal of Hand and Microsurgery,</a:t>
            </a:r>
            <a:endParaRPr sz="3200">
              <a:solidFill>
                <a:schemeClr val="dk1"/>
              </a:solidFill>
              <a:latin typeface="Calibri"/>
              <a:ea typeface="Calibri"/>
              <a:cs typeface="Calibri"/>
              <a:sym typeface="Calibri"/>
            </a:endParaRPr>
          </a:p>
          <a:p>
            <a:pPr indent="0" lvl="0" marL="0" rtl="0" algn="just">
              <a:spcBef>
                <a:spcPts val="0"/>
              </a:spcBef>
              <a:spcAft>
                <a:spcPts val="0"/>
              </a:spcAft>
              <a:buSzPts val="1100"/>
              <a:buNone/>
            </a:pPr>
            <a:r>
              <a:rPr lang="pt-BR" sz="3200">
                <a:solidFill>
                  <a:schemeClr val="dk1"/>
                </a:solidFill>
                <a:latin typeface="Calibri"/>
                <a:ea typeface="Calibri"/>
                <a:cs typeface="Calibri"/>
                <a:sym typeface="Calibri"/>
              </a:rPr>
              <a:t>Volume 17, Issue 2, 2025, 100198, ISSN 0974-3227, https://doi.org/10.1016/j.jham.2024.100198.</a:t>
            </a:r>
            <a:endParaRPr sz="3200">
              <a:solidFill>
                <a:schemeClr val="dk1"/>
              </a:solidFill>
              <a:latin typeface="Calibri"/>
              <a:ea typeface="Calibri"/>
              <a:cs typeface="Calibri"/>
              <a:sym typeface="Calibri"/>
            </a:endParaRPr>
          </a:p>
        </p:txBody>
      </p:sp>
      <p:sp>
        <p:nvSpPr>
          <p:cNvPr id="100" name="Google Shape;100;p1"/>
          <p:cNvSpPr txBox="1"/>
          <p:nvPr/>
        </p:nvSpPr>
        <p:spPr>
          <a:xfrm>
            <a:off x="15080139" y="36353813"/>
            <a:ext cx="57153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pt-BR" sz="4000">
                <a:solidFill>
                  <a:schemeClr val="dk1"/>
                </a:solidFill>
                <a:latin typeface="Calibri"/>
                <a:ea typeface="Calibri"/>
                <a:cs typeface="Calibri"/>
                <a:sym typeface="Calibri"/>
              </a:rPr>
              <a:t>Referências Bibliográficas </a:t>
            </a:r>
            <a:endParaRPr/>
          </a:p>
        </p:txBody>
      </p:sp>
      <p:sp>
        <p:nvSpPr>
          <p:cNvPr id="101" name="Google Shape;101;p1"/>
          <p:cNvSpPr txBox="1"/>
          <p:nvPr/>
        </p:nvSpPr>
        <p:spPr>
          <a:xfrm>
            <a:off x="1981200" y="16306000"/>
            <a:ext cx="10860900" cy="1116300"/>
          </a:xfrm>
          <a:prstGeom prst="rect">
            <a:avLst/>
          </a:prstGeom>
          <a:noFill/>
          <a:ln>
            <a:noFill/>
          </a:ln>
        </p:spPr>
        <p:txBody>
          <a:bodyPr anchorCtr="0" anchor="t" bIns="45700" lIns="91425" spcFirstLastPara="1" rIns="91425" wrap="square" tIns="45700">
            <a:spAutoFit/>
          </a:bodyPr>
          <a:lstStyle/>
          <a:p>
            <a:pPr indent="0" lvl="0" marL="0" rtl="0" algn="just">
              <a:lnSpc>
                <a:spcPct val="107916"/>
              </a:lnSpc>
              <a:spcBef>
                <a:spcPts val="0"/>
              </a:spcBef>
              <a:spcAft>
                <a:spcPts val="800"/>
              </a:spcAft>
              <a:buClr>
                <a:schemeClr val="dk1"/>
              </a:buClr>
              <a:buSzPts val="1100"/>
              <a:buFont typeface="Arial"/>
              <a:buNone/>
            </a:pPr>
            <a:r>
              <a:rPr lang="pt-BR" sz="3200">
                <a:solidFill>
                  <a:srgbClr val="1F1F1F"/>
                </a:solidFill>
                <a:latin typeface="Calibri"/>
                <a:ea typeface="Calibri"/>
                <a:cs typeface="Calibri"/>
                <a:sym typeface="Calibri"/>
              </a:rPr>
              <a:t>Avaliar os resultados de pacientes submetidos a EFV em falhas ósseas secundárias a trauma e osteomielite.</a:t>
            </a:r>
            <a:endParaRPr sz="3200">
              <a:latin typeface="Calibri"/>
              <a:ea typeface="Calibri"/>
              <a:cs typeface="Calibri"/>
              <a:sym typeface="Calibri"/>
            </a:endParaRPr>
          </a:p>
        </p:txBody>
      </p:sp>
      <p:sp>
        <p:nvSpPr>
          <p:cNvPr id="102" name="Google Shape;102;p1"/>
          <p:cNvSpPr txBox="1"/>
          <p:nvPr/>
        </p:nvSpPr>
        <p:spPr>
          <a:xfrm>
            <a:off x="1905000" y="15523881"/>
            <a:ext cx="25143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pt-BR" sz="4000">
                <a:solidFill>
                  <a:schemeClr val="dk1"/>
                </a:solidFill>
                <a:latin typeface="Calibri"/>
                <a:ea typeface="Calibri"/>
                <a:cs typeface="Calibri"/>
                <a:sym typeface="Calibri"/>
              </a:rPr>
              <a:t>Objetivos</a:t>
            </a:r>
            <a:endParaRPr/>
          </a:p>
        </p:txBody>
      </p:sp>
      <p:sp>
        <p:nvSpPr>
          <p:cNvPr id="103" name="Google Shape;103;p1"/>
          <p:cNvSpPr txBox="1"/>
          <p:nvPr/>
        </p:nvSpPr>
        <p:spPr>
          <a:xfrm>
            <a:off x="1905000" y="18668200"/>
            <a:ext cx="10860900" cy="3774300"/>
          </a:xfrm>
          <a:prstGeom prst="rect">
            <a:avLst/>
          </a:prstGeom>
          <a:noFill/>
          <a:ln>
            <a:noFill/>
          </a:ln>
        </p:spPr>
        <p:txBody>
          <a:bodyPr anchorCtr="0" anchor="t" bIns="45700" lIns="91425" spcFirstLastPara="1" rIns="91425" wrap="square" tIns="45700">
            <a:spAutoFit/>
          </a:bodyPr>
          <a:lstStyle/>
          <a:p>
            <a:pPr indent="0" lvl="0" marL="0" rtl="0" algn="just">
              <a:lnSpc>
                <a:spcPct val="107916"/>
              </a:lnSpc>
              <a:spcBef>
                <a:spcPts val="0"/>
              </a:spcBef>
              <a:spcAft>
                <a:spcPts val="800"/>
              </a:spcAft>
              <a:buClr>
                <a:schemeClr val="dk1"/>
              </a:buClr>
              <a:buSzPts val="1100"/>
              <a:buFont typeface="Arial"/>
              <a:buNone/>
            </a:pPr>
            <a:r>
              <a:rPr lang="pt-BR" sz="3200">
                <a:solidFill>
                  <a:srgbClr val="1F1F1F"/>
                </a:solidFill>
                <a:latin typeface="Calibri"/>
                <a:ea typeface="Calibri"/>
                <a:cs typeface="Calibri"/>
                <a:sym typeface="Calibri"/>
              </a:rPr>
              <a:t>Este estudo incluiu 05 pacientes com falha óssea secundária a trauma, sendo 01 paciente com defeito ósseo no úmero, </a:t>
            </a:r>
            <a:r>
              <a:rPr lang="pt-BR" sz="3200">
                <a:solidFill>
                  <a:srgbClr val="1F1F1F"/>
                </a:solidFill>
                <a:latin typeface="Calibri"/>
                <a:ea typeface="Calibri"/>
                <a:cs typeface="Calibri"/>
                <a:sym typeface="Calibri"/>
              </a:rPr>
              <a:t>03 pacientes com defeito ósseo no fêmur e </a:t>
            </a:r>
            <a:r>
              <a:rPr lang="pt-BR" sz="3200">
                <a:solidFill>
                  <a:srgbClr val="1F1F1F"/>
                </a:solidFill>
                <a:latin typeface="Calibri"/>
                <a:ea typeface="Calibri"/>
                <a:cs typeface="Calibri"/>
                <a:sym typeface="Calibri"/>
              </a:rPr>
              <a:t>01 paciente com defeito ósseo na tíbia; e 02 pacientes com falha óssea secundária a osteomielite, sendo 01 paciente com defeito ósseo no úmero e 01 paciente com defeito ósseo na tíbia. Todos foram tratados com EFV. </a:t>
            </a:r>
            <a:endParaRPr sz="3200">
              <a:latin typeface="Calibri"/>
              <a:ea typeface="Calibri"/>
              <a:cs typeface="Calibri"/>
              <a:sym typeface="Calibri"/>
            </a:endParaRPr>
          </a:p>
        </p:txBody>
      </p:sp>
      <p:sp>
        <p:nvSpPr>
          <p:cNvPr id="104" name="Google Shape;104;p1"/>
          <p:cNvSpPr txBox="1"/>
          <p:nvPr/>
        </p:nvSpPr>
        <p:spPr>
          <a:xfrm>
            <a:off x="1905000" y="17962281"/>
            <a:ext cx="25143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pt-BR" sz="4000">
                <a:solidFill>
                  <a:schemeClr val="dk1"/>
                </a:solidFill>
                <a:latin typeface="Calibri"/>
                <a:ea typeface="Calibri"/>
                <a:cs typeface="Calibri"/>
                <a:sym typeface="Calibri"/>
              </a:rPr>
              <a:t>Métodos </a:t>
            </a:r>
            <a:endParaRPr/>
          </a:p>
        </p:txBody>
      </p:sp>
      <p:pic>
        <p:nvPicPr>
          <p:cNvPr id="105" name="Google Shape;105;p1"/>
          <p:cNvPicPr preferRelativeResize="0"/>
          <p:nvPr/>
        </p:nvPicPr>
        <p:blipFill rotWithShape="1">
          <a:blip r:embed="R2229fbda347841f5">
            <a:alphaModFix/>
          </a:blip>
          <a:srcRect b="49939" l="0" r="0" t="0"/>
          <a:stretch/>
        </p:blipFill>
        <p:spPr>
          <a:xfrm>
            <a:off x="2049750" y="22770514"/>
            <a:ext cx="5454058" cy="7527660"/>
          </a:xfrm>
          <a:prstGeom prst="rect">
            <a:avLst/>
          </a:prstGeom>
          <a:noFill/>
          <a:ln>
            <a:noFill/>
          </a:ln>
        </p:spPr>
      </p:pic>
      <p:sp>
        <p:nvSpPr>
          <p:cNvPr id="106" name="Google Shape;106;p1"/>
          <p:cNvSpPr txBox="1"/>
          <p:nvPr/>
        </p:nvSpPr>
        <p:spPr>
          <a:xfrm>
            <a:off x="6644875" y="2805125"/>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pt-BR"/>
              <a:t> </a:t>
            </a:r>
            <a:endParaRPr/>
          </a:p>
        </p:txBody>
      </p:sp>
      <p:pic>
        <p:nvPicPr>
          <p:cNvPr id="107" name="Google Shape;107;p1"/>
          <p:cNvPicPr preferRelativeResize="0"/>
          <p:nvPr/>
        </p:nvPicPr>
        <p:blipFill>
          <a:blip r:embed="R4e628331610b45ca">
            <a:alphaModFix/>
          </a:blip>
          <a:stretch>
            <a:fillRect/>
          </a:stretch>
        </p:blipFill>
        <p:spPr>
          <a:xfrm>
            <a:off x="7962150" y="22707125"/>
            <a:ext cx="2464030" cy="7908182"/>
          </a:xfrm>
          <a:prstGeom prst="rect">
            <a:avLst/>
          </a:prstGeom>
          <a:noFill/>
          <a:ln>
            <a:noFill/>
          </a:ln>
        </p:spPr>
      </p:pic>
      <p:sp>
        <p:nvSpPr>
          <p:cNvPr id="108" name="Google Shape;108;p1"/>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pt-BR"/>
              <a:t> </a:t>
            </a:r>
            <a:endParaRPr/>
          </a:p>
        </p:txBody>
      </p:sp>
      <p:pic>
        <p:nvPicPr>
          <p:cNvPr id="109" name="Google Shape;109;p1"/>
          <p:cNvPicPr preferRelativeResize="0"/>
          <p:nvPr/>
        </p:nvPicPr>
        <p:blipFill>
          <a:blip r:embed="R4efb41ba10254683">
            <a:alphaModFix/>
          </a:blip>
          <a:stretch>
            <a:fillRect/>
          </a:stretch>
        </p:blipFill>
        <p:spPr>
          <a:xfrm>
            <a:off x="10362767" y="22707117"/>
            <a:ext cx="2347995" cy="7908182"/>
          </a:xfrm>
          <a:prstGeom prst="rect">
            <a:avLst/>
          </a:prstGeom>
          <a:noFill/>
          <a:ln>
            <a:noFill/>
          </a:ln>
        </p:spPr>
      </p:pic>
      <p:sp>
        <p:nvSpPr>
          <p:cNvPr id="110" name="Google Shape;110;p1"/>
          <p:cNvSpPr txBox="1"/>
          <p:nvPr/>
        </p:nvSpPr>
        <p:spPr>
          <a:xfrm>
            <a:off x="4398000" y="365563"/>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pt-BR"/>
              <a:t> </a:t>
            </a:r>
            <a:endParaRPr/>
          </a:p>
        </p:txBody>
      </p:sp>
      <p:sp>
        <p:nvSpPr>
          <p:cNvPr id="111" name="Google Shape;111;p1"/>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pt-BR"/>
              <a:t> </a:t>
            </a:r>
            <a:endParaRPr/>
          </a:p>
        </p:txBody>
      </p:sp>
      <p:sp>
        <p:nvSpPr>
          <p:cNvPr id="112" name="Google Shape;112;p1"/>
          <p:cNvSpPr txBox="1"/>
          <p:nvPr/>
        </p:nvSpPr>
        <p:spPr>
          <a:xfrm>
            <a:off x="8133150" y="365575"/>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pt-BR"/>
              <a:t> </a:t>
            </a:r>
            <a:endParaRPr/>
          </a:p>
        </p:txBody>
      </p:sp>
      <p:pic>
        <p:nvPicPr>
          <p:cNvPr id="113" name="Google Shape;113;p1"/>
          <p:cNvPicPr preferRelativeResize="0"/>
          <p:nvPr/>
        </p:nvPicPr>
        <p:blipFill>
          <a:blip r:embed="Rd33770d1ed874e74">
            <a:alphaModFix/>
          </a:blip>
          <a:stretch>
            <a:fillRect/>
          </a:stretch>
        </p:blipFill>
        <p:spPr>
          <a:xfrm>
            <a:off x="2016825" y="31657425"/>
            <a:ext cx="5272976" cy="7483316"/>
          </a:xfrm>
          <a:prstGeom prst="rect">
            <a:avLst/>
          </a:prstGeom>
          <a:noFill/>
          <a:ln>
            <a:noFill/>
          </a:ln>
        </p:spPr>
      </p:pic>
      <p:pic>
        <p:nvPicPr>
          <p:cNvPr id="114" name="Google Shape;114;p1"/>
          <p:cNvPicPr preferRelativeResize="0"/>
          <p:nvPr/>
        </p:nvPicPr>
        <p:blipFill>
          <a:blip r:embed="R9dcce5c6f2b9425a">
            <a:alphaModFix/>
          </a:blip>
          <a:stretch>
            <a:fillRect/>
          </a:stretch>
        </p:blipFill>
        <p:spPr>
          <a:xfrm>
            <a:off x="7503791" y="31625847"/>
            <a:ext cx="5272976" cy="7483316"/>
          </a:xfrm>
          <a:prstGeom prst="rect">
            <a:avLst/>
          </a:prstGeom>
          <a:noFill/>
          <a:ln>
            <a:noFill/>
          </a:ln>
        </p:spPr>
      </p:pic>
      <p:sp>
        <p:nvSpPr>
          <p:cNvPr id="115" name="Google Shape;115;p1"/>
          <p:cNvSpPr txBox="1"/>
          <p:nvPr/>
        </p:nvSpPr>
        <p:spPr>
          <a:xfrm>
            <a:off x="7914075" y="30700250"/>
            <a:ext cx="4811400" cy="7080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pt-BR" sz="2000">
                <a:solidFill>
                  <a:schemeClr val="dk1"/>
                </a:solidFill>
                <a:latin typeface="Calibri"/>
                <a:ea typeface="Calibri"/>
                <a:cs typeface="Calibri"/>
                <a:sym typeface="Calibri"/>
              </a:rPr>
              <a:t>Imagem 2: Correç</a:t>
            </a:r>
            <a:r>
              <a:rPr lang="pt-BR" sz="2000">
                <a:solidFill>
                  <a:schemeClr val="dk1"/>
                </a:solidFill>
                <a:latin typeface="Calibri"/>
                <a:ea typeface="Calibri"/>
                <a:cs typeface="Calibri"/>
                <a:sym typeface="Calibri"/>
              </a:rPr>
              <a:t>ão de defeito ósseo com </a:t>
            </a:r>
            <a:r>
              <a:rPr lang="pt-BR" sz="2000">
                <a:solidFill>
                  <a:schemeClr val="dk1"/>
                </a:solidFill>
                <a:latin typeface="Calibri"/>
                <a:ea typeface="Calibri"/>
                <a:cs typeface="Calibri"/>
                <a:sym typeface="Calibri"/>
              </a:rPr>
              <a:t>EFV, placa e parafusos</a:t>
            </a:r>
            <a:endParaRPr sz="2000">
              <a:solidFill>
                <a:schemeClr val="dk1"/>
              </a:solidFill>
              <a:latin typeface="Calibri"/>
              <a:ea typeface="Calibri"/>
              <a:cs typeface="Calibri"/>
              <a:sym typeface="Calibri"/>
            </a:endParaRPr>
          </a:p>
        </p:txBody>
      </p:sp>
      <p:sp>
        <p:nvSpPr>
          <p:cNvPr id="116" name="Google Shape;116;p1"/>
          <p:cNvSpPr txBox="1"/>
          <p:nvPr/>
        </p:nvSpPr>
        <p:spPr>
          <a:xfrm>
            <a:off x="2046675" y="39120350"/>
            <a:ext cx="5273100" cy="10158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pt-BR" sz="2000">
                <a:solidFill>
                  <a:schemeClr val="dk1"/>
                </a:solidFill>
                <a:latin typeface="Calibri"/>
                <a:ea typeface="Calibri"/>
                <a:cs typeface="Calibri"/>
                <a:sym typeface="Calibri"/>
              </a:rPr>
              <a:t>Imagem 3: Coxa esquerda de paciente submetido a correç</a:t>
            </a:r>
            <a:r>
              <a:rPr lang="pt-BR" sz="2000">
                <a:solidFill>
                  <a:schemeClr val="dk1"/>
                </a:solidFill>
                <a:latin typeface="Calibri"/>
                <a:ea typeface="Calibri"/>
                <a:cs typeface="Calibri"/>
                <a:sym typeface="Calibri"/>
              </a:rPr>
              <a:t>ão de defeito ósseo do fêmur após reabilitação</a:t>
            </a:r>
            <a:endParaRPr sz="2000">
              <a:solidFill>
                <a:schemeClr val="dk1"/>
              </a:solidFill>
              <a:latin typeface="Calibri"/>
              <a:ea typeface="Calibri"/>
              <a:cs typeface="Calibri"/>
              <a:sym typeface="Calibri"/>
            </a:endParaRPr>
          </a:p>
        </p:txBody>
      </p:sp>
      <p:sp>
        <p:nvSpPr>
          <p:cNvPr id="117" name="Google Shape;117;p1"/>
          <p:cNvSpPr txBox="1"/>
          <p:nvPr/>
        </p:nvSpPr>
        <p:spPr>
          <a:xfrm>
            <a:off x="7456875" y="39120350"/>
            <a:ext cx="5273100" cy="10158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pt-BR" sz="2000">
                <a:solidFill>
                  <a:schemeClr val="dk1"/>
                </a:solidFill>
                <a:latin typeface="Calibri"/>
                <a:ea typeface="Calibri"/>
                <a:cs typeface="Calibri"/>
                <a:sym typeface="Calibri"/>
              </a:rPr>
              <a:t>Imagem 4: Perna esquerda de paciente submetido a retirada de f</a:t>
            </a:r>
            <a:r>
              <a:rPr lang="pt-BR" sz="2000">
                <a:solidFill>
                  <a:schemeClr val="dk1"/>
                </a:solidFill>
                <a:latin typeface="Calibri"/>
                <a:ea typeface="Calibri"/>
                <a:cs typeface="Calibri"/>
                <a:sym typeface="Calibri"/>
              </a:rPr>
              <a:t>íbula esquerda para EFV</a:t>
            </a:r>
            <a:endParaRPr sz="2000">
              <a:solidFill>
                <a:schemeClr val="dk1"/>
              </a:solidFill>
              <a:latin typeface="Calibri"/>
              <a:ea typeface="Calibri"/>
              <a:cs typeface="Calibri"/>
              <a:sym typeface="Calibri"/>
            </a:endParaRPr>
          </a:p>
        </p:txBody>
      </p:sp>
      <p:pic>
        <p:nvPicPr>
          <p:cNvPr id="118" name="Google Shape;118;p1" title="Pontos marcados"/>
          <p:cNvPicPr preferRelativeResize="0"/>
          <p:nvPr/>
        </p:nvPicPr>
        <p:blipFill>
          <a:blip r:embed="Ra752b341f928483b">
            <a:alphaModFix/>
          </a:blip>
          <a:stretch>
            <a:fillRect/>
          </a:stretch>
        </p:blipFill>
        <p:spPr>
          <a:xfrm>
            <a:off x="15569722" y="23825538"/>
            <a:ext cx="10422354" cy="6001549"/>
          </a:xfrm>
          <a:prstGeom prst="rect">
            <a:avLst/>
          </a:prstGeom>
          <a:noFill/>
          <a:ln>
            <a:noFill/>
          </a:ln>
        </p:spPr>
      </p:pic>
      <p:sp>
        <p:nvSpPr>
          <p:cNvPr id="119" name="Google Shape;119;p1"/>
          <p:cNvSpPr txBox="1"/>
          <p:nvPr/>
        </p:nvSpPr>
        <p:spPr>
          <a:xfrm>
            <a:off x="17656550" y="29865950"/>
            <a:ext cx="62487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BR" sz="2000">
                <a:solidFill>
                  <a:schemeClr val="dk1"/>
                </a:solidFill>
                <a:latin typeface="Calibri"/>
                <a:ea typeface="Calibri"/>
                <a:cs typeface="Calibri"/>
                <a:sym typeface="Calibri"/>
              </a:rPr>
              <a:t>Gráfico</a:t>
            </a:r>
            <a:r>
              <a:rPr lang="pt-BR" sz="2000">
                <a:solidFill>
                  <a:schemeClr val="dk1"/>
                </a:solidFill>
                <a:latin typeface="Calibri"/>
                <a:ea typeface="Calibri"/>
                <a:cs typeface="Calibri"/>
                <a:sym typeface="Calibri"/>
              </a:rPr>
              <a:t> 1: Apresentação de resultados conforme análise</a:t>
            </a:r>
            <a:endParaRPr sz="2000">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p:cNvPicPr>
            <a:picLocks noChangeAspect="1"/>
          </p:cNvPicPr>
          <p:nvPr/>
        </p:nvPicPr>
        <p:blipFill>
          <a:blip r:embed="R98202ccb04c04b85">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p:cNvPicPr>
            <a:picLocks noChangeAspect="1"/>
          </p:cNvPicPr>
          <p:nvPr/>
        </p:nvPicPr>
        <p:blipFill>
          <a:blip r:embed="Rc1edf5efd04c49f1">
            <a:extLst>
              <a:ext uri="{28A0092B-C50C-407E-A947-70E740481C1C}">
                <a14:useLocalDpi xmlns:a14="http://schemas.microsoft.com/office/drawing/2010/main" val="0"/>
              </a:ext>
            </a:extLst>
          </a:blip>
          <a:stretch>
            <a:fillRect/>
          </a:stretch>
        </p:blipFill>
        <p:spPr>
          <a:xfrm>
            <a:off x="-2" y="39876199"/>
            <a:ext cx="28800425" cy="3181087"/>
          </a:xfrm>
          <a:prstGeom prst="rect">
            <a:avLst/>
          </a:prstGeom>
        </p:spPr>
      </p:pic>
      <p:sp>
        <p:nvSpPr>
          <p:cNvPr id="2" name="CaixaDeTexto 1"/>
          <p:cNvSpPr txBox="1"/>
          <p:nvPr/>
        </p:nvSpPr>
        <p:spPr>
          <a:xfrm>
            <a:off x="571500" y="4546555"/>
            <a:ext cx="27698700" cy="3746500"/>
          </a:xfrm>
          <a:prstGeom prst="rect">
            <a:avLst/>
          </a:prstGeom>
          <a:noFill/>
        </p:spPr>
        <p:txBody>
          <a:bodyPr wrap="square" rtlCol="0">
            <a:spAutoFit/>
          </a:bodyPr>
          <a:lstStyle/>
          <a:p>
            <a:pPr algn="ctr"/>
            <a:r>
              <a:rPr lang="pt-BR" sz="4800" b="1" dirty="0">
                <a:latin typeface="Calibri" panose="020F0502020204030204" pitchFamily="34" charset="0"/>
                <a:cs typeface="Calibri" panose="020F0502020204030204" pitchFamily="34" charset="0"/>
              </a:rPr>
              <a:t>USO DE ENXERTO DE FÍBULA NÃO VASCULARIZADA NO TRATAMENTO DA PSEUDOARTROSE EM FRATURA DIAFISÁRIA DE RÁDIO: RELATO DE CASO</a:t>
            </a:r>
            <a:endParaRPr lang="pt-BR" sz="4800" b="1" dirty="0">
              <a:latin typeface="Calibri" panose="020F0502020204030204" pitchFamily="34" charset="0"/>
              <a:cs typeface="Calibri" panose="020F0502020204030204" pitchFamily="34" charset="0"/>
            </a:endParaRPr>
          </a:p>
          <a:p>
            <a:pPr algn="ctr"/>
            <a:endParaRPr lang="pt-BR" sz="1200" b="1" dirty="0"/>
          </a:p>
          <a:p>
            <a:pPr algn="ctr">
              <a:lnSpc>
                <a:spcPct val="90000"/>
              </a:lnSpc>
            </a:pPr>
            <a:r>
              <a:rPr lang="pt-BR" sz="4400" i="1" dirty="0">
                <a:latin typeface="Calibri" panose="020F0502020204030204" pitchFamily="34" charset="0"/>
                <a:cs typeface="Calibri" panose="020F0502020204030204" pitchFamily="34" charset="0"/>
              </a:rPr>
              <a:t>Felipe de Almeida Guerreiro, Guilherme José de Godoy Baruel, Ronaldo Parissi Buainain, Arthur Tescarolli, André Felipe Ninomiya, Nilson Nonose</a:t>
            </a:r>
            <a:endParaRPr lang="pt-BR" sz="4400" i="1" dirty="0">
              <a:latin typeface="Calibri" panose="020F0502020204030204" pitchFamily="34" charset="0"/>
              <a:cs typeface="Calibri" panose="020F0502020204030204" pitchFamily="34" charset="0"/>
            </a:endParaRPr>
          </a:p>
          <a:p>
            <a:pPr algn="ctr">
              <a:lnSpc>
                <a:spcPct val="90000"/>
              </a:lnSpc>
            </a:pPr>
            <a:endParaRPr lang="pt-BR" sz="1200" dirty="0">
              <a:latin typeface="Calibri" panose="020F0502020204030204" pitchFamily="34" charset="0"/>
              <a:cs typeface="Calibri" panose="020F0502020204030204" pitchFamily="34" charset="0"/>
            </a:endParaRPr>
          </a:p>
          <a:p>
            <a:pPr algn="ctr">
              <a:lnSpc>
                <a:spcPct val="90000"/>
              </a:lnSpc>
            </a:pPr>
            <a:r>
              <a:rPr lang="pt-BR" sz="4400" dirty="0">
                <a:latin typeface="Calibri" panose="020F0502020204030204" pitchFamily="34" charset="0"/>
                <a:cs typeface="Calibri" panose="020F0502020204030204" pitchFamily="34" charset="0"/>
              </a:rPr>
              <a:t>Hospital Universitário São Francisco na Providência de Deus – HUSF, Bragança Paulista, SP</a:t>
            </a:r>
            <a:endParaRPr lang="pt-BR" sz="4400" dirty="0">
              <a:latin typeface="Calibri" panose="020F0502020204030204" pitchFamily="34" charset="0"/>
              <a:cs typeface="Calibri" panose="020F0502020204030204" pitchFamily="34" charset="0"/>
            </a:endParaRPr>
          </a:p>
        </p:txBody>
      </p:sp>
      <p:sp>
        <p:nvSpPr>
          <p:cNvPr id="3" name="CaixaDeTexto 2"/>
          <p:cNvSpPr txBox="1"/>
          <p:nvPr/>
        </p:nvSpPr>
        <p:spPr>
          <a:xfrm>
            <a:off x="571500" y="8106443"/>
            <a:ext cx="27698700" cy="3930650"/>
          </a:xfrm>
          <a:prstGeom prst="rect">
            <a:avLst/>
          </a:prstGeom>
          <a:noFill/>
        </p:spPr>
        <p:txBody>
          <a:bodyPr wrap="square" rtlCol="0">
            <a:spAutoFit/>
          </a:bodyPr>
          <a:lstStyle/>
          <a:p>
            <a:pPr algn="just"/>
            <a:r>
              <a:rPr lang="pt-BR" sz="4800" b="1" dirty="0">
                <a:latin typeface="Calibri" panose="020F0502020204030204" pitchFamily="34" charset="0"/>
                <a:cs typeface="Calibri" panose="020F0502020204030204" pitchFamily="34" charset="0"/>
              </a:rPr>
              <a:t>INTRODUÇÃO</a:t>
            </a:r>
            <a:endParaRPr lang="pt-BR" sz="4800" b="1" dirty="0">
              <a:latin typeface="Calibri" panose="020F0502020204030204" pitchFamily="34" charset="0"/>
              <a:cs typeface="Calibri" panose="020F0502020204030204" pitchFamily="34" charset="0"/>
            </a:endParaRPr>
          </a:p>
          <a:p>
            <a:pPr marL="571500" indent="-571500" algn="just" fontAlgn="base">
              <a:lnSpc>
                <a:spcPct val="70000"/>
              </a:lnSpc>
              <a:buFont typeface="Arial" panose="020B0604020202020204" pitchFamily="34" charset="0"/>
              <a:buChar char="•"/>
            </a:pPr>
            <a:r>
              <a:rPr lang="pt-BR" sz="4800" dirty="0">
                <a:latin typeface="Calibri" panose="020F0502020204030204" pitchFamily="34" charset="0"/>
                <a:cs typeface="Calibri" panose="020F0502020204030204" pitchFamily="34" charset="0"/>
              </a:rPr>
              <a:t>As fraturas </a:t>
            </a:r>
            <a:r>
              <a:rPr lang="pt-BR" sz="4800" dirty="0" err="1">
                <a:latin typeface="Calibri" panose="020F0502020204030204" pitchFamily="34" charset="0"/>
                <a:cs typeface="Calibri" panose="020F0502020204030204" pitchFamily="34" charset="0"/>
              </a:rPr>
              <a:t>diafisárias</a:t>
            </a:r>
            <a:r>
              <a:rPr lang="pt-BR" sz="4800" dirty="0">
                <a:latin typeface="Calibri" panose="020F0502020204030204" pitchFamily="34" charset="0"/>
                <a:cs typeface="Calibri" panose="020F0502020204030204" pitchFamily="34" charset="0"/>
              </a:rPr>
              <a:t> do rádio (FDR) afetam a porção média do osso e podem levar a </a:t>
            </a:r>
            <a:r>
              <a:rPr lang="pt-BR" sz="4800" dirty="0" err="1">
                <a:latin typeface="Calibri" panose="020F0502020204030204" pitchFamily="34" charset="0"/>
                <a:cs typeface="Calibri" panose="020F0502020204030204" pitchFamily="34" charset="0"/>
              </a:rPr>
              <a:t>pseudoartrose</a:t>
            </a:r>
            <a:r>
              <a:rPr lang="pt-BR" sz="4800" dirty="0">
                <a:latin typeface="Calibri" panose="020F0502020204030204" pitchFamily="34" charset="0"/>
                <a:cs typeface="Calibri" panose="020F0502020204030204" pitchFamily="34" charset="0"/>
              </a:rPr>
              <a:t>, especialmente em casos de instabilidade ou comorbidades (SMALL; TAQI; YAISH, 2024). Elas têm padrão bimodal, afetando jovens por traumas e idosos por quedas (ROYEN; GOORENSA; GOUBAU, 2023). A </a:t>
            </a:r>
            <a:r>
              <a:rPr lang="pt-BR" sz="4800" dirty="0" err="1">
                <a:latin typeface="Calibri" panose="020F0502020204030204" pitchFamily="34" charset="0"/>
                <a:cs typeface="Calibri" panose="020F0502020204030204" pitchFamily="34" charset="0"/>
              </a:rPr>
              <a:t>pseudoartrose</a:t>
            </a:r>
            <a:r>
              <a:rPr lang="pt-BR" sz="4800" dirty="0">
                <a:latin typeface="Calibri" panose="020F0502020204030204" pitchFamily="34" charset="0"/>
                <a:cs typeface="Calibri" panose="020F0502020204030204" pitchFamily="34" charset="0"/>
              </a:rPr>
              <a:t> pode ser hipertrófica ou atrófica (AGRAWAL; TIWARI, 2024). O enxerto de fíbula não vascularizada (EFNV) é uma opção eficaz e de baixo custo para suporte estrutural e osteogênese (SHARMA et al., 2024).</a:t>
            </a:r>
            <a:endParaRPr lang="pt-BR" sz="4800" dirty="0">
              <a:latin typeface="Calibri" panose="020F0502020204030204" pitchFamily="34" charset="0"/>
              <a:cs typeface="Calibri" panose="020F0502020204030204" pitchFamily="34" charset="0"/>
            </a:endParaRPr>
          </a:p>
        </p:txBody>
      </p:sp>
      <p:sp>
        <p:nvSpPr>
          <p:cNvPr id="5" name="CaixaDeTexto 4"/>
          <p:cNvSpPr txBox="1"/>
          <p:nvPr/>
        </p:nvSpPr>
        <p:spPr>
          <a:xfrm>
            <a:off x="571500" y="12232112"/>
            <a:ext cx="27698700" cy="2011045"/>
          </a:xfrm>
          <a:prstGeom prst="rect">
            <a:avLst/>
          </a:prstGeom>
          <a:noFill/>
        </p:spPr>
        <p:txBody>
          <a:bodyPr wrap="square" rtlCol="0">
            <a:spAutoFit/>
          </a:bodyPr>
          <a:lstStyle/>
          <a:p>
            <a:pPr algn="just"/>
            <a:r>
              <a:rPr lang="pt-BR" sz="4800" b="1" dirty="0">
                <a:latin typeface="Calibri" panose="020F0502020204030204" pitchFamily="34" charset="0"/>
                <a:cs typeface="Calibri" panose="020F0502020204030204" pitchFamily="34" charset="0"/>
              </a:rPr>
              <a:t>OBJETIVO</a:t>
            </a:r>
            <a:endParaRPr lang="pt-BR" sz="4400" b="1" dirty="0">
              <a:latin typeface="Calibri" panose="020F0502020204030204" pitchFamily="34" charset="0"/>
              <a:cs typeface="Calibri" panose="020F0502020204030204" pitchFamily="34" charset="0"/>
            </a:endParaRPr>
          </a:p>
          <a:p>
            <a:pPr marL="571500" indent="-571500" algn="just">
              <a:lnSpc>
                <a:spcPct val="80000"/>
              </a:lnSpc>
              <a:buClrTx/>
              <a:buSzTx/>
              <a:buFont typeface="Arial" panose="020B0604020202020204" pitchFamily="34" charset="0"/>
              <a:buChar char="•"/>
            </a:pPr>
            <a:r>
              <a:rPr lang="pt-BR" sz="4800" dirty="0">
                <a:latin typeface="Calibri" panose="020F0502020204030204" pitchFamily="34" charset="0"/>
                <a:cs typeface="Calibri" panose="020F0502020204030204" pitchFamily="34" charset="0"/>
              </a:rPr>
              <a:t>Relatar um caso clínico de pseudoartrose diafisária de rádio tratado com enxerto de fíbula não vascularizada, destacando a técnica empregada e os desfechos clínico-radiológicos.</a:t>
            </a:r>
            <a:endParaRPr lang="pt-BR" sz="4800" dirty="0">
              <a:latin typeface="Calibri" panose="020F0502020204030204" pitchFamily="34" charset="0"/>
              <a:cs typeface="Calibri" panose="020F0502020204030204" pitchFamily="34" charset="0"/>
            </a:endParaRPr>
          </a:p>
        </p:txBody>
      </p:sp>
      <p:sp>
        <p:nvSpPr>
          <p:cNvPr id="6" name="CaixaDeTexto 5"/>
          <p:cNvSpPr txBox="1"/>
          <p:nvPr/>
        </p:nvSpPr>
        <p:spPr>
          <a:xfrm>
            <a:off x="571500" y="14585535"/>
            <a:ext cx="27412950" cy="7768590"/>
          </a:xfrm>
          <a:prstGeom prst="rect">
            <a:avLst/>
          </a:prstGeom>
          <a:noFill/>
        </p:spPr>
        <p:txBody>
          <a:bodyPr wrap="square" rtlCol="0">
            <a:spAutoFit/>
          </a:bodyPr>
          <a:lstStyle/>
          <a:p>
            <a:pPr algn="just">
              <a:lnSpc>
                <a:spcPct val="80000"/>
              </a:lnSpc>
            </a:pPr>
            <a:r>
              <a:rPr lang="pt-BR" sz="4800" b="1" dirty="0">
                <a:latin typeface="Calibri" panose="020F0502020204030204" pitchFamily="34" charset="0"/>
                <a:cs typeface="Calibri" panose="020F0502020204030204" pitchFamily="34" charset="0"/>
              </a:rPr>
              <a:t>RELATO DO CASO</a:t>
            </a:r>
            <a:endParaRPr lang="pt-BR" sz="4800" b="1" dirty="0">
              <a:latin typeface="Calibri" panose="020F0502020204030204" pitchFamily="34" charset="0"/>
              <a:cs typeface="Calibri" panose="020F0502020204030204" pitchFamily="34" charset="0"/>
            </a:endParaRPr>
          </a:p>
          <a:p>
            <a:pPr marL="571500" indent="-571500" algn="just">
              <a:lnSpc>
                <a:spcPct val="80000"/>
              </a:lnSpc>
              <a:buClrTx/>
              <a:buSzTx/>
              <a:buFont typeface="Arial" panose="020B0604020202020204" pitchFamily="34" charset="0"/>
              <a:buChar char="•"/>
            </a:pPr>
            <a:r>
              <a:rPr lang="pt-BR" sz="4800" dirty="0">
                <a:latin typeface="Calibri" panose="020F0502020204030204" pitchFamily="34" charset="0"/>
                <a:cs typeface="Calibri" panose="020F0502020204030204" pitchFamily="34" charset="0"/>
              </a:rPr>
              <a:t>Paciente feminino, 27 anos, vítima de queda da própria altura, apresentou fratura diafisária do rádio esquerdo (AO 2R2A3). Submetido a tratamento cirúrgico imediato com placa DCP por via de Thompson, evoluiu com dor persistente e sinais radiográficos de reabsorção óssea e diástase de 12 mm — compatível com pseudoartrose atrófica.</a:t>
            </a:r>
            <a:endParaRPr lang="pt-BR" sz="4800" dirty="0">
              <a:latin typeface="Calibri" panose="020F0502020204030204" pitchFamily="34" charset="0"/>
              <a:cs typeface="Calibri" panose="020F0502020204030204" pitchFamily="34" charset="0"/>
            </a:endParaRPr>
          </a:p>
          <a:p>
            <a:pPr marL="571500" indent="-571500" algn="just">
              <a:lnSpc>
                <a:spcPct val="80000"/>
              </a:lnSpc>
              <a:buClrTx/>
              <a:buSzTx/>
              <a:buFont typeface="Arial" panose="020B0604020202020204" pitchFamily="34" charset="0"/>
              <a:buChar char="•"/>
            </a:pPr>
            <a:r>
              <a:rPr lang="pt-BR" sz="4800" dirty="0">
                <a:latin typeface="Calibri" panose="020F0502020204030204" pitchFamily="34" charset="0"/>
                <a:cs typeface="Calibri" panose="020F0502020204030204" pitchFamily="34" charset="0"/>
              </a:rPr>
              <a:t>Em reabordagem cirúrgica realizada 5 meses após o primeiro procedimento, utilizou-se enxerto ósseo autólogo retirado da fíbula ipsilateral (não vascularizado), posicionado no foco de pseudoartrose e fixado com nova placa. O procedimento transcorreu sem intercorrências, e o paciente foi mantido em seguimento ambulatorial.</a:t>
            </a:r>
            <a:endParaRPr lang="pt-BR" sz="4800" dirty="0">
              <a:latin typeface="Calibri" panose="020F0502020204030204" pitchFamily="34" charset="0"/>
              <a:cs typeface="Calibri" panose="020F0502020204030204" pitchFamily="34" charset="0"/>
            </a:endParaRPr>
          </a:p>
          <a:p>
            <a:pPr marL="571500" indent="-571500" algn="just">
              <a:lnSpc>
                <a:spcPct val="80000"/>
              </a:lnSpc>
              <a:buClrTx/>
              <a:buSzTx/>
              <a:buFont typeface="Arial" panose="020B0604020202020204" pitchFamily="34" charset="0"/>
              <a:buChar char="•"/>
            </a:pPr>
            <a:r>
              <a:rPr lang="pt-BR" sz="4800" dirty="0">
                <a:latin typeface="Calibri" panose="020F0502020204030204" pitchFamily="34" charset="0"/>
                <a:cs typeface="Calibri" panose="020F0502020204030204" pitchFamily="34" charset="0"/>
              </a:rPr>
              <a:t>No pós-operatório, relatou ausência de dor e boa mobilidade funcional. As radiografias demonstraram integração adequada do enxerto, sem sinais de rejeição ou afrouxamento do material de síntese. Até o momento, não há evidência clara de consolidação óssea definitiva, porém o quadro clínico segue estável e sem complicações.</a:t>
            </a:r>
            <a:endParaRPr lang="pt-BR" sz="4800" dirty="0">
              <a:latin typeface="Calibri" panose="020F0502020204030204" pitchFamily="34" charset="0"/>
              <a:cs typeface="Calibri" panose="020F0502020204030204" pitchFamily="34" charset="0"/>
            </a:endParaRPr>
          </a:p>
        </p:txBody>
      </p:sp>
      <p:pic>
        <p:nvPicPr>
          <p:cNvPr id="13" name="Imagem 12"/>
          <p:cNvPicPr>
            <a:picLocks noChangeAspect="1"/>
          </p:cNvPicPr>
          <p:nvPr/>
        </p:nvPicPr>
        <p:blipFill>
          <a:blip r:embed="R6e19067dfc8d4aaf"/>
          <a:stretch>
            <a:fillRect/>
          </a:stretch>
        </p:blipFill>
        <p:spPr>
          <a:xfrm>
            <a:off x="935224" y="22536164"/>
            <a:ext cx="4772472" cy="6005257"/>
          </a:xfrm>
          <a:prstGeom prst="rect">
            <a:avLst/>
          </a:prstGeom>
        </p:spPr>
      </p:pic>
      <p:sp>
        <p:nvSpPr>
          <p:cNvPr id="15" name="CaixaDeTexto 14"/>
          <p:cNvSpPr txBox="1"/>
          <p:nvPr/>
        </p:nvSpPr>
        <p:spPr>
          <a:xfrm>
            <a:off x="876615" y="28656816"/>
            <a:ext cx="5142237" cy="1337945"/>
          </a:xfrm>
          <a:prstGeom prst="rect">
            <a:avLst/>
          </a:prstGeom>
          <a:noFill/>
        </p:spPr>
        <p:txBody>
          <a:bodyPr wrap="square">
            <a:spAutoFit/>
          </a:bodyPr>
          <a:lstStyle/>
          <a:p>
            <a:pPr algn="just">
              <a:lnSpc>
                <a:spcPct val="150000"/>
              </a:lnSpc>
            </a:pPr>
            <a:r>
              <a:rPr lang="pt-BR" sz="1800" dirty="0">
                <a:effectLst/>
                <a:latin typeface="Calibri" panose="020F0502020204030204" pitchFamily="34" charset="0"/>
                <a:ea typeface="Times New Roman" panose="02020603050405020304" pitchFamily="18" charset="0"/>
                <a:cs typeface="Calibri" panose="020F0502020204030204" pitchFamily="34" charset="0"/>
              </a:rPr>
              <a:t>Figura 1 - Radiografias Perfil e AP do antebraço esquerdo no pós-operatório imediato.</a:t>
            </a:r>
            <a:endParaRPr lang="pt-BR" sz="16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r>
              <a:rPr lang="pt-BR" sz="1800" dirty="0">
                <a:effectLst/>
                <a:latin typeface="Calibri" panose="020F0502020204030204" pitchFamily="34" charset="0"/>
                <a:ea typeface="Times New Roman" panose="02020603050405020304" pitchFamily="18" charset="0"/>
                <a:cs typeface="Calibri" panose="020F0502020204030204" pitchFamily="34" charset="0"/>
              </a:rPr>
              <a:t>Fonte: Acervo do Serviço.</a:t>
            </a:r>
            <a:endParaRPr lang="pt-BR" sz="16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16" name="Imagem 15"/>
          <p:cNvPicPr>
            <a:picLocks noChangeAspect="1"/>
          </p:cNvPicPr>
          <p:nvPr/>
        </p:nvPicPr>
        <p:blipFill>
          <a:blip r:embed="R6d426ab7cb2a4eb8"/>
          <a:stretch>
            <a:fillRect/>
          </a:stretch>
        </p:blipFill>
        <p:spPr>
          <a:xfrm>
            <a:off x="6263825" y="22598393"/>
            <a:ext cx="6684598" cy="6005257"/>
          </a:xfrm>
          <a:prstGeom prst="rect">
            <a:avLst/>
          </a:prstGeom>
        </p:spPr>
      </p:pic>
      <p:sp>
        <p:nvSpPr>
          <p:cNvPr id="18" name="CaixaDeTexto 17"/>
          <p:cNvSpPr txBox="1"/>
          <p:nvPr/>
        </p:nvSpPr>
        <p:spPr>
          <a:xfrm>
            <a:off x="6263640" y="28728670"/>
            <a:ext cx="6731000" cy="1753235"/>
          </a:xfrm>
          <a:prstGeom prst="rect">
            <a:avLst/>
          </a:prstGeom>
          <a:noFill/>
        </p:spPr>
        <p:txBody>
          <a:bodyPr wrap="square">
            <a:spAutoFit/>
          </a:bodyPr>
          <a:lstStyle/>
          <a:p>
            <a:pPr algn="just">
              <a:lnSpc>
                <a:spcPct val="150000"/>
              </a:lnSpc>
            </a:pPr>
            <a:r>
              <a:rPr lang="pt-BR" sz="1800" dirty="0">
                <a:effectLst/>
                <a:latin typeface="Calibri" panose="020F0502020204030204" pitchFamily="34" charset="0"/>
                <a:ea typeface="Times New Roman" panose="02020603050405020304" pitchFamily="18" charset="0"/>
                <a:cs typeface="Calibri" panose="020F0502020204030204" pitchFamily="34" charset="0"/>
              </a:rPr>
              <a:t>Figura 2 - Radiografias Perfil e AP do antebraço com 4 meses de evolução, evidenciando absorção óssea no foco de fratura (pseudoartrose).</a:t>
            </a:r>
            <a:endParaRPr lang="pt-BR" sz="16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r>
              <a:rPr lang="pt-BR" sz="1800" dirty="0">
                <a:effectLst/>
                <a:latin typeface="Calibri" panose="020F0502020204030204" pitchFamily="34" charset="0"/>
                <a:ea typeface="Times New Roman" panose="02020603050405020304" pitchFamily="18" charset="0"/>
                <a:cs typeface="Calibri" panose="020F0502020204030204" pitchFamily="34" charset="0"/>
              </a:rPr>
              <a:t>Fonte: Acervo do Serviço.</a:t>
            </a:r>
            <a:endParaRPr lang="pt-BR" sz="16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19" name="Imagem 18"/>
          <p:cNvPicPr>
            <a:picLocks noChangeAspect="1"/>
          </p:cNvPicPr>
          <p:nvPr/>
        </p:nvPicPr>
        <p:blipFill>
          <a:blip r:embed="R93f6d6f0e4b04115"/>
          <a:stretch>
            <a:fillRect/>
          </a:stretch>
        </p:blipFill>
        <p:spPr>
          <a:xfrm>
            <a:off x="13567410" y="22566643"/>
            <a:ext cx="7733425" cy="6005257"/>
          </a:xfrm>
          <a:prstGeom prst="rect">
            <a:avLst/>
          </a:prstGeom>
        </p:spPr>
      </p:pic>
      <p:sp>
        <p:nvSpPr>
          <p:cNvPr id="21" name="CaixaDeTexto 20"/>
          <p:cNvSpPr txBox="1"/>
          <p:nvPr/>
        </p:nvSpPr>
        <p:spPr>
          <a:xfrm>
            <a:off x="13608685" y="28759443"/>
            <a:ext cx="8324850" cy="2168525"/>
          </a:xfrm>
          <a:prstGeom prst="rect">
            <a:avLst/>
          </a:prstGeom>
          <a:noFill/>
        </p:spPr>
        <p:txBody>
          <a:bodyPr wrap="square">
            <a:spAutoFit/>
          </a:bodyPr>
          <a:lstStyle/>
          <a:p>
            <a:pPr algn="just">
              <a:lnSpc>
                <a:spcPct val="150000"/>
              </a:lnSpc>
            </a:pPr>
            <a:r>
              <a:rPr lang="pt-BR" sz="1800" dirty="0">
                <a:effectLst/>
                <a:latin typeface="Calibri" panose="020F0502020204030204" pitchFamily="34" charset="0"/>
                <a:ea typeface="Times New Roman" panose="02020603050405020304" pitchFamily="18" charset="0"/>
                <a:cs typeface="Calibri" panose="020F0502020204030204" pitchFamily="34" charset="0"/>
              </a:rPr>
              <a:t>Figura 3 - Radiografias AP e Perfil do antebraço no pós-operatório imediato do tratamento cirúrgico da pseudoartrose do rádio diafisário com uso de enxerto de fíbula não vascularizado. Na imagem à direita é possível evidenciar o tamanho do enxerto retirado da fíbula esquerda.</a:t>
            </a:r>
            <a:endParaRPr lang="pt-BR" sz="16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r>
              <a:rPr lang="pt-BR" sz="1800" dirty="0">
                <a:effectLst/>
                <a:latin typeface="Calibri" panose="020F0502020204030204" pitchFamily="34" charset="0"/>
                <a:ea typeface="Times New Roman" panose="02020603050405020304" pitchFamily="18" charset="0"/>
                <a:cs typeface="Calibri" panose="020F0502020204030204" pitchFamily="34" charset="0"/>
              </a:rPr>
              <a:t>Fonte: Acervo do Serviço.</a:t>
            </a:r>
            <a:endParaRPr lang="pt-BR"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3" name="CaixaDeTexto 22"/>
          <p:cNvSpPr txBox="1"/>
          <p:nvPr/>
        </p:nvSpPr>
        <p:spPr>
          <a:xfrm>
            <a:off x="876301" y="30587065"/>
            <a:ext cx="26898994" cy="6070600"/>
          </a:xfrm>
          <a:prstGeom prst="rect">
            <a:avLst/>
          </a:prstGeom>
          <a:noFill/>
        </p:spPr>
        <p:txBody>
          <a:bodyPr wrap="square">
            <a:spAutoFit/>
          </a:bodyPr>
          <a:lstStyle/>
          <a:p>
            <a:pPr algn="just">
              <a:lnSpc>
                <a:spcPct val="90000"/>
              </a:lnSpc>
            </a:pPr>
            <a:r>
              <a:rPr lang="pt-BR" sz="4800" b="1" dirty="0">
                <a:latin typeface="Calibri" panose="020F0502020204030204" pitchFamily="34" charset="0"/>
                <a:cs typeface="Calibri" panose="020F0502020204030204" pitchFamily="34" charset="0"/>
              </a:rPr>
              <a:t>CONCLUSÕES</a:t>
            </a:r>
            <a:endParaRPr lang="pt-BR" sz="4800" b="1" dirty="0">
              <a:latin typeface="Calibri" panose="020F0502020204030204" pitchFamily="34" charset="0"/>
              <a:cs typeface="Calibri" panose="020F0502020204030204" pitchFamily="34" charset="0"/>
            </a:endParaRPr>
          </a:p>
          <a:p>
            <a:pPr marL="457200" indent="-457200" algn="just">
              <a:lnSpc>
                <a:spcPct val="80000"/>
              </a:lnSpc>
              <a:buFont typeface="Arial" panose="020B0604020202020204" pitchFamily="34" charset="0"/>
              <a:buChar char="•"/>
            </a:pPr>
            <a:r>
              <a:rPr lang="pt-BR" sz="4800" dirty="0">
                <a:latin typeface="Calibri" panose="020F0502020204030204" pitchFamily="34" charset="0"/>
                <a:cs typeface="Calibri" panose="020F0502020204030204" pitchFamily="34" charset="0"/>
              </a:rPr>
              <a:t>O tratamento da pseudoartrose diafisária representa um desafio terapêutico. A escolha pelo enxerto de fíbula não vascularizada mostrou-se eficaz neste caso, oferecendo estabilidade estrutural e estímulo osteogênico com baixa morbidade e boa aceitação clínica. Por não demandar reconstrução vascular microcirúrgica, essa técnica é mais acessível e tecnicamente simples, o que a torna especialmente vantajosa em instituições com recursos limitados.</a:t>
            </a:r>
            <a:endParaRPr lang="pt-BR" sz="4800" dirty="0">
              <a:latin typeface="Calibri" panose="020F0502020204030204" pitchFamily="34" charset="0"/>
              <a:cs typeface="Calibri" panose="020F0502020204030204" pitchFamily="34" charset="0"/>
            </a:endParaRPr>
          </a:p>
          <a:p>
            <a:pPr marL="457200" indent="-457200" algn="just">
              <a:lnSpc>
                <a:spcPct val="80000"/>
              </a:lnSpc>
              <a:buFont typeface="Arial" panose="020B0604020202020204" pitchFamily="34" charset="0"/>
              <a:buChar char="•"/>
            </a:pPr>
            <a:r>
              <a:rPr lang="pt-BR" sz="4800" dirty="0">
                <a:latin typeface="Calibri" panose="020F0502020204030204" pitchFamily="34" charset="0"/>
                <a:cs typeface="Calibri" panose="020F0502020204030204" pitchFamily="34" charset="0"/>
              </a:rPr>
              <a:t>Ainda que o paciente não tenha apresentado consolidação óssea radiológica completa até o presente momento, a evolução clínica favorável e a estabilidade do quadro reforçam a aplicabilidade do EFNV em pseudoartroses do rádio. Este relato contribui para ampliar as evidências sobre o uso dessa técnica e incentiva sua consideração em contextos semelhantes.</a:t>
            </a:r>
            <a:endParaRPr lang="pt-BR" sz="4800" dirty="0">
              <a:latin typeface="Calibri" panose="020F0502020204030204" pitchFamily="34" charset="0"/>
              <a:cs typeface="Calibri" panose="020F0502020204030204" pitchFamily="34" charset="0"/>
            </a:endParaRPr>
          </a:p>
        </p:txBody>
      </p:sp>
      <p:sp>
        <p:nvSpPr>
          <p:cNvPr id="20" name="CaixaDeTexto 19"/>
          <p:cNvSpPr txBox="1"/>
          <p:nvPr/>
        </p:nvSpPr>
        <p:spPr>
          <a:xfrm>
            <a:off x="1181101" y="37369945"/>
            <a:ext cx="26898994" cy="2306955"/>
          </a:xfrm>
          <a:prstGeom prst="rect">
            <a:avLst/>
          </a:prstGeom>
          <a:noFill/>
        </p:spPr>
        <p:txBody>
          <a:bodyPr wrap="square">
            <a:spAutoFit/>
          </a:bodyPr>
          <a:lstStyle/>
          <a:p>
            <a:pPr algn="just"/>
            <a:r>
              <a:rPr lang="pt-BR" sz="2400" b="1" dirty="0">
                <a:latin typeface="Calibri" panose="020F0502020204030204" pitchFamily="34" charset="0"/>
                <a:cs typeface="Calibri" panose="020F0502020204030204" pitchFamily="34" charset="0"/>
              </a:rPr>
              <a:t>REFERÊNCIAS</a:t>
            </a:r>
            <a:endParaRPr lang="pt-BR" sz="2400" b="1" dirty="0">
              <a:latin typeface="Calibri" panose="020F0502020204030204" pitchFamily="34" charset="0"/>
              <a:cs typeface="Calibri" panose="020F0502020204030204" pitchFamily="34" charset="0"/>
            </a:endParaRPr>
          </a:p>
          <a:p>
            <a:pPr algn="just"/>
            <a:endParaRPr lang="pt-BR" sz="2400" dirty="0">
              <a:latin typeface="Calibri" panose="020F0502020204030204" pitchFamily="34" charset="0"/>
              <a:cs typeface="Calibri" panose="020F0502020204030204" pitchFamily="34" charset="0"/>
            </a:endParaRPr>
          </a:p>
          <a:p>
            <a:pPr algn="just"/>
            <a:r>
              <a:rPr lang="pt-BR" sz="2400" dirty="0">
                <a:latin typeface="Calibri" panose="020F0502020204030204" pitchFamily="34" charset="0"/>
                <a:cs typeface="Calibri" panose="020F0502020204030204" pitchFamily="34" charset="0"/>
              </a:rPr>
              <a:t>SMALL, T.; TAQI, S.; YAISH, A. Fraturas </a:t>
            </a:r>
            <a:r>
              <a:rPr lang="pt-BR" sz="2400" dirty="0" err="1">
                <a:latin typeface="Calibri" panose="020F0502020204030204" pitchFamily="34" charset="0"/>
                <a:cs typeface="Calibri" panose="020F0502020204030204" pitchFamily="34" charset="0"/>
              </a:rPr>
              <a:t>diafisárias</a:t>
            </a:r>
            <a:r>
              <a:rPr lang="pt-BR" sz="2400" dirty="0">
                <a:latin typeface="Calibri" panose="020F0502020204030204" pitchFamily="34" charset="0"/>
                <a:cs typeface="Calibri" panose="020F0502020204030204" pitchFamily="34" charset="0"/>
              </a:rPr>
              <a:t> do rádio e </a:t>
            </a:r>
            <a:r>
              <a:rPr lang="pt-BR" sz="2400" dirty="0" err="1">
                <a:latin typeface="Calibri" panose="020F0502020204030204" pitchFamily="34" charset="0"/>
                <a:cs typeface="Calibri" panose="020F0502020204030204" pitchFamily="34" charset="0"/>
              </a:rPr>
              <a:t>pseudoartrose</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Journal</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of</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Orthopaedic</a:t>
            </a:r>
            <a:r>
              <a:rPr lang="pt-BR" sz="2400" dirty="0">
                <a:latin typeface="Calibri" panose="020F0502020204030204" pitchFamily="34" charset="0"/>
                <a:cs typeface="Calibri" panose="020F0502020204030204" pitchFamily="34" charset="0"/>
              </a:rPr>
              <a:t> Trauma, v. 38, n. 5, p. 243-250, 2024.</a:t>
            </a:r>
            <a:endParaRPr lang="pt-BR" sz="2400" dirty="0">
              <a:latin typeface="Calibri" panose="020F0502020204030204" pitchFamily="34" charset="0"/>
              <a:cs typeface="Calibri" panose="020F0502020204030204" pitchFamily="34" charset="0"/>
            </a:endParaRPr>
          </a:p>
          <a:p>
            <a:pPr algn="just"/>
            <a:r>
              <a:rPr lang="pt-BR" sz="2400" dirty="0">
                <a:latin typeface="Calibri" panose="020F0502020204030204" pitchFamily="34" charset="0"/>
                <a:cs typeface="Calibri" panose="020F0502020204030204" pitchFamily="34" charset="0"/>
              </a:rPr>
              <a:t>ROYEN, C.; GOORENSA, J.; GOUBAU, S. Fraturas </a:t>
            </a:r>
            <a:r>
              <a:rPr lang="pt-BR" sz="2400" dirty="0" err="1">
                <a:latin typeface="Calibri" panose="020F0502020204030204" pitchFamily="34" charset="0"/>
                <a:cs typeface="Calibri" panose="020F0502020204030204" pitchFamily="34" charset="0"/>
              </a:rPr>
              <a:t>diafisárias</a:t>
            </a:r>
            <a:r>
              <a:rPr lang="pt-BR" sz="2400" dirty="0">
                <a:latin typeface="Calibri" panose="020F0502020204030204" pitchFamily="34" charset="0"/>
                <a:cs typeface="Calibri" panose="020F0502020204030204" pitchFamily="34" charset="0"/>
              </a:rPr>
              <a:t> do rádio em adultos jovens e idosos: uma análise do padrão bimodal. </a:t>
            </a:r>
            <a:r>
              <a:rPr lang="pt-BR" sz="2400" dirty="0" err="1">
                <a:latin typeface="Calibri" panose="020F0502020204030204" pitchFamily="34" charset="0"/>
                <a:cs typeface="Calibri" panose="020F0502020204030204" pitchFamily="34" charset="0"/>
              </a:rPr>
              <a:t>Journal</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of</a:t>
            </a:r>
            <a:r>
              <a:rPr lang="pt-BR" sz="2400" dirty="0">
                <a:latin typeface="Calibri" panose="020F0502020204030204" pitchFamily="34" charset="0"/>
                <a:cs typeface="Calibri" panose="020F0502020204030204" pitchFamily="34" charset="0"/>
              </a:rPr>
              <a:t> Hand </a:t>
            </a:r>
            <a:r>
              <a:rPr lang="pt-BR" sz="2400" dirty="0" err="1">
                <a:latin typeface="Calibri" panose="020F0502020204030204" pitchFamily="34" charset="0"/>
                <a:cs typeface="Calibri" panose="020F0502020204030204" pitchFamily="34" charset="0"/>
              </a:rPr>
              <a:t>Surgery</a:t>
            </a:r>
            <a:r>
              <a:rPr lang="pt-BR" sz="2400" dirty="0">
                <a:latin typeface="Calibri" panose="020F0502020204030204" pitchFamily="34" charset="0"/>
                <a:cs typeface="Calibri" panose="020F0502020204030204" pitchFamily="34" charset="0"/>
              </a:rPr>
              <a:t>, v. 48, n. 4, p. 312-319, 2023.</a:t>
            </a:r>
            <a:endParaRPr lang="pt-BR" sz="2400" dirty="0">
              <a:latin typeface="Calibri" panose="020F0502020204030204" pitchFamily="34" charset="0"/>
              <a:cs typeface="Calibri" panose="020F0502020204030204" pitchFamily="34" charset="0"/>
            </a:endParaRPr>
          </a:p>
          <a:p>
            <a:pPr algn="just"/>
            <a:r>
              <a:rPr lang="pt-BR" sz="2400" dirty="0">
                <a:latin typeface="Calibri" panose="020F0502020204030204" pitchFamily="34" charset="0"/>
                <a:cs typeface="Calibri" panose="020F0502020204030204" pitchFamily="34" charset="0"/>
              </a:rPr>
              <a:t>AGRAWAL, A.; TIWARI, A. </a:t>
            </a:r>
            <a:r>
              <a:rPr lang="pt-BR" sz="2400" dirty="0" err="1">
                <a:latin typeface="Calibri" panose="020F0502020204030204" pitchFamily="34" charset="0"/>
                <a:cs typeface="Calibri" panose="020F0502020204030204" pitchFamily="34" charset="0"/>
              </a:rPr>
              <a:t>Pseudoartrose</a:t>
            </a:r>
            <a:r>
              <a:rPr lang="pt-BR" sz="2400" dirty="0">
                <a:latin typeface="Calibri" panose="020F0502020204030204" pitchFamily="34" charset="0"/>
                <a:cs typeface="Calibri" panose="020F0502020204030204" pitchFamily="34" charset="0"/>
              </a:rPr>
              <a:t> do rádio: classificação e tratamentos. </a:t>
            </a:r>
            <a:r>
              <a:rPr lang="pt-BR" sz="2400" dirty="0" err="1">
                <a:latin typeface="Calibri" panose="020F0502020204030204" pitchFamily="34" charset="0"/>
                <a:cs typeface="Calibri" panose="020F0502020204030204" pitchFamily="34" charset="0"/>
              </a:rPr>
              <a:t>Orthopaedic</a:t>
            </a:r>
            <a:r>
              <a:rPr lang="pt-BR" sz="2400" dirty="0">
                <a:latin typeface="Calibri" panose="020F0502020204030204" pitchFamily="34" charset="0"/>
                <a:cs typeface="Calibri" panose="020F0502020204030204" pitchFamily="34" charset="0"/>
              </a:rPr>
              <a:t> Review, v. 12, n. 1, p. 45-50, 2024.</a:t>
            </a:r>
            <a:endParaRPr lang="pt-BR" sz="2400" dirty="0">
              <a:latin typeface="Calibri" panose="020F0502020204030204" pitchFamily="34" charset="0"/>
              <a:cs typeface="Calibri" panose="020F0502020204030204" pitchFamily="34" charset="0"/>
            </a:endParaRPr>
          </a:p>
          <a:p>
            <a:pPr algn="just"/>
            <a:r>
              <a:rPr lang="pt-BR" sz="2400" dirty="0">
                <a:latin typeface="Calibri" panose="020F0502020204030204" pitchFamily="34" charset="0"/>
                <a:cs typeface="Calibri" panose="020F0502020204030204" pitchFamily="34" charset="0"/>
              </a:rPr>
              <a:t>SHARMA, R.; SYED, R.; KHATIB, M.; HASANI, S. Enxerto de fíbula não vascularizada no tratamento de fraturas </a:t>
            </a:r>
            <a:r>
              <a:rPr lang="pt-BR" sz="2400" dirty="0" err="1">
                <a:latin typeface="Calibri" panose="020F0502020204030204" pitchFamily="34" charset="0"/>
                <a:cs typeface="Calibri" panose="020F0502020204030204" pitchFamily="34" charset="0"/>
              </a:rPr>
              <a:t>diafisárias</a:t>
            </a:r>
            <a:r>
              <a:rPr lang="pt-BR" sz="2400" dirty="0">
                <a:latin typeface="Calibri" panose="020F0502020204030204" pitchFamily="34" charset="0"/>
                <a:cs typeface="Calibri" panose="020F0502020204030204" pitchFamily="34" charset="0"/>
              </a:rPr>
              <a:t> do rádio. </a:t>
            </a:r>
            <a:r>
              <a:rPr lang="pt-BR" sz="2400" dirty="0" err="1">
                <a:latin typeface="Calibri" panose="020F0502020204030204" pitchFamily="34" charset="0"/>
                <a:cs typeface="Calibri" panose="020F0502020204030204" pitchFamily="34" charset="0"/>
              </a:rPr>
              <a:t>Bone</a:t>
            </a:r>
            <a:r>
              <a:rPr lang="pt-BR" sz="2400" dirty="0">
                <a:latin typeface="Calibri" panose="020F0502020204030204" pitchFamily="34" charset="0"/>
                <a:cs typeface="Calibri" panose="020F0502020204030204" pitchFamily="34" charset="0"/>
              </a:rPr>
              <a:t> &amp; Joint </a:t>
            </a:r>
            <a:r>
              <a:rPr lang="pt-BR" sz="2400" dirty="0" err="1">
                <a:latin typeface="Calibri" panose="020F0502020204030204" pitchFamily="34" charset="0"/>
                <a:cs typeface="Calibri" panose="020F0502020204030204" pitchFamily="34" charset="0"/>
              </a:rPr>
              <a:t>Journal</a:t>
            </a:r>
            <a:r>
              <a:rPr lang="pt-BR" sz="2400" dirty="0">
                <a:latin typeface="Calibri" panose="020F0502020204030204" pitchFamily="34" charset="0"/>
                <a:cs typeface="Calibri" panose="020F0502020204030204" pitchFamily="34" charset="0"/>
              </a:rPr>
              <a:t>, v. 106, n. 6, p. 700-705, 2024.</a:t>
            </a:r>
            <a:endParaRPr lang="pt-BR" sz="2400" dirty="0">
              <a:latin typeface="Calibri" panose="020F0502020204030204" pitchFamily="34" charset="0"/>
              <a:cs typeface="Calibri" panose="020F0502020204030204" pitchFamily="34" charset="0"/>
            </a:endParaRPr>
          </a:p>
        </p:txBody>
      </p:sp>
      <p:pic>
        <p:nvPicPr>
          <p:cNvPr id="8" name="Imagem 7"/>
          <p:cNvPicPr>
            <a:picLocks noChangeAspect="1"/>
          </p:cNvPicPr>
          <p:nvPr/>
        </p:nvPicPr>
        <p:blipFill>
          <a:blip r:embed="R30a30afd143e418f"/>
          <a:stretch>
            <a:fillRect/>
          </a:stretch>
        </p:blipFill>
        <p:spPr>
          <a:xfrm>
            <a:off x="22818725" y="22607905"/>
            <a:ext cx="4309745" cy="3232150"/>
          </a:xfrm>
          <a:prstGeom prst="rect">
            <a:avLst/>
          </a:prstGeom>
        </p:spPr>
      </p:pic>
      <p:pic>
        <p:nvPicPr>
          <p:cNvPr id="9" name="Imagem 8"/>
          <p:cNvPicPr>
            <a:picLocks noChangeAspect="1"/>
          </p:cNvPicPr>
          <p:nvPr/>
        </p:nvPicPr>
        <p:blipFill>
          <a:blip r:embed="Rfff9b3e0f18f48a4"/>
          <a:stretch>
            <a:fillRect/>
          </a:stretch>
        </p:blipFill>
        <p:spPr>
          <a:xfrm>
            <a:off x="22825710" y="25791160"/>
            <a:ext cx="4302760" cy="3228340"/>
          </a:xfrm>
          <a:prstGeom prst="rect">
            <a:avLst/>
          </a:prstGeom>
        </p:spPr>
      </p:pic>
      <p:sp>
        <p:nvSpPr>
          <p:cNvPr id="10" name="CaixaDeTexto 14"/>
          <p:cNvSpPr txBox="1"/>
          <p:nvPr>
            <p:custDataLst>
              <p:tags r:id="Rdfd19e9eb43c4f07"/>
            </p:custDataLst>
          </p:nvPr>
        </p:nvSpPr>
        <p:spPr>
          <a:xfrm>
            <a:off x="22753635" y="29054961"/>
            <a:ext cx="5142237" cy="1337945"/>
          </a:xfrm>
          <a:prstGeom prst="rect">
            <a:avLst/>
          </a:prstGeom>
          <a:noFill/>
        </p:spPr>
        <p:txBody>
          <a:bodyPr wrap="square">
            <a:spAutoFit/>
          </a:bodyPr>
          <a:p>
            <a:pPr algn="just">
              <a:lnSpc>
                <a:spcPct val="150000"/>
              </a:lnSpc>
            </a:pPr>
            <a:r>
              <a:rPr lang="pt-BR" sz="1800" dirty="0">
                <a:effectLst/>
                <a:latin typeface="Calibri" panose="020F0502020204030204" pitchFamily="34" charset="0"/>
                <a:ea typeface="Times New Roman" panose="02020603050405020304" pitchFamily="18" charset="0"/>
                <a:cs typeface="Calibri" panose="020F0502020204030204" pitchFamily="34" charset="0"/>
              </a:rPr>
              <a:t>Figura 4 - Imagem de paciente no seguimento ambulatorial evidenciando recuperação de plena amplitude de movimento em pronossupinação</a:t>
            </a:r>
            <a:endParaRPr lang="pt-BR" sz="1600" dirty="0">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p:cNvPicPr>
            <a:picLocks noChangeAspect="1"/>
          </p:cNvPicPr>
          <p:nvPr/>
        </p:nvPicPr>
        <p:blipFill>
          <a:blip r:embed="R1d85ce71c3ca495e">
            <a:extLst>
              <a:ext uri="{28A0092B-C50C-407E-A947-70E740481C1C}">
                <a14:useLocalDpi xmlns:a14="http://schemas.microsoft.com/office/drawing/2010/main" val="0"/>
              </a:ext>
            </a:extLst>
          </a:blip>
          <a:stretch>
            <a:fillRect/>
          </a:stretch>
        </p:blipFill>
        <p:spPr>
          <a:xfrm>
            <a:off x="0" y="0"/>
            <a:ext cx="28800425" cy="3961130"/>
          </a:xfrm>
          <a:prstGeom prst="rect">
            <a:avLst/>
          </a:prstGeom>
        </p:spPr>
      </p:pic>
      <p:pic>
        <p:nvPicPr>
          <p:cNvPr id="7" name="Imagem 6"/>
          <p:cNvPicPr>
            <a:picLocks noChangeAspect="1"/>
          </p:cNvPicPr>
          <p:nvPr/>
        </p:nvPicPr>
        <p:blipFill>
          <a:blip r:embed="R840e9f88d9c842a4">
            <a:extLst>
              <a:ext uri="{28A0092B-C50C-407E-A947-70E740481C1C}">
                <a14:useLocalDpi xmlns:a14="http://schemas.microsoft.com/office/drawing/2010/main" val="0"/>
              </a:ext>
            </a:extLst>
          </a:blip>
          <a:stretch>
            <a:fillRect/>
          </a:stretch>
        </p:blipFill>
        <p:spPr>
          <a:xfrm>
            <a:off x="0" y="41066085"/>
            <a:ext cx="28800425" cy="1991360"/>
          </a:xfrm>
          <a:prstGeom prst="rect">
            <a:avLst/>
          </a:prstGeom>
        </p:spPr>
      </p:pic>
      <p:sp>
        <p:nvSpPr>
          <p:cNvPr id="2" name="CaixaDeTexto 1"/>
          <p:cNvSpPr txBox="1"/>
          <p:nvPr/>
        </p:nvSpPr>
        <p:spPr>
          <a:xfrm>
            <a:off x="571500" y="4546555"/>
            <a:ext cx="27698700" cy="3051810"/>
          </a:xfrm>
          <a:prstGeom prst="rect">
            <a:avLst/>
          </a:prstGeom>
          <a:noFill/>
        </p:spPr>
        <p:txBody>
          <a:bodyPr wrap="square" rtlCol="0">
            <a:spAutoFit/>
          </a:bodyPr>
          <a:lstStyle/>
          <a:p>
            <a:pPr algn="ctr"/>
            <a:r>
              <a:rPr lang="pt-BR" sz="5400" b="1" dirty="0">
                <a:latin typeface="Calibri" panose="020F0502020204030204" pitchFamily="34" charset="0"/>
                <a:cs typeface="Calibri" panose="020F0502020204030204" pitchFamily="34" charset="0"/>
              </a:rPr>
              <a:t>Pioartrite Cotovelo da Criança</a:t>
            </a:r>
            <a:r>
              <a:rPr sz="5400" b="1" dirty="0">
                <a:latin typeface="Calibri" panose="020F0502020204030204" pitchFamily="34" charset="0"/>
                <a:cs typeface="Calibri" panose="020F0502020204030204" pitchFamily="34" charset="0"/>
              </a:rPr>
              <a:t>: Relato de Caso</a:t>
            </a:r>
            <a:endParaRPr sz="5400" b="1" dirty="0">
              <a:latin typeface="Calibri" panose="020F0502020204030204" pitchFamily="34" charset="0"/>
              <a:cs typeface="Calibri" panose="020F0502020204030204" pitchFamily="34" charset="0"/>
            </a:endParaRPr>
          </a:p>
          <a:p>
            <a:pPr algn="ctr"/>
            <a:r>
              <a:rPr lang="pt-BR" sz="4400" i="1" dirty="0">
                <a:latin typeface="Calibri" panose="020F0502020204030204" pitchFamily="34" charset="0"/>
                <a:cs typeface="Calibri" panose="020F0502020204030204" pitchFamily="34" charset="0"/>
                <a:sym typeface="+mn-ea"/>
              </a:rPr>
              <a:t>Victor Maia Domingues, </a:t>
            </a:r>
            <a:r>
              <a:rPr lang="pt-BR" sz="4400" i="1" dirty="0">
                <a:latin typeface="Calibri" panose="020F0502020204030204" pitchFamily="34" charset="0"/>
                <a:cs typeface="Calibri" panose="020F0502020204030204" pitchFamily="34" charset="0"/>
              </a:rPr>
              <a:t>Barbara </a:t>
            </a:r>
            <a:r>
              <a:rPr lang="pt-BR" sz="4400" i="1" dirty="0" err="1">
                <a:latin typeface="Calibri" panose="020F0502020204030204" pitchFamily="34" charset="0"/>
                <a:cs typeface="Calibri" panose="020F0502020204030204" pitchFamily="34" charset="0"/>
              </a:rPr>
              <a:t>Malavazi</a:t>
            </a:r>
            <a:r>
              <a:rPr lang="pt-BR" sz="4400" i="1" dirty="0">
                <a:latin typeface="Calibri" panose="020F0502020204030204" pitchFamily="34" charset="0"/>
                <a:cs typeface="Calibri" panose="020F0502020204030204" pitchFamily="34" charset="0"/>
              </a:rPr>
              <a:t> de Sousa, </a:t>
            </a:r>
            <a:r>
              <a:rPr lang="pt-BR" sz="4400" i="1" dirty="0">
                <a:latin typeface="Calibri" panose="020F0502020204030204" pitchFamily="34" charset="0"/>
                <a:cs typeface="Calibri" panose="020F0502020204030204" pitchFamily="34" charset="0"/>
                <a:sym typeface="+mn-ea"/>
              </a:rPr>
              <a:t>Carlos Magno Pinheiro de Araujo, </a:t>
            </a:r>
            <a:r>
              <a:rPr lang="pt-BR" sz="4400" i="1" dirty="0">
                <a:latin typeface="Calibri" panose="020F0502020204030204" pitchFamily="34" charset="0"/>
                <a:cs typeface="Calibri" panose="020F0502020204030204" pitchFamily="34" charset="0"/>
              </a:rPr>
              <a:t>Arthur </a:t>
            </a:r>
            <a:r>
              <a:rPr lang="pt-BR" sz="4400" i="1" dirty="0" err="1">
                <a:latin typeface="Calibri" panose="020F0502020204030204" pitchFamily="34" charset="0"/>
                <a:cs typeface="Calibri" panose="020F0502020204030204" pitchFamily="34" charset="0"/>
              </a:rPr>
              <a:t>Tescarolli</a:t>
            </a:r>
            <a:r>
              <a:rPr lang="pt-BR" sz="4400" i="1" dirty="0">
                <a:latin typeface="Calibri" panose="020F0502020204030204" pitchFamily="34" charset="0"/>
                <a:cs typeface="Calibri" panose="020F0502020204030204" pitchFamily="34" charset="0"/>
              </a:rPr>
              <a:t>, </a:t>
            </a:r>
            <a:endParaRPr lang="pt-BR" sz="4400" i="1" dirty="0">
              <a:latin typeface="Calibri" panose="020F0502020204030204" pitchFamily="34" charset="0"/>
              <a:cs typeface="Calibri" panose="020F0502020204030204" pitchFamily="34" charset="0"/>
            </a:endParaRPr>
          </a:p>
          <a:p>
            <a:pPr algn="ctr"/>
            <a:r>
              <a:rPr lang="pt-BR" sz="4400" i="1" dirty="0">
                <a:latin typeface="Calibri" panose="020F0502020204030204" pitchFamily="34" charset="0"/>
                <a:cs typeface="Calibri" panose="020F0502020204030204" pitchFamily="34" charset="0"/>
              </a:rPr>
              <a:t>André Felipe Ninomiya, Nilson Nonose</a:t>
            </a:r>
            <a:endParaRPr lang="pt-BR" sz="4400" i="1" dirty="0">
              <a:latin typeface="Calibri" panose="020F0502020204030204" pitchFamily="34" charset="0"/>
              <a:cs typeface="Calibri" panose="020F0502020204030204" pitchFamily="34" charset="0"/>
            </a:endParaRPr>
          </a:p>
          <a:p>
            <a:pPr algn="ctr">
              <a:lnSpc>
                <a:spcPct val="90000"/>
              </a:lnSpc>
            </a:pPr>
            <a:endParaRPr lang="pt-BR" sz="1200" dirty="0">
              <a:latin typeface="Calibri" panose="020F0502020204030204" pitchFamily="34" charset="0"/>
              <a:cs typeface="Calibri" panose="020F0502020204030204" pitchFamily="34" charset="0"/>
            </a:endParaRPr>
          </a:p>
          <a:p>
            <a:pPr algn="ctr">
              <a:lnSpc>
                <a:spcPct val="90000"/>
              </a:lnSpc>
            </a:pPr>
            <a:r>
              <a:rPr lang="pt-BR" sz="4400" dirty="0">
                <a:latin typeface="Calibri" panose="020F0502020204030204" pitchFamily="34" charset="0"/>
                <a:cs typeface="Calibri" panose="020F0502020204030204" pitchFamily="34" charset="0"/>
              </a:rPr>
              <a:t>Hospital Universitário São Francisco na Providência de Deus – HUSF, Bragança Paulista, SP</a:t>
            </a:r>
            <a:endParaRPr lang="pt-BR" sz="4400" dirty="0">
              <a:latin typeface="Calibri" panose="020F0502020204030204" pitchFamily="34" charset="0"/>
              <a:cs typeface="Calibri" panose="020F0502020204030204" pitchFamily="34" charset="0"/>
            </a:endParaRPr>
          </a:p>
        </p:txBody>
      </p:sp>
      <p:sp>
        <p:nvSpPr>
          <p:cNvPr id="3" name="CaixaDeTexto 2"/>
          <p:cNvSpPr txBox="1"/>
          <p:nvPr/>
        </p:nvSpPr>
        <p:spPr>
          <a:xfrm>
            <a:off x="571500" y="8274083"/>
            <a:ext cx="27698700" cy="3490186"/>
          </a:xfrm>
          <a:prstGeom prst="rect">
            <a:avLst/>
          </a:prstGeom>
          <a:noFill/>
        </p:spPr>
        <p:txBody>
          <a:bodyPr wrap="square" rtlCol="0">
            <a:spAutoFit/>
          </a:bodyPr>
          <a:lstStyle/>
          <a:p>
            <a:pPr algn="just"/>
            <a:r>
              <a:rPr lang="pt-BR" sz="4800" b="1" dirty="0">
                <a:latin typeface="Calibri" panose="020F0502020204030204" pitchFamily="34" charset="0"/>
                <a:cs typeface="Calibri" panose="020F0502020204030204" pitchFamily="34" charset="0"/>
              </a:rPr>
              <a:t>INTRODUÇÃO</a:t>
            </a:r>
            <a:endParaRPr lang="pt-BR" sz="4800" b="1" dirty="0">
              <a:latin typeface="Calibri" panose="020F0502020204030204" pitchFamily="34" charset="0"/>
              <a:cs typeface="Calibri" panose="020F0502020204030204" pitchFamily="34" charset="0"/>
            </a:endParaRPr>
          </a:p>
          <a:p>
            <a:pPr marL="685800" indent="-685800" algn="just">
              <a:lnSpc>
                <a:spcPct val="90000"/>
              </a:lnSpc>
              <a:buFont typeface="Arial" panose="020B0604020202020204" pitchFamily="34" charset="0"/>
              <a:buChar char="•"/>
            </a:pPr>
            <a:r>
              <a:rPr lang="pt-BR" sz="4800" dirty="0">
                <a:effectLst/>
                <a:latin typeface="Calibri" panose="020F0502020204030204" pitchFamily="34" charset="0"/>
                <a:ea typeface="Calibri" panose="020F0502020204030204" pitchFamily="34" charset="0"/>
                <a:cs typeface="Calibri" panose="020F0502020204030204" pitchFamily="34" charset="0"/>
              </a:rPr>
              <a:t>A </a:t>
            </a:r>
            <a:r>
              <a:rPr lang="pt-BR" sz="4800" dirty="0" err="1">
                <a:effectLst/>
                <a:latin typeface="Calibri" panose="020F0502020204030204" pitchFamily="34" charset="0"/>
                <a:ea typeface="Calibri" panose="020F0502020204030204" pitchFamily="34" charset="0"/>
                <a:cs typeface="Calibri" panose="020F0502020204030204" pitchFamily="34" charset="0"/>
              </a:rPr>
              <a:t>pioartrite</a:t>
            </a:r>
            <a:r>
              <a:rPr lang="pt-BR" sz="4800" dirty="0">
                <a:effectLst/>
                <a:latin typeface="Calibri" panose="020F0502020204030204" pitchFamily="34" charset="0"/>
                <a:ea typeface="Calibri" panose="020F0502020204030204" pitchFamily="34" charset="0"/>
                <a:cs typeface="Calibri" panose="020F0502020204030204" pitchFamily="34" charset="0"/>
              </a:rPr>
              <a:t> do cotovelo é uma condição rara e grave. A infecção pode resultar em danos irreversíveis e acometimento sistêmico. A causa se dá por diversos agentes, normalmente por via hematogênica ou inoculação. O diagnóstico rápido e tratamento apropriado são fundamentais para preservar a função.</a:t>
            </a:r>
            <a:endParaRPr lang="pt-BR" sz="4800" dirty="0">
              <a:effectLst/>
              <a:latin typeface="Calibri" panose="020F0502020204030204" pitchFamily="34" charset="0"/>
              <a:ea typeface="Calibri" panose="020F0502020204030204" pitchFamily="34" charset="0"/>
              <a:cs typeface="Calibri" panose="020F0502020204030204" pitchFamily="34" charset="0"/>
            </a:endParaRPr>
          </a:p>
          <a:p>
            <a:pPr marL="685800" indent="-685800" algn="just">
              <a:lnSpc>
                <a:spcPct val="90000"/>
              </a:lnSpc>
              <a:buFont typeface="Arial" panose="020B0604020202020204" pitchFamily="34" charset="0"/>
              <a:buChar char="•"/>
            </a:pPr>
            <a:endParaRPr lang="pt-BR" sz="4800" dirty="0">
              <a:latin typeface="Calibri" panose="020F0502020204030204" pitchFamily="34" charset="0"/>
              <a:cs typeface="Calibri" panose="020F0502020204030204" pitchFamily="34" charset="0"/>
            </a:endParaRPr>
          </a:p>
        </p:txBody>
      </p:sp>
      <p:sp>
        <p:nvSpPr>
          <p:cNvPr id="5" name="CaixaDeTexto 4"/>
          <p:cNvSpPr txBox="1"/>
          <p:nvPr/>
        </p:nvSpPr>
        <p:spPr>
          <a:xfrm>
            <a:off x="358140" y="11010900"/>
            <a:ext cx="27698700" cy="901700"/>
          </a:xfrm>
          <a:prstGeom prst="rect">
            <a:avLst/>
          </a:prstGeom>
          <a:noFill/>
        </p:spPr>
        <p:txBody>
          <a:bodyPr wrap="square" rtlCol="0">
            <a:noAutofit/>
          </a:bodyPr>
          <a:lstStyle/>
          <a:p>
            <a:pPr algn="just"/>
            <a:r>
              <a:rPr lang="pt-BR" sz="4800" b="1" dirty="0">
                <a:latin typeface="Calibri" panose="020F0502020204030204" pitchFamily="34" charset="0"/>
                <a:cs typeface="Calibri" panose="020F0502020204030204" pitchFamily="34" charset="0"/>
              </a:rPr>
              <a:t>OBJETIVO</a:t>
            </a:r>
            <a:endParaRPr lang="pt-BR" sz="4400" b="1" dirty="0">
              <a:latin typeface="Calibri" panose="020F0502020204030204" pitchFamily="34" charset="0"/>
              <a:cs typeface="Calibri" panose="020F0502020204030204" pitchFamily="34" charset="0"/>
            </a:endParaRPr>
          </a:p>
          <a:p>
            <a:pPr marL="571500" indent="-571500" algn="just">
              <a:lnSpc>
                <a:spcPct val="80000"/>
              </a:lnSpc>
              <a:buFont typeface="Arial" panose="020B0604020202020204" pitchFamily="34" charset="0"/>
              <a:buChar char="•"/>
            </a:pPr>
            <a:r>
              <a:rPr lang="pt-BR" sz="4800" dirty="0">
                <a:effectLst/>
                <a:latin typeface="Calibri" panose="020F0502020204030204" pitchFamily="34" charset="0"/>
                <a:ea typeface="Calibri" panose="020F0502020204030204" pitchFamily="34" charset="0"/>
                <a:cs typeface="Calibri" panose="020F0502020204030204" pitchFamily="34" charset="0"/>
              </a:rPr>
              <a:t>Relatar um caso de </a:t>
            </a:r>
            <a:r>
              <a:rPr lang="pt-BR" sz="4800" dirty="0" err="1">
                <a:effectLst/>
                <a:latin typeface="Calibri" panose="020F0502020204030204" pitchFamily="34" charset="0"/>
                <a:ea typeface="Calibri" panose="020F0502020204030204" pitchFamily="34" charset="0"/>
                <a:cs typeface="Calibri" panose="020F0502020204030204" pitchFamily="34" charset="0"/>
              </a:rPr>
              <a:t>pioartrite</a:t>
            </a:r>
            <a:r>
              <a:rPr lang="pt-BR" sz="4800" dirty="0">
                <a:effectLst/>
                <a:latin typeface="Calibri" panose="020F0502020204030204" pitchFamily="34" charset="0"/>
                <a:ea typeface="Calibri" panose="020F0502020204030204" pitchFamily="34" charset="0"/>
                <a:cs typeface="Calibri" panose="020F0502020204030204" pitchFamily="34" charset="0"/>
              </a:rPr>
              <a:t> do cotovelo na criança com evolução para osteomielite do úmero, complicação grave e rara que pode cursas com acometimento sistêmico e crônico </a:t>
            </a:r>
            <a:r>
              <a:rPr lang="pt-BR" sz="4800" dirty="0" err="1">
                <a:effectLst/>
                <a:latin typeface="Calibri" panose="020F0502020204030204" pitchFamily="34" charset="0"/>
                <a:ea typeface="Calibri" panose="020F0502020204030204" pitchFamily="34" charset="0"/>
                <a:cs typeface="Calibri" panose="020F0502020204030204" pitchFamily="34" charset="0"/>
              </a:rPr>
              <a:t>irreversivel</a:t>
            </a:r>
            <a:r>
              <a:rPr lang="pt-BR" sz="4800" dirty="0">
                <a:effectLst/>
                <a:latin typeface="Calibri" panose="020F0502020204030204" pitchFamily="34" charset="0"/>
                <a:ea typeface="Calibri" panose="020F0502020204030204" pitchFamily="34" charset="0"/>
                <a:cs typeface="Calibri" panose="020F0502020204030204" pitchFamily="34" charset="0"/>
              </a:rPr>
              <a:t>.</a:t>
            </a:r>
            <a:endParaRPr lang="pt-BR" sz="4800" dirty="0">
              <a:effectLst/>
              <a:latin typeface="Calibri" panose="020F0502020204030204" pitchFamily="34" charset="0"/>
              <a:ea typeface="Calibri" panose="020F0502020204030204" pitchFamily="34" charset="0"/>
              <a:cs typeface="Calibri" panose="020F0502020204030204" pitchFamily="34" charset="0"/>
            </a:endParaRPr>
          </a:p>
          <a:p>
            <a:pPr marL="571500" indent="-571500" algn="just">
              <a:lnSpc>
                <a:spcPct val="80000"/>
              </a:lnSpc>
              <a:buClrTx/>
              <a:buSzTx/>
              <a:buFont typeface="Arial" panose="020B0604020202020204" pitchFamily="34" charset="0"/>
              <a:buChar char="•"/>
            </a:pPr>
            <a:endParaRPr lang="pt-BR" sz="4800" dirty="0">
              <a:latin typeface="Calibri" panose="020F0502020204030204" pitchFamily="34" charset="0"/>
              <a:cs typeface="Calibri" panose="020F0502020204030204" pitchFamily="34" charset="0"/>
            </a:endParaRPr>
          </a:p>
        </p:txBody>
      </p:sp>
      <p:sp>
        <p:nvSpPr>
          <p:cNvPr id="6" name="CaixaDeTexto 5"/>
          <p:cNvSpPr txBox="1"/>
          <p:nvPr/>
        </p:nvSpPr>
        <p:spPr>
          <a:xfrm>
            <a:off x="358140" y="13172025"/>
            <a:ext cx="27412950" cy="1272540"/>
          </a:xfrm>
          <a:prstGeom prst="rect">
            <a:avLst/>
          </a:prstGeom>
          <a:noFill/>
        </p:spPr>
        <p:txBody>
          <a:bodyPr wrap="square" rtlCol="0">
            <a:spAutoFit/>
          </a:bodyPr>
          <a:lstStyle/>
          <a:p>
            <a:pPr algn="just">
              <a:lnSpc>
                <a:spcPct val="80000"/>
              </a:lnSpc>
            </a:pPr>
            <a:r>
              <a:rPr lang="pt-BR" sz="4800" b="1" dirty="0">
                <a:latin typeface="Calibri" panose="020F0502020204030204" pitchFamily="34" charset="0"/>
                <a:cs typeface="Calibri" panose="020F0502020204030204" pitchFamily="34" charset="0"/>
              </a:rPr>
              <a:t>RELATO DO CASO</a:t>
            </a:r>
            <a:endParaRPr lang="pt-BR" sz="4800" b="1" dirty="0">
              <a:latin typeface="Calibri" panose="020F0502020204030204" pitchFamily="34" charset="0"/>
              <a:cs typeface="Calibri" panose="020F0502020204030204" pitchFamily="34" charset="0"/>
            </a:endParaRPr>
          </a:p>
          <a:p>
            <a:pPr marL="571500" indent="-571500" algn="just">
              <a:lnSpc>
                <a:spcPct val="80000"/>
              </a:lnSpc>
              <a:buClrTx/>
              <a:buSzTx/>
              <a:buFont typeface="Arial" panose="020B0604020202020204" pitchFamily="34" charset="0"/>
              <a:buChar char="•"/>
            </a:pPr>
            <a:endParaRPr lang="pt-BR" sz="4800" dirty="0">
              <a:latin typeface="Calibri" panose="020F0502020204030204" pitchFamily="34" charset="0"/>
              <a:cs typeface="Calibri" panose="020F0502020204030204" pitchFamily="34" charset="0"/>
            </a:endParaRPr>
          </a:p>
        </p:txBody>
      </p:sp>
      <p:sp>
        <p:nvSpPr>
          <p:cNvPr id="23" name="CaixaDeTexto 22"/>
          <p:cNvSpPr txBox="1"/>
          <p:nvPr/>
        </p:nvSpPr>
        <p:spPr>
          <a:xfrm>
            <a:off x="408699" y="37536275"/>
            <a:ext cx="26898994" cy="1346200"/>
          </a:xfrm>
          <a:prstGeom prst="rect">
            <a:avLst/>
          </a:prstGeom>
          <a:noFill/>
        </p:spPr>
        <p:txBody>
          <a:bodyPr wrap="square">
            <a:spAutoFit/>
          </a:bodyPr>
          <a:lstStyle/>
          <a:p>
            <a:pPr algn="just">
              <a:lnSpc>
                <a:spcPct val="90000"/>
              </a:lnSpc>
            </a:pPr>
            <a:r>
              <a:rPr lang="pt-BR" sz="4800" b="1" dirty="0">
                <a:latin typeface="Calibri" panose="020F0502020204030204" pitchFamily="34" charset="0"/>
                <a:cs typeface="Calibri" panose="020F0502020204030204" pitchFamily="34" charset="0"/>
              </a:rPr>
              <a:t>CONCLUSÕES</a:t>
            </a:r>
            <a:endParaRPr lang="pt-BR" sz="4800" b="1" dirty="0">
              <a:latin typeface="Calibri" panose="020F0502020204030204" pitchFamily="34" charset="0"/>
              <a:cs typeface="Calibri" panose="020F0502020204030204" pitchFamily="34" charset="0"/>
            </a:endParaRPr>
          </a:p>
          <a:p>
            <a:pPr marL="457200" indent="-457200" algn="just">
              <a:lnSpc>
                <a:spcPct val="80000"/>
              </a:lnSpc>
              <a:buFont typeface="Arial" panose="020B0604020202020204" pitchFamily="34" charset="0"/>
              <a:buChar char="•"/>
            </a:pPr>
            <a:endParaRPr lang="pt-BR" sz="4800" dirty="0">
              <a:latin typeface="Calibri" panose="020F0502020204030204" pitchFamily="34" charset="0"/>
              <a:cs typeface="Calibri" panose="020F0502020204030204" pitchFamily="34" charset="0"/>
            </a:endParaRPr>
          </a:p>
        </p:txBody>
      </p:sp>
      <p:sp>
        <p:nvSpPr>
          <p:cNvPr id="20" name="CaixaDeTexto 19"/>
          <p:cNvSpPr txBox="1"/>
          <p:nvPr/>
        </p:nvSpPr>
        <p:spPr>
          <a:xfrm>
            <a:off x="662941" y="39141595"/>
            <a:ext cx="26898994" cy="829945"/>
          </a:xfrm>
          <a:prstGeom prst="rect">
            <a:avLst/>
          </a:prstGeom>
          <a:noFill/>
        </p:spPr>
        <p:txBody>
          <a:bodyPr wrap="square">
            <a:spAutoFit/>
          </a:bodyPr>
          <a:lstStyle/>
          <a:p>
            <a:pPr algn="just"/>
            <a:endParaRPr lang="pt-BR" sz="2400" dirty="0"/>
          </a:p>
          <a:p>
            <a:pPr algn="just"/>
            <a:endParaRPr lang="pt-BR" sz="2400" dirty="0"/>
          </a:p>
        </p:txBody>
      </p:sp>
      <p:sp>
        <p:nvSpPr>
          <p:cNvPr id="8" name="Caixa de Texto 7"/>
          <p:cNvSpPr txBox="1"/>
          <p:nvPr/>
        </p:nvSpPr>
        <p:spPr>
          <a:xfrm>
            <a:off x="570865" y="11814810"/>
            <a:ext cx="27698065" cy="1654810"/>
          </a:xfrm>
          <a:prstGeom prst="rect">
            <a:avLst/>
          </a:prstGeom>
        </p:spPr>
        <p:txBody>
          <a:bodyPr wrap="square">
            <a:noAutofit/>
          </a:bodyPr>
          <a:lstStyle/>
          <a:p>
            <a:pPr marL="685800" indent="-685800" algn="just">
              <a:lnSpc>
                <a:spcPct val="90000"/>
              </a:lnSpc>
              <a:buFont typeface="Arial" panose="020B0604020202020204" pitchFamily="34" charset="0"/>
              <a:buChar char="•"/>
            </a:pPr>
            <a:endParaRPr sz="4800" dirty="0">
              <a:latin typeface="Calibri" panose="020F0502020204030204" pitchFamily="34" charset="0"/>
              <a:cs typeface="Calibri" panose="020F0502020204030204" pitchFamily="34" charset="0"/>
            </a:endParaRPr>
          </a:p>
        </p:txBody>
      </p:sp>
      <p:sp>
        <p:nvSpPr>
          <p:cNvPr id="15" name="Caixa de Texto 14"/>
          <p:cNvSpPr txBox="1"/>
          <p:nvPr/>
        </p:nvSpPr>
        <p:spPr>
          <a:xfrm>
            <a:off x="358140" y="14148334"/>
            <a:ext cx="27698065" cy="9903502"/>
          </a:xfrm>
          <a:prstGeom prst="rect">
            <a:avLst/>
          </a:prstGeom>
          <a:noFill/>
        </p:spPr>
        <p:txBody>
          <a:bodyPr wrap="square" rtlCol="0" anchor="t">
            <a:spAutoFit/>
          </a:bodyPr>
          <a:lstStyle/>
          <a:p>
            <a:pPr marL="685800" indent="-685800" algn="just" fontAlgn="base">
              <a:buFont typeface="Arial" panose="020B0604020202020204" pitchFamily="34" charset="0"/>
              <a:buChar char="•"/>
            </a:pPr>
            <a:r>
              <a:rPr lang="pt-BR" sz="4800" dirty="0">
                <a:solidFill>
                  <a:srgbClr val="000000"/>
                </a:solidFill>
                <a:latin typeface="Calibri" panose="020F0502020204030204" pitchFamily="34" charset="0"/>
                <a:ea typeface="Helvetica"/>
                <a:cs typeface="Calibri" panose="020F0502020204030204" pitchFamily="34" charset="0"/>
                <a:sym typeface="+mn-ea"/>
              </a:rPr>
              <a:t>Paciente de 14 anos de idade, admitido em serviço terciário com queixa de dor no cotovelo direito há 1 dia, sem limitação de movimento, sem historia de infecções previas, sem alterações sistêmicas, sem alterações radiográficas e com USG cotovelo dentro das normalidades. Reavaliado após 1 semana, com limitação de movimento, edema e episódio de febre aferida 39.9ºC. Realizado limpeza cirúrgica de urgência com hipótese diagnostica de </a:t>
            </a:r>
            <a:r>
              <a:rPr lang="pt-BR" sz="4800" dirty="0" err="1">
                <a:solidFill>
                  <a:srgbClr val="000000"/>
                </a:solidFill>
                <a:latin typeface="Calibri" panose="020F0502020204030204" pitchFamily="34" charset="0"/>
                <a:ea typeface="Helvetica"/>
                <a:cs typeface="Calibri" panose="020F0502020204030204" pitchFamily="34" charset="0"/>
                <a:sym typeface="+mn-ea"/>
              </a:rPr>
              <a:t>pioartrite</a:t>
            </a:r>
            <a:r>
              <a:rPr lang="pt-BR" sz="4800" dirty="0">
                <a:solidFill>
                  <a:srgbClr val="000000"/>
                </a:solidFill>
                <a:latin typeface="Calibri" panose="020F0502020204030204" pitchFamily="34" charset="0"/>
                <a:ea typeface="Helvetica"/>
                <a:cs typeface="Calibri" panose="020F0502020204030204" pitchFamily="34" charset="0"/>
                <a:sym typeface="+mn-ea"/>
              </a:rPr>
              <a:t> do cotovelo, evidenciando no </a:t>
            </a:r>
            <a:r>
              <a:rPr lang="pt-BR" sz="4800" dirty="0" err="1">
                <a:solidFill>
                  <a:srgbClr val="000000"/>
                </a:solidFill>
                <a:latin typeface="Calibri" panose="020F0502020204030204" pitchFamily="34" charset="0"/>
                <a:ea typeface="Helvetica"/>
                <a:cs typeface="Calibri" panose="020F0502020204030204" pitchFamily="34" charset="0"/>
                <a:sym typeface="+mn-ea"/>
              </a:rPr>
              <a:t>intraoperatorio</a:t>
            </a:r>
            <a:r>
              <a:rPr lang="pt-BR" sz="4800" dirty="0">
                <a:solidFill>
                  <a:srgbClr val="000000"/>
                </a:solidFill>
                <a:latin typeface="Calibri" panose="020F0502020204030204" pitchFamily="34" charset="0"/>
                <a:ea typeface="Helvetica"/>
                <a:cs typeface="Calibri" panose="020F0502020204030204" pitchFamily="34" charset="0"/>
                <a:sym typeface="+mn-ea"/>
              </a:rPr>
              <a:t> saída de secreção </a:t>
            </a:r>
            <a:r>
              <a:rPr lang="pt-BR" sz="4800" dirty="0" err="1">
                <a:solidFill>
                  <a:srgbClr val="000000"/>
                </a:solidFill>
                <a:latin typeface="Calibri" panose="020F0502020204030204" pitchFamily="34" charset="0"/>
                <a:ea typeface="Helvetica"/>
                <a:cs typeface="Calibri" panose="020F0502020204030204" pitchFamily="34" charset="0"/>
                <a:sym typeface="+mn-ea"/>
              </a:rPr>
              <a:t>seropurulenta</a:t>
            </a:r>
            <a:r>
              <a:rPr lang="pt-BR" sz="4800" dirty="0">
                <a:solidFill>
                  <a:srgbClr val="000000"/>
                </a:solidFill>
                <a:latin typeface="Calibri" panose="020F0502020204030204" pitchFamily="34" charset="0"/>
                <a:ea typeface="Helvetica"/>
                <a:cs typeface="Calibri" panose="020F0502020204030204" pitchFamily="34" charset="0"/>
                <a:sym typeface="+mn-ea"/>
              </a:rPr>
              <a:t> pequena quantidade. Após 3 dias, avaliado na enfermaria com saída de secreção pela ferida operatória e realizado na mesma internação outras 2 limpezas. Optado pela biopsia óssea e coleta de diversos fragmentos para cultura que evidenciaram como agentes etiológicos: S. Aureus / S. coagulase negativo. Seguimento radiográfico evidenciou evolução do quadro de </a:t>
            </a:r>
            <a:r>
              <a:rPr lang="pt-BR" sz="4800" dirty="0" err="1">
                <a:solidFill>
                  <a:srgbClr val="000000"/>
                </a:solidFill>
                <a:latin typeface="Calibri" panose="020F0502020204030204" pitchFamily="34" charset="0"/>
                <a:ea typeface="Helvetica"/>
                <a:cs typeface="Calibri" panose="020F0502020204030204" pitchFamily="34" charset="0"/>
                <a:sym typeface="+mn-ea"/>
              </a:rPr>
              <a:t>pioartrite</a:t>
            </a:r>
            <a:r>
              <a:rPr lang="pt-BR" sz="4800" dirty="0">
                <a:solidFill>
                  <a:srgbClr val="000000"/>
                </a:solidFill>
                <a:latin typeface="Calibri" panose="020F0502020204030204" pitchFamily="34" charset="0"/>
                <a:ea typeface="Helvetica"/>
                <a:cs typeface="Calibri" panose="020F0502020204030204" pitchFamily="34" charset="0"/>
                <a:sym typeface="+mn-ea"/>
              </a:rPr>
              <a:t> para osteomielite do úmero por contiguidade e a fratura por insuficiência do úmero distal. O tratamento de escolha em conjunto com equipe de infectologia foi guiado por cultura e se estendeu por 10 meses, envolvendo limpeza cirurgias, imobilização e antibioticoterapia guiada até ser evidenciado a consolidação óssea e coleta de fragmento ósseo com cultura negativa.</a:t>
            </a:r>
            <a:endParaRPr lang="pt-BR" sz="4800" dirty="0">
              <a:solidFill>
                <a:srgbClr val="000000"/>
              </a:solidFill>
              <a:latin typeface="Calibri" panose="020F0502020204030204" pitchFamily="34" charset="0"/>
              <a:ea typeface="Helvetica"/>
              <a:cs typeface="Calibri" panose="020F0502020204030204" pitchFamily="34" charset="0"/>
              <a:sym typeface="+mn-ea"/>
            </a:endParaRPr>
          </a:p>
        </p:txBody>
      </p:sp>
      <p:sp>
        <p:nvSpPr>
          <p:cNvPr id="18" name="Caixa de Texto 17"/>
          <p:cNvSpPr txBox="1"/>
          <p:nvPr/>
        </p:nvSpPr>
        <p:spPr>
          <a:xfrm>
            <a:off x="531495" y="38035785"/>
            <a:ext cx="27605989" cy="2907030"/>
          </a:xfrm>
          <a:prstGeom prst="rect">
            <a:avLst/>
          </a:prstGeom>
        </p:spPr>
        <p:txBody>
          <a:bodyPr>
            <a:noAutofit/>
          </a:bodyPr>
          <a:lstStyle/>
          <a:p>
            <a:pPr marL="685800" indent="-685800" algn="just" fontAlgn="base">
              <a:buFont typeface="Arial" panose="020B0604020202020204" pitchFamily="34" charset="0"/>
              <a:buChar char="•"/>
            </a:pPr>
            <a:r>
              <a:rPr lang="pt-BR" sz="4800" dirty="0">
                <a:effectLst/>
                <a:latin typeface="Calibri" panose="020F0502020204030204" pitchFamily="34" charset="0"/>
                <a:ea typeface="Calibri" panose="020F0502020204030204" pitchFamily="34" charset="0"/>
                <a:cs typeface="Calibri" panose="020F0502020204030204" pitchFamily="34" charset="0"/>
              </a:rPr>
              <a:t>O relato demonstra a gravidade das complicações no cotovelo da criança e a importância do tratamento necessário para bons resultados, atenta para a necessidade do diagnóstico precoce, intervenção cirúrgica oportuna e antibioticoterapia guiada com exame complementar no seguimento.  Bem como, demonstra a possibilidade da evolução rápida do quadro para osteomielite e fratura por insuficiência.</a:t>
            </a:r>
            <a:endParaRPr lang="pt-BR" sz="4800" dirty="0">
              <a:solidFill>
                <a:srgbClr val="000000"/>
              </a:solidFill>
              <a:latin typeface="Calibri" panose="020F0502020204030204" pitchFamily="34" charset="0"/>
              <a:ea typeface="Helvetica"/>
              <a:cs typeface="Calibri" panose="020F0502020204030204" pitchFamily="34" charset="0"/>
              <a:sym typeface="+mn-ea"/>
            </a:endParaRPr>
          </a:p>
          <a:p>
            <a:pPr>
              <a:lnSpc>
                <a:spcPct val="150000"/>
              </a:lnSpc>
              <a:spcAft>
                <a:spcPts val="1000"/>
              </a:spcAft>
            </a:pPr>
            <a:endParaRPr lang="pt-BR" sz="4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1" name="CaixaDeTexto 22"/>
          <p:cNvSpPr txBox="1"/>
          <p:nvPr>
            <p:custDataLst>
              <p:tags r:id="R6aa3278a71da4dbf"/>
            </p:custDataLst>
          </p:nvPr>
        </p:nvSpPr>
        <p:spPr>
          <a:xfrm>
            <a:off x="22960574" y="31487306"/>
            <a:ext cx="5685106" cy="1346200"/>
          </a:xfrm>
          <a:prstGeom prst="rect">
            <a:avLst/>
          </a:prstGeom>
          <a:noFill/>
        </p:spPr>
        <p:txBody>
          <a:bodyPr wrap="square">
            <a:spAutoFit/>
          </a:bodyPr>
          <a:lstStyle/>
          <a:p>
            <a:pPr algn="just">
              <a:lnSpc>
                <a:spcPct val="90000"/>
              </a:lnSpc>
            </a:pPr>
            <a:r>
              <a:rPr lang="pt-BR" sz="4800" b="1" dirty="0">
                <a:latin typeface="Calibri" panose="020F0502020204030204" pitchFamily="34" charset="0"/>
                <a:cs typeface="Calibri" panose="020F0502020204030204" pitchFamily="34" charset="0"/>
              </a:rPr>
              <a:t>REFERÊNCIAS</a:t>
            </a:r>
            <a:endParaRPr lang="pt-BR" sz="4800" b="1" dirty="0">
              <a:latin typeface="Calibri" panose="020F0502020204030204" pitchFamily="34" charset="0"/>
              <a:cs typeface="Calibri" panose="020F0502020204030204" pitchFamily="34" charset="0"/>
            </a:endParaRPr>
          </a:p>
          <a:p>
            <a:pPr marL="457200" indent="-457200" algn="just">
              <a:lnSpc>
                <a:spcPct val="80000"/>
              </a:lnSpc>
              <a:buFont typeface="Arial" panose="020B0604020202020204" pitchFamily="34" charset="0"/>
              <a:buChar char="•"/>
            </a:pPr>
            <a:endParaRPr lang="pt-BR" sz="4800" b="1" dirty="0">
              <a:latin typeface="Calibri" panose="020F0502020204030204" pitchFamily="34" charset="0"/>
              <a:cs typeface="Calibri" panose="020F0502020204030204" pitchFamily="34" charset="0"/>
            </a:endParaRPr>
          </a:p>
        </p:txBody>
      </p:sp>
      <p:pic>
        <p:nvPicPr>
          <p:cNvPr id="22" name="Imagem 21" descr="HUSF_ALSF"/>
          <p:cNvPicPr>
            <a:picLocks noChangeAspect="1"/>
          </p:cNvPicPr>
          <p:nvPr/>
        </p:nvPicPr>
        <p:blipFill>
          <a:blip r:embed="Rcbf56a236a2f4a7f"/>
          <a:stretch>
            <a:fillRect/>
          </a:stretch>
        </p:blipFill>
        <p:spPr>
          <a:xfrm>
            <a:off x="20613370" y="139065"/>
            <a:ext cx="8187055" cy="2357755"/>
          </a:xfrm>
          <a:prstGeom prst="rect">
            <a:avLst/>
          </a:prstGeom>
        </p:spPr>
      </p:pic>
      <p:sp>
        <p:nvSpPr>
          <p:cNvPr id="10" name="Caixa de Texto 17"/>
          <p:cNvSpPr txBox="1"/>
          <p:nvPr/>
        </p:nvSpPr>
        <p:spPr>
          <a:xfrm>
            <a:off x="570864" y="25537344"/>
            <a:ext cx="22389465" cy="2907030"/>
          </a:xfrm>
          <a:prstGeom prst="rect">
            <a:avLst/>
          </a:prstGeom>
        </p:spPr>
        <p:txBody>
          <a:bodyPr>
            <a:noAutofit/>
          </a:bodyPr>
          <a:lstStyle/>
          <a:p>
            <a:pPr>
              <a:lnSpc>
                <a:spcPct val="150000"/>
              </a:lnSpc>
              <a:spcAft>
                <a:spcPts val="1000"/>
              </a:spcAft>
            </a:pPr>
            <a:endParaRPr lang="pt-BR" sz="48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12" name="Imagem 11"/>
          <p:cNvPicPr>
            <a:picLocks noChangeAspect="1"/>
          </p:cNvPicPr>
          <p:nvPr/>
        </p:nvPicPr>
        <p:blipFill>
          <a:blip r:embed="R4191d521debe4a34"/>
          <a:stretch>
            <a:fillRect/>
          </a:stretch>
        </p:blipFill>
        <p:spPr>
          <a:xfrm>
            <a:off x="4314216" y="24130354"/>
            <a:ext cx="4744112" cy="4915586"/>
          </a:xfrm>
          <a:prstGeom prst="rect">
            <a:avLst/>
          </a:prstGeom>
        </p:spPr>
      </p:pic>
      <p:pic>
        <p:nvPicPr>
          <p:cNvPr id="14" name="Imagem 13"/>
          <p:cNvPicPr>
            <a:picLocks noChangeAspect="1"/>
          </p:cNvPicPr>
          <p:nvPr/>
        </p:nvPicPr>
        <p:blipFill>
          <a:blip r:embed="R0aac958cda494448"/>
          <a:srcRect l="14318" r="27077"/>
          <a:stretch>
            <a:fillRect/>
          </a:stretch>
        </p:blipFill>
        <p:spPr>
          <a:xfrm>
            <a:off x="1600910" y="24130354"/>
            <a:ext cx="2713306" cy="4915586"/>
          </a:xfrm>
          <a:prstGeom prst="rect">
            <a:avLst/>
          </a:prstGeom>
        </p:spPr>
      </p:pic>
      <p:pic>
        <p:nvPicPr>
          <p:cNvPr id="17" name="Imagem 16"/>
          <p:cNvPicPr>
            <a:picLocks noChangeAspect="1"/>
          </p:cNvPicPr>
          <p:nvPr/>
        </p:nvPicPr>
        <p:blipFill>
          <a:blip r:embed="Rbc83960f4f8a4999">
            <a:extLst>
              <a:ext uri="{28A0092B-C50C-407E-A947-70E740481C1C}">
                <a14:useLocalDpi xmlns:a14="http://schemas.microsoft.com/office/drawing/2010/main" val="0"/>
              </a:ext>
            </a:extLst>
          </a:blip>
          <a:srcRect t="1708" r="29287"/>
          <a:stretch>
            <a:fillRect/>
          </a:stretch>
        </p:blipFill>
        <p:spPr>
          <a:xfrm>
            <a:off x="14400212" y="24050272"/>
            <a:ext cx="2744547" cy="5485571"/>
          </a:xfrm>
          <a:prstGeom prst="rect">
            <a:avLst/>
          </a:prstGeom>
        </p:spPr>
      </p:pic>
      <p:pic>
        <p:nvPicPr>
          <p:cNvPr id="35" name="Imagem 34"/>
          <p:cNvPicPr>
            <a:picLocks noChangeAspect="1"/>
          </p:cNvPicPr>
          <p:nvPr/>
        </p:nvPicPr>
        <p:blipFill>
          <a:blip r:embed="Rcacd005bbea84c91">
            <a:extLst>
              <a:ext uri="{28A0092B-C50C-407E-A947-70E740481C1C}">
                <a14:useLocalDpi xmlns:a14="http://schemas.microsoft.com/office/drawing/2010/main" val="0"/>
              </a:ext>
            </a:extLst>
          </a:blip>
          <a:srcRect t="11805" r="33288"/>
          <a:stretch>
            <a:fillRect/>
          </a:stretch>
        </p:blipFill>
        <p:spPr>
          <a:xfrm>
            <a:off x="11706590" y="24050117"/>
            <a:ext cx="2713307" cy="5485571"/>
          </a:xfrm>
          <a:prstGeom prst="rect">
            <a:avLst/>
          </a:prstGeom>
        </p:spPr>
      </p:pic>
      <p:pic>
        <p:nvPicPr>
          <p:cNvPr id="41" name="Imagem 40"/>
          <p:cNvPicPr>
            <a:picLocks noChangeAspect="1"/>
          </p:cNvPicPr>
          <p:nvPr/>
        </p:nvPicPr>
        <p:blipFill>
          <a:blip r:embed="R6d51175011fb4f20">
            <a:extLst>
              <a:ext uri="{28A0092B-C50C-407E-A947-70E740481C1C}">
                <a14:useLocalDpi xmlns:a14="http://schemas.microsoft.com/office/drawing/2010/main" val="0"/>
              </a:ext>
            </a:extLst>
          </a:blip>
          <a:srcRect l="16082" t="176" r="15866" b="3446"/>
          <a:stretch>
            <a:fillRect/>
          </a:stretch>
        </p:blipFill>
        <p:spPr>
          <a:xfrm>
            <a:off x="23181044" y="24060769"/>
            <a:ext cx="2880715" cy="5801420"/>
          </a:xfrm>
          <a:prstGeom prst="rect">
            <a:avLst/>
          </a:prstGeom>
        </p:spPr>
      </p:pic>
      <p:pic>
        <p:nvPicPr>
          <p:cNvPr id="43" name="Imagem 42"/>
          <p:cNvPicPr>
            <a:picLocks noChangeAspect="1"/>
          </p:cNvPicPr>
          <p:nvPr/>
        </p:nvPicPr>
        <p:blipFill>
          <a:blip r:embed="R0fddce5826e4443d">
            <a:extLst>
              <a:ext uri="{28A0092B-C50C-407E-A947-70E740481C1C}">
                <a14:useLocalDpi xmlns:a14="http://schemas.microsoft.com/office/drawing/2010/main" val="0"/>
              </a:ext>
            </a:extLst>
          </a:blip>
          <a:srcRect l="24046" b="4221"/>
          <a:stretch>
            <a:fillRect/>
          </a:stretch>
        </p:blipFill>
        <p:spPr>
          <a:xfrm>
            <a:off x="19440215" y="24057737"/>
            <a:ext cx="3740834" cy="5802914"/>
          </a:xfrm>
          <a:prstGeom prst="rect">
            <a:avLst/>
          </a:prstGeom>
        </p:spPr>
      </p:pic>
      <p:pic>
        <p:nvPicPr>
          <p:cNvPr id="45" name="Imagem 44"/>
          <p:cNvPicPr>
            <a:picLocks noChangeAspect="1"/>
          </p:cNvPicPr>
          <p:nvPr/>
        </p:nvPicPr>
        <p:blipFill>
          <a:blip r:embed="Rd49c32c267534644"/>
          <a:stretch>
            <a:fillRect/>
          </a:stretch>
        </p:blipFill>
        <p:spPr>
          <a:xfrm>
            <a:off x="22342956" y="32220014"/>
            <a:ext cx="4964190" cy="5034109"/>
          </a:xfrm>
          <a:prstGeom prst="rect">
            <a:avLst/>
          </a:prstGeom>
        </p:spPr>
      </p:pic>
      <p:pic>
        <p:nvPicPr>
          <p:cNvPr id="48" name="Imagem 47"/>
          <p:cNvPicPr>
            <a:picLocks noChangeAspect="1"/>
          </p:cNvPicPr>
          <p:nvPr/>
        </p:nvPicPr>
        <p:blipFill>
          <a:blip r:embed="R0d803bdf28bd45af">
            <a:extLst>
              <a:ext uri="{28A0092B-C50C-407E-A947-70E740481C1C}">
                <a14:useLocalDpi xmlns:a14="http://schemas.microsoft.com/office/drawing/2010/main" val="0"/>
              </a:ext>
            </a:extLst>
          </a:blip>
          <a:stretch>
            <a:fillRect/>
          </a:stretch>
        </p:blipFill>
        <p:spPr>
          <a:xfrm>
            <a:off x="2260994" y="30960150"/>
            <a:ext cx="6320347" cy="5162093"/>
          </a:xfrm>
          <a:prstGeom prst="rect">
            <a:avLst/>
          </a:prstGeom>
        </p:spPr>
      </p:pic>
      <p:pic>
        <p:nvPicPr>
          <p:cNvPr id="50" name="Imagem 49"/>
          <p:cNvPicPr>
            <a:picLocks noChangeAspect="1"/>
          </p:cNvPicPr>
          <p:nvPr/>
        </p:nvPicPr>
        <p:blipFill>
          <a:blip r:embed="R912546f649674822">
            <a:extLst>
              <a:ext uri="{28A0092B-C50C-407E-A947-70E740481C1C}">
                <a14:useLocalDpi xmlns:a14="http://schemas.microsoft.com/office/drawing/2010/main" val="0"/>
              </a:ext>
            </a:extLst>
          </a:blip>
          <a:stretch>
            <a:fillRect/>
          </a:stretch>
        </p:blipFill>
        <p:spPr>
          <a:xfrm>
            <a:off x="8581331" y="30873980"/>
            <a:ext cx="6689493" cy="5330921"/>
          </a:xfrm>
          <a:prstGeom prst="rect">
            <a:avLst/>
          </a:prstGeom>
        </p:spPr>
      </p:pic>
      <p:pic>
        <p:nvPicPr>
          <p:cNvPr id="52" name="Imagem 51"/>
          <p:cNvPicPr>
            <a:picLocks noChangeAspect="1"/>
          </p:cNvPicPr>
          <p:nvPr/>
        </p:nvPicPr>
        <p:blipFill>
          <a:blip r:embed="Rfbe9a924f624447b">
            <a:extLst>
              <a:ext uri="{28A0092B-C50C-407E-A947-70E740481C1C}">
                <a14:useLocalDpi xmlns:a14="http://schemas.microsoft.com/office/drawing/2010/main" val="0"/>
              </a:ext>
            </a:extLst>
          </a:blip>
          <a:stretch>
            <a:fillRect/>
          </a:stretch>
        </p:blipFill>
        <p:spPr>
          <a:xfrm>
            <a:off x="15271008" y="30967158"/>
            <a:ext cx="5197642" cy="5728956"/>
          </a:xfrm>
          <a:prstGeom prst="rect">
            <a:avLst/>
          </a:prstGeom>
        </p:spPr>
      </p:pic>
      <p:sp>
        <p:nvSpPr>
          <p:cNvPr id="9" name="CaixaDeTexto 14"/>
          <p:cNvSpPr txBox="1"/>
          <p:nvPr>
            <p:custDataLst>
              <p:tags r:id="Rf192b40a0bb94e89"/>
            </p:custDataLst>
          </p:nvPr>
        </p:nvSpPr>
        <p:spPr>
          <a:xfrm>
            <a:off x="1600835" y="29025215"/>
            <a:ext cx="7457440" cy="922020"/>
          </a:xfrm>
          <a:prstGeom prst="rect">
            <a:avLst/>
          </a:prstGeom>
          <a:noFill/>
        </p:spPr>
        <p:txBody>
          <a:bodyPr wrap="square">
            <a:spAutoFit/>
          </a:bodyPr>
          <a:p>
            <a:pPr algn="just">
              <a:lnSpc>
                <a:spcPct val="150000"/>
              </a:lnSpc>
            </a:pPr>
            <a:r>
              <a:rPr lang="pt-BR" sz="1800" dirty="0">
                <a:effectLst/>
                <a:latin typeface="Calibri" panose="020F0502020204030204" pitchFamily="34" charset="0"/>
                <a:ea typeface="Times New Roman" panose="02020603050405020304" pitchFamily="18" charset="0"/>
                <a:cs typeface="Calibri" panose="020F0502020204030204" pitchFamily="34" charset="0"/>
              </a:rPr>
              <a:t>Figura 1 - Radiografias Perfil e AP do cotovelo direito no inicio do quadro sem alterações. Fonte: Acervo do Serviço.</a:t>
            </a:r>
            <a:endParaRPr lang="pt-BR"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1" name="CaixaDeTexto 14"/>
          <p:cNvSpPr txBox="1"/>
          <p:nvPr>
            <p:custDataLst>
              <p:tags r:id="R2cfd656fe27d4cb2"/>
            </p:custDataLst>
          </p:nvPr>
        </p:nvSpPr>
        <p:spPr>
          <a:xfrm>
            <a:off x="11707495" y="29535755"/>
            <a:ext cx="5436870" cy="1337945"/>
          </a:xfrm>
          <a:prstGeom prst="rect">
            <a:avLst/>
          </a:prstGeom>
          <a:noFill/>
        </p:spPr>
        <p:txBody>
          <a:bodyPr wrap="square">
            <a:spAutoFit/>
          </a:bodyPr>
          <a:p>
            <a:pPr algn="just">
              <a:lnSpc>
                <a:spcPct val="150000"/>
              </a:lnSpc>
            </a:pPr>
            <a:r>
              <a:rPr lang="pt-BR" sz="1800" dirty="0">
                <a:effectLst/>
                <a:latin typeface="Calibri" panose="020F0502020204030204" pitchFamily="34" charset="0"/>
                <a:ea typeface="Times New Roman" panose="02020603050405020304" pitchFamily="18" charset="0"/>
                <a:cs typeface="Calibri" panose="020F0502020204030204" pitchFamily="34" charset="0"/>
              </a:rPr>
              <a:t>Figura 2 - Radiografias Perfil e AP do braço direito evidenciando degeneração ossea e fratura por insuficiencia do umero distal. Fonte: Acervo do Serviço.</a:t>
            </a:r>
            <a:endParaRPr lang="pt-BR"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3" name="CaixaDeTexto 14"/>
          <p:cNvSpPr txBox="1"/>
          <p:nvPr>
            <p:custDataLst>
              <p:tags r:id="R085a95965f0242e2"/>
            </p:custDataLst>
          </p:nvPr>
        </p:nvSpPr>
        <p:spPr>
          <a:xfrm>
            <a:off x="19440525" y="29871035"/>
            <a:ext cx="6706235" cy="922020"/>
          </a:xfrm>
          <a:prstGeom prst="rect">
            <a:avLst/>
          </a:prstGeom>
          <a:noFill/>
        </p:spPr>
        <p:txBody>
          <a:bodyPr wrap="square">
            <a:spAutoFit/>
          </a:bodyPr>
          <a:p>
            <a:pPr algn="just">
              <a:lnSpc>
                <a:spcPct val="150000"/>
              </a:lnSpc>
            </a:pPr>
            <a:r>
              <a:rPr lang="pt-BR" sz="1800" dirty="0">
                <a:effectLst/>
                <a:latin typeface="Calibri" panose="020F0502020204030204" pitchFamily="34" charset="0"/>
                <a:ea typeface="Times New Roman" panose="02020603050405020304" pitchFamily="18" charset="0"/>
                <a:cs typeface="Calibri" panose="020F0502020204030204" pitchFamily="34" charset="0"/>
              </a:rPr>
              <a:t>Figura 3 - Radiografias Perfil e AP do braço direito evidenciando consolidação ossea ao final do tratamento. Fonte: Acervo do Serviço.</a:t>
            </a:r>
            <a:endParaRPr lang="pt-BR"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6" name="CaixaDeTexto 14"/>
          <p:cNvSpPr txBox="1"/>
          <p:nvPr>
            <p:custDataLst>
              <p:tags r:id="R82bf74bf8ff14290"/>
            </p:custDataLst>
          </p:nvPr>
        </p:nvSpPr>
        <p:spPr>
          <a:xfrm>
            <a:off x="2589530" y="36617275"/>
            <a:ext cx="18352135" cy="506730"/>
          </a:xfrm>
          <a:prstGeom prst="rect">
            <a:avLst/>
          </a:prstGeom>
          <a:noFill/>
        </p:spPr>
        <p:txBody>
          <a:bodyPr wrap="square">
            <a:spAutoFit/>
          </a:bodyPr>
          <a:p>
            <a:pPr algn="just">
              <a:lnSpc>
                <a:spcPct val="150000"/>
              </a:lnSpc>
            </a:pPr>
            <a:r>
              <a:rPr lang="pt-BR" sz="1800" dirty="0">
                <a:effectLst/>
                <a:latin typeface="Calibri" panose="020F0502020204030204" pitchFamily="34" charset="0"/>
                <a:ea typeface="Times New Roman" panose="02020603050405020304" pitchFamily="18" charset="0"/>
                <a:cs typeface="Calibri" panose="020F0502020204030204" pitchFamily="34" charset="0"/>
              </a:rPr>
              <a:t>Figura 4 - Cintilografia ossea em anteroposterior e posteroanterior evidenciando captação e aumento do metabolismo osseo durante todo o tratamento. Fonte: Acervo do Serviço.</a:t>
            </a:r>
            <a:endParaRPr lang="pt-BR" sz="1600" dirty="0">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79168-6B7E-6435-1E55-D08583D44A47}"/>
            </a:ext>
          </a:extLst>
        </p:cNvPr>
        <p:cNvGrpSpPr/>
        <p:nvPr/>
      </p:nvGrpSpPr>
      <p:grpSpPr>
        <a:xfrm>
          <a:off x="0" y="0"/>
          <a:ext cx="0" cy="0"/>
          <a:chOff x="0" y="0"/>
          <a:chExt cx="0" cy="0"/>
        </a:xfrm>
      </p:grpSpPr>
      <p:sp>
        <p:nvSpPr>
          <p:cNvPr id="9" name="Rounded Rectangle 8">
            <a:extLst>
              <a:ext uri="{FF2B5EF4-FFF2-40B4-BE49-F238E27FC236}">
                <a16:creationId xmlns:a16="http://schemas.microsoft.com/office/drawing/2014/main" id="{829BD63E-A0F8-EB8D-C5CE-FDBD75A8D778}"/>
              </a:ext>
            </a:extLst>
          </p:cNvPr>
          <p:cNvSpPr/>
          <p:nvPr/>
        </p:nvSpPr>
        <p:spPr>
          <a:xfrm>
            <a:off x="2034084" y="10469134"/>
            <a:ext cx="12191408" cy="1045812"/>
          </a:xfrm>
          <a:prstGeom prst="roundRect">
            <a:avLst/>
          </a:prstGeom>
          <a:solidFill>
            <a:srgbClr val="EBF4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4" name="Imagem 3" descr="Interface gráfica do usuário&#10;&#10;Descrição gerada automaticamente com confiança baixa">
            <a:extLst>
              <a:ext uri="{FF2B5EF4-FFF2-40B4-BE49-F238E27FC236}">
                <a16:creationId xmlns:a16="http://schemas.microsoft.com/office/drawing/2014/main" id="{C3B34B3A-20AA-4ED4-7163-563996D516BA}"/>
              </a:ext>
            </a:extLst>
          </p:cNvPr>
          <p:cNvPicPr>
            <a:picLocks noChangeAspect="1"/>
          </p:cNvPicPr>
          <p:nvPr/>
        </p:nvPicPr>
        <p:blipFill>
          <a:blip r:embed="R671aaf324487419a">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EF992959-5D4C-A065-24F4-DE6B1CAB8BD9}"/>
              </a:ext>
            </a:extLst>
          </p:cNvPr>
          <p:cNvPicPr>
            <a:picLocks noChangeAspect="1"/>
          </p:cNvPicPr>
          <p:nvPr/>
        </p:nvPicPr>
        <p:blipFill>
          <a:blip r:embed="R616be20d4d754e1b">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2" name="TextBox 1">
            <a:extLst>
              <a:ext uri="{FF2B5EF4-FFF2-40B4-BE49-F238E27FC236}">
                <a16:creationId xmlns:a16="http://schemas.microsoft.com/office/drawing/2014/main" id="{A5F9802D-F3CA-6C04-51DA-AF93A5E0DFDE}"/>
              </a:ext>
            </a:extLst>
          </p:cNvPr>
          <p:cNvSpPr txBox="1"/>
          <p:nvPr/>
        </p:nvSpPr>
        <p:spPr>
          <a:xfrm>
            <a:off x="1793953" y="4995449"/>
            <a:ext cx="24950057" cy="5170646"/>
          </a:xfrm>
          <a:prstGeom prst="rect">
            <a:avLst/>
          </a:prstGeom>
          <a:noFill/>
        </p:spPr>
        <p:txBody>
          <a:bodyPr wrap="square" rtlCol="0">
            <a:spAutoFit/>
          </a:bodyPr>
          <a:lstStyle/>
          <a:p>
            <a:pPr algn="ctr"/>
            <a:r>
              <a:rPr lang="pt-BR" sz="7000" b="1" dirty="0">
                <a:solidFill>
                  <a:srgbClr val="435162"/>
                </a:solidFill>
                <a:effectLst/>
                <a:latin typeface="Calibri" panose="020F0502020204030204" pitchFamily="34" charset="0"/>
                <a:cs typeface="Calibri" panose="020F0502020204030204" pitchFamily="34" charset="0"/>
              </a:rPr>
              <a:t>USO NÃO CONVENCIONAL DE IMPLANTES DE ÂNGULO FIXO NO TRATAMENTO DAS FRATURAS COMPLEXAS DA EXTREMIDADE DISTAL DO FÊMUR</a:t>
            </a:r>
          </a:p>
          <a:p>
            <a:endParaRPr lang="pt-BR" sz="6000" dirty="0">
              <a:effectLst/>
              <a:latin typeface="Helvetica" pitchFamily="2" charset="0"/>
            </a:endParaRPr>
          </a:p>
          <a:p>
            <a:endParaRPr lang="pt-BR" sz="6000" dirty="0"/>
          </a:p>
        </p:txBody>
      </p:sp>
      <p:sp>
        <p:nvSpPr>
          <p:cNvPr id="16" name="TextBox 15">
            <a:extLst>
              <a:ext uri="{FF2B5EF4-FFF2-40B4-BE49-F238E27FC236}">
                <a16:creationId xmlns:a16="http://schemas.microsoft.com/office/drawing/2014/main" id="{034FC45E-40D9-1133-C639-8C88B4AF3715}"/>
              </a:ext>
            </a:extLst>
          </p:cNvPr>
          <p:cNvSpPr txBox="1"/>
          <p:nvPr/>
        </p:nvSpPr>
        <p:spPr>
          <a:xfrm>
            <a:off x="2697682" y="10469134"/>
            <a:ext cx="10617200" cy="954107"/>
          </a:xfrm>
          <a:prstGeom prst="rect">
            <a:avLst/>
          </a:prstGeom>
          <a:noFill/>
        </p:spPr>
        <p:txBody>
          <a:bodyPr wrap="square" rtlCol="0">
            <a:spAutoFit/>
          </a:bodyPr>
          <a:lstStyle/>
          <a:p>
            <a:pPr algn="ctr"/>
            <a:r>
              <a:rPr lang="pt-BR" sz="5600" b="1" dirty="0">
                <a:solidFill>
                  <a:srgbClr val="435162"/>
                </a:solidFill>
                <a:latin typeface="Calibri" panose="020F0502020204030204" pitchFamily="34" charset="0"/>
                <a:cs typeface="Calibri" panose="020F0502020204030204" pitchFamily="34" charset="0"/>
              </a:rPr>
              <a:t>Introdução</a:t>
            </a:r>
          </a:p>
        </p:txBody>
      </p:sp>
      <p:sp>
        <p:nvSpPr>
          <p:cNvPr id="17" name="TextBox 16">
            <a:extLst>
              <a:ext uri="{FF2B5EF4-FFF2-40B4-BE49-F238E27FC236}">
                <a16:creationId xmlns:a16="http://schemas.microsoft.com/office/drawing/2014/main" id="{81BC43C9-C355-F282-DD0A-6D88BA1D9AEC}"/>
              </a:ext>
            </a:extLst>
          </p:cNvPr>
          <p:cNvSpPr txBox="1"/>
          <p:nvPr/>
        </p:nvSpPr>
        <p:spPr>
          <a:xfrm>
            <a:off x="2034083" y="11514946"/>
            <a:ext cx="12163794" cy="8556188"/>
          </a:xfrm>
          <a:prstGeom prst="rect">
            <a:avLst/>
          </a:prstGeom>
          <a:noFill/>
        </p:spPr>
        <p:txBody>
          <a:bodyPr wrap="square" rtlCol="0">
            <a:spAutoFit/>
          </a:bodyPr>
          <a:lstStyle/>
          <a:p>
            <a:pPr marL="0" indent="0" algn="just">
              <a:buNone/>
            </a:pPr>
            <a:r>
              <a:rPr lang="pt-BR" sz="5000" dirty="0">
                <a:solidFill>
                  <a:srgbClr val="577086"/>
                </a:solidFill>
                <a:effectLst/>
                <a:latin typeface="Calibri" panose="020F0502020204030204" pitchFamily="34" charset="0"/>
                <a:cs typeface="Calibri" panose="020F0502020204030204" pitchFamily="34" charset="0"/>
              </a:rPr>
              <a:t>O uso não convencional de placas bloqueadas como a de úmero proximal na face medial do fêmur, tem se mostrado eficaz no tratamento de fraturas distais complexas. Essa abordagem permite fixação estável com múltiplos parafusos de menor diâmetro, útil em fragmentos articulares pequenos. A placa medial adicional aumenta a resistência à flexão do sistema, prevenindo colapso em varo e reduzindo o comprometimento vascular. </a:t>
            </a:r>
          </a:p>
        </p:txBody>
      </p:sp>
      <p:sp>
        <p:nvSpPr>
          <p:cNvPr id="18" name="Rounded Rectangle 17">
            <a:extLst>
              <a:ext uri="{FF2B5EF4-FFF2-40B4-BE49-F238E27FC236}">
                <a16:creationId xmlns:a16="http://schemas.microsoft.com/office/drawing/2014/main" id="{ADFB44DF-6184-F864-1839-3A1F3E4AD812}"/>
              </a:ext>
            </a:extLst>
          </p:cNvPr>
          <p:cNvSpPr/>
          <p:nvPr/>
        </p:nvSpPr>
        <p:spPr>
          <a:xfrm>
            <a:off x="2074890" y="19930318"/>
            <a:ext cx="12191408" cy="1045812"/>
          </a:xfrm>
          <a:prstGeom prst="roundRect">
            <a:avLst/>
          </a:prstGeom>
          <a:solidFill>
            <a:srgbClr val="EBF4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9" name="TextBox 18">
            <a:extLst>
              <a:ext uri="{FF2B5EF4-FFF2-40B4-BE49-F238E27FC236}">
                <a16:creationId xmlns:a16="http://schemas.microsoft.com/office/drawing/2014/main" id="{A77A5851-3575-EBBA-B703-8281807BC7DE}"/>
              </a:ext>
            </a:extLst>
          </p:cNvPr>
          <p:cNvSpPr txBox="1"/>
          <p:nvPr/>
        </p:nvSpPr>
        <p:spPr>
          <a:xfrm>
            <a:off x="2738488" y="19930318"/>
            <a:ext cx="10617200" cy="954107"/>
          </a:xfrm>
          <a:prstGeom prst="rect">
            <a:avLst/>
          </a:prstGeom>
          <a:noFill/>
        </p:spPr>
        <p:txBody>
          <a:bodyPr wrap="square" rtlCol="0">
            <a:spAutoFit/>
          </a:bodyPr>
          <a:lstStyle/>
          <a:p>
            <a:pPr algn="ctr"/>
            <a:r>
              <a:rPr lang="pt-BR" sz="5600" b="1" dirty="0">
                <a:solidFill>
                  <a:srgbClr val="435162"/>
                </a:solidFill>
                <a:latin typeface="Calibri" panose="020F0502020204030204" pitchFamily="34" charset="0"/>
                <a:cs typeface="Calibri" panose="020F0502020204030204" pitchFamily="34" charset="0"/>
              </a:rPr>
              <a:t>Objetivos</a:t>
            </a:r>
          </a:p>
        </p:txBody>
      </p:sp>
      <p:sp>
        <p:nvSpPr>
          <p:cNvPr id="20" name="TextBox 19">
            <a:extLst>
              <a:ext uri="{FF2B5EF4-FFF2-40B4-BE49-F238E27FC236}">
                <a16:creationId xmlns:a16="http://schemas.microsoft.com/office/drawing/2014/main" id="{ADE981C8-43EB-9BF1-C802-7DE4AEB09091}"/>
              </a:ext>
            </a:extLst>
          </p:cNvPr>
          <p:cNvSpPr txBox="1"/>
          <p:nvPr/>
        </p:nvSpPr>
        <p:spPr>
          <a:xfrm>
            <a:off x="2034083" y="21044076"/>
            <a:ext cx="12163794" cy="2400657"/>
          </a:xfrm>
          <a:prstGeom prst="rect">
            <a:avLst/>
          </a:prstGeom>
          <a:noFill/>
        </p:spPr>
        <p:txBody>
          <a:bodyPr wrap="square" rtlCol="0">
            <a:spAutoFit/>
          </a:bodyPr>
          <a:lstStyle/>
          <a:p>
            <a:pPr marL="0" indent="0" algn="just">
              <a:buNone/>
            </a:pPr>
            <a:r>
              <a:rPr lang="pt-BR" sz="5000" dirty="0">
                <a:solidFill>
                  <a:srgbClr val="577086"/>
                </a:solidFill>
                <a:effectLst/>
                <a:latin typeface="Calibri" panose="020F0502020204030204" pitchFamily="34" charset="0"/>
                <a:cs typeface="Calibri" panose="020F0502020204030204" pitchFamily="34" charset="0"/>
              </a:rPr>
              <a:t>Demonstrar a versatilidade da placa bloqueada de ângulo fixo na fixação medial das fraturas distais do fêmur. </a:t>
            </a:r>
          </a:p>
        </p:txBody>
      </p:sp>
      <p:sp>
        <p:nvSpPr>
          <p:cNvPr id="21" name="Rounded Rectangle 20">
            <a:extLst>
              <a:ext uri="{FF2B5EF4-FFF2-40B4-BE49-F238E27FC236}">
                <a16:creationId xmlns:a16="http://schemas.microsoft.com/office/drawing/2014/main" id="{6861A3BD-2157-A010-D8CC-9B7F49849C5C}"/>
              </a:ext>
            </a:extLst>
          </p:cNvPr>
          <p:cNvSpPr/>
          <p:nvPr/>
        </p:nvSpPr>
        <p:spPr>
          <a:xfrm>
            <a:off x="2034084" y="23512679"/>
            <a:ext cx="12191408" cy="1045812"/>
          </a:xfrm>
          <a:prstGeom prst="roundRect">
            <a:avLst/>
          </a:prstGeom>
          <a:solidFill>
            <a:srgbClr val="EBF4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2" name="TextBox 21">
            <a:extLst>
              <a:ext uri="{FF2B5EF4-FFF2-40B4-BE49-F238E27FC236}">
                <a16:creationId xmlns:a16="http://schemas.microsoft.com/office/drawing/2014/main" id="{4A56AAC9-C796-439B-DC8D-3FA6A8E8DF64}"/>
              </a:ext>
            </a:extLst>
          </p:cNvPr>
          <p:cNvSpPr txBox="1"/>
          <p:nvPr/>
        </p:nvSpPr>
        <p:spPr>
          <a:xfrm>
            <a:off x="2697682" y="23512679"/>
            <a:ext cx="10617200" cy="954107"/>
          </a:xfrm>
          <a:prstGeom prst="rect">
            <a:avLst/>
          </a:prstGeom>
          <a:noFill/>
        </p:spPr>
        <p:txBody>
          <a:bodyPr wrap="square" rtlCol="0">
            <a:spAutoFit/>
          </a:bodyPr>
          <a:lstStyle/>
          <a:p>
            <a:pPr algn="ctr"/>
            <a:r>
              <a:rPr lang="pt-BR" sz="5600" b="1" dirty="0">
                <a:solidFill>
                  <a:srgbClr val="435162"/>
                </a:solidFill>
                <a:latin typeface="Calibri" panose="020F0502020204030204" pitchFamily="34" charset="0"/>
                <a:cs typeface="Calibri" panose="020F0502020204030204" pitchFamily="34" charset="0"/>
              </a:rPr>
              <a:t>Materiais e Método</a:t>
            </a:r>
          </a:p>
        </p:txBody>
      </p:sp>
      <p:sp>
        <p:nvSpPr>
          <p:cNvPr id="23" name="TextBox 22">
            <a:extLst>
              <a:ext uri="{FF2B5EF4-FFF2-40B4-BE49-F238E27FC236}">
                <a16:creationId xmlns:a16="http://schemas.microsoft.com/office/drawing/2014/main" id="{75B0CD99-FFA6-23DA-BC9D-99E2D7B0189A}"/>
              </a:ext>
            </a:extLst>
          </p:cNvPr>
          <p:cNvSpPr txBox="1"/>
          <p:nvPr/>
        </p:nvSpPr>
        <p:spPr>
          <a:xfrm>
            <a:off x="2034083" y="24625641"/>
            <a:ext cx="12163794" cy="10864513"/>
          </a:xfrm>
          <a:prstGeom prst="rect">
            <a:avLst/>
          </a:prstGeom>
          <a:noFill/>
        </p:spPr>
        <p:txBody>
          <a:bodyPr wrap="square" rtlCol="0">
            <a:spAutoFit/>
          </a:bodyPr>
          <a:lstStyle/>
          <a:p>
            <a:pPr marL="0" indent="0" algn="just">
              <a:buNone/>
            </a:pPr>
            <a:r>
              <a:rPr lang="pt-BR" sz="5000" noProof="1">
                <a:solidFill>
                  <a:srgbClr val="577086"/>
                </a:solidFill>
                <a:effectLst/>
                <a:latin typeface="Calibri" panose="020F0502020204030204" pitchFamily="34" charset="0"/>
                <a:cs typeface="Calibri" panose="020F0502020204030204" pitchFamily="34" charset="0"/>
              </a:rPr>
              <a:t>Utilizou-se um implante de ângulo fixo, desenhado para fixação de fraturas do úmero proximal, como forma não convencional ao tratamento cirúrgico das fraturas da extremidade distal do fêmur. O trabalho consistiu no emprego do referido implante em 3 pacientes, sendo: uma mulher, 77 anos, com tratamento cirúrgico de fratura por insuficiência osteoporótica e refratura de fêmur distal direito após 12 anos. O segundo, uma mulher, 57 anos, com trauma torsional e fratura à direita, e o terceiro, uma mulher, 45 anos, com sequela de poliomielite que apresentou queda da própria altura. </a:t>
            </a:r>
          </a:p>
        </p:txBody>
      </p:sp>
      <p:pic>
        <p:nvPicPr>
          <p:cNvPr id="27" name="Picture 26">
            <a:extLst>
              <a:ext uri="{FF2B5EF4-FFF2-40B4-BE49-F238E27FC236}">
                <a16:creationId xmlns:a16="http://schemas.microsoft.com/office/drawing/2014/main" id="{FDA5E2FF-7939-EF21-9FBE-5EBE310D0E7B}"/>
              </a:ext>
            </a:extLst>
          </p:cNvPr>
          <p:cNvPicPr>
            <a:picLocks noChangeAspect="1"/>
          </p:cNvPicPr>
          <p:nvPr/>
        </p:nvPicPr>
        <p:blipFill>
          <a:blip r:embed="R657e6a3a46a74bb8"/>
          <a:srcRect l="13385" r="15283" b="14140"/>
          <a:stretch/>
        </p:blipFill>
        <p:spPr>
          <a:xfrm>
            <a:off x="23016336" y="10586084"/>
            <a:ext cx="3901594" cy="6784620"/>
          </a:xfrm>
          <a:prstGeom prst="rect">
            <a:avLst/>
          </a:prstGeom>
        </p:spPr>
      </p:pic>
      <p:sp>
        <p:nvSpPr>
          <p:cNvPr id="28" name="Rounded Rectangle 27">
            <a:extLst>
              <a:ext uri="{FF2B5EF4-FFF2-40B4-BE49-F238E27FC236}">
                <a16:creationId xmlns:a16="http://schemas.microsoft.com/office/drawing/2014/main" id="{0CF4629D-AC24-E75E-CED0-601B4087D02F}"/>
              </a:ext>
            </a:extLst>
          </p:cNvPr>
          <p:cNvSpPr/>
          <p:nvPr/>
        </p:nvSpPr>
        <p:spPr>
          <a:xfrm>
            <a:off x="14940724" y="19725530"/>
            <a:ext cx="12191408" cy="1045812"/>
          </a:xfrm>
          <a:prstGeom prst="roundRect">
            <a:avLst/>
          </a:prstGeom>
          <a:solidFill>
            <a:srgbClr val="EBF4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9" name="TextBox 28">
            <a:extLst>
              <a:ext uri="{FF2B5EF4-FFF2-40B4-BE49-F238E27FC236}">
                <a16:creationId xmlns:a16="http://schemas.microsoft.com/office/drawing/2014/main" id="{F6705E42-233A-C20B-BA1F-D3B3ABEDC6EE}"/>
              </a:ext>
            </a:extLst>
          </p:cNvPr>
          <p:cNvSpPr txBox="1"/>
          <p:nvPr/>
        </p:nvSpPr>
        <p:spPr>
          <a:xfrm>
            <a:off x="15604322" y="19725530"/>
            <a:ext cx="10617200" cy="954107"/>
          </a:xfrm>
          <a:prstGeom prst="rect">
            <a:avLst/>
          </a:prstGeom>
          <a:noFill/>
        </p:spPr>
        <p:txBody>
          <a:bodyPr wrap="square" rtlCol="0">
            <a:spAutoFit/>
          </a:bodyPr>
          <a:lstStyle/>
          <a:p>
            <a:pPr algn="ctr"/>
            <a:r>
              <a:rPr lang="pt-BR" sz="5600" b="1" dirty="0">
                <a:solidFill>
                  <a:srgbClr val="435162"/>
                </a:solidFill>
                <a:latin typeface="Calibri" panose="020F0502020204030204" pitchFamily="34" charset="0"/>
                <a:cs typeface="Calibri" panose="020F0502020204030204" pitchFamily="34" charset="0"/>
              </a:rPr>
              <a:t>Discussão</a:t>
            </a:r>
          </a:p>
        </p:txBody>
      </p:sp>
      <p:sp>
        <p:nvSpPr>
          <p:cNvPr id="30" name="TextBox 29">
            <a:extLst>
              <a:ext uri="{FF2B5EF4-FFF2-40B4-BE49-F238E27FC236}">
                <a16:creationId xmlns:a16="http://schemas.microsoft.com/office/drawing/2014/main" id="{48A3A053-A294-E807-0AED-A8C975CC97D7}"/>
              </a:ext>
            </a:extLst>
          </p:cNvPr>
          <p:cNvSpPr txBox="1"/>
          <p:nvPr/>
        </p:nvSpPr>
        <p:spPr>
          <a:xfrm>
            <a:off x="14940724" y="17370704"/>
            <a:ext cx="7078565" cy="2246769"/>
          </a:xfrm>
          <a:prstGeom prst="rect">
            <a:avLst/>
          </a:prstGeom>
          <a:noFill/>
        </p:spPr>
        <p:txBody>
          <a:bodyPr wrap="square" rtlCol="0">
            <a:spAutoFit/>
          </a:bodyPr>
          <a:lstStyle/>
          <a:p>
            <a:pPr algn="just"/>
            <a:r>
              <a:rPr lang="pt-BR" sz="2800" noProof="1">
                <a:solidFill>
                  <a:srgbClr val="577086"/>
                </a:solidFill>
                <a:latin typeface="Calibri" panose="020F0502020204030204" pitchFamily="34" charset="0"/>
                <a:cs typeface="Calibri" panose="020F0502020204030204" pitchFamily="34" charset="0"/>
              </a:rPr>
              <a:t>Figura 1: Placa bloqueada de úmero proximal</a:t>
            </a:r>
          </a:p>
          <a:p>
            <a:pPr algn="just"/>
            <a:r>
              <a:rPr lang="pt-BR" sz="2800" noProof="1">
                <a:solidFill>
                  <a:srgbClr val="577086"/>
                </a:solidFill>
                <a:latin typeface="Calibri" panose="020F0502020204030204" pitchFamily="34" charset="0"/>
                <a:cs typeface="Calibri" panose="020F0502020204030204" pitchFamily="34" charset="0"/>
              </a:rPr>
              <a:t>Fonte: </a:t>
            </a:r>
            <a:r>
              <a:rPr lang="pt-BR" sz="2800" b="0" i="0" u="none" strike="noStrike" noProof="1">
                <a:solidFill>
                  <a:srgbClr val="577086"/>
                </a:solidFill>
                <a:effectLst/>
                <a:latin typeface="-webkit-standard"/>
              </a:rPr>
              <a:t>RÜEDI, Thomas P.; BUCKLEY, Richard E.; MORAN, Christopher G. </a:t>
            </a:r>
            <a:r>
              <a:rPr lang="pt-BR" sz="2800" b="0" i="1" u="none" strike="noStrike" noProof="1">
                <a:solidFill>
                  <a:srgbClr val="577086"/>
                </a:solidFill>
                <a:effectLst/>
              </a:rPr>
              <a:t>Princípios AO do tratamento de fraturas</a:t>
            </a:r>
            <a:r>
              <a:rPr lang="pt-BR" sz="2800" b="0" i="0" u="none" strike="noStrike" noProof="1">
                <a:solidFill>
                  <a:srgbClr val="577086"/>
                </a:solidFill>
                <a:effectLst/>
                <a:latin typeface="-webkit-standard"/>
              </a:rPr>
              <a:t>. 2. ed. Porto Alegre: Artmed, 2008.</a:t>
            </a:r>
            <a:endParaRPr lang="pt-BR" sz="2800" noProof="1">
              <a:solidFill>
                <a:srgbClr val="577086"/>
              </a:solidFill>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B11D252F-415F-D98F-9ADA-81BCD1B4A1B3}"/>
              </a:ext>
            </a:extLst>
          </p:cNvPr>
          <p:cNvSpPr txBox="1"/>
          <p:nvPr/>
        </p:nvSpPr>
        <p:spPr>
          <a:xfrm>
            <a:off x="23016336" y="17343197"/>
            <a:ext cx="7078565" cy="954107"/>
          </a:xfrm>
          <a:prstGeom prst="rect">
            <a:avLst/>
          </a:prstGeom>
          <a:noFill/>
        </p:spPr>
        <p:txBody>
          <a:bodyPr wrap="square" rtlCol="0">
            <a:spAutoFit/>
          </a:bodyPr>
          <a:lstStyle/>
          <a:p>
            <a:pPr algn="just"/>
            <a:r>
              <a:rPr lang="pt-BR" sz="2800" noProof="1">
                <a:solidFill>
                  <a:srgbClr val="577086"/>
                </a:solidFill>
                <a:latin typeface="Calibri" panose="020F0502020204030204" pitchFamily="34" charset="0"/>
                <a:cs typeface="Calibri" panose="020F0502020204030204" pitchFamily="34" charset="0"/>
              </a:rPr>
              <a:t>Figura 2</a:t>
            </a:r>
          </a:p>
          <a:p>
            <a:pPr algn="just"/>
            <a:r>
              <a:rPr lang="pt-BR" sz="2800" noProof="1">
                <a:solidFill>
                  <a:srgbClr val="577086"/>
                </a:solidFill>
                <a:latin typeface="Calibri" panose="020F0502020204030204" pitchFamily="34" charset="0"/>
                <a:cs typeface="Calibri" panose="020F0502020204030204" pitchFamily="34" charset="0"/>
              </a:rPr>
              <a:t>Fonte: Acervo pessoal</a:t>
            </a:r>
          </a:p>
        </p:txBody>
      </p:sp>
      <p:sp>
        <p:nvSpPr>
          <p:cNvPr id="35" name="TextBox 34">
            <a:extLst>
              <a:ext uri="{FF2B5EF4-FFF2-40B4-BE49-F238E27FC236}">
                <a16:creationId xmlns:a16="http://schemas.microsoft.com/office/drawing/2014/main" id="{EA0F9AD4-20DA-5C26-9024-44B2D5C8B6B4}"/>
              </a:ext>
            </a:extLst>
          </p:cNvPr>
          <p:cNvSpPr txBox="1"/>
          <p:nvPr/>
        </p:nvSpPr>
        <p:spPr>
          <a:xfrm>
            <a:off x="14831025" y="20689455"/>
            <a:ext cx="12163794" cy="5478423"/>
          </a:xfrm>
          <a:prstGeom prst="rect">
            <a:avLst/>
          </a:prstGeom>
          <a:noFill/>
        </p:spPr>
        <p:txBody>
          <a:bodyPr wrap="square" rtlCol="0">
            <a:spAutoFit/>
          </a:bodyPr>
          <a:lstStyle/>
          <a:p>
            <a:pPr marL="0" indent="0" algn="just">
              <a:buNone/>
            </a:pPr>
            <a:r>
              <a:rPr lang="pt-BR" sz="5000" noProof="1">
                <a:solidFill>
                  <a:srgbClr val="577086"/>
                </a:solidFill>
                <a:effectLst/>
                <a:latin typeface="Calibri" panose="020F0502020204030204" pitchFamily="34" charset="0"/>
                <a:cs typeface="Calibri" panose="020F0502020204030204" pitchFamily="34" charset="0"/>
              </a:rPr>
              <a:t>Apesar de originalmente projetada para o úmero, a placa de úmero proximal apresenta boa adaptação anatômica ao fêmur distal devido ao seu baixo perfil. Esse emprego representa uma opção eficaz em casos complexos, com osteoporose, ou na indisponibilidade de implantes específicos. </a:t>
            </a:r>
          </a:p>
        </p:txBody>
      </p:sp>
      <p:sp>
        <p:nvSpPr>
          <p:cNvPr id="36" name="Rounded Rectangle 35">
            <a:extLst>
              <a:ext uri="{FF2B5EF4-FFF2-40B4-BE49-F238E27FC236}">
                <a16:creationId xmlns:a16="http://schemas.microsoft.com/office/drawing/2014/main" id="{78A159E5-9EC8-8898-F5F2-579045C8FC05}"/>
              </a:ext>
            </a:extLst>
          </p:cNvPr>
          <p:cNvSpPr/>
          <p:nvPr/>
        </p:nvSpPr>
        <p:spPr>
          <a:xfrm>
            <a:off x="14940724" y="26177696"/>
            <a:ext cx="12191408" cy="1045812"/>
          </a:xfrm>
          <a:prstGeom prst="roundRect">
            <a:avLst/>
          </a:prstGeom>
          <a:solidFill>
            <a:srgbClr val="EBF4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7" name="TextBox 36">
            <a:extLst>
              <a:ext uri="{FF2B5EF4-FFF2-40B4-BE49-F238E27FC236}">
                <a16:creationId xmlns:a16="http://schemas.microsoft.com/office/drawing/2014/main" id="{62E7C0F0-AC41-E3D8-0583-F45F4ED671C7}"/>
              </a:ext>
            </a:extLst>
          </p:cNvPr>
          <p:cNvSpPr txBox="1"/>
          <p:nvPr/>
        </p:nvSpPr>
        <p:spPr>
          <a:xfrm>
            <a:off x="15604322" y="26177696"/>
            <a:ext cx="10617200" cy="954107"/>
          </a:xfrm>
          <a:prstGeom prst="rect">
            <a:avLst/>
          </a:prstGeom>
          <a:noFill/>
        </p:spPr>
        <p:txBody>
          <a:bodyPr wrap="square" rtlCol="0">
            <a:spAutoFit/>
          </a:bodyPr>
          <a:lstStyle/>
          <a:p>
            <a:pPr algn="ctr"/>
            <a:r>
              <a:rPr lang="pt-BR" sz="5600" b="1" dirty="0">
                <a:solidFill>
                  <a:srgbClr val="435162"/>
                </a:solidFill>
                <a:latin typeface="Calibri" panose="020F0502020204030204" pitchFamily="34" charset="0"/>
                <a:cs typeface="Calibri" panose="020F0502020204030204" pitchFamily="34" charset="0"/>
              </a:rPr>
              <a:t>Conclusão</a:t>
            </a:r>
          </a:p>
        </p:txBody>
      </p:sp>
      <p:sp>
        <p:nvSpPr>
          <p:cNvPr id="38" name="TextBox 37">
            <a:extLst>
              <a:ext uri="{FF2B5EF4-FFF2-40B4-BE49-F238E27FC236}">
                <a16:creationId xmlns:a16="http://schemas.microsoft.com/office/drawing/2014/main" id="{CE48BD82-360E-8DF4-8A92-28487D7FBC7D}"/>
              </a:ext>
            </a:extLst>
          </p:cNvPr>
          <p:cNvSpPr txBox="1"/>
          <p:nvPr/>
        </p:nvSpPr>
        <p:spPr>
          <a:xfrm>
            <a:off x="14831025" y="27233326"/>
            <a:ext cx="12163794" cy="2400657"/>
          </a:xfrm>
          <a:prstGeom prst="rect">
            <a:avLst/>
          </a:prstGeom>
          <a:noFill/>
        </p:spPr>
        <p:txBody>
          <a:bodyPr wrap="square" rtlCol="0">
            <a:spAutoFit/>
          </a:bodyPr>
          <a:lstStyle/>
          <a:p>
            <a:pPr marL="0" indent="0" algn="just">
              <a:buNone/>
            </a:pPr>
            <a:r>
              <a:rPr lang="pt-BR" sz="5000" noProof="0" dirty="0">
                <a:solidFill>
                  <a:srgbClr val="577086"/>
                </a:solidFill>
                <a:effectLst/>
                <a:latin typeface="Calibri" panose="020F0502020204030204" pitchFamily="34" charset="0"/>
                <a:cs typeface="Calibri" panose="020F0502020204030204" pitchFamily="34" charset="0"/>
              </a:rPr>
              <a:t>O uso não convencional de implantes tem se tornado cada vez mais frequentes e, como nos casos em questão, versátil.</a:t>
            </a:r>
          </a:p>
        </p:txBody>
      </p:sp>
      <p:sp>
        <p:nvSpPr>
          <p:cNvPr id="39" name="Rounded Rectangle 38">
            <a:extLst>
              <a:ext uri="{FF2B5EF4-FFF2-40B4-BE49-F238E27FC236}">
                <a16:creationId xmlns:a16="http://schemas.microsoft.com/office/drawing/2014/main" id="{9C3FA917-22FE-D7EC-8844-AE9233550FCC}"/>
              </a:ext>
            </a:extLst>
          </p:cNvPr>
          <p:cNvSpPr/>
          <p:nvPr/>
        </p:nvSpPr>
        <p:spPr>
          <a:xfrm>
            <a:off x="14940724" y="29686391"/>
            <a:ext cx="12191408" cy="1045812"/>
          </a:xfrm>
          <a:prstGeom prst="roundRect">
            <a:avLst/>
          </a:prstGeom>
          <a:solidFill>
            <a:srgbClr val="EBF4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0" name="TextBox 39">
            <a:extLst>
              <a:ext uri="{FF2B5EF4-FFF2-40B4-BE49-F238E27FC236}">
                <a16:creationId xmlns:a16="http://schemas.microsoft.com/office/drawing/2014/main" id="{D7270968-CE48-893A-5227-FC9D572D9CFC}"/>
              </a:ext>
            </a:extLst>
          </p:cNvPr>
          <p:cNvSpPr txBox="1"/>
          <p:nvPr/>
        </p:nvSpPr>
        <p:spPr>
          <a:xfrm>
            <a:off x="15604322" y="29686391"/>
            <a:ext cx="10617200" cy="954107"/>
          </a:xfrm>
          <a:prstGeom prst="rect">
            <a:avLst/>
          </a:prstGeom>
          <a:noFill/>
        </p:spPr>
        <p:txBody>
          <a:bodyPr wrap="square" rtlCol="0">
            <a:spAutoFit/>
          </a:bodyPr>
          <a:lstStyle/>
          <a:p>
            <a:pPr algn="ctr"/>
            <a:r>
              <a:rPr lang="pt-BR" sz="5600" b="1" dirty="0">
                <a:solidFill>
                  <a:srgbClr val="435162"/>
                </a:solidFill>
                <a:latin typeface="Calibri" panose="020F0502020204030204" pitchFamily="34" charset="0"/>
                <a:cs typeface="Calibri" panose="020F0502020204030204" pitchFamily="34" charset="0"/>
              </a:rPr>
              <a:t>Referências</a:t>
            </a:r>
          </a:p>
        </p:txBody>
      </p:sp>
      <p:sp>
        <p:nvSpPr>
          <p:cNvPr id="41" name="TextBox 40">
            <a:extLst>
              <a:ext uri="{FF2B5EF4-FFF2-40B4-BE49-F238E27FC236}">
                <a16:creationId xmlns:a16="http://schemas.microsoft.com/office/drawing/2014/main" id="{8C40A335-603F-9D4B-7E72-D392EA8780EC}"/>
              </a:ext>
            </a:extLst>
          </p:cNvPr>
          <p:cNvSpPr txBox="1"/>
          <p:nvPr/>
        </p:nvSpPr>
        <p:spPr>
          <a:xfrm>
            <a:off x="14940724" y="30784611"/>
            <a:ext cx="12163794" cy="9571851"/>
          </a:xfrm>
          <a:prstGeom prst="rect">
            <a:avLst/>
          </a:prstGeom>
          <a:noFill/>
        </p:spPr>
        <p:txBody>
          <a:bodyPr wrap="square" rtlCol="0">
            <a:spAutoFit/>
          </a:bodyPr>
          <a:lstStyle/>
          <a:p>
            <a:pPr marL="0" indent="0" algn="just">
              <a:buNone/>
            </a:pPr>
            <a:r>
              <a:rPr lang="pt-BR" sz="2800" b="0" i="0" u="none" strike="noStrike" noProof="1">
                <a:solidFill>
                  <a:srgbClr val="577086"/>
                </a:solidFill>
                <a:effectLst/>
                <a:latin typeface="Calibri" panose="020F0502020204030204" pitchFamily="34" charset="0"/>
                <a:cs typeface="Calibri" panose="020F0502020204030204" pitchFamily="34" charset="0"/>
              </a:rPr>
              <a:t>Poelmann J, Kloen P. Modified use of the proximal humeral internal locking system (PHILOS) plate for distal femoral nonunions. Eur J Orthop Surg Traumatol. 2023 Feb;33(2):425-433. doi: 10.1007/s00590-022-03203-4. Epub 2022 Jan 21. PMID: 35061100; PMCID: PMC9930358.</a:t>
            </a:r>
            <a:endParaRPr lang="pt-BR" sz="2800" b="1" i="0" u="none" strike="noStrike" noProof="1">
              <a:solidFill>
                <a:srgbClr val="577086"/>
              </a:solidFill>
              <a:latin typeface="Calibri" panose="020F0502020204030204" pitchFamily="34" charset="0"/>
              <a:cs typeface="Calibri" panose="020F0502020204030204" pitchFamily="34" charset="0"/>
            </a:endParaRPr>
          </a:p>
          <a:p>
            <a:pPr marL="0" indent="0" algn="just">
              <a:buNone/>
            </a:pPr>
            <a:r>
              <a:rPr lang="pt-BR" sz="2800" b="0" i="0" u="none" strike="noStrike" noProof="1">
                <a:solidFill>
                  <a:srgbClr val="577086"/>
                </a:solidFill>
                <a:effectLst/>
                <a:latin typeface="Calibri" panose="020F0502020204030204" pitchFamily="34" charset="0"/>
                <a:cs typeface="Calibri" panose="020F0502020204030204" pitchFamily="34" charset="0"/>
              </a:rPr>
              <a:t>Donnelly KJ, Tucker A, Ruiz A, Thompson NW. Managing extremely distal periprosthetic femoral supracondylar fractures of total knee replacements - a new PHILOS-ophy. World J Orthop. 2017 Oct 18;8(10):809-813. doi: 10.5312/wjo.v8.i10.809. PMID: 29094012; PMCID: PMC5656497.</a:t>
            </a:r>
            <a:endParaRPr lang="pt-BR" sz="2800" b="1" noProof="1">
              <a:solidFill>
                <a:srgbClr val="577086"/>
              </a:solidFill>
              <a:effectLst/>
              <a:latin typeface="Calibri" panose="020F0502020204030204" pitchFamily="34" charset="0"/>
              <a:cs typeface="Calibri" panose="020F0502020204030204" pitchFamily="34" charset="0"/>
            </a:endParaRPr>
          </a:p>
          <a:p>
            <a:pPr marL="0" indent="0" algn="just">
              <a:buNone/>
            </a:pPr>
            <a:r>
              <a:rPr lang="pt-BR" sz="2800" b="0" i="0" u="none" strike="noStrike" noProof="1">
                <a:solidFill>
                  <a:srgbClr val="577086"/>
                </a:solidFill>
                <a:effectLst/>
                <a:latin typeface="Calibri" panose="020F0502020204030204" pitchFamily="34" charset="0"/>
                <a:cs typeface="Calibri" panose="020F0502020204030204" pitchFamily="34" charset="0"/>
              </a:rPr>
              <a:t>Park YG, Kang H, Song JK, Lee J, Rho JY, Choi S. Minimally invasive plate osteosynthesis with dual plating for periprosthetic distal femoral fractures following total knee arthroplasty. J Orthop Surg Res. 2021 Jul 6;16(1):433. doi: 10.1186/s13018-021-02586-0. PMID: 34229703; PMCID: PMC8259434.</a:t>
            </a:r>
            <a:endParaRPr lang="pt-BR" sz="2800" b="1" i="0" u="none" strike="noStrike" noProof="1">
              <a:solidFill>
                <a:srgbClr val="577086"/>
              </a:solidFill>
              <a:latin typeface="Calibri" panose="020F0502020204030204" pitchFamily="34" charset="0"/>
              <a:cs typeface="Calibri" panose="020F0502020204030204" pitchFamily="34" charset="0"/>
            </a:endParaRPr>
          </a:p>
          <a:p>
            <a:pPr marL="0" indent="0" algn="just">
              <a:buNone/>
            </a:pPr>
            <a:r>
              <a:rPr lang="pt-BR" sz="2800" b="0" i="0" u="none" strike="noStrike" noProof="1">
                <a:solidFill>
                  <a:srgbClr val="577086"/>
                </a:solidFill>
                <a:effectLst/>
                <a:latin typeface="Calibri" panose="020F0502020204030204" pitchFamily="34" charset="0"/>
                <a:cs typeface="Calibri" panose="020F0502020204030204" pitchFamily="34" charset="0"/>
              </a:rPr>
              <a:t>Achudan S, Antony Xavier RP, Tan SE. Medial plating of distal femur: which pre-contoured angular stable plate fits best? Eur J Orthop Surg Traumatol. 2024 Aug;34(6):3297-3308. doi: 10.1007/s00590-024-04068-5. Epub 2024 Aug 16. PMID: 39152353.</a:t>
            </a:r>
            <a:endParaRPr lang="pt-BR" sz="2800" b="1" noProof="1">
              <a:solidFill>
                <a:srgbClr val="577086"/>
              </a:solidFill>
              <a:effectLst/>
              <a:latin typeface="Calibri" panose="020F0502020204030204" pitchFamily="34" charset="0"/>
              <a:cs typeface="Calibri" panose="020F0502020204030204" pitchFamily="34" charset="0"/>
            </a:endParaRPr>
          </a:p>
          <a:p>
            <a:pPr marL="0" indent="0" algn="just">
              <a:buNone/>
            </a:pPr>
            <a:r>
              <a:rPr lang="pt-BR" sz="2800" b="0" i="0" u="none" strike="noStrike" noProof="1">
                <a:solidFill>
                  <a:srgbClr val="577086"/>
                </a:solidFill>
                <a:effectLst/>
                <a:latin typeface="Calibri" panose="020F0502020204030204" pitchFamily="34" charset="0"/>
                <a:cs typeface="Calibri" panose="020F0502020204030204" pitchFamily="34" charset="0"/>
              </a:rPr>
              <a:t>Pires RE, Yoon RS, Liporace FA, Balbachevsky D, Bitar RC, Giordano V, Wajnsztejn A, Kfuri M. Expanding the horizons of clinical applications of proximal humerus locking plates in the lower extremities: A technical note. Chin J Traumatol. 2020 Dec;23(6):331-335. doi: 10.1016/j.cjtee.2020.08.001. Epub 2020 Aug 12. PMID: 32855044; PMCID: PMC7718511.</a:t>
            </a:r>
            <a:endParaRPr lang="pt-BR" sz="2800" b="1" i="0" u="none" strike="noStrike" noProof="1">
              <a:solidFill>
                <a:srgbClr val="577086"/>
              </a:solidFill>
              <a:latin typeface="Calibri" panose="020F0502020204030204" pitchFamily="34" charset="0"/>
              <a:cs typeface="Calibri" panose="020F0502020204030204" pitchFamily="34" charset="0"/>
            </a:endParaRPr>
          </a:p>
          <a:p>
            <a:pPr marL="0" indent="0" algn="just">
              <a:buNone/>
            </a:pPr>
            <a:endParaRPr lang="pt-BR" sz="2800" dirty="0">
              <a:solidFill>
                <a:srgbClr val="577086"/>
              </a:solidFill>
              <a:effectLst/>
              <a:latin typeface="Calibri" panose="020F0502020204030204" pitchFamily="34" charset="0"/>
              <a:cs typeface="Calibri" panose="020F0502020204030204" pitchFamily="34" charset="0"/>
            </a:endParaRPr>
          </a:p>
        </p:txBody>
      </p:sp>
      <p:pic>
        <p:nvPicPr>
          <p:cNvPr id="44" name="Picture 43">
            <a:extLst>
              <a:ext uri="{FF2B5EF4-FFF2-40B4-BE49-F238E27FC236}">
                <a16:creationId xmlns:a16="http://schemas.microsoft.com/office/drawing/2014/main" id="{E8C61838-62CB-B8D3-41C4-18106F65BF06}"/>
              </a:ext>
            </a:extLst>
          </p:cNvPr>
          <p:cNvPicPr>
            <a:picLocks noChangeAspect="1"/>
          </p:cNvPicPr>
          <p:nvPr/>
        </p:nvPicPr>
        <p:blipFill>
          <a:blip r:embed="R62cbc6414deb4f4e"/>
          <a:stretch>
            <a:fillRect/>
          </a:stretch>
        </p:blipFill>
        <p:spPr>
          <a:xfrm rot="5400000">
            <a:off x="15087696" y="12143435"/>
            <a:ext cx="6784619" cy="3555576"/>
          </a:xfrm>
          <a:prstGeom prst="rect">
            <a:avLst/>
          </a:prstGeom>
        </p:spPr>
      </p:pic>
      <p:sp>
        <p:nvSpPr>
          <p:cNvPr id="45" name="TextBox 44">
            <a:extLst>
              <a:ext uri="{FF2B5EF4-FFF2-40B4-BE49-F238E27FC236}">
                <a16:creationId xmlns:a16="http://schemas.microsoft.com/office/drawing/2014/main" id="{6E382EA8-FF42-40A3-453F-203190BF287D}"/>
              </a:ext>
            </a:extLst>
          </p:cNvPr>
          <p:cNvSpPr txBox="1"/>
          <p:nvPr/>
        </p:nvSpPr>
        <p:spPr>
          <a:xfrm>
            <a:off x="1793953" y="8515350"/>
            <a:ext cx="25338179" cy="2169825"/>
          </a:xfrm>
          <a:prstGeom prst="rect">
            <a:avLst/>
          </a:prstGeom>
          <a:noFill/>
        </p:spPr>
        <p:txBody>
          <a:bodyPr wrap="square" rtlCol="0">
            <a:spAutoFit/>
          </a:bodyPr>
          <a:lstStyle/>
          <a:p>
            <a:pPr algn="ctr">
              <a:buNone/>
            </a:pPr>
            <a:r>
              <a:rPr lang="pt-BR" sz="4500" dirty="0">
                <a:solidFill>
                  <a:srgbClr val="577086"/>
                </a:solidFill>
                <a:effectLst/>
                <a:latin typeface="Calibri" panose="020F0502020204030204" pitchFamily="34" charset="0"/>
                <a:cs typeface="Calibri" panose="020F0502020204030204" pitchFamily="34" charset="0"/>
              </a:rPr>
              <a:t>Luiz Augusto Bittencourt Campinhos', Lyssa Grando Fraga Cristiano', Leonardo Paiva Martins'</a:t>
            </a:r>
          </a:p>
          <a:p>
            <a:pPr algn="ctr"/>
            <a:r>
              <a:rPr lang="pt-BR" sz="4500" dirty="0">
                <a:solidFill>
                  <a:srgbClr val="577086"/>
                </a:solidFill>
                <a:effectLst/>
                <a:latin typeface="Calibri" panose="020F0502020204030204" pitchFamily="34" charset="0"/>
                <a:cs typeface="Calibri" panose="020F0502020204030204" pitchFamily="34" charset="0"/>
              </a:rPr>
              <a:t>'Vila Velha Hospital</a:t>
            </a:r>
          </a:p>
          <a:p>
            <a:endParaRPr lang="pt-BR" sz="4500" dirty="0"/>
          </a:p>
        </p:txBody>
      </p:sp>
    </p:spTree>
    <p:extLst>
      <p:ext uri="{BB962C8B-B14F-4D97-AF65-F5344CB8AC3E}">
        <p14:creationId xmlns:p14="http://schemas.microsoft.com/office/powerpoint/2010/main" val="701241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d7484d4f85dc4de5">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10768fc60c4a4ff4">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3" name="CaixaDeTexto 2">
            <a:extLst>
              <a:ext uri="{FF2B5EF4-FFF2-40B4-BE49-F238E27FC236}">
                <a16:creationId xmlns:a16="http://schemas.microsoft.com/office/drawing/2014/main" id="{B4A8323F-F76B-7656-1176-6C5817981E8E}"/>
              </a:ext>
            </a:extLst>
          </p:cNvPr>
          <p:cNvSpPr txBox="1"/>
          <p:nvPr/>
        </p:nvSpPr>
        <p:spPr>
          <a:xfrm>
            <a:off x="8331200" y="5163469"/>
            <a:ext cx="16859615" cy="584775"/>
          </a:xfrm>
          <a:prstGeom prst="rect">
            <a:avLst/>
          </a:prstGeom>
          <a:noFill/>
        </p:spPr>
        <p:txBody>
          <a:bodyPr wrap="none" rtlCol="0">
            <a:spAutoFit/>
          </a:bodyPr>
          <a:lstStyle/>
          <a:p>
            <a:r>
              <a:rPr lang="pt-BR" sz="3200" dirty="0"/>
              <a:t>Autor: Sidnei Torres Vieira Júnior – Médico ortopedista assistente do Hospital Unimed Fortaleza</a:t>
            </a:r>
          </a:p>
        </p:txBody>
      </p:sp>
      <p:pic>
        <p:nvPicPr>
          <p:cNvPr id="1026" name="Picture 2" descr="Inscrições - XXX CBTO - Congresso Brasileiro de Trauma Ortopédico - 15 a 17  de maio de 2025">
            <a:extLst>
              <a:ext uri="{FF2B5EF4-FFF2-40B4-BE49-F238E27FC236}">
                <a16:creationId xmlns:a16="http://schemas.microsoft.com/office/drawing/2014/main" id="{88772EB8-CF95-9EA9-56A1-4DDF788F0958}"/>
              </a:ext>
            </a:extLst>
          </p:cNvPr>
          <p:cNvPicPr>
            <a:picLocks noChangeAspect="1" noChangeArrowheads="1"/>
          </p:cNvPicPr>
          <p:nvPr/>
        </p:nvPicPr>
        <p:blipFill>
          <a:blip r:embed="R74c4f997746e484c">
            <a:extLst>
              <a:ext uri="{28A0092B-C50C-407E-A947-70E740481C1C}">
                <a14:useLocalDpi xmlns:a14="http://schemas.microsoft.com/office/drawing/2010/main" val="0"/>
              </a:ext>
            </a:extLst>
          </a:blip>
          <a:srcRect/>
          <a:stretch>
            <a:fillRect/>
          </a:stretch>
        </p:blipFill>
        <p:spPr bwMode="auto">
          <a:xfrm>
            <a:off x="1423533" y="4476831"/>
            <a:ext cx="4603523" cy="2856545"/>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3007A07D-72E4-76F5-FAC4-1A20576BB004}"/>
              </a:ext>
            </a:extLst>
          </p:cNvPr>
          <p:cNvSpPr/>
          <p:nvPr/>
        </p:nvSpPr>
        <p:spPr>
          <a:xfrm>
            <a:off x="1721205" y="7110912"/>
            <a:ext cx="24638000" cy="1754326"/>
          </a:xfrm>
          <a:prstGeom prst="rect">
            <a:avLst/>
          </a:prstGeom>
          <a:solidFill>
            <a:schemeClr val="tx2">
              <a:lumMod val="25000"/>
              <a:lumOff val="75000"/>
            </a:schemeClr>
          </a:solidFill>
          <a:ln>
            <a:solidFill>
              <a:schemeClr val="tx1"/>
            </a:solidFill>
          </a:ln>
        </p:spPr>
        <p:txBody>
          <a:bodyPr wrap="square">
            <a:spAutoFit/>
          </a:bodyPr>
          <a:lstStyle/>
          <a:p>
            <a:pPr algn="ctr"/>
            <a:r>
              <a:rPr lang="pt-BR" sz="5400" b="1" i="0" dirty="0">
                <a:effectLst/>
                <a:latin typeface="Times New Roman" panose="02020603050405020304" pitchFamily="18" charset="0"/>
                <a:cs typeface="Times New Roman" panose="02020603050405020304" pitchFamily="18" charset="0"/>
              </a:rPr>
              <a:t>Relato de caso: Esmagamento da perna. </a:t>
            </a:r>
            <a:r>
              <a:rPr lang="pt-BR" sz="5400" b="1" i="0" dirty="0" err="1">
                <a:effectLst/>
                <a:latin typeface="Times New Roman" panose="02020603050405020304" pitchFamily="18" charset="0"/>
                <a:cs typeface="Times New Roman" panose="02020603050405020304" pitchFamily="18" charset="0"/>
              </a:rPr>
              <a:t>Encavilhamento</a:t>
            </a:r>
            <a:r>
              <a:rPr lang="pt-BR" sz="5400" b="1" i="0" dirty="0">
                <a:effectLst/>
                <a:latin typeface="Times New Roman" panose="02020603050405020304" pitchFamily="18" charset="0"/>
                <a:cs typeface="Times New Roman" panose="02020603050405020304" pitchFamily="18" charset="0"/>
              </a:rPr>
              <a:t> intramedular por entrada </a:t>
            </a:r>
            <a:r>
              <a:rPr lang="pt-BR" sz="5400" b="1" dirty="0" err="1">
                <a:latin typeface="Times New Roman" panose="02020603050405020304" pitchFamily="18" charset="0"/>
                <a:cs typeface="Times New Roman" panose="02020603050405020304" pitchFamily="18" charset="0"/>
              </a:rPr>
              <a:t>s</a:t>
            </a:r>
            <a:r>
              <a:rPr lang="pt-BR" sz="5400" b="1" i="0" dirty="0" err="1">
                <a:effectLst/>
                <a:latin typeface="Times New Roman" panose="02020603050405020304" pitchFamily="18" charset="0"/>
                <a:cs typeface="Times New Roman" panose="02020603050405020304" pitchFamily="18" charset="0"/>
              </a:rPr>
              <a:t>uprapatelar</a:t>
            </a:r>
            <a:r>
              <a:rPr lang="pt-BR" sz="5400" b="1" i="0" dirty="0">
                <a:effectLst/>
                <a:latin typeface="Times New Roman" panose="02020603050405020304" pitchFamily="18" charset="0"/>
                <a:cs typeface="Times New Roman" panose="02020603050405020304" pitchFamily="18" charset="0"/>
              </a:rPr>
              <a:t> para osteossíntese da tíbia. </a:t>
            </a:r>
            <a:endParaRPr lang="pt-BR" sz="5400" b="1" dirty="0">
              <a:latin typeface="Arial" panose="020B0604020202020204" pitchFamily="34" charset="0"/>
              <a:cs typeface="Arial" panose="020B0604020202020204" pitchFamily="34" charset="0"/>
            </a:endParaRPr>
          </a:p>
        </p:txBody>
      </p:sp>
      <p:sp>
        <p:nvSpPr>
          <p:cNvPr id="8" name="CaixaDeTexto 7">
            <a:extLst>
              <a:ext uri="{FF2B5EF4-FFF2-40B4-BE49-F238E27FC236}">
                <a16:creationId xmlns:a16="http://schemas.microsoft.com/office/drawing/2014/main" id="{790DF04B-0EA8-686F-EEE1-656E54E2771F}"/>
              </a:ext>
            </a:extLst>
          </p:cNvPr>
          <p:cNvSpPr txBox="1"/>
          <p:nvPr/>
        </p:nvSpPr>
        <p:spPr>
          <a:xfrm>
            <a:off x="1721205" y="10101544"/>
            <a:ext cx="10678234" cy="4801314"/>
          </a:xfrm>
          <a:prstGeom prst="rect">
            <a:avLst/>
          </a:prstGeom>
          <a:noFill/>
        </p:spPr>
        <p:txBody>
          <a:bodyPr wrap="square" rtlCol="0">
            <a:spAutoFit/>
          </a:bodyPr>
          <a:lstStyle/>
          <a:p>
            <a:pPr algn="just"/>
            <a:r>
              <a:rPr lang="pt-BR" sz="5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3200" dirty="0">
                <a:solidFill>
                  <a:srgbClr val="000000"/>
                </a:solidFill>
                <a:latin typeface="Calibri" panose="020F0502020204030204" pitchFamily="34" charset="0"/>
                <a:ea typeface="Calibri" panose="020F0502020204030204" pitchFamily="34" charset="0"/>
                <a:cs typeface="Calibri" panose="020F0502020204030204" pitchFamily="34" charset="0"/>
              </a:rPr>
              <a:t>O </a:t>
            </a:r>
            <a:r>
              <a:rPr lang="pt-BR"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encavilhamento</a:t>
            </a:r>
            <a:r>
              <a:rPr lang="pt-BR" sz="3200" dirty="0">
                <a:solidFill>
                  <a:srgbClr val="000000"/>
                </a:solidFill>
                <a:latin typeface="Calibri" panose="020F0502020204030204" pitchFamily="34" charset="0"/>
                <a:ea typeface="Calibri" panose="020F0502020204030204" pitchFamily="34" charset="0"/>
                <a:cs typeface="Calibri" panose="020F0502020204030204" pitchFamily="34" charset="0"/>
              </a:rPr>
              <a:t> intramedular é considerado o padrão-ouro para o tratamento de fraturas </a:t>
            </a:r>
            <a:r>
              <a:rPr lang="pt-BR"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diafisárias</a:t>
            </a:r>
            <a:r>
              <a:rPr lang="pt-BR" sz="3200" dirty="0">
                <a:solidFill>
                  <a:srgbClr val="000000"/>
                </a:solidFill>
                <a:latin typeface="Calibri" panose="020F0502020204030204" pitchFamily="34" charset="0"/>
                <a:ea typeface="Calibri" panose="020F0502020204030204" pitchFamily="34" charset="0"/>
                <a:cs typeface="Calibri" panose="020F0502020204030204" pitchFamily="34" charset="0"/>
              </a:rPr>
              <a:t> da tíbia¹.  Além da facilidade operatória, a posição </a:t>
            </a:r>
            <a:r>
              <a:rPr lang="pt-BR"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semi-estendida</a:t>
            </a:r>
            <a:r>
              <a:rPr lang="pt-BR" sz="3200" dirty="0">
                <a:solidFill>
                  <a:srgbClr val="000000"/>
                </a:solidFill>
                <a:latin typeface="Calibri" panose="020F0502020204030204" pitchFamily="34" charset="0"/>
                <a:ea typeface="Calibri" panose="020F0502020204030204" pitchFamily="34" charset="0"/>
                <a:cs typeface="Calibri" panose="020F0502020204030204" pitchFamily="34" charset="0"/>
              </a:rPr>
              <a:t> reduz a tração anterior do fragmento proximal da fratura pelo tendão do quadríceps, levando a menores taxas de não união em comparação com a técnica infrapatelar³. A entrada tibial </a:t>
            </a:r>
            <a:r>
              <a:rPr lang="pt-BR"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suprapatelar</a:t>
            </a:r>
            <a:r>
              <a:rPr lang="pt-BR" sz="3200" dirty="0">
                <a:solidFill>
                  <a:srgbClr val="000000"/>
                </a:solidFill>
                <a:latin typeface="Calibri" panose="020F0502020204030204" pitchFamily="34" charset="0"/>
                <a:ea typeface="Calibri" panose="020F0502020204030204" pitchFamily="34" charset="0"/>
                <a:cs typeface="Calibri" panose="020F0502020204030204" pitchFamily="34" charset="0"/>
              </a:rPr>
              <a:t> também tem demonstrado resultar em menores escores de dor e melhores resultados funcionais em comparação com a abordagem infrapatelar</a:t>
            </a:r>
            <a:r>
              <a:rPr lang="pt-BR" sz="3200"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4</a:t>
            </a:r>
            <a:r>
              <a:rPr lang="pt-BR" sz="32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pt-BR" sz="3200" dirty="0">
              <a:latin typeface="Calibri" panose="020F0502020204030204" pitchFamily="34" charset="0"/>
              <a:ea typeface="Calibri" panose="020F0502020204030204" pitchFamily="34" charset="0"/>
              <a:cs typeface="Calibri" panose="020F0502020204030204" pitchFamily="34" charset="0"/>
            </a:endParaRPr>
          </a:p>
        </p:txBody>
      </p:sp>
      <p:sp>
        <p:nvSpPr>
          <p:cNvPr id="11" name="CaixaDeTexto 10">
            <a:extLst>
              <a:ext uri="{FF2B5EF4-FFF2-40B4-BE49-F238E27FC236}">
                <a16:creationId xmlns:a16="http://schemas.microsoft.com/office/drawing/2014/main" id="{A32E23BE-436F-032A-622B-A66EAF16BD5C}"/>
              </a:ext>
            </a:extLst>
          </p:cNvPr>
          <p:cNvSpPr txBox="1"/>
          <p:nvPr/>
        </p:nvSpPr>
        <p:spPr>
          <a:xfrm>
            <a:off x="1669273" y="9568735"/>
            <a:ext cx="2514214"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Introdução</a:t>
            </a:r>
          </a:p>
        </p:txBody>
      </p:sp>
      <p:sp>
        <p:nvSpPr>
          <p:cNvPr id="22" name="CaixaDeTexto 21">
            <a:extLst>
              <a:ext uri="{FF2B5EF4-FFF2-40B4-BE49-F238E27FC236}">
                <a16:creationId xmlns:a16="http://schemas.microsoft.com/office/drawing/2014/main" id="{4B4FE6F8-CE07-F5A0-336E-3266FC66292B}"/>
              </a:ext>
            </a:extLst>
          </p:cNvPr>
          <p:cNvSpPr txBox="1"/>
          <p:nvPr/>
        </p:nvSpPr>
        <p:spPr>
          <a:xfrm>
            <a:off x="1801871" y="28403931"/>
            <a:ext cx="3122102" cy="1631216"/>
          </a:xfrm>
          <a:prstGeom prst="rect">
            <a:avLst/>
          </a:prstGeom>
          <a:noFill/>
        </p:spPr>
        <p:txBody>
          <a:bodyPr wrap="square" rtlCol="0">
            <a:spAutoFit/>
          </a:bodyPr>
          <a:lstStyle/>
          <a:p>
            <a:pPr algn="just" rtl="0">
              <a:buNone/>
            </a:pPr>
            <a:r>
              <a:rPr lang="pt-BR" sz="2000" dirty="0">
                <a:solidFill>
                  <a:srgbClr val="000000"/>
                </a:solidFill>
                <a:latin typeface="Times New Roman" panose="02020603050405020304" pitchFamily="18" charset="0"/>
                <a:cs typeface="Times New Roman" panose="02020603050405020304" pitchFamily="18" charset="0"/>
              </a:rPr>
              <a:t> Figura 1: </a:t>
            </a:r>
            <a:r>
              <a:rPr lang="pt-BR" sz="2000" dirty="0" err="1">
                <a:solidFill>
                  <a:srgbClr val="000000"/>
                </a:solidFill>
                <a:latin typeface="Times New Roman" panose="02020603050405020304" pitchFamily="18" charset="0"/>
                <a:cs typeface="Times New Roman" panose="02020603050405020304" pitchFamily="18" charset="0"/>
              </a:rPr>
              <a:t>radiofragrafia</a:t>
            </a:r>
            <a:r>
              <a:rPr lang="pt-BR" sz="2000" dirty="0">
                <a:solidFill>
                  <a:srgbClr val="000000"/>
                </a:solidFill>
                <a:latin typeface="Times New Roman" panose="02020603050405020304" pitchFamily="18" charset="0"/>
                <a:cs typeface="Times New Roman" panose="02020603050405020304" pitchFamily="18" charset="0"/>
              </a:rPr>
              <a:t> inicial vindo de outro serviço demonstrando a extensão proximal da fratura.</a:t>
            </a:r>
            <a:endParaRPr lang="pt-BR" sz="2000" dirty="0">
              <a:latin typeface="Times New Roman" panose="02020603050405020304" pitchFamily="18" charset="0"/>
              <a:cs typeface="Times New Roman" panose="02020603050405020304" pitchFamily="18" charset="0"/>
            </a:endParaRPr>
          </a:p>
        </p:txBody>
      </p:sp>
      <p:sp>
        <p:nvSpPr>
          <p:cNvPr id="23" name="CaixaDeTexto 22">
            <a:extLst>
              <a:ext uri="{FF2B5EF4-FFF2-40B4-BE49-F238E27FC236}">
                <a16:creationId xmlns:a16="http://schemas.microsoft.com/office/drawing/2014/main" id="{71236D91-8C98-6CE2-AF9C-0A0A9B2FA308}"/>
              </a:ext>
            </a:extLst>
          </p:cNvPr>
          <p:cNvSpPr txBox="1"/>
          <p:nvPr/>
        </p:nvSpPr>
        <p:spPr>
          <a:xfrm>
            <a:off x="5119939" y="28455118"/>
            <a:ext cx="3541766" cy="1323439"/>
          </a:xfrm>
          <a:prstGeom prst="rect">
            <a:avLst/>
          </a:prstGeom>
          <a:noFill/>
        </p:spPr>
        <p:txBody>
          <a:bodyPr wrap="square" rtlCol="0">
            <a:spAutoFit/>
          </a:bodyPr>
          <a:lstStyle/>
          <a:p>
            <a:pPr algn="just" rtl="0">
              <a:buNone/>
            </a:pPr>
            <a:r>
              <a:rPr lang="pt-BR" sz="2000" dirty="0">
                <a:solidFill>
                  <a:srgbClr val="000000"/>
                </a:solidFill>
                <a:latin typeface="Times New Roman" panose="02020603050405020304" pitchFamily="18" charset="0"/>
                <a:cs typeface="Times New Roman" panose="02020603050405020304" pitchFamily="18" charset="0"/>
              </a:rPr>
              <a:t>Figura 2: vista anterior da perna demonstrando as </a:t>
            </a:r>
            <a:r>
              <a:rPr lang="pt-BR" sz="2000" dirty="0" err="1">
                <a:solidFill>
                  <a:srgbClr val="000000"/>
                </a:solidFill>
                <a:latin typeface="Times New Roman" panose="02020603050405020304" pitchFamily="18" charset="0"/>
                <a:cs typeface="Times New Roman" panose="02020603050405020304" pitchFamily="18" charset="0"/>
              </a:rPr>
              <a:t>fascitomias</a:t>
            </a:r>
            <a:r>
              <a:rPr lang="pt-BR" sz="2000" dirty="0">
                <a:solidFill>
                  <a:srgbClr val="000000"/>
                </a:solidFill>
                <a:latin typeface="Times New Roman" panose="02020603050405020304" pitchFamily="18" charset="0"/>
                <a:cs typeface="Times New Roman" panose="02020603050405020304" pitchFamily="18" charset="0"/>
              </a:rPr>
              <a:t> abertas e </a:t>
            </a:r>
            <a:r>
              <a:rPr lang="pt-BR" sz="2000" b="1" dirty="0">
                <a:solidFill>
                  <a:srgbClr val="000000"/>
                </a:solidFill>
                <a:latin typeface="Times New Roman" panose="02020603050405020304" pitchFamily="18" charset="0"/>
                <a:cs typeface="Times New Roman" panose="02020603050405020304" pitchFamily="18" charset="0"/>
              </a:rPr>
              <a:t>grande desgaste de tecidos moles</a:t>
            </a:r>
            <a:r>
              <a:rPr lang="pt-BR" sz="2000" dirty="0">
                <a:solidFill>
                  <a:srgbClr val="000000"/>
                </a:solidFill>
                <a:latin typeface="Times New Roman" panose="02020603050405020304" pitchFamily="18" charset="0"/>
                <a:cs typeface="Times New Roman" panose="02020603050405020304" pitchFamily="18" charset="0"/>
              </a:rPr>
              <a:t>.</a:t>
            </a:r>
            <a:endParaRPr lang="pt-BR" sz="2000" dirty="0">
              <a:latin typeface="Times New Roman" panose="02020603050405020304" pitchFamily="18" charset="0"/>
              <a:cs typeface="Times New Roman" panose="02020603050405020304" pitchFamily="18" charset="0"/>
            </a:endParaRPr>
          </a:p>
        </p:txBody>
      </p:sp>
      <p:sp>
        <p:nvSpPr>
          <p:cNvPr id="24" name="CaixaDeTexto 23">
            <a:extLst>
              <a:ext uri="{FF2B5EF4-FFF2-40B4-BE49-F238E27FC236}">
                <a16:creationId xmlns:a16="http://schemas.microsoft.com/office/drawing/2014/main" id="{D70C7F32-77F2-4AA0-D017-04EBA42F3AC4}"/>
              </a:ext>
            </a:extLst>
          </p:cNvPr>
          <p:cNvSpPr txBox="1"/>
          <p:nvPr/>
        </p:nvSpPr>
        <p:spPr>
          <a:xfrm>
            <a:off x="15114427" y="34101631"/>
            <a:ext cx="9423400" cy="1077218"/>
          </a:xfrm>
          <a:prstGeom prst="rect">
            <a:avLst/>
          </a:prstGeom>
          <a:noFill/>
        </p:spPr>
        <p:txBody>
          <a:bodyPr wrap="square" rtlCol="0">
            <a:spAutoFit/>
          </a:bodyPr>
          <a:lstStyle/>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6" name="CaixaDeTexto 25">
            <a:extLst>
              <a:ext uri="{FF2B5EF4-FFF2-40B4-BE49-F238E27FC236}">
                <a16:creationId xmlns:a16="http://schemas.microsoft.com/office/drawing/2014/main" id="{11AC0074-C1C8-4018-D601-2CB479214EDE}"/>
              </a:ext>
            </a:extLst>
          </p:cNvPr>
          <p:cNvSpPr txBox="1"/>
          <p:nvPr/>
        </p:nvSpPr>
        <p:spPr>
          <a:xfrm>
            <a:off x="15389441" y="33129387"/>
            <a:ext cx="11331397" cy="7355860"/>
          </a:xfrm>
          <a:prstGeom prst="rect">
            <a:avLst/>
          </a:prstGeom>
          <a:noFill/>
        </p:spPr>
        <p:txBody>
          <a:bodyPr wrap="square" rtlCol="0">
            <a:spAutoFit/>
          </a:bodyPr>
          <a:lstStyle/>
          <a:p>
            <a:pPr algn="just">
              <a:buFont typeface="+mj-lt"/>
              <a:buAutoNum type="arabicPeriod"/>
            </a:pPr>
            <a:r>
              <a:rPr lang="pt-BR" sz="2400" b="0" i="0" dirty="0">
                <a:effectLst/>
                <a:latin typeface="fkGroteskNeue"/>
              </a:rPr>
              <a:t>COURT-BROWN, C. M.; </a:t>
            </a:r>
            <a:r>
              <a:rPr lang="pt-BR" sz="2400" b="0" i="0" dirty="0" err="1">
                <a:effectLst/>
                <a:latin typeface="fkGroteskNeue"/>
              </a:rPr>
              <a:t>McBIRNIE</a:t>
            </a:r>
            <a:r>
              <a:rPr lang="pt-BR" sz="2400" b="0" i="0" dirty="0">
                <a:effectLst/>
                <a:latin typeface="fkGroteskNeue"/>
              </a:rPr>
              <a:t>, J. The </a:t>
            </a:r>
            <a:r>
              <a:rPr lang="pt-BR" sz="2400" b="0" i="0" dirty="0" err="1">
                <a:effectLst/>
                <a:latin typeface="fkGroteskNeue"/>
              </a:rPr>
              <a:t>epidemiology</a:t>
            </a:r>
            <a:r>
              <a:rPr lang="pt-BR" sz="2400" b="0" i="0" dirty="0">
                <a:effectLst/>
                <a:latin typeface="fkGroteskNeue"/>
              </a:rPr>
              <a:t> </a:t>
            </a:r>
            <a:r>
              <a:rPr lang="pt-BR" sz="2400" b="0" i="0" dirty="0" err="1">
                <a:effectLst/>
                <a:latin typeface="fkGroteskNeue"/>
              </a:rPr>
              <a:t>of</a:t>
            </a:r>
            <a:r>
              <a:rPr lang="pt-BR" sz="2400" b="0" i="0" dirty="0">
                <a:effectLst/>
                <a:latin typeface="fkGroteskNeue"/>
              </a:rPr>
              <a:t> tibial </a:t>
            </a:r>
            <a:r>
              <a:rPr lang="pt-BR" sz="2400" b="0" i="0" dirty="0" err="1">
                <a:effectLst/>
                <a:latin typeface="fkGroteskNeue"/>
              </a:rPr>
              <a:t>fractures</a:t>
            </a:r>
            <a:r>
              <a:rPr lang="pt-BR" sz="2400" b="0" i="0" dirty="0">
                <a:effectLst/>
                <a:latin typeface="fkGroteskNeue"/>
              </a:rPr>
              <a:t>. </a:t>
            </a:r>
            <a:r>
              <a:rPr lang="pt-BR" sz="2400" b="0" i="1" dirty="0">
                <a:effectLst/>
                <a:latin typeface="fkGroteskNeue"/>
              </a:rPr>
              <a:t>The </a:t>
            </a:r>
            <a:r>
              <a:rPr lang="pt-BR" sz="2400" b="0" i="1" dirty="0" err="1">
                <a:effectLst/>
                <a:latin typeface="fkGroteskNeue"/>
              </a:rPr>
              <a:t>Journal</a:t>
            </a:r>
            <a:r>
              <a:rPr lang="pt-BR" sz="2400" b="0" i="1" dirty="0">
                <a:effectLst/>
                <a:latin typeface="fkGroteskNeue"/>
              </a:rPr>
              <a:t> </a:t>
            </a:r>
            <a:r>
              <a:rPr lang="pt-BR" sz="2400" b="0" i="1" dirty="0" err="1">
                <a:effectLst/>
                <a:latin typeface="fkGroteskNeue"/>
              </a:rPr>
              <a:t>of</a:t>
            </a:r>
            <a:r>
              <a:rPr lang="pt-BR" sz="2400" b="0" i="1" dirty="0">
                <a:effectLst/>
                <a:latin typeface="fkGroteskNeue"/>
              </a:rPr>
              <a:t> </a:t>
            </a:r>
            <a:r>
              <a:rPr lang="pt-BR" sz="2400" b="0" i="1" dirty="0" err="1">
                <a:effectLst/>
                <a:latin typeface="fkGroteskNeue"/>
              </a:rPr>
              <a:t>Bone</a:t>
            </a:r>
            <a:r>
              <a:rPr lang="pt-BR" sz="2400" b="0" i="1" dirty="0">
                <a:effectLst/>
                <a:latin typeface="fkGroteskNeue"/>
              </a:rPr>
              <a:t> </a:t>
            </a:r>
            <a:r>
              <a:rPr lang="pt-BR" sz="2400" b="0" i="1" dirty="0" err="1">
                <a:effectLst/>
                <a:latin typeface="fkGroteskNeue"/>
              </a:rPr>
              <a:t>and</a:t>
            </a:r>
            <a:r>
              <a:rPr lang="pt-BR" sz="2400" b="0" i="1" dirty="0">
                <a:effectLst/>
                <a:latin typeface="fkGroteskNeue"/>
              </a:rPr>
              <a:t> Joint </a:t>
            </a:r>
            <a:r>
              <a:rPr lang="pt-BR" sz="2400" b="0" i="1" dirty="0" err="1">
                <a:effectLst/>
                <a:latin typeface="fkGroteskNeue"/>
              </a:rPr>
              <a:t>Surgery</a:t>
            </a:r>
            <a:r>
              <a:rPr lang="pt-BR" sz="2400" b="0" i="1" dirty="0">
                <a:effectLst/>
                <a:latin typeface="fkGroteskNeue"/>
              </a:rPr>
              <a:t>. British volume</a:t>
            </a:r>
            <a:r>
              <a:rPr lang="pt-BR" sz="2400" b="0" i="0" dirty="0">
                <a:effectLst/>
                <a:latin typeface="fkGroteskNeue"/>
              </a:rPr>
              <a:t>, v. 77, n. 3, p. 417-421, 1995. Disponível em: </a:t>
            </a:r>
            <a:r>
              <a:rPr lang="pt-BR" sz="2400" b="0" i="0" dirty="0">
                <a:effectLst/>
                <a:latin typeface="fkGroteskNeue"/>
                <a:hlinkClick r:id="rcId94c609b4401f4d7e"/>
              </a:rPr>
              <a:t>https://boneandjoint.org.uk/</a:t>
            </a:r>
            <a:r>
              <a:rPr lang="pt-BR" sz="2400" b="0" i="0" dirty="0" err="1">
                <a:effectLst/>
                <a:latin typeface="fkGroteskNeue"/>
                <a:hlinkClick r:id="rcId94c609b4401f4d7e"/>
              </a:rPr>
              <a:t>Article</a:t>
            </a:r>
            <a:r>
              <a:rPr lang="pt-BR" sz="2400" b="0" i="0" dirty="0">
                <a:effectLst/>
                <a:latin typeface="fkGroteskNeue"/>
                <a:hlinkClick r:id="rcId94c609b4401f4d7e"/>
              </a:rPr>
              <a:t>/10.1302/0301-620X.77B3.7744916</a:t>
            </a:r>
            <a:r>
              <a:rPr lang="pt-BR" sz="2400" b="0" i="0" dirty="0">
                <a:effectLst/>
                <a:latin typeface="fkGroteskNeue"/>
              </a:rPr>
              <a:t>. Acesso em: 9 maio 2025.</a:t>
            </a:r>
          </a:p>
          <a:p>
            <a:pPr algn="just">
              <a:buFont typeface="+mj-lt"/>
              <a:buAutoNum type="arabicPeriod"/>
            </a:pPr>
            <a:r>
              <a:rPr lang="pt-BR" sz="2400" b="0" i="0" dirty="0">
                <a:effectLst/>
                <a:latin typeface="fkGroteskNeue"/>
              </a:rPr>
              <a:t>CHAN, D. S. et al. </a:t>
            </a:r>
            <a:r>
              <a:rPr lang="pt-BR" sz="2400" b="0" i="0" dirty="0" err="1">
                <a:effectLst/>
                <a:latin typeface="fkGroteskNeue"/>
              </a:rPr>
              <a:t>Suprapatellar</a:t>
            </a:r>
            <a:r>
              <a:rPr lang="pt-BR" sz="2400" b="0" i="0" dirty="0">
                <a:effectLst/>
                <a:latin typeface="fkGroteskNeue"/>
              </a:rPr>
              <a:t> versus </a:t>
            </a:r>
            <a:r>
              <a:rPr lang="pt-BR" sz="2400" b="0" i="0" dirty="0" err="1">
                <a:effectLst/>
                <a:latin typeface="fkGroteskNeue"/>
              </a:rPr>
              <a:t>infrapatellar</a:t>
            </a:r>
            <a:r>
              <a:rPr lang="pt-BR" sz="2400" b="0" i="0" dirty="0">
                <a:effectLst/>
                <a:latin typeface="fkGroteskNeue"/>
              </a:rPr>
              <a:t> </a:t>
            </a:r>
            <a:r>
              <a:rPr lang="pt-BR" sz="2400" b="0" i="0" dirty="0" err="1">
                <a:effectLst/>
                <a:latin typeface="fkGroteskNeue"/>
              </a:rPr>
              <a:t>intramedullary</a:t>
            </a:r>
            <a:r>
              <a:rPr lang="pt-BR" sz="2400" b="0" i="0" dirty="0">
                <a:effectLst/>
                <a:latin typeface="fkGroteskNeue"/>
              </a:rPr>
              <a:t> </a:t>
            </a:r>
            <a:r>
              <a:rPr lang="pt-BR" sz="2400" b="0" i="0" dirty="0" err="1">
                <a:effectLst/>
                <a:latin typeface="fkGroteskNeue"/>
              </a:rPr>
              <a:t>nailing</a:t>
            </a:r>
            <a:r>
              <a:rPr lang="pt-BR" sz="2400" b="0" i="0" dirty="0">
                <a:effectLst/>
                <a:latin typeface="fkGroteskNeue"/>
              </a:rPr>
              <a:t> </a:t>
            </a:r>
            <a:r>
              <a:rPr lang="pt-BR" sz="2400" b="0" i="0" dirty="0" err="1">
                <a:effectLst/>
                <a:latin typeface="fkGroteskNeue"/>
              </a:rPr>
              <a:t>of</a:t>
            </a:r>
            <a:r>
              <a:rPr lang="pt-BR" sz="2400" b="0" i="0" dirty="0">
                <a:effectLst/>
                <a:latin typeface="fkGroteskNeue"/>
              </a:rPr>
              <a:t> tibial </a:t>
            </a:r>
            <a:r>
              <a:rPr lang="pt-BR" sz="2400" b="0" i="0" dirty="0" err="1">
                <a:effectLst/>
                <a:latin typeface="fkGroteskNeue"/>
              </a:rPr>
              <a:t>shaft</a:t>
            </a:r>
            <a:r>
              <a:rPr lang="pt-BR" sz="2400" b="0" i="0" dirty="0">
                <a:effectLst/>
                <a:latin typeface="fkGroteskNeue"/>
              </a:rPr>
              <a:t> </a:t>
            </a:r>
            <a:r>
              <a:rPr lang="pt-BR" sz="2400" b="0" i="0" dirty="0" err="1">
                <a:effectLst/>
                <a:latin typeface="fkGroteskNeue"/>
              </a:rPr>
              <a:t>fractures</a:t>
            </a:r>
            <a:r>
              <a:rPr lang="pt-BR" sz="2400" b="0" i="0" dirty="0">
                <a:effectLst/>
                <a:latin typeface="fkGroteskNeue"/>
              </a:rPr>
              <a:t>: A </a:t>
            </a:r>
            <a:r>
              <a:rPr lang="pt-BR" sz="2400" b="0" i="0" dirty="0" err="1">
                <a:effectLst/>
                <a:latin typeface="fkGroteskNeue"/>
              </a:rPr>
              <a:t>systematic</a:t>
            </a:r>
            <a:r>
              <a:rPr lang="pt-BR" sz="2400" b="0" i="0" dirty="0">
                <a:effectLst/>
                <a:latin typeface="fkGroteskNeue"/>
              </a:rPr>
              <a:t> review </a:t>
            </a:r>
            <a:r>
              <a:rPr lang="pt-BR" sz="2400" b="0" i="0" dirty="0" err="1">
                <a:effectLst/>
                <a:latin typeface="fkGroteskNeue"/>
              </a:rPr>
              <a:t>and</a:t>
            </a:r>
            <a:r>
              <a:rPr lang="pt-BR" sz="2400" b="0" i="0" dirty="0">
                <a:effectLst/>
                <a:latin typeface="fkGroteskNeue"/>
              </a:rPr>
              <a:t> meta-</a:t>
            </a:r>
            <a:r>
              <a:rPr lang="pt-BR" sz="2400" b="0" i="0" dirty="0" err="1">
                <a:effectLst/>
                <a:latin typeface="fkGroteskNeue"/>
              </a:rPr>
              <a:t>analysis</a:t>
            </a:r>
            <a:r>
              <a:rPr lang="pt-BR" sz="2400" b="0" i="0" dirty="0">
                <a:effectLst/>
                <a:latin typeface="fkGroteskNeue"/>
              </a:rPr>
              <a:t>. </a:t>
            </a:r>
            <a:r>
              <a:rPr lang="pt-BR" sz="2400" b="0" i="1" dirty="0" err="1">
                <a:effectLst/>
                <a:latin typeface="fkGroteskNeue"/>
              </a:rPr>
              <a:t>Journal</a:t>
            </a:r>
            <a:r>
              <a:rPr lang="pt-BR" sz="2400" b="0" i="1" dirty="0">
                <a:effectLst/>
                <a:latin typeface="fkGroteskNeue"/>
              </a:rPr>
              <a:t> </a:t>
            </a:r>
            <a:r>
              <a:rPr lang="pt-BR" sz="2400" b="0" i="1" dirty="0" err="1">
                <a:effectLst/>
                <a:latin typeface="fkGroteskNeue"/>
              </a:rPr>
              <a:t>of</a:t>
            </a:r>
            <a:r>
              <a:rPr lang="pt-BR" sz="2400" b="0" i="1" dirty="0">
                <a:effectLst/>
                <a:latin typeface="fkGroteskNeue"/>
              </a:rPr>
              <a:t> </a:t>
            </a:r>
            <a:r>
              <a:rPr lang="pt-BR" sz="2400" b="0" i="1" dirty="0" err="1">
                <a:effectLst/>
                <a:latin typeface="fkGroteskNeue"/>
              </a:rPr>
              <a:t>Orthopaedic</a:t>
            </a:r>
            <a:r>
              <a:rPr lang="pt-BR" sz="2400" b="0" i="1" dirty="0">
                <a:effectLst/>
                <a:latin typeface="fkGroteskNeue"/>
              </a:rPr>
              <a:t> Trauma</a:t>
            </a:r>
            <a:r>
              <a:rPr lang="pt-BR" sz="2400" b="0" i="0" dirty="0">
                <a:effectLst/>
                <a:latin typeface="fkGroteskNeue"/>
              </a:rPr>
              <a:t>, v. 30, n. 3, p. 130-136, 2016. Disponível em: </a:t>
            </a:r>
            <a:r>
              <a:rPr lang="pt-BR" sz="2400" b="0" i="0" dirty="0">
                <a:effectLst/>
                <a:latin typeface="fkGroteskNeue"/>
                <a:hlinkClick r:id="rcId6f5761cca5084675"/>
              </a:rPr>
              <a:t>https://journals.lww.com/</a:t>
            </a:r>
            <a:r>
              <a:rPr lang="pt-BR" sz="2400" b="0" i="0" dirty="0" err="1">
                <a:effectLst/>
                <a:latin typeface="fkGroteskNeue"/>
                <a:hlinkClick r:id="rcId6f5761cca5084675"/>
              </a:rPr>
              <a:t>jorthotrauma</a:t>
            </a:r>
            <a:r>
              <a:rPr lang="pt-BR" sz="2400" b="0" i="0" dirty="0">
                <a:effectLst/>
                <a:latin typeface="fkGroteskNeue"/>
                <a:hlinkClick r:id="rcId6f5761cca5084675"/>
              </a:rPr>
              <a:t>/Abstract/2016/03000/Suprapatellar_Versus_Infrapatellar.2.aspx</a:t>
            </a:r>
            <a:r>
              <a:rPr lang="pt-BR" sz="2400" b="0" i="0" dirty="0">
                <a:effectLst/>
                <a:latin typeface="fkGroteskNeue"/>
              </a:rPr>
              <a:t>. Acesso em: 9 maio 2025.</a:t>
            </a:r>
          </a:p>
          <a:p>
            <a:pPr algn="just">
              <a:buFont typeface="+mj-lt"/>
              <a:buAutoNum type="arabicPeriod"/>
            </a:pPr>
            <a:r>
              <a:rPr lang="pt-BR" sz="2400" b="0" i="0" dirty="0">
                <a:effectLst/>
                <a:latin typeface="fkGroteskNeue"/>
              </a:rPr>
              <a:t>SANDERS, R. W. et al. The </a:t>
            </a:r>
            <a:r>
              <a:rPr lang="pt-BR" sz="2400" b="0" i="0" dirty="0" err="1">
                <a:effectLst/>
                <a:latin typeface="fkGroteskNeue"/>
              </a:rPr>
              <a:t>suprapatellar</a:t>
            </a:r>
            <a:r>
              <a:rPr lang="pt-BR" sz="2400" b="0" i="0" dirty="0">
                <a:effectLst/>
                <a:latin typeface="fkGroteskNeue"/>
              </a:rPr>
              <a:t> approach for </a:t>
            </a:r>
            <a:r>
              <a:rPr lang="pt-BR" sz="2400" b="0" i="0" dirty="0" err="1">
                <a:effectLst/>
                <a:latin typeface="fkGroteskNeue"/>
              </a:rPr>
              <a:t>intramedullary</a:t>
            </a:r>
            <a:r>
              <a:rPr lang="pt-BR" sz="2400" b="0" i="0" dirty="0">
                <a:effectLst/>
                <a:latin typeface="fkGroteskNeue"/>
              </a:rPr>
              <a:t> </a:t>
            </a:r>
            <a:r>
              <a:rPr lang="pt-BR" sz="2400" b="0" i="0" dirty="0" err="1">
                <a:effectLst/>
                <a:latin typeface="fkGroteskNeue"/>
              </a:rPr>
              <a:t>nailing</a:t>
            </a:r>
            <a:r>
              <a:rPr lang="pt-BR" sz="2400" b="0" i="0" dirty="0">
                <a:effectLst/>
                <a:latin typeface="fkGroteskNeue"/>
              </a:rPr>
              <a:t> </a:t>
            </a:r>
            <a:r>
              <a:rPr lang="pt-BR" sz="2400" b="0" i="0" dirty="0" err="1">
                <a:effectLst/>
                <a:latin typeface="fkGroteskNeue"/>
              </a:rPr>
              <a:t>of</a:t>
            </a:r>
            <a:r>
              <a:rPr lang="pt-BR" sz="2400" b="0" i="0" dirty="0">
                <a:effectLst/>
                <a:latin typeface="fkGroteskNeue"/>
              </a:rPr>
              <a:t> </a:t>
            </a:r>
            <a:r>
              <a:rPr lang="pt-BR" sz="2400" b="0" i="0" dirty="0" err="1">
                <a:effectLst/>
                <a:latin typeface="fkGroteskNeue"/>
              </a:rPr>
              <a:t>the</a:t>
            </a:r>
            <a:r>
              <a:rPr lang="pt-BR" sz="2400" b="0" i="0" dirty="0">
                <a:effectLst/>
                <a:latin typeface="fkGroteskNeue"/>
              </a:rPr>
              <a:t> </a:t>
            </a:r>
            <a:r>
              <a:rPr lang="pt-BR" sz="2400" b="0" i="0" dirty="0" err="1">
                <a:effectLst/>
                <a:latin typeface="fkGroteskNeue"/>
              </a:rPr>
              <a:t>tibia</a:t>
            </a:r>
            <a:r>
              <a:rPr lang="pt-BR" sz="2400" b="0" i="0" dirty="0">
                <a:effectLst/>
                <a:latin typeface="fkGroteskNeue"/>
              </a:rPr>
              <a:t>. </a:t>
            </a:r>
            <a:r>
              <a:rPr lang="pt-BR" sz="2400" b="0" i="1" dirty="0" err="1">
                <a:effectLst/>
                <a:latin typeface="fkGroteskNeue"/>
              </a:rPr>
              <a:t>Journal</a:t>
            </a:r>
            <a:r>
              <a:rPr lang="pt-BR" sz="2400" b="0" i="1" dirty="0">
                <a:effectLst/>
                <a:latin typeface="fkGroteskNeue"/>
              </a:rPr>
              <a:t> </a:t>
            </a:r>
            <a:r>
              <a:rPr lang="pt-BR" sz="2400" b="0" i="1" dirty="0" err="1">
                <a:effectLst/>
                <a:latin typeface="fkGroteskNeue"/>
              </a:rPr>
              <a:t>of</a:t>
            </a:r>
            <a:r>
              <a:rPr lang="pt-BR" sz="2400" b="0" i="1" dirty="0">
                <a:effectLst/>
                <a:latin typeface="fkGroteskNeue"/>
              </a:rPr>
              <a:t> </a:t>
            </a:r>
            <a:r>
              <a:rPr lang="pt-BR" sz="2400" b="0" i="1" dirty="0" err="1">
                <a:effectLst/>
                <a:latin typeface="fkGroteskNeue"/>
              </a:rPr>
              <a:t>Orthopaedic</a:t>
            </a:r>
            <a:r>
              <a:rPr lang="pt-BR" sz="2400" b="0" i="1" dirty="0">
                <a:effectLst/>
                <a:latin typeface="fkGroteskNeue"/>
              </a:rPr>
              <a:t> Trauma</a:t>
            </a:r>
            <a:r>
              <a:rPr lang="pt-BR" sz="2400" b="0" i="0" dirty="0">
                <a:effectLst/>
                <a:latin typeface="fkGroteskNeue"/>
              </a:rPr>
              <a:t>, v. 28, n. 4, p. 245-249, 2014. Disponível em: </a:t>
            </a:r>
            <a:r>
              <a:rPr lang="pt-BR" sz="2400" b="0" i="0" dirty="0">
                <a:effectLst/>
                <a:latin typeface="fkGroteskNeue"/>
                <a:hlinkClick r:id="rcId3e70197ef1b14031"/>
              </a:rPr>
              <a:t>https://journals.lww.com/</a:t>
            </a:r>
            <a:r>
              <a:rPr lang="pt-BR" sz="2400" b="0" i="0" dirty="0" err="1">
                <a:effectLst/>
                <a:latin typeface="fkGroteskNeue"/>
                <a:hlinkClick r:id="rcId3e70197ef1b14031"/>
              </a:rPr>
              <a:t>jorthotrauma</a:t>
            </a:r>
            <a:r>
              <a:rPr lang="pt-BR" sz="2400" b="0" i="0" dirty="0">
                <a:effectLst/>
                <a:latin typeface="fkGroteskNeue"/>
                <a:hlinkClick r:id="rcId3e70197ef1b14031"/>
              </a:rPr>
              <a:t>/Abstract/2014/04000/The_Suprapatellar_Approach_for_Intramedullary.2.aspx</a:t>
            </a:r>
            <a:r>
              <a:rPr lang="pt-BR" sz="2400" b="0" i="0" dirty="0">
                <a:effectLst/>
                <a:latin typeface="fkGroteskNeue"/>
              </a:rPr>
              <a:t>. Acesso em: 9 maio 2025.</a:t>
            </a:r>
          </a:p>
          <a:p>
            <a:pPr algn="just">
              <a:buFont typeface="+mj-lt"/>
              <a:buAutoNum type="arabicPeriod"/>
            </a:pPr>
            <a:r>
              <a:rPr lang="pt-BR" sz="2400" b="0" i="0" dirty="0">
                <a:effectLst/>
                <a:latin typeface="fkGroteskNeue"/>
              </a:rPr>
              <a:t>JONES, M. et al. </a:t>
            </a:r>
            <a:r>
              <a:rPr lang="pt-BR" sz="2400" b="0" i="0" dirty="0" err="1">
                <a:effectLst/>
                <a:latin typeface="fkGroteskNeue"/>
              </a:rPr>
              <a:t>Suprapatellar</a:t>
            </a:r>
            <a:r>
              <a:rPr lang="pt-BR" sz="2400" b="0" i="0" dirty="0">
                <a:effectLst/>
                <a:latin typeface="fkGroteskNeue"/>
              </a:rPr>
              <a:t> </a:t>
            </a:r>
            <a:r>
              <a:rPr lang="pt-BR" sz="2400" b="0" i="0" dirty="0" err="1">
                <a:effectLst/>
                <a:latin typeface="fkGroteskNeue"/>
              </a:rPr>
              <a:t>nailing</a:t>
            </a:r>
            <a:r>
              <a:rPr lang="pt-BR" sz="2400" b="0" i="0" dirty="0">
                <a:effectLst/>
                <a:latin typeface="fkGroteskNeue"/>
              </a:rPr>
              <a:t> </a:t>
            </a:r>
            <a:r>
              <a:rPr lang="pt-BR" sz="2400" b="0" i="0" dirty="0" err="1">
                <a:effectLst/>
                <a:latin typeface="fkGroteskNeue"/>
              </a:rPr>
              <a:t>of</a:t>
            </a:r>
            <a:r>
              <a:rPr lang="pt-BR" sz="2400" b="0" i="0" dirty="0">
                <a:effectLst/>
                <a:latin typeface="fkGroteskNeue"/>
              </a:rPr>
              <a:t> tibial </a:t>
            </a:r>
            <a:r>
              <a:rPr lang="pt-BR" sz="2400" b="0" i="0" dirty="0" err="1">
                <a:effectLst/>
                <a:latin typeface="fkGroteskNeue"/>
              </a:rPr>
              <a:t>fractures</a:t>
            </a:r>
            <a:r>
              <a:rPr lang="pt-BR" sz="2400" b="0" i="0" dirty="0">
                <a:effectLst/>
                <a:latin typeface="fkGroteskNeue"/>
              </a:rPr>
              <a:t>: </a:t>
            </a:r>
            <a:r>
              <a:rPr lang="pt-BR" sz="2400" b="0" i="0" dirty="0" err="1">
                <a:effectLst/>
                <a:latin typeface="fkGroteskNeue"/>
              </a:rPr>
              <a:t>Indications</a:t>
            </a:r>
            <a:r>
              <a:rPr lang="pt-BR" sz="2400" b="0" i="0" dirty="0">
                <a:effectLst/>
                <a:latin typeface="fkGroteskNeue"/>
              </a:rPr>
              <a:t> </a:t>
            </a:r>
            <a:r>
              <a:rPr lang="pt-BR" sz="2400" b="0" i="0" dirty="0" err="1">
                <a:effectLst/>
                <a:latin typeface="fkGroteskNeue"/>
              </a:rPr>
              <a:t>and</a:t>
            </a:r>
            <a:r>
              <a:rPr lang="pt-BR" sz="2400" b="0" i="0" dirty="0">
                <a:effectLst/>
                <a:latin typeface="fkGroteskNeue"/>
              </a:rPr>
              <a:t> </a:t>
            </a:r>
            <a:r>
              <a:rPr lang="pt-BR" sz="2400" b="0" i="0" dirty="0" err="1">
                <a:effectLst/>
                <a:latin typeface="fkGroteskNeue"/>
              </a:rPr>
              <a:t>technique</a:t>
            </a:r>
            <a:r>
              <a:rPr lang="pt-BR" sz="2400" b="0" i="0" dirty="0">
                <a:effectLst/>
                <a:latin typeface="fkGroteskNeue"/>
              </a:rPr>
              <a:t>. </a:t>
            </a:r>
            <a:r>
              <a:rPr lang="pt-BR" sz="2400" b="0" i="1" dirty="0" err="1">
                <a:effectLst/>
                <a:latin typeface="fkGroteskNeue"/>
              </a:rPr>
              <a:t>Orthopaedics</a:t>
            </a:r>
            <a:r>
              <a:rPr lang="pt-BR" sz="2400" b="0" i="1" dirty="0">
                <a:effectLst/>
                <a:latin typeface="fkGroteskNeue"/>
              </a:rPr>
              <a:t> </a:t>
            </a:r>
            <a:r>
              <a:rPr lang="pt-BR" sz="2400" b="0" i="1" dirty="0" err="1">
                <a:effectLst/>
                <a:latin typeface="fkGroteskNeue"/>
              </a:rPr>
              <a:t>and</a:t>
            </a:r>
            <a:r>
              <a:rPr lang="pt-BR" sz="2400" b="0" i="1" dirty="0">
                <a:effectLst/>
                <a:latin typeface="fkGroteskNeue"/>
              </a:rPr>
              <a:t> Trauma</a:t>
            </a:r>
            <a:r>
              <a:rPr lang="pt-BR" sz="2400" b="0" i="0" dirty="0">
                <a:effectLst/>
                <a:latin typeface="fkGroteskNeue"/>
              </a:rPr>
              <a:t>, v. 28, n. 4, p. 236-242, 2014. Disponível em: </a:t>
            </a:r>
            <a:r>
              <a:rPr lang="pt-BR" sz="2400" b="0" i="0" dirty="0">
                <a:effectLst/>
                <a:latin typeface="fkGroteskNeue"/>
                <a:hlinkClick r:id="rcId147253c79c7a46b0"/>
              </a:rPr>
              <a:t>https://www.sciencedirect.com/</a:t>
            </a:r>
            <a:r>
              <a:rPr lang="pt-BR" sz="2400" b="0" i="0" dirty="0" err="1">
                <a:effectLst/>
                <a:latin typeface="fkGroteskNeue"/>
                <a:hlinkClick r:id="rcId147253c79c7a46b0"/>
              </a:rPr>
              <a:t>science</a:t>
            </a:r>
            <a:r>
              <a:rPr lang="pt-BR" sz="2400" b="0" i="0" dirty="0">
                <a:effectLst/>
                <a:latin typeface="fkGroteskNeue"/>
                <a:hlinkClick r:id="rcId147253c79c7a46b0"/>
              </a:rPr>
              <a:t>/</a:t>
            </a:r>
            <a:r>
              <a:rPr lang="pt-BR" sz="2400" b="0" i="0" dirty="0" err="1">
                <a:effectLst/>
                <a:latin typeface="fkGroteskNeue"/>
                <a:hlinkClick r:id="rcId147253c79c7a46b0"/>
              </a:rPr>
              <a:t>article</a:t>
            </a:r>
            <a:r>
              <a:rPr lang="pt-BR" sz="2400" b="0" i="0" dirty="0">
                <a:effectLst/>
                <a:latin typeface="fkGroteskNeue"/>
                <a:hlinkClick r:id="rcId147253c79c7a46b0"/>
              </a:rPr>
              <a:t>/</a:t>
            </a:r>
            <a:r>
              <a:rPr lang="pt-BR" sz="2400" b="0" i="0" dirty="0" err="1">
                <a:effectLst/>
                <a:latin typeface="fkGroteskNeue"/>
                <a:hlinkClick r:id="rcId147253c79c7a46b0"/>
              </a:rPr>
              <a:t>pii</a:t>
            </a:r>
            <a:r>
              <a:rPr lang="pt-BR" sz="2400" b="0" i="0" dirty="0">
                <a:effectLst/>
                <a:latin typeface="fkGroteskNeue"/>
                <a:hlinkClick r:id="rcId147253c79c7a46b0"/>
              </a:rPr>
              <a:t>/S1877132714000600</a:t>
            </a:r>
            <a:r>
              <a:rPr lang="pt-BR" sz="2400" b="0" i="0" dirty="0">
                <a:effectLst/>
                <a:latin typeface="fkGroteskNeue"/>
              </a:rPr>
              <a:t>. Acesso em: 9 maio 2025.</a:t>
            </a: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7" name="CaixaDeTexto 26">
            <a:extLst>
              <a:ext uri="{FF2B5EF4-FFF2-40B4-BE49-F238E27FC236}">
                <a16:creationId xmlns:a16="http://schemas.microsoft.com/office/drawing/2014/main" id="{8A7BD139-0A03-BF1D-EB75-D7E215E276C8}"/>
              </a:ext>
            </a:extLst>
          </p:cNvPr>
          <p:cNvSpPr txBox="1"/>
          <p:nvPr/>
        </p:nvSpPr>
        <p:spPr>
          <a:xfrm>
            <a:off x="15389441" y="32236932"/>
            <a:ext cx="9423399" cy="707886"/>
          </a:xfrm>
          <a:prstGeom prst="rect">
            <a:avLst/>
          </a:prstGeom>
          <a:noFill/>
        </p:spPr>
        <p:txBody>
          <a:bodyPr wrap="square" rtlCol="0">
            <a:spAutoFit/>
          </a:bodyPr>
          <a:lstStyle/>
          <a:p>
            <a:r>
              <a:rPr lang="pt-BR" sz="4000" b="1" dirty="0">
                <a:latin typeface="Calibri" panose="020F0502020204030204" pitchFamily="34" charset="0"/>
                <a:cs typeface="Calibri" panose="020F0502020204030204" pitchFamily="34" charset="0"/>
              </a:rPr>
              <a:t>Referências Bibliográficas </a:t>
            </a:r>
          </a:p>
        </p:txBody>
      </p:sp>
      <p:sp>
        <p:nvSpPr>
          <p:cNvPr id="17" name="CaixaDeTexto 16">
            <a:extLst>
              <a:ext uri="{FF2B5EF4-FFF2-40B4-BE49-F238E27FC236}">
                <a16:creationId xmlns:a16="http://schemas.microsoft.com/office/drawing/2014/main" id="{A9DAE026-DD79-C5AA-DAA9-9788E478B86A}"/>
              </a:ext>
            </a:extLst>
          </p:cNvPr>
          <p:cNvSpPr txBox="1"/>
          <p:nvPr/>
        </p:nvSpPr>
        <p:spPr>
          <a:xfrm>
            <a:off x="1665773" y="15919884"/>
            <a:ext cx="10733666" cy="5016758"/>
          </a:xfrm>
          <a:prstGeom prst="rect">
            <a:avLst/>
          </a:prstGeom>
          <a:noFill/>
        </p:spPr>
        <p:txBody>
          <a:bodyPr wrap="square">
            <a:spAutoFit/>
          </a:bodyPr>
          <a:lstStyle/>
          <a:p>
            <a:pPr algn="just" rtl="0">
              <a:buNone/>
            </a:pPr>
            <a:r>
              <a:rPr lang="pt-BR" sz="3200" dirty="0">
                <a:solidFill>
                  <a:srgbClr val="000000"/>
                </a:solidFill>
                <a:latin typeface="Calibri" panose="020F0502020204030204" pitchFamily="34" charset="0"/>
                <a:ea typeface="Calibri" panose="020F0502020204030204" pitchFamily="34" charset="0"/>
                <a:cs typeface="Calibri" panose="020F0502020204030204" pitchFamily="34" charset="0"/>
              </a:rPr>
              <a:t>   Paciente do sexo masculino, 44 anos, submetido a </a:t>
            </a:r>
            <a:r>
              <a:rPr lang="pt-BR"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encavilhamento</a:t>
            </a:r>
            <a:r>
              <a:rPr lang="pt-BR" sz="3200" dirty="0">
                <a:solidFill>
                  <a:srgbClr val="000000"/>
                </a:solidFill>
                <a:latin typeface="Calibri" panose="020F0502020204030204" pitchFamily="34" charset="0"/>
                <a:ea typeface="Calibri" panose="020F0502020204030204" pitchFamily="34" charset="0"/>
                <a:cs typeface="Calibri" panose="020F0502020204030204" pitchFamily="34" charset="0"/>
              </a:rPr>
              <a:t> intramedular tibial utilizando a técnica </a:t>
            </a:r>
            <a:r>
              <a:rPr lang="pt-BR"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suprapatelar</a:t>
            </a:r>
            <a:r>
              <a:rPr lang="pt-BR" sz="3200" dirty="0">
                <a:solidFill>
                  <a:srgbClr val="000000"/>
                </a:solidFill>
                <a:latin typeface="Calibri" panose="020F0502020204030204" pitchFamily="34" charset="0"/>
                <a:ea typeface="Calibri" panose="020F0502020204030204" pitchFamily="34" charset="0"/>
                <a:cs typeface="Calibri" panose="020F0502020204030204" pitchFamily="34" charset="0"/>
              </a:rPr>
              <a:t> para tratamento de fratura </a:t>
            </a:r>
            <a:r>
              <a:rPr lang="pt-BR"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diafisária</a:t>
            </a:r>
            <a:r>
              <a:rPr lang="pt-BR" sz="3200" dirty="0">
                <a:solidFill>
                  <a:srgbClr val="000000"/>
                </a:solidFill>
                <a:latin typeface="Calibri" panose="020F0502020204030204" pitchFamily="34" charset="0"/>
                <a:ea typeface="Calibri" panose="020F0502020204030204" pitchFamily="34" charset="0"/>
                <a:cs typeface="Calibri" panose="020F0502020204030204" pitchFamily="34" charset="0"/>
              </a:rPr>
              <a:t> da tíbia esquerda. Foi utilizada uma haste tibial de 10 mm x 320 mm através da abordagem suprapatelar².</a:t>
            </a:r>
            <a:endParaRPr lang="pt-BR" sz="3200" dirty="0">
              <a:latin typeface="Calibri" panose="020F0502020204030204" pitchFamily="34" charset="0"/>
              <a:ea typeface="Calibri" panose="020F0502020204030204" pitchFamily="34" charset="0"/>
              <a:cs typeface="Calibri" panose="020F0502020204030204" pitchFamily="34" charset="0"/>
            </a:endParaRPr>
          </a:p>
          <a:p>
            <a:pPr algn="just" rtl="0">
              <a:buNone/>
            </a:pPr>
            <a:r>
              <a:rPr lang="pt-BR" sz="3200" dirty="0">
                <a:solidFill>
                  <a:srgbClr val="000000"/>
                </a:solidFill>
                <a:latin typeface="Calibri" panose="020F0502020204030204" pitchFamily="34" charset="0"/>
                <a:ea typeface="Calibri" panose="020F0502020204030204" pitchFamily="34" charset="0"/>
                <a:cs typeface="Calibri" panose="020F0502020204030204" pitchFamily="34" charset="0"/>
              </a:rPr>
              <a:t>O procedimento foi realizado com o paciente em posição supina em uma mesa </a:t>
            </a:r>
            <a:r>
              <a:rPr lang="pt-BR"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radiotransparente</a:t>
            </a:r>
            <a:r>
              <a:rPr lang="pt-BR" sz="3200" dirty="0">
                <a:solidFill>
                  <a:srgbClr val="000000"/>
                </a:solidFill>
                <a:latin typeface="Calibri" panose="020F0502020204030204" pitchFamily="34" charset="0"/>
                <a:ea typeface="Calibri" panose="020F0502020204030204" pitchFamily="34" charset="0"/>
                <a:cs typeface="Calibri" panose="020F0502020204030204" pitchFamily="34" charset="0"/>
              </a:rPr>
              <a:t>, com o joelho em 15-20 graus de flexão utilizando um coxim sob a coxa distal</a:t>
            </a:r>
            <a:r>
              <a:rPr lang="pt-BR" sz="3200" dirty="0">
                <a:solidFill>
                  <a:srgbClr val="C00000"/>
                </a:solidFill>
                <a:latin typeface="Calibri" panose="020F0502020204030204" pitchFamily="34" charset="0"/>
                <a:ea typeface="Calibri" panose="020F0502020204030204" pitchFamily="34" charset="0"/>
                <a:cs typeface="Calibri" panose="020F0502020204030204" pitchFamily="34" charset="0"/>
              </a:rPr>
              <a:t>.</a:t>
            </a:r>
            <a:r>
              <a:rPr lang="pt-BR" sz="3200" dirty="0">
                <a:solidFill>
                  <a:srgbClr val="000000"/>
                </a:solidFill>
                <a:latin typeface="Calibri" panose="020F0502020204030204" pitchFamily="34" charset="0"/>
                <a:ea typeface="Calibri" panose="020F0502020204030204" pitchFamily="34" charset="0"/>
                <a:cs typeface="Calibri" panose="020F0502020204030204" pitchFamily="34" charset="0"/>
              </a:rPr>
              <a:t>. O alinhamento adequado da fratura foi obtido através de manobras de redução fechada e parafusos “</a:t>
            </a:r>
            <a:r>
              <a:rPr lang="pt-BR"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poller</a:t>
            </a:r>
            <a:r>
              <a:rPr lang="pt-BR"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pt-BR" sz="3200" dirty="0">
              <a:latin typeface="Calibri" panose="020F0502020204030204" pitchFamily="34" charset="0"/>
              <a:ea typeface="Calibri" panose="020F0502020204030204" pitchFamily="34" charset="0"/>
              <a:cs typeface="Calibri" panose="020F0502020204030204" pitchFamily="34" charset="0"/>
            </a:endParaRPr>
          </a:p>
        </p:txBody>
      </p:sp>
      <p:sp>
        <p:nvSpPr>
          <p:cNvPr id="18" name="CaixaDeTexto 17">
            <a:extLst>
              <a:ext uri="{FF2B5EF4-FFF2-40B4-BE49-F238E27FC236}">
                <a16:creationId xmlns:a16="http://schemas.microsoft.com/office/drawing/2014/main" id="{C0738475-C81C-8E3F-ACA2-6EC1154545C9}"/>
              </a:ext>
            </a:extLst>
          </p:cNvPr>
          <p:cNvSpPr txBox="1"/>
          <p:nvPr/>
        </p:nvSpPr>
        <p:spPr>
          <a:xfrm>
            <a:off x="1665773" y="15095792"/>
            <a:ext cx="3258200"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Relato de caso</a:t>
            </a:r>
          </a:p>
        </p:txBody>
      </p:sp>
      <p:pic>
        <p:nvPicPr>
          <p:cNvPr id="28" name="Imagem 27">
            <a:extLst>
              <a:ext uri="{FF2B5EF4-FFF2-40B4-BE49-F238E27FC236}">
                <a16:creationId xmlns:a16="http://schemas.microsoft.com/office/drawing/2014/main" id="{1BFF6B9E-4B02-6D74-6078-2DA9380F309F}"/>
              </a:ext>
            </a:extLst>
          </p:cNvPr>
          <p:cNvPicPr>
            <a:picLocks noChangeAspect="1"/>
          </p:cNvPicPr>
          <p:nvPr/>
        </p:nvPicPr>
        <p:blipFill>
          <a:blip r:embed="R849c8cc258c64925">
            <a:extLst>
              <a:ext uri="{28A0092B-C50C-407E-A947-70E740481C1C}">
                <a14:useLocalDpi xmlns:a14="http://schemas.microsoft.com/office/drawing/2010/main" val="0"/>
              </a:ext>
            </a:extLst>
          </a:blip>
          <a:stretch>
            <a:fillRect/>
          </a:stretch>
        </p:blipFill>
        <p:spPr>
          <a:xfrm>
            <a:off x="1895020" y="21791815"/>
            <a:ext cx="3028953" cy="6612116"/>
          </a:xfrm>
          <a:prstGeom prst="rect">
            <a:avLst/>
          </a:prstGeom>
        </p:spPr>
      </p:pic>
      <p:pic>
        <p:nvPicPr>
          <p:cNvPr id="29" name="Imagem 28">
            <a:extLst>
              <a:ext uri="{FF2B5EF4-FFF2-40B4-BE49-F238E27FC236}">
                <a16:creationId xmlns:a16="http://schemas.microsoft.com/office/drawing/2014/main" id="{DF1D45C9-281F-DB93-A060-80DAE36050C3}"/>
              </a:ext>
            </a:extLst>
          </p:cNvPr>
          <p:cNvPicPr>
            <a:picLocks noChangeAspect="1"/>
          </p:cNvPicPr>
          <p:nvPr/>
        </p:nvPicPr>
        <p:blipFill>
          <a:blip r:embed="R28bb059d36dd4918">
            <a:extLst>
              <a:ext uri="{28A0092B-C50C-407E-A947-70E740481C1C}">
                <a14:useLocalDpi xmlns:a14="http://schemas.microsoft.com/office/drawing/2010/main" val="0"/>
              </a:ext>
            </a:extLst>
          </a:blip>
          <a:srcRect l="24004" t="26908" r="27963" b="12930"/>
          <a:stretch/>
        </p:blipFill>
        <p:spPr>
          <a:xfrm rot="10800000">
            <a:off x="5182242" y="21849111"/>
            <a:ext cx="3589050" cy="6497523"/>
          </a:xfrm>
          <a:prstGeom prst="rect">
            <a:avLst/>
          </a:prstGeom>
        </p:spPr>
      </p:pic>
      <p:sp>
        <p:nvSpPr>
          <p:cNvPr id="30" name="CaixaDeTexto 29">
            <a:extLst>
              <a:ext uri="{FF2B5EF4-FFF2-40B4-BE49-F238E27FC236}">
                <a16:creationId xmlns:a16="http://schemas.microsoft.com/office/drawing/2014/main" id="{FC70F9E2-02E3-3C41-807E-4961C2A39F37}"/>
              </a:ext>
            </a:extLst>
          </p:cNvPr>
          <p:cNvSpPr txBox="1"/>
          <p:nvPr/>
        </p:nvSpPr>
        <p:spPr>
          <a:xfrm>
            <a:off x="15389441" y="9568735"/>
            <a:ext cx="5048177"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Discussão e Conclusão </a:t>
            </a:r>
          </a:p>
        </p:txBody>
      </p:sp>
      <p:pic>
        <p:nvPicPr>
          <p:cNvPr id="31" name="Imagem 30">
            <a:extLst>
              <a:ext uri="{FF2B5EF4-FFF2-40B4-BE49-F238E27FC236}">
                <a16:creationId xmlns:a16="http://schemas.microsoft.com/office/drawing/2014/main" id="{1F22F32C-1D23-72AD-E751-BF054FDEE614}"/>
              </a:ext>
            </a:extLst>
          </p:cNvPr>
          <p:cNvPicPr>
            <a:picLocks noChangeAspect="1"/>
          </p:cNvPicPr>
          <p:nvPr/>
        </p:nvPicPr>
        <p:blipFill>
          <a:blip r:embed="R08a8ad83945e4f92">
            <a:extLst>
              <a:ext uri="{28A0092B-C50C-407E-A947-70E740481C1C}">
                <a14:useLocalDpi xmlns:a14="http://schemas.microsoft.com/office/drawing/2010/main" val="0"/>
              </a:ext>
            </a:extLst>
          </a:blip>
          <a:srcRect r="11728" b="34721"/>
          <a:stretch/>
        </p:blipFill>
        <p:spPr>
          <a:xfrm rot="16200000">
            <a:off x="6738230" y="23968553"/>
            <a:ext cx="7780651" cy="3541766"/>
          </a:xfrm>
          <a:prstGeom prst="rect">
            <a:avLst/>
          </a:prstGeom>
        </p:spPr>
      </p:pic>
      <p:sp>
        <p:nvSpPr>
          <p:cNvPr id="34" name="CaixaDeTexto 33">
            <a:extLst>
              <a:ext uri="{FF2B5EF4-FFF2-40B4-BE49-F238E27FC236}">
                <a16:creationId xmlns:a16="http://schemas.microsoft.com/office/drawing/2014/main" id="{27E6BB10-1029-02EB-59E3-53B1E564AB3A}"/>
              </a:ext>
            </a:extLst>
          </p:cNvPr>
          <p:cNvSpPr txBox="1"/>
          <p:nvPr/>
        </p:nvSpPr>
        <p:spPr>
          <a:xfrm>
            <a:off x="15389441" y="10361324"/>
            <a:ext cx="11336248" cy="4031873"/>
          </a:xfrm>
          <a:prstGeom prst="rect">
            <a:avLst/>
          </a:prstGeom>
          <a:noFill/>
        </p:spPr>
        <p:txBody>
          <a:bodyPr wrap="square">
            <a:spAutoFit/>
          </a:bodyPr>
          <a:lstStyle/>
          <a:p>
            <a:pPr algn="just" rtl="0">
              <a:buNone/>
            </a:pPr>
            <a:r>
              <a:rPr lang="pt-BR" sz="3200" dirty="0">
                <a:solidFill>
                  <a:srgbClr val="000000"/>
                </a:solidFill>
                <a:latin typeface="Calibri" panose="020F0502020204030204" pitchFamily="34" charset="0"/>
                <a:ea typeface="Calibri" panose="020F0502020204030204" pitchFamily="34" charset="0"/>
                <a:cs typeface="Calibri" panose="020F0502020204030204" pitchFamily="34" charset="0"/>
              </a:rPr>
              <a:t>   No entanto, é importante considerar os riscos potenciais da técnica </a:t>
            </a:r>
            <a:r>
              <a:rPr lang="pt-BR"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suprapatelar</a:t>
            </a:r>
            <a:r>
              <a:rPr lang="pt-BR" sz="3200" dirty="0">
                <a:solidFill>
                  <a:srgbClr val="000000"/>
                </a:solidFill>
                <a:latin typeface="Calibri" panose="020F0502020204030204" pitchFamily="34" charset="0"/>
                <a:ea typeface="Calibri" panose="020F0502020204030204" pitchFamily="34" charset="0"/>
                <a:cs typeface="Calibri" panose="020F0502020204030204" pitchFamily="34" charset="0"/>
              </a:rPr>
              <a:t>, incluindo danos à cartilagem articular do joelho. Um relato de caso recente descreveu um defeito cartilaginoso iatrogênico na </a:t>
            </a:r>
            <a:r>
              <a:rPr lang="pt-BR"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tróclea</a:t>
            </a:r>
            <a:r>
              <a:rPr lang="pt-BR" sz="3200" dirty="0">
                <a:solidFill>
                  <a:srgbClr val="000000"/>
                </a:solidFill>
                <a:latin typeface="Calibri" panose="020F0502020204030204" pitchFamily="34" charset="0"/>
                <a:ea typeface="Calibri" panose="020F0502020204030204" pitchFamily="34" charset="0"/>
                <a:cs typeface="Calibri" panose="020F0502020204030204" pitchFamily="34" charset="0"/>
              </a:rPr>
              <a:t> lateral após </a:t>
            </a:r>
            <a:r>
              <a:rPr lang="pt-BR"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encavilhamento</a:t>
            </a:r>
            <a:r>
              <a:rPr lang="pt-BR" sz="3200" dirty="0">
                <a:solidFill>
                  <a:srgbClr val="000000"/>
                </a:solidFill>
                <a:latin typeface="Calibri" panose="020F0502020204030204" pitchFamily="34" charset="0"/>
                <a:ea typeface="Calibri" panose="020F0502020204030204" pitchFamily="34" charset="0"/>
                <a:cs typeface="Calibri" panose="020F0502020204030204" pitchFamily="34" charset="0"/>
              </a:rPr>
              <a:t> tibial </a:t>
            </a:r>
            <a:r>
              <a:rPr lang="pt-BR"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suprapatelar</a:t>
            </a:r>
            <a:r>
              <a:rPr lang="pt-BR" sz="3200" dirty="0">
                <a:solidFill>
                  <a:srgbClr val="000000"/>
                </a:solidFill>
                <a:latin typeface="Calibri" panose="020F0502020204030204" pitchFamily="34" charset="0"/>
                <a:ea typeface="Calibri" panose="020F0502020204030204" pitchFamily="34" charset="0"/>
                <a:cs typeface="Calibri" panose="020F0502020204030204" pitchFamily="34" charset="0"/>
              </a:rPr>
              <a:t>. Isso destaca a importância da técnica cuidadosa e proteção adequada das estruturas articulares durante o procedimento. </a:t>
            </a:r>
          </a:p>
          <a:p>
            <a:pPr algn="just" rtl="0">
              <a:buNone/>
            </a:pPr>
            <a:r>
              <a:rPr lang="pt-BR" sz="3200" dirty="0">
                <a:solidFill>
                  <a:srgbClr val="000000"/>
                </a:solidFill>
                <a:latin typeface="Times New Roman" panose="02020603050405020304" pitchFamily="18" charset="0"/>
                <a:cs typeface="Times New Roman" panose="02020603050405020304" pitchFamily="18" charset="0"/>
              </a:rPr>
              <a:t>	</a:t>
            </a:r>
            <a:endParaRPr lang="pt-BR" sz="3200" dirty="0">
              <a:latin typeface="Times New Roman" panose="02020603050405020304" pitchFamily="18" charset="0"/>
              <a:cs typeface="Times New Roman" panose="02020603050405020304" pitchFamily="18" charset="0"/>
            </a:endParaRPr>
          </a:p>
        </p:txBody>
      </p:sp>
      <p:pic>
        <p:nvPicPr>
          <p:cNvPr id="35" name="Imagem 34">
            <a:extLst>
              <a:ext uri="{FF2B5EF4-FFF2-40B4-BE49-F238E27FC236}">
                <a16:creationId xmlns:a16="http://schemas.microsoft.com/office/drawing/2014/main" id="{5FF02342-AB2C-15F6-C2B2-F40CEB7567F9}"/>
              </a:ext>
            </a:extLst>
          </p:cNvPr>
          <p:cNvPicPr>
            <a:picLocks noChangeAspect="1"/>
          </p:cNvPicPr>
          <p:nvPr/>
        </p:nvPicPr>
        <p:blipFill>
          <a:blip r:embed="Re2344769cb024553">
            <a:extLst>
              <a:ext uri="{28A0092B-C50C-407E-A947-70E740481C1C}">
                <a14:useLocalDpi xmlns:a14="http://schemas.microsoft.com/office/drawing/2010/main" val="0"/>
              </a:ext>
            </a:extLst>
          </a:blip>
          <a:stretch>
            <a:fillRect/>
          </a:stretch>
        </p:blipFill>
        <p:spPr>
          <a:xfrm>
            <a:off x="19769436" y="14067321"/>
            <a:ext cx="2148125" cy="5364068"/>
          </a:xfrm>
          <a:prstGeom prst="rect">
            <a:avLst/>
          </a:prstGeom>
        </p:spPr>
      </p:pic>
      <p:pic>
        <p:nvPicPr>
          <p:cNvPr id="36" name="Imagem 35">
            <a:extLst>
              <a:ext uri="{FF2B5EF4-FFF2-40B4-BE49-F238E27FC236}">
                <a16:creationId xmlns:a16="http://schemas.microsoft.com/office/drawing/2014/main" id="{E8215619-DFFA-DF89-E421-B00785C02CFE}"/>
              </a:ext>
            </a:extLst>
          </p:cNvPr>
          <p:cNvPicPr>
            <a:picLocks noChangeAspect="1"/>
          </p:cNvPicPr>
          <p:nvPr/>
        </p:nvPicPr>
        <p:blipFill>
          <a:blip r:embed="Rd56c2d277dc64e54">
            <a:extLst>
              <a:ext uri="{28A0092B-C50C-407E-A947-70E740481C1C}">
                <a14:useLocalDpi xmlns:a14="http://schemas.microsoft.com/office/drawing/2010/main" val="0"/>
              </a:ext>
            </a:extLst>
          </a:blip>
          <a:stretch>
            <a:fillRect/>
          </a:stretch>
        </p:blipFill>
        <p:spPr>
          <a:xfrm>
            <a:off x="23387307" y="14030853"/>
            <a:ext cx="1995933" cy="5364068"/>
          </a:xfrm>
          <a:prstGeom prst="rect">
            <a:avLst/>
          </a:prstGeom>
        </p:spPr>
      </p:pic>
      <p:pic>
        <p:nvPicPr>
          <p:cNvPr id="37" name="Imagem 36">
            <a:extLst>
              <a:ext uri="{FF2B5EF4-FFF2-40B4-BE49-F238E27FC236}">
                <a16:creationId xmlns:a16="http://schemas.microsoft.com/office/drawing/2014/main" id="{22002E83-3B2E-595A-34E7-AB636CAA8715}"/>
              </a:ext>
            </a:extLst>
          </p:cNvPr>
          <p:cNvPicPr>
            <a:picLocks noChangeAspect="1"/>
          </p:cNvPicPr>
          <p:nvPr/>
        </p:nvPicPr>
        <p:blipFill>
          <a:blip r:embed="R3ed20375fb9c4c8d">
            <a:extLst>
              <a:ext uri="{28A0092B-C50C-407E-A947-70E740481C1C}">
                <a14:useLocalDpi xmlns:a14="http://schemas.microsoft.com/office/drawing/2010/main" val="0"/>
              </a:ext>
            </a:extLst>
          </a:blip>
          <a:srcRect t="20120" r="32568" b="36410"/>
          <a:stretch/>
        </p:blipFill>
        <p:spPr>
          <a:xfrm rot="16200000">
            <a:off x="14094161" y="15626299"/>
            <a:ext cx="5364068" cy="2477320"/>
          </a:xfrm>
          <a:prstGeom prst="rect">
            <a:avLst/>
          </a:prstGeom>
        </p:spPr>
      </p:pic>
      <p:sp>
        <p:nvSpPr>
          <p:cNvPr id="38" name="CaixaDeTexto 37">
            <a:extLst>
              <a:ext uri="{FF2B5EF4-FFF2-40B4-BE49-F238E27FC236}">
                <a16:creationId xmlns:a16="http://schemas.microsoft.com/office/drawing/2014/main" id="{A2590151-915A-27B7-7181-481541812D93}"/>
              </a:ext>
            </a:extLst>
          </p:cNvPr>
          <p:cNvSpPr txBox="1"/>
          <p:nvPr/>
        </p:nvSpPr>
        <p:spPr>
          <a:xfrm flipH="1">
            <a:off x="19769436" y="19606543"/>
            <a:ext cx="5772865" cy="1323439"/>
          </a:xfrm>
          <a:prstGeom prst="rect">
            <a:avLst/>
          </a:prstGeom>
          <a:noFill/>
        </p:spPr>
        <p:txBody>
          <a:bodyPr wrap="square" rtlCol="0">
            <a:spAutoFit/>
          </a:bodyPr>
          <a:lstStyle/>
          <a:p>
            <a:pPr algn="just" rtl="0">
              <a:buNone/>
            </a:pPr>
            <a:r>
              <a:rPr lang="pt-B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Figuras 5 e 6: radiografias com 5 meses de pós operatório e aspecto intraoperatório das incisões do procedimento de fixação da fratura com haste intramedular por acesso </a:t>
            </a:r>
            <a:r>
              <a:rPr lang="pt-B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suprapatelar</a:t>
            </a:r>
            <a:r>
              <a:rPr lang="pt-B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respectivamente.</a:t>
            </a:r>
            <a:endParaRPr lang="pt-BR"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9" name="CaixaDeTexto 38">
            <a:extLst>
              <a:ext uri="{FF2B5EF4-FFF2-40B4-BE49-F238E27FC236}">
                <a16:creationId xmlns:a16="http://schemas.microsoft.com/office/drawing/2014/main" id="{5501388B-4887-B4FD-48C9-17B30EF9CB10}"/>
              </a:ext>
            </a:extLst>
          </p:cNvPr>
          <p:cNvSpPr txBox="1"/>
          <p:nvPr/>
        </p:nvSpPr>
        <p:spPr>
          <a:xfrm flipH="1">
            <a:off x="8771290" y="29804994"/>
            <a:ext cx="3729934" cy="1631216"/>
          </a:xfrm>
          <a:prstGeom prst="rect">
            <a:avLst/>
          </a:prstGeom>
          <a:noFill/>
        </p:spPr>
        <p:txBody>
          <a:bodyPr wrap="square" rtlCol="0">
            <a:spAutoFit/>
          </a:bodyPr>
          <a:lstStyle/>
          <a:p>
            <a:pPr algn="just" rtl="0">
              <a:buNone/>
            </a:pPr>
            <a:r>
              <a:rPr lang="pt-BR" sz="2000" dirty="0">
                <a:solidFill>
                  <a:srgbClr val="000000"/>
                </a:solidFill>
                <a:latin typeface="Times New Roman" panose="02020603050405020304" pitchFamily="18" charset="0"/>
                <a:cs typeface="Times New Roman" panose="02020603050405020304" pitchFamily="18" charset="0"/>
              </a:rPr>
              <a:t>Figura 3: vista lateral da perna demonstrando as </a:t>
            </a:r>
            <a:r>
              <a:rPr lang="pt-BR" sz="2000" dirty="0" err="1">
                <a:solidFill>
                  <a:srgbClr val="000000"/>
                </a:solidFill>
                <a:latin typeface="Times New Roman" panose="02020603050405020304" pitchFamily="18" charset="0"/>
                <a:cs typeface="Times New Roman" panose="02020603050405020304" pitchFamily="18" charset="0"/>
              </a:rPr>
              <a:t>fascitomias</a:t>
            </a:r>
            <a:r>
              <a:rPr lang="pt-BR" sz="2000" dirty="0">
                <a:solidFill>
                  <a:srgbClr val="000000"/>
                </a:solidFill>
                <a:latin typeface="Times New Roman" panose="02020603050405020304" pitchFamily="18" charset="0"/>
                <a:cs typeface="Times New Roman" panose="02020603050405020304" pitchFamily="18" charset="0"/>
              </a:rPr>
              <a:t> fechadas e a fratura estabilizada com fixador externo provisório </a:t>
            </a:r>
            <a:r>
              <a:rPr lang="pt-BR" sz="2000" dirty="0" err="1">
                <a:solidFill>
                  <a:srgbClr val="000000"/>
                </a:solidFill>
                <a:latin typeface="Times New Roman" panose="02020603050405020304" pitchFamily="18" charset="0"/>
                <a:cs typeface="Times New Roman" panose="02020603050405020304" pitchFamily="18" charset="0"/>
              </a:rPr>
              <a:t>transarticular</a:t>
            </a:r>
            <a:r>
              <a:rPr lang="pt-BR" sz="2000" dirty="0">
                <a:solidFill>
                  <a:srgbClr val="000000"/>
                </a:solidFill>
                <a:latin typeface="Times New Roman" panose="02020603050405020304" pitchFamily="18" charset="0"/>
                <a:cs typeface="Times New Roman" panose="02020603050405020304" pitchFamily="18" charset="0"/>
              </a:rPr>
              <a:t>.</a:t>
            </a:r>
            <a:endParaRPr lang="pt-BR" sz="2000" dirty="0">
              <a:latin typeface="Times New Roman" panose="02020603050405020304" pitchFamily="18" charset="0"/>
              <a:cs typeface="Times New Roman" panose="02020603050405020304" pitchFamily="18" charset="0"/>
            </a:endParaRPr>
          </a:p>
        </p:txBody>
      </p:sp>
      <p:pic>
        <p:nvPicPr>
          <p:cNvPr id="40" name="Imagem 39">
            <a:extLst>
              <a:ext uri="{FF2B5EF4-FFF2-40B4-BE49-F238E27FC236}">
                <a16:creationId xmlns:a16="http://schemas.microsoft.com/office/drawing/2014/main" id="{A605BB9A-A97A-1A6E-B44F-47086F2137D4}"/>
              </a:ext>
            </a:extLst>
          </p:cNvPr>
          <p:cNvPicPr>
            <a:picLocks noChangeAspect="1"/>
          </p:cNvPicPr>
          <p:nvPr/>
        </p:nvPicPr>
        <p:blipFill>
          <a:blip r:embed="R01a9cb20b08e4a79">
            <a:extLst>
              <a:ext uri="{28A0092B-C50C-407E-A947-70E740481C1C}">
                <a14:useLocalDpi xmlns:a14="http://schemas.microsoft.com/office/drawing/2010/main" val="0"/>
              </a:ext>
            </a:extLst>
          </a:blip>
          <a:stretch>
            <a:fillRect/>
          </a:stretch>
        </p:blipFill>
        <p:spPr>
          <a:xfrm>
            <a:off x="15618839" y="25532811"/>
            <a:ext cx="5146890" cy="4837209"/>
          </a:xfrm>
          <a:prstGeom prst="rect">
            <a:avLst/>
          </a:prstGeom>
        </p:spPr>
      </p:pic>
      <p:pic>
        <p:nvPicPr>
          <p:cNvPr id="41" name="Imagem 40">
            <a:extLst>
              <a:ext uri="{FF2B5EF4-FFF2-40B4-BE49-F238E27FC236}">
                <a16:creationId xmlns:a16="http://schemas.microsoft.com/office/drawing/2014/main" id="{77208F22-F255-4954-C632-3F7D048E6399}"/>
              </a:ext>
            </a:extLst>
          </p:cNvPr>
          <p:cNvPicPr>
            <a:picLocks noChangeAspect="1"/>
          </p:cNvPicPr>
          <p:nvPr/>
        </p:nvPicPr>
        <p:blipFill>
          <a:blip r:embed="Rdc089e486aa34c51">
            <a:extLst>
              <a:ext uri="{28A0092B-C50C-407E-A947-70E740481C1C}">
                <a14:useLocalDpi xmlns:a14="http://schemas.microsoft.com/office/drawing/2010/main" val="0"/>
              </a:ext>
            </a:extLst>
          </a:blip>
          <a:srcRect l="22001" t="25353" r="34888" b="30459"/>
          <a:stretch/>
        </p:blipFill>
        <p:spPr>
          <a:xfrm>
            <a:off x="21936296" y="25519192"/>
            <a:ext cx="4097666" cy="5599825"/>
          </a:xfrm>
          <a:prstGeom prst="rect">
            <a:avLst/>
          </a:prstGeom>
        </p:spPr>
      </p:pic>
      <p:sp>
        <p:nvSpPr>
          <p:cNvPr id="42" name="CaixaDeTexto 41">
            <a:extLst>
              <a:ext uri="{FF2B5EF4-FFF2-40B4-BE49-F238E27FC236}">
                <a16:creationId xmlns:a16="http://schemas.microsoft.com/office/drawing/2014/main" id="{D2F7D054-D0CA-4ECB-EF14-725DD8E6AFC5}"/>
              </a:ext>
            </a:extLst>
          </p:cNvPr>
          <p:cNvSpPr txBox="1"/>
          <p:nvPr/>
        </p:nvSpPr>
        <p:spPr>
          <a:xfrm flipH="1">
            <a:off x="15618839" y="30581137"/>
            <a:ext cx="5146889" cy="1323439"/>
          </a:xfrm>
          <a:prstGeom prst="rect">
            <a:avLst/>
          </a:prstGeom>
          <a:noFill/>
        </p:spPr>
        <p:txBody>
          <a:bodyPr wrap="square" rtlCol="0">
            <a:spAutoFit/>
          </a:bodyPr>
          <a:lstStyle/>
          <a:p>
            <a:pPr algn="just" rtl="0">
              <a:buNone/>
            </a:pPr>
            <a:r>
              <a:rPr lang="pt-BR" sz="2000" dirty="0">
                <a:solidFill>
                  <a:schemeClr val="tx1">
                    <a:lumMod val="95000"/>
                    <a:lumOff val="5000"/>
                  </a:schemeClr>
                </a:solidFill>
                <a:latin typeface="Times New Roman" panose="02020603050405020304" pitchFamily="18" charset="0"/>
                <a:cs typeface="Times New Roman" panose="02020603050405020304" pitchFamily="18" charset="0"/>
              </a:rPr>
              <a:t>Figura 7: ressonância do joelho </a:t>
            </a:r>
            <a:r>
              <a:rPr lang="pt-BR" sz="2000" dirty="0" err="1">
                <a:solidFill>
                  <a:schemeClr val="tx1">
                    <a:lumMod val="95000"/>
                    <a:lumOff val="5000"/>
                  </a:schemeClr>
                </a:solidFill>
                <a:latin typeface="Times New Roman" panose="02020603050405020304" pitchFamily="18" charset="0"/>
                <a:cs typeface="Times New Roman" panose="02020603050405020304" pitchFamily="18" charset="0"/>
              </a:rPr>
              <a:t>referemte</a:t>
            </a:r>
            <a:r>
              <a:rPr lang="pt-BR" sz="2000" dirty="0">
                <a:solidFill>
                  <a:schemeClr val="tx1">
                    <a:lumMod val="95000"/>
                    <a:lumOff val="5000"/>
                  </a:schemeClr>
                </a:solidFill>
                <a:latin typeface="Times New Roman" panose="02020603050405020304" pitchFamily="18" charset="0"/>
                <a:cs typeface="Times New Roman" panose="02020603050405020304" pitchFamily="18" charset="0"/>
              </a:rPr>
              <a:t> ao procedimento demonstrando um aspecto preservado do cartilagem </a:t>
            </a:r>
            <a:r>
              <a:rPr lang="pt-BR" sz="2000" dirty="0" err="1">
                <a:solidFill>
                  <a:schemeClr val="tx1">
                    <a:lumMod val="95000"/>
                    <a:lumOff val="5000"/>
                  </a:schemeClr>
                </a:solidFill>
                <a:latin typeface="Times New Roman" panose="02020603050405020304" pitchFamily="18" charset="0"/>
                <a:cs typeface="Times New Roman" panose="02020603050405020304" pitchFamily="18" charset="0"/>
              </a:rPr>
              <a:t>femoropatelar</a:t>
            </a:r>
            <a:r>
              <a:rPr lang="pt-BR" sz="2000" dirty="0">
                <a:solidFill>
                  <a:schemeClr val="tx1">
                    <a:lumMod val="95000"/>
                    <a:lumOff val="5000"/>
                  </a:schemeClr>
                </a:solidFill>
                <a:latin typeface="Times New Roman" panose="02020603050405020304" pitchFamily="18" charset="0"/>
                <a:cs typeface="Times New Roman" panose="02020603050405020304" pitchFamily="18" charset="0"/>
              </a:rPr>
              <a:t>, assim como sua congruência.</a:t>
            </a:r>
          </a:p>
        </p:txBody>
      </p:sp>
      <p:sp>
        <p:nvSpPr>
          <p:cNvPr id="43" name="CaixaDeTexto 42">
            <a:extLst>
              <a:ext uri="{FF2B5EF4-FFF2-40B4-BE49-F238E27FC236}">
                <a16:creationId xmlns:a16="http://schemas.microsoft.com/office/drawing/2014/main" id="{BE641431-7301-DE36-6533-BECB9A75DC31}"/>
              </a:ext>
            </a:extLst>
          </p:cNvPr>
          <p:cNvSpPr txBox="1"/>
          <p:nvPr/>
        </p:nvSpPr>
        <p:spPr>
          <a:xfrm flipH="1">
            <a:off x="21917561" y="31242856"/>
            <a:ext cx="4097666" cy="707886"/>
          </a:xfrm>
          <a:prstGeom prst="rect">
            <a:avLst/>
          </a:prstGeom>
          <a:noFill/>
        </p:spPr>
        <p:txBody>
          <a:bodyPr wrap="square" rtlCol="0">
            <a:spAutoFit/>
          </a:bodyPr>
          <a:lstStyle/>
          <a:p>
            <a:pPr algn="just" rtl="0">
              <a:buNone/>
            </a:pPr>
            <a:r>
              <a:rPr lang="pt-BR" sz="2000" dirty="0">
                <a:solidFill>
                  <a:srgbClr val="000000"/>
                </a:solidFill>
                <a:latin typeface="Times New Roman" panose="02020603050405020304" pitchFamily="18" charset="0"/>
                <a:cs typeface="Times New Roman" panose="02020603050405020304" pitchFamily="18" charset="0"/>
              </a:rPr>
              <a:t>Figura 8: vista anterior das pernas com 5 meses de pós operatório.</a:t>
            </a:r>
            <a:endParaRPr lang="pt-BR" sz="2000" dirty="0">
              <a:latin typeface="Times New Roman" panose="02020603050405020304" pitchFamily="18" charset="0"/>
              <a:cs typeface="Times New Roman" panose="02020603050405020304" pitchFamily="18" charset="0"/>
            </a:endParaRPr>
          </a:p>
        </p:txBody>
      </p:sp>
      <p:sp>
        <p:nvSpPr>
          <p:cNvPr id="2" name="CaixaDeTexto 1">
            <a:extLst>
              <a:ext uri="{FF2B5EF4-FFF2-40B4-BE49-F238E27FC236}">
                <a16:creationId xmlns:a16="http://schemas.microsoft.com/office/drawing/2014/main" id="{2FB51B04-ED46-D4C2-F773-EAAFF7F5BCAE}"/>
              </a:ext>
            </a:extLst>
          </p:cNvPr>
          <p:cNvSpPr txBox="1"/>
          <p:nvPr/>
        </p:nvSpPr>
        <p:spPr>
          <a:xfrm>
            <a:off x="1536315" y="31670631"/>
            <a:ext cx="2385589"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Discussão </a:t>
            </a:r>
          </a:p>
        </p:txBody>
      </p:sp>
      <p:sp>
        <p:nvSpPr>
          <p:cNvPr id="10" name="CaixaDeTexto 9">
            <a:extLst>
              <a:ext uri="{FF2B5EF4-FFF2-40B4-BE49-F238E27FC236}">
                <a16:creationId xmlns:a16="http://schemas.microsoft.com/office/drawing/2014/main" id="{BC27AE79-2EA5-C48F-501E-4DF1811A1478}"/>
              </a:ext>
            </a:extLst>
          </p:cNvPr>
          <p:cNvSpPr txBox="1"/>
          <p:nvPr/>
        </p:nvSpPr>
        <p:spPr>
          <a:xfrm>
            <a:off x="1422366" y="32437278"/>
            <a:ext cx="11078858" cy="6494085"/>
          </a:xfrm>
          <a:prstGeom prst="rect">
            <a:avLst/>
          </a:prstGeom>
          <a:noFill/>
        </p:spPr>
        <p:txBody>
          <a:bodyPr wrap="square">
            <a:spAutoFit/>
          </a:bodyPr>
          <a:lstStyle/>
          <a:p>
            <a:pPr algn="just"/>
            <a:r>
              <a:rPr lang="pt-BR" sz="3200" dirty="0">
                <a:solidFill>
                  <a:srgbClr val="000000"/>
                </a:solidFill>
                <a:latin typeface="Calibri" panose="020F0502020204030204" pitchFamily="34" charset="0"/>
                <a:ea typeface="Calibri" panose="020F0502020204030204" pitchFamily="34" charset="0"/>
                <a:cs typeface="Calibri" panose="020F0502020204030204" pitchFamily="34" charset="0"/>
              </a:rPr>
              <a:t>    A abordagem </a:t>
            </a:r>
            <a:r>
              <a:rPr lang="pt-BR"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suprapatelar</a:t>
            </a:r>
            <a:r>
              <a:rPr lang="pt-BR" sz="3200" dirty="0">
                <a:solidFill>
                  <a:srgbClr val="000000"/>
                </a:solidFill>
                <a:latin typeface="Calibri" panose="020F0502020204030204" pitchFamily="34" charset="0"/>
                <a:ea typeface="Calibri" panose="020F0502020204030204" pitchFamily="34" charset="0"/>
                <a:cs typeface="Calibri" panose="020F0502020204030204" pitchFamily="34" charset="0"/>
              </a:rPr>
              <a:t> para </a:t>
            </a:r>
            <a:r>
              <a:rPr lang="pt-BR"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encavilhamento</a:t>
            </a:r>
            <a:r>
              <a:rPr lang="pt-BR" sz="3200" dirty="0">
                <a:solidFill>
                  <a:srgbClr val="000000"/>
                </a:solidFill>
                <a:latin typeface="Calibri" panose="020F0502020204030204" pitchFamily="34" charset="0"/>
                <a:ea typeface="Calibri" panose="020F0502020204030204" pitchFamily="34" charset="0"/>
                <a:cs typeface="Calibri" panose="020F0502020204030204" pitchFamily="34" charset="0"/>
              </a:rPr>
              <a:t> tibial oferece diversas vantagens potenciais. A posição </a:t>
            </a:r>
            <a:r>
              <a:rPr lang="pt-BR"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semi-estendida</a:t>
            </a:r>
            <a:r>
              <a:rPr lang="pt-BR" sz="3200" dirty="0">
                <a:solidFill>
                  <a:srgbClr val="000000"/>
                </a:solidFill>
                <a:latin typeface="Calibri" panose="020F0502020204030204" pitchFamily="34" charset="0"/>
                <a:ea typeface="Calibri" panose="020F0502020204030204" pitchFamily="34" charset="0"/>
                <a:cs typeface="Calibri" panose="020F0502020204030204" pitchFamily="34" charset="0"/>
              </a:rPr>
              <a:t> do joelho facilita a redução da fratura e o alinhamento, especialmente em fraturas proximais da tíbia¹. Além disso, essa técnica pode reduzir a incidência de dor anterior no joelho, uma complicação comum da abordagem infrapatelar tradicional</a:t>
            </a:r>
            <a:r>
              <a:rPr lang="pt-BR" sz="3200"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5</a:t>
            </a:r>
            <a:r>
              <a:rPr lang="pt-BR" sz="3200" dirty="0">
                <a:solidFill>
                  <a:srgbClr val="000000"/>
                </a:solidFill>
                <a:latin typeface="Calibri" panose="020F0502020204030204" pitchFamily="34" charset="0"/>
                <a:ea typeface="Calibri" panose="020F0502020204030204" pitchFamily="34" charset="0"/>
                <a:cs typeface="Calibri" panose="020F0502020204030204" pitchFamily="34" charset="0"/>
              </a:rPr>
              <a:t>. Um estudo recente demonstrou que o ponto de entrada médio para a técnica </a:t>
            </a:r>
            <a:r>
              <a:rPr lang="pt-BR"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suprapatelar</a:t>
            </a:r>
            <a:r>
              <a:rPr lang="pt-BR" sz="3200" dirty="0">
                <a:solidFill>
                  <a:srgbClr val="000000"/>
                </a:solidFill>
                <a:latin typeface="Calibri" panose="020F0502020204030204" pitchFamily="34" charset="0"/>
                <a:ea typeface="Calibri" panose="020F0502020204030204" pitchFamily="34" charset="0"/>
                <a:cs typeface="Calibri" panose="020F0502020204030204" pitchFamily="34" charset="0"/>
              </a:rPr>
              <a:t> ficou 3,5 mm anterior e 3,4 mm medial ao ponto “ideal”, com menor variância e melhor precisão de inserção da haste em comparação com a técnica infrapatelar¹</a:t>
            </a:r>
            <a:r>
              <a:rPr lang="pt-BR" sz="3200"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0</a:t>
            </a:r>
            <a:r>
              <a:rPr lang="pt-BR" sz="3200" dirty="0">
                <a:solidFill>
                  <a:srgbClr val="000000"/>
                </a:solidFill>
                <a:latin typeface="Calibri" panose="020F0502020204030204" pitchFamily="34" charset="0"/>
                <a:ea typeface="Calibri" panose="020F0502020204030204" pitchFamily="34" charset="0"/>
                <a:cs typeface="Calibri" panose="020F0502020204030204" pitchFamily="34" charset="0"/>
              </a:rPr>
              <a:t>. Isso sugere que a abordagem </a:t>
            </a:r>
            <a:r>
              <a:rPr lang="pt-BR"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suprapatelar</a:t>
            </a:r>
            <a:r>
              <a:rPr lang="pt-BR" sz="3200" dirty="0">
                <a:solidFill>
                  <a:srgbClr val="000000"/>
                </a:solidFill>
                <a:latin typeface="Calibri" panose="020F0502020204030204" pitchFamily="34" charset="0"/>
                <a:ea typeface="Calibri" panose="020F0502020204030204" pitchFamily="34" charset="0"/>
                <a:cs typeface="Calibri" panose="020F0502020204030204" pitchFamily="34" charset="0"/>
              </a:rPr>
              <a:t> pode permitir um posicionamento mais consistente e preciso da haste. </a:t>
            </a:r>
          </a:p>
          <a:p>
            <a:pPr algn="just"/>
            <a:endParaRPr lang="pt-BR" sz="3200" dirty="0"/>
          </a:p>
        </p:txBody>
      </p:sp>
      <p:sp>
        <p:nvSpPr>
          <p:cNvPr id="12" name="CaixaDeTexto 11">
            <a:extLst>
              <a:ext uri="{FF2B5EF4-FFF2-40B4-BE49-F238E27FC236}">
                <a16:creationId xmlns:a16="http://schemas.microsoft.com/office/drawing/2014/main" id="{14E80974-8CFF-C3E0-16C1-D0BAA91A62F4}"/>
              </a:ext>
            </a:extLst>
          </p:cNvPr>
          <p:cNvSpPr txBox="1"/>
          <p:nvPr/>
        </p:nvSpPr>
        <p:spPr>
          <a:xfrm flipH="1">
            <a:off x="15483496" y="19699562"/>
            <a:ext cx="2585397" cy="1015663"/>
          </a:xfrm>
          <a:prstGeom prst="rect">
            <a:avLst/>
          </a:prstGeom>
          <a:noFill/>
        </p:spPr>
        <p:txBody>
          <a:bodyPr wrap="square" rtlCol="0">
            <a:spAutoFit/>
          </a:bodyPr>
          <a:lstStyle/>
          <a:p>
            <a:pPr algn="just" rtl="0">
              <a:buNone/>
            </a:pPr>
            <a:r>
              <a:rPr lang="pt-B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Figuras 4: aspecto das incisões no intraoperatório</a:t>
            </a:r>
            <a:endParaRPr lang="pt-BR"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CaixaDeTexto 13">
            <a:extLst>
              <a:ext uri="{FF2B5EF4-FFF2-40B4-BE49-F238E27FC236}">
                <a16:creationId xmlns:a16="http://schemas.microsoft.com/office/drawing/2014/main" id="{9B559F4E-118F-92D5-5E88-CCC34FB40C9B}"/>
              </a:ext>
            </a:extLst>
          </p:cNvPr>
          <p:cNvSpPr txBox="1"/>
          <p:nvPr/>
        </p:nvSpPr>
        <p:spPr>
          <a:xfrm>
            <a:off x="15618839" y="21243124"/>
            <a:ext cx="2473754"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Conclusão </a:t>
            </a:r>
          </a:p>
        </p:txBody>
      </p:sp>
      <p:sp>
        <p:nvSpPr>
          <p:cNvPr id="16" name="CaixaDeTexto 15">
            <a:extLst>
              <a:ext uri="{FF2B5EF4-FFF2-40B4-BE49-F238E27FC236}">
                <a16:creationId xmlns:a16="http://schemas.microsoft.com/office/drawing/2014/main" id="{10164907-841A-36F7-4E9F-F245859ECA19}"/>
              </a:ext>
            </a:extLst>
          </p:cNvPr>
          <p:cNvSpPr txBox="1"/>
          <p:nvPr/>
        </p:nvSpPr>
        <p:spPr>
          <a:xfrm>
            <a:off x="15550669" y="22034338"/>
            <a:ext cx="11102000" cy="3046988"/>
          </a:xfrm>
          <a:prstGeom prst="rect">
            <a:avLst/>
          </a:prstGeom>
          <a:noFill/>
        </p:spPr>
        <p:txBody>
          <a:bodyPr wrap="square">
            <a:spAutoFit/>
          </a:bodyPr>
          <a:lstStyle/>
          <a:p>
            <a:pPr algn="just" rtl="0">
              <a:buNone/>
            </a:pPr>
            <a:r>
              <a:rPr lang="pt-BR" sz="3200" dirty="0">
                <a:solidFill>
                  <a:srgbClr val="000000"/>
                </a:solidFill>
                <a:latin typeface="Calibri" panose="020F0502020204030204" pitchFamily="34" charset="0"/>
                <a:ea typeface="Calibri" panose="020F0502020204030204" pitchFamily="34" charset="0"/>
                <a:cs typeface="Calibri" panose="020F0502020204030204" pitchFamily="34" charset="0"/>
              </a:rPr>
              <a:t>   A abordagem </a:t>
            </a:r>
            <a:r>
              <a:rPr lang="pt-BR"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suprapatelar</a:t>
            </a:r>
            <a:r>
              <a:rPr lang="pt-BR" sz="3200" dirty="0">
                <a:solidFill>
                  <a:srgbClr val="000000"/>
                </a:solidFill>
                <a:latin typeface="Calibri" panose="020F0502020204030204" pitchFamily="34" charset="0"/>
                <a:ea typeface="Calibri" panose="020F0502020204030204" pitchFamily="34" charset="0"/>
                <a:cs typeface="Calibri" panose="020F0502020204030204" pitchFamily="34" charset="0"/>
              </a:rPr>
              <a:t> para </a:t>
            </a:r>
            <a:r>
              <a:rPr lang="pt-BR"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encavilhamento</a:t>
            </a:r>
            <a:r>
              <a:rPr lang="pt-BR" sz="3200" dirty="0">
                <a:solidFill>
                  <a:srgbClr val="000000"/>
                </a:solidFill>
                <a:latin typeface="Calibri" panose="020F0502020204030204" pitchFamily="34" charset="0"/>
                <a:ea typeface="Calibri" panose="020F0502020204030204" pitchFamily="34" charset="0"/>
                <a:cs typeface="Calibri" panose="020F0502020204030204" pitchFamily="34" charset="0"/>
              </a:rPr>
              <a:t> intramedular tibial oferece vantagens promissoras em termos de alinhamento da fratura, precisão do ponto de entrada e potencial redução da dor anterior no joelho. No entanto, mais estudos são necessários para avaliar completamente os resultados a longo prazo e as potenciais complicações desta técnica.</a:t>
            </a:r>
            <a:endParaRPr lang="pt-BR" sz="3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7035691"/>
      </p:ext>
    </p:extLst>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descr="Interface gráfica do usuário&#10;&#10;Descrição gerada automaticamente com confiança baixa" id="84" name="Google Shape;84;p1"/>
          <p:cNvPicPr preferRelativeResize="0"/>
          <p:nvPr/>
        </p:nvPicPr>
        <p:blipFill rotWithShape="1">
          <a:blip r:embed="Rb500cf313c3e4a1a">
            <a:alphaModFix/>
          </a:blip>
          <a:srcRect b="0" l="0" r="0" t="0"/>
          <a:stretch/>
        </p:blipFill>
        <p:spPr>
          <a:xfrm>
            <a:off x="-1" y="0"/>
            <a:ext cx="28800425" cy="4692410"/>
          </a:xfrm>
          <a:prstGeom prst="rect">
            <a:avLst/>
          </a:prstGeom>
          <a:noFill/>
          <a:ln>
            <a:noFill/>
          </a:ln>
        </p:spPr>
      </p:pic>
      <p:pic>
        <p:nvPicPr>
          <p:cNvPr id="85" name="Google Shape;85;p1"/>
          <p:cNvPicPr preferRelativeResize="0"/>
          <p:nvPr/>
        </p:nvPicPr>
        <p:blipFill rotWithShape="1">
          <a:blip r:embed="R28606bd586cb4c1e">
            <a:alphaModFix/>
          </a:blip>
          <a:srcRect b="0" l="0" r="0" t="0"/>
          <a:stretch/>
        </p:blipFill>
        <p:spPr>
          <a:xfrm>
            <a:off x="-2" y="39857149"/>
            <a:ext cx="28800425" cy="3181087"/>
          </a:xfrm>
          <a:prstGeom prst="rect">
            <a:avLst/>
          </a:prstGeom>
          <a:noFill/>
          <a:ln>
            <a:noFill/>
          </a:ln>
        </p:spPr>
      </p:pic>
      <p:sp>
        <p:nvSpPr>
          <p:cNvPr id="86" name="Google Shape;86;p1"/>
          <p:cNvSpPr txBox="1"/>
          <p:nvPr/>
        </p:nvSpPr>
        <p:spPr>
          <a:xfrm>
            <a:off x="855663" y="4552725"/>
            <a:ext cx="27089100" cy="2095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1"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sz="1100">
              <a:solidFill>
                <a:schemeClr val="dk1"/>
              </a:solidFill>
            </a:endParaRPr>
          </a:p>
          <a:p>
            <a:pPr indent="0" lvl="0" marL="0" marR="0" rtl="0" algn="ctr">
              <a:lnSpc>
                <a:spcPct val="100000"/>
              </a:lnSpc>
              <a:spcBef>
                <a:spcPts val="0"/>
              </a:spcBef>
              <a:spcAft>
                <a:spcPts val="0"/>
              </a:spcAft>
              <a:buClr>
                <a:srgbClr val="000000"/>
              </a:buClr>
              <a:buSzPts val="8819"/>
              <a:buFont typeface="Arial"/>
              <a:buNone/>
            </a:pPr>
            <a:r>
              <a:rPr b="1" lang="pt-BR" sz="4800">
                <a:solidFill>
                  <a:schemeClr val="dk1"/>
                </a:solidFill>
                <a:latin typeface="Calibri"/>
                <a:ea typeface="Calibri"/>
                <a:cs typeface="Calibri"/>
                <a:sym typeface="Calibri"/>
              </a:rPr>
              <a:t>FRATURA TORACOLOMBAR DO TIPO EXPLOSÃO: AVANÇOS NO TRATAMENTO</a:t>
            </a:r>
            <a:endParaRPr b="1" sz="48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8819"/>
              <a:buFont typeface="Arial"/>
              <a:buNone/>
            </a:pPr>
            <a:r>
              <a:t/>
            </a:r>
            <a:endParaRPr b="1" sz="4800">
              <a:solidFill>
                <a:schemeClr val="dk1"/>
              </a:solidFill>
              <a:latin typeface="Calibri"/>
              <a:ea typeface="Calibri"/>
              <a:cs typeface="Calibri"/>
              <a:sym typeface="Calibri"/>
            </a:endParaRPr>
          </a:p>
        </p:txBody>
      </p:sp>
      <p:cxnSp>
        <p:nvCxnSpPr>
          <p:cNvPr id="87" name="Google Shape;87;p1"/>
          <p:cNvCxnSpPr/>
          <p:nvPr/>
        </p:nvCxnSpPr>
        <p:spPr>
          <a:xfrm flipH="1" rot="10800000">
            <a:off x="703263" y="6754900"/>
            <a:ext cx="27393900" cy="38100"/>
          </a:xfrm>
          <a:prstGeom prst="straightConnector1">
            <a:avLst/>
          </a:prstGeom>
          <a:noFill/>
          <a:ln cap="flat" cmpd="sng" w="19050">
            <a:solidFill>
              <a:schemeClr val="dk1"/>
            </a:solidFill>
            <a:prstDash val="solid"/>
            <a:round/>
            <a:headEnd len="sm" w="sm" type="none"/>
            <a:tailEnd len="sm" w="sm" type="none"/>
          </a:ln>
        </p:spPr>
      </p:cxnSp>
      <p:cxnSp>
        <p:nvCxnSpPr>
          <p:cNvPr id="88" name="Google Shape;88;p1"/>
          <p:cNvCxnSpPr/>
          <p:nvPr/>
        </p:nvCxnSpPr>
        <p:spPr>
          <a:xfrm flipH="1" rot="10800000">
            <a:off x="703263" y="11093975"/>
            <a:ext cx="27393900" cy="38100"/>
          </a:xfrm>
          <a:prstGeom prst="straightConnector1">
            <a:avLst/>
          </a:prstGeom>
          <a:noFill/>
          <a:ln cap="flat" cmpd="sng" w="19050">
            <a:solidFill>
              <a:schemeClr val="dk1"/>
            </a:solidFill>
            <a:prstDash val="solid"/>
            <a:round/>
            <a:headEnd len="sm" w="sm" type="none"/>
            <a:tailEnd len="sm" w="sm" type="none"/>
          </a:ln>
        </p:spPr>
      </p:cxnSp>
      <p:sp>
        <p:nvSpPr>
          <p:cNvPr id="89" name="Google Shape;89;p1"/>
          <p:cNvSpPr txBox="1"/>
          <p:nvPr/>
        </p:nvSpPr>
        <p:spPr>
          <a:xfrm>
            <a:off x="1149750" y="6900800"/>
            <a:ext cx="27393900" cy="42309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4800"/>
              <a:buFont typeface="Arial"/>
              <a:buNone/>
            </a:pPr>
            <a:r>
              <a:rPr lang="pt-BR" sz="4800">
                <a:solidFill>
                  <a:schemeClr val="dk1"/>
                </a:solidFill>
                <a:latin typeface="Calibri"/>
                <a:ea typeface="Calibri"/>
                <a:cs typeface="Calibri"/>
                <a:sym typeface="Calibri"/>
              </a:rPr>
              <a:t>Carvalho, I. F.¹, Esteves, G. S¹, Ribeiro,I. F.¹, Queiroz G. R. N.¹, Queiroz C. E.² </a:t>
            </a:r>
            <a:endParaRPr baseline="30000" sz="4800">
              <a:solidFill>
                <a:schemeClr val="dk1"/>
              </a:solidFill>
              <a:latin typeface="Calibri"/>
              <a:ea typeface="Calibri"/>
              <a:cs typeface="Calibri"/>
              <a:sym typeface="Calibri"/>
            </a:endParaRPr>
          </a:p>
          <a:p>
            <a:pPr indent="0" lvl="0" marL="0" marR="0" rtl="0" algn="ctr">
              <a:lnSpc>
                <a:spcPct val="150000"/>
              </a:lnSpc>
              <a:spcBef>
                <a:spcPts val="0"/>
              </a:spcBef>
              <a:spcAft>
                <a:spcPts val="0"/>
              </a:spcAft>
              <a:buClr>
                <a:srgbClr val="000000"/>
              </a:buClr>
              <a:buSzPts val="4800"/>
              <a:buFont typeface="Arial"/>
              <a:buNone/>
            </a:pPr>
            <a:r>
              <a:rPr baseline="30000" i="0" lang="pt-BR" sz="4800" u="none" cap="none" strike="noStrike">
                <a:solidFill>
                  <a:schemeClr val="dk1"/>
                </a:solidFill>
                <a:latin typeface="Calibri"/>
                <a:ea typeface="Calibri"/>
                <a:cs typeface="Calibri"/>
                <a:sym typeface="Calibri"/>
              </a:rPr>
              <a:t>1 </a:t>
            </a:r>
            <a:r>
              <a:rPr i="0" lang="pt-BR" sz="4800" u="none" cap="none" strike="noStrike">
                <a:solidFill>
                  <a:schemeClr val="dk1"/>
                </a:solidFill>
                <a:latin typeface="Calibri"/>
                <a:ea typeface="Calibri"/>
                <a:cs typeface="Calibri"/>
                <a:sym typeface="Calibri"/>
              </a:rPr>
              <a:t>Discente da Universidade Católica de Brasília.</a:t>
            </a:r>
            <a:endParaRPr i="0" sz="4800" u="none" cap="none" strike="noStrike">
              <a:solidFill>
                <a:schemeClr val="dk1"/>
              </a:solidFill>
              <a:latin typeface="Calibri"/>
              <a:ea typeface="Calibri"/>
              <a:cs typeface="Calibri"/>
              <a:sym typeface="Calibri"/>
            </a:endParaRPr>
          </a:p>
          <a:p>
            <a:pPr indent="0" lvl="0" marL="0" marR="0" rtl="0" algn="ctr">
              <a:lnSpc>
                <a:spcPct val="150000"/>
              </a:lnSpc>
              <a:spcBef>
                <a:spcPts val="0"/>
              </a:spcBef>
              <a:spcAft>
                <a:spcPts val="600"/>
              </a:spcAft>
              <a:buClr>
                <a:srgbClr val="000000"/>
              </a:buClr>
              <a:buSzPts val="4800"/>
              <a:buFont typeface="Arial"/>
              <a:buNone/>
            </a:pPr>
            <a:r>
              <a:rPr i="0" lang="pt-BR" sz="4800" u="none" cap="none" strike="noStrike">
                <a:solidFill>
                  <a:schemeClr val="dk1"/>
                </a:solidFill>
                <a:latin typeface="Calibri"/>
                <a:ea typeface="Calibri"/>
                <a:cs typeface="Calibri"/>
                <a:sym typeface="Calibri"/>
              </a:rPr>
              <a:t> </a:t>
            </a:r>
            <a:r>
              <a:rPr baseline="30000" i="0" lang="pt-BR" sz="4800" u="none" cap="none" strike="noStrike">
                <a:solidFill>
                  <a:schemeClr val="dk1"/>
                </a:solidFill>
                <a:latin typeface="Calibri"/>
                <a:ea typeface="Calibri"/>
                <a:cs typeface="Calibri"/>
                <a:sym typeface="Calibri"/>
              </a:rPr>
              <a:t>2</a:t>
            </a:r>
            <a:r>
              <a:rPr i="0" lang="pt-BR" sz="4800" u="none" cap="none" strike="noStrike">
                <a:solidFill>
                  <a:schemeClr val="dk1"/>
                </a:solidFill>
                <a:latin typeface="Calibri"/>
                <a:ea typeface="Calibri"/>
                <a:cs typeface="Calibri"/>
                <a:sym typeface="Calibri"/>
              </a:rPr>
              <a:t> Médico Ortopedista Orientador Membro da </a:t>
            </a:r>
            <a:r>
              <a:rPr lang="pt-BR" sz="4800">
                <a:solidFill>
                  <a:schemeClr val="dk1"/>
                </a:solidFill>
                <a:latin typeface="Calibri"/>
                <a:ea typeface="Calibri"/>
                <a:cs typeface="Calibri"/>
                <a:sym typeface="Calibri"/>
              </a:rPr>
              <a:t>SBOT</a:t>
            </a:r>
            <a:endParaRPr i="0" sz="4800" u="none" cap="none" strike="noStrike">
              <a:solidFill>
                <a:schemeClr val="dk1"/>
              </a:solidFill>
              <a:latin typeface="Calibri"/>
              <a:ea typeface="Calibri"/>
              <a:cs typeface="Calibri"/>
              <a:sym typeface="Calibri"/>
            </a:endParaRPr>
          </a:p>
        </p:txBody>
      </p:sp>
      <p:sp>
        <p:nvSpPr>
          <p:cNvPr id="90" name="Google Shape;90;p1"/>
          <p:cNvSpPr/>
          <p:nvPr/>
        </p:nvSpPr>
        <p:spPr>
          <a:xfrm>
            <a:off x="779475" y="11239488"/>
            <a:ext cx="1243500" cy="1137600"/>
          </a:xfrm>
          <a:prstGeom prst="rect">
            <a:avLst/>
          </a:prstGeom>
          <a:solidFill>
            <a:srgbClr val="75757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800"/>
              <a:buFont typeface="Arial"/>
              <a:buNone/>
            </a:pPr>
            <a:r>
              <a:rPr b="0" i="0" lang="pt-BR" sz="4800" u="none" cap="none" strike="noStrike">
                <a:solidFill>
                  <a:srgbClr val="000000"/>
                </a:solidFill>
                <a:latin typeface="Arial"/>
                <a:ea typeface="Arial"/>
                <a:cs typeface="Arial"/>
                <a:sym typeface="Arial"/>
              </a:rPr>
              <a:t>1</a:t>
            </a:r>
            <a:endParaRPr b="0" i="0" sz="4800" u="none" cap="none" strike="noStrike">
              <a:solidFill>
                <a:srgbClr val="000000"/>
              </a:solidFill>
              <a:latin typeface="Arial"/>
              <a:ea typeface="Arial"/>
              <a:cs typeface="Arial"/>
              <a:sym typeface="Arial"/>
            </a:endParaRPr>
          </a:p>
        </p:txBody>
      </p:sp>
      <p:sp>
        <p:nvSpPr>
          <p:cNvPr id="91" name="Google Shape;91;p1"/>
          <p:cNvSpPr/>
          <p:nvPr/>
        </p:nvSpPr>
        <p:spPr>
          <a:xfrm>
            <a:off x="779475" y="18930288"/>
            <a:ext cx="1243500" cy="1137600"/>
          </a:xfrm>
          <a:prstGeom prst="rect">
            <a:avLst/>
          </a:prstGeom>
          <a:solidFill>
            <a:srgbClr val="75757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800"/>
              <a:buFont typeface="Arial"/>
              <a:buNone/>
            </a:pPr>
            <a:r>
              <a:rPr b="0" i="0" lang="pt-BR" sz="4800" u="none" cap="none" strike="noStrike">
                <a:solidFill>
                  <a:srgbClr val="000000"/>
                </a:solidFill>
                <a:latin typeface="Arial"/>
                <a:ea typeface="Arial"/>
                <a:cs typeface="Arial"/>
                <a:sym typeface="Arial"/>
              </a:rPr>
              <a:t>2</a:t>
            </a:r>
            <a:endParaRPr b="0" i="0" sz="4800" u="none" cap="none" strike="noStrike">
              <a:solidFill>
                <a:srgbClr val="000000"/>
              </a:solidFill>
              <a:latin typeface="Arial"/>
              <a:ea typeface="Arial"/>
              <a:cs typeface="Arial"/>
              <a:sym typeface="Arial"/>
            </a:endParaRPr>
          </a:p>
        </p:txBody>
      </p:sp>
      <p:sp>
        <p:nvSpPr>
          <p:cNvPr id="92" name="Google Shape;92;p1"/>
          <p:cNvSpPr txBox="1"/>
          <p:nvPr/>
        </p:nvSpPr>
        <p:spPr>
          <a:xfrm flipH="1">
            <a:off x="2475700" y="11346588"/>
            <a:ext cx="108705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0" i="0" lang="pt-BR" sz="4800" u="none" cap="none" strike="noStrike">
                <a:solidFill>
                  <a:schemeClr val="dk1"/>
                </a:solidFill>
                <a:latin typeface="Calibri"/>
                <a:ea typeface="Calibri"/>
                <a:cs typeface="Calibri"/>
                <a:sym typeface="Calibri"/>
              </a:rPr>
              <a:t>INTRODUÇÃO</a:t>
            </a:r>
            <a:endParaRPr b="0" i="0" sz="4800" u="none" cap="none" strike="noStrike">
              <a:solidFill>
                <a:schemeClr val="dk1"/>
              </a:solidFill>
              <a:latin typeface="Calibri"/>
              <a:ea typeface="Calibri"/>
              <a:cs typeface="Calibri"/>
              <a:sym typeface="Calibri"/>
            </a:endParaRPr>
          </a:p>
        </p:txBody>
      </p:sp>
      <p:sp>
        <p:nvSpPr>
          <p:cNvPr id="93" name="Google Shape;93;p1"/>
          <p:cNvSpPr txBox="1"/>
          <p:nvPr/>
        </p:nvSpPr>
        <p:spPr>
          <a:xfrm flipH="1">
            <a:off x="779500" y="12832488"/>
            <a:ext cx="12566700" cy="5248800"/>
          </a:xfrm>
          <a:prstGeom prst="rect">
            <a:avLst/>
          </a:prstGeom>
          <a:noFill/>
          <a:ln>
            <a:noFill/>
          </a:ln>
        </p:spPr>
        <p:txBody>
          <a:bodyPr anchorCtr="0" anchor="t" bIns="91425" lIns="91425" spcFirstLastPara="1" rIns="91425" wrap="square" tIns="91425">
            <a:spAutoFit/>
          </a:bodyPr>
          <a:lstStyle/>
          <a:p>
            <a:pPr indent="457200" lvl="0" marL="0" rtl="0" algn="just">
              <a:lnSpc>
                <a:spcPct val="115000"/>
              </a:lnSpc>
              <a:spcBef>
                <a:spcPts val="0"/>
              </a:spcBef>
              <a:spcAft>
                <a:spcPts val="0"/>
              </a:spcAft>
              <a:buClr>
                <a:schemeClr val="dk1"/>
              </a:buClr>
              <a:buSzPts val="1100"/>
              <a:buFont typeface="Arial"/>
              <a:buNone/>
            </a:pPr>
            <a:r>
              <a:rPr lang="pt-BR" sz="4800">
                <a:solidFill>
                  <a:schemeClr val="dk1"/>
                </a:solidFill>
                <a:latin typeface="Calibri"/>
                <a:ea typeface="Calibri"/>
                <a:cs typeface="Calibri"/>
                <a:sym typeface="Calibri"/>
              </a:rPr>
              <a:t>Fraturas toracolombares do tipo explosão (FTE) representam 10%-20% das fraturas da coluna e o seu tratamento pode ser conservador ou cirúrgico, conforme estabilidade e risco de deformidade.</a:t>
            </a:r>
            <a:endParaRPr i="0" sz="4800" u="none" cap="none" strike="noStrike">
              <a:solidFill>
                <a:schemeClr val="dk1"/>
              </a:solidFill>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4800"/>
              <a:buFont typeface="Arial"/>
              <a:buNone/>
            </a:pPr>
            <a:r>
              <a:t/>
            </a:r>
            <a:endParaRPr b="0" i="0" sz="4800" u="none" cap="none" strike="noStrike">
              <a:solidFill>
                <a:schemeClr val="dk1"/>
              </a:solidFill>
              <a:latin typeface="Arial"/>
              <a:ea typeface="Arial"/>
              <a:cs typeface="Arial"/>
              <a:sym typeface="Arial"/>
            </a:endParaRPr>
          </a:p>
        </p:txBody>
      </p:sp>
      <p:sp>
        <p:nvSpPr>
          <p:cNvPr id="94" name="Google Shape;94;p1"/>
          <p:cNvSpPr txBox="1"/>
          <p:nvPr/>
        </p:nvSpPr>
        <p:spPr>
          <a:xfrm flipH="1">
            <a:off x="2475700" y="19037388"/>
            <a:ext cx="108705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0" i="0" lang="pt-BR" sz="4800" u="none" cap="none" strike="noStrike">
                <a:solidFill>
                  <a:schemeClr val="dk1"/>
                </a:solidFill>
                <a:latin typeface="Calibri"/>
                <a:ea typeface="Calibri"/>
                <a:cs typeface="Calibri"/>
                <a:sym typeface="Calibri"/>
              </a:rPr>
              <a:t>OBJETIVOS PRIMÁRIOS E SECUNDÁRIOS</a:t>
            </a:r>
            <a:endParaRPr b="0" i="0" sz="4800" u="none" cap="none" strike="noStrike">
              <a:solidFill>
                <a:schemeClr val="dk1"/>
              </a:solidFill>
              <a:latin typeface="Calibri"/>
              <a:ea typeface="Calibri"/>
              <a:cs typeface="Calibri"/>
              <a:sym typeface="Calibri"/>
            </a:endParaRPr>
          </a:p>
        </p:txBody>
      </p:sp>
      <p:sp>
        <p:nvSpPr>
          <p:cNvPr id="95" name="Google Shape;95;p1"/>
          <p:cNvSpPr txBox="1"/>
          <p:nvPr/>
        </p:nvSpPr>
        <p:spPr>
          <a:xfrm flipH="1">
            <a:off x="779500" y="20792413"/>
            <a:ext cx="12566700" cy="4325100"/>
          </a:xfrm>
          <a:prstGeom prst="rect">
            <a:avLst/>
          </a:prstGeom>
          <a:noFill/>
          <a:ln>
            <a:noFill/>
          </a:ln>
        </p:spPr>
        <p:txBody>
          <a:bodyPr anchorCtr="0" anchor="t" bIns="91425" lIns="91425" spcFirstLastPara="1" rIns="91425" wrap="square" tIns="91425">
            <a:spAutoFit/>
          </a:bodyPr>
          <a:lstStyle/>
          <a:p>
            <a:pPr indent="0" lvl="0" marL="0" marR="0" rtl="0" algn="just">
              <a:lnSpc>
                <a:spcPct val="150000"/>
              </a:lnSpc>
              <a:spcBef>
                <a:spcPts val="0"/>
              </a:spcBef>
              <a:spcAft>
                <a:spcPts val="0"/>
              </a:spcAft>
              <a:buClr>
                <a:schemeClr val="dk1"/>
              </a:buClr>
              <a:buSzPts val="1100"/>
              <a:buFont typeface="Arial"/>
              <a:buNone/>
            </a:pPr>
            <a:r>
              <a:rPr b="1" i="0" lang="pt-BR" sz="4800" u="none" cap="none" strike="noStrike">
                <a:solidFill>
                  <a:schemeClr val="dk1"/>
                </a:solidFill>
                <a:latin typeface="Calibri"/>
                <a:ea typeface="Calibri"/>
                <a:cs typeface="Calibri"/>
                <a:sym typeface="Calibri"/>
              </a:rPr>
              <a:t>	</a:t>
            </a:r>
            <a:r>
              <a:rPr lang="pt-BR" sz="4800">
                <a:solidFill>
                  <a:schemeClr val="dk1"/>
                </a:solidFill>
                <a:latin typeface="Calibri"/>
                <a:ea typeface="Calibri"/>
                <a:cs typeface="Calibri"/>
                <a:sym typeface="Calibri"/>
              </a:rPr>
              <a:t>Revisar as principais abordagens terapêuticas para esse tipo de fratura e suas repercussões na cifose e nos critérios de indicação.</a:t>
            </a:r>
            <a:endParaRPr i="0" sz="4800" u="none" cap="none" strike="noStrike">
              <a:solidFill>
                <a:schemeClr val="dk1"/>
              </a:solidFill>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4800"/>
              <a:buFont typeface="Arial"/>
              <a:buNone/>
            </a:pPr>
            <a:r>
              <a:t/>
            </a:r>
            <a:endParaRPr b="0" i="0" sz="4800" u="none" cap="none" strike="noStrike">
              <a:solidFill>
                <a:schemeClr val="dk1"/>
              </a:solidFill>
              <a:latin typeface="Arial"/>
              <a:ea typeface="Arial"/>
              <a:cs typeface="Arial"/>
              <a:sym typeface="Arial"/>
            </a:endParaRPr>
          </a:p>
        </p:txBody>
      </p:sp>
      <p:sp>
        <p:nvSpPr>
          <p:cNvPr id="96" name="Google Shape;96;p1"/>
          <p:cNvSpPr/>
          <p:nvPr/>
        </p:nvSpPr>
        <p:spPr>
          <a:xfrm>
            <a:off x="779475" y="24683388"/>
            <a:ext cx="1243500" cy="1137600"/>
          </a:xfrm>
          <a:prstGeom prst="rect">
            <a:avLst/>
          </a:prstGeom>
          <a:solidFill>
            <a:srgbClr val="75757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800"/>
              <a:buFont typeface="Arial"/>
              <a:buNone/>
            </a:pPr>
            <a:r>
              <a:rPr b="0" i="0" lang="pt-BR" sz="4800" u="none" cap="none" strike="noStrike">
                <a:solidFill>
                  <a:srgbClr val="000000"/>
                </a:solidFill>
                <a:latin typeface="Arial"/>
                <a:ea typeface="Arial"/>
                <a:cs typeface="Arial"/>
                <a:sym typeface="Arial"/>
              </a:rPr>
              <a:t>3</a:t>
            </a:r>
            <a:endParaRPr b="0" i="0" sz="4800" u="none" cap="none" strike="noStrike">
              <a:solidFill>
                <a:srgbClr val="000000"/>
              </a:solidFill>
              <a:latin typeface="Arial"/>
              <a:ea typeface="Arial"/>
              <a:cs typeface="Arial"/>
              <a:sym typeface="Arial"/>
            </a:endParaRPr>
          </a:p>
        </p:txBody>
      </p:sp>
      <p:sp>
        <p:nvSpPr>
          <p:cNvPr id="97" name="Google Shape;97;p1"/>
          <p:cNvSpPr txBox="1"/>
          <p:nvPr/>
        </p:nvSpPr>
        <p:spPr>
          <a:xfrm flipH="1">
            <a:off x="2475700" y="24790488"/>
            <a:ext cx="108705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0" i="0" lang="pt-BR" sz="4800" u="none" cap="none" strike="noStrike">
                <a:solidFill>
                  <a:schemeClr val="dk1"/>
                </a:solidFill>
                <a:latin typeface="Calibri"/>
                <a:ea typeface="Calibri"/>
                <a:cs typeface="Calibri"/>
                <a:sym typeface="Calibri"/>
              </a:rPr>
              <a:t>MATERIAIS E MÉTODOS</a:t>
            </a:r>
            <a:endParaRPr b="0" i="0" sz="4800" u="none" cap="none" strike="noStrike">
              <a:solidFill>
                <a:schemeClr val="dk1"/>
              </a:solidFill>
              <a:latin typeface="Calibri"/>
              <a:ea typeface="Calibri"/>
              <a:cs typeface="Calibri"/>
              <a:sym typeface="Calibri"/>
            </a:endParaRPr>
          </a:p>
        </p:txBody>
      </p:sp>
      <p:sp>
        <p:nvSpPr>
          <p:cNvPr id="98" name="Google Shape;98;p1"/>
          <p:cNvSpPr txBox="1"/>
          <p:nvPr/>
        </p:nvSpPr>
        <p:spPr>
          <a:xfrm flipH="1">
            <a:off x="779500" y="26393113"/>
            <a:ext cx="12566700" cy="6175500"/>
          </a:xfrm>
          <a:prstGeom prst="rect">
            <a:avLst/>
          </a:prstGeom>
          <a:noFill/>
          <a:ln>
            <a:noFill/>
          </a:ln>
        </p:spPr>
        <p:txBody>
          <a:bodyPr anchorCtr="0" anchor="t" bIns="91425" lIns="91425" spcFirstLastPara="1" rIns="91425" wrap="square" tIns="91425">
            <a:spAutoFit/>
          </a:bodyPr>
          <a:lstStyle/>
          <a:p>
            <a:pPr indent="457200" lvl="0" marL="0" rtl="0" algn="just">
              <a:lnSpc>
                <a:spcPct val="115000"/>
              </a:lnSpc>
              <a:spcBef>
                <a:spcPts val="0"/>
              </a:spcBef>
              <a:spcAft>
                <a:spcPts val="0"/>
              </a:spcAft>
              <a:buClr>
                <a:schemeClr val="dk1"/>
              </a:buClr>
              <a:buSzPts val="1100"/>
              <a:buFont typeface="Arial"/>
              <a:buNone/>
            </a:pPr>
            <a:r>
              <a:rPr lang="pt-BR" sz="4800">
                <a:solidFill>
                  <a:schemeClr val="dk1"/>
                </a:solidFill>
                <a:latin typeface="Calibri"/>
                <a:ea typeface="Calibri"/>
                <a:cs typeface="Calibri"/>
                <a:sym typeface="Calibri"/>
              </a:rPr>
              <a:t>Foi realizada uma revisão narrativa nas bases Pubmed e SciELO, com publicações entre 2010 e 2025. Utilizaram-se descritores relacionados à FTE e suas formas de tratamento. Análise qualitativa, comparando os resultados entre métodos terapêuticos.</a:t>
            </a:r>
            <a:endParaRPr sz="4800">
              <a:solidFill>
                <a:schemeClr val="dk1"/>
              </a:solidFill>
              <a:latin typeface="Calibri"/>
              <a:ea typeface="Calibri"/>
              <a:cs typeface="Calibri"/>
              <a:sym typeface="Calibri"/>
            </a:endParaRPr>
          </a:p>
          <a:p>
            <a:pPr indent="457200" lvl="0" marL="0" marR="0" rtl="0" algn="just">
              <a:lnSpc>
                <a:spcPct val="150000"/>
              </a:lnSpc>
              <a:spcBef>
                <a:spcPts val="1200"/>
              </a:spcBef>
              <a:spcAft>
                <a:spcPts val="1200"/>
              </a:spcAft>
              <a:buClr>
                <a:srgbClr val="000000"/>
              </a:buClr>
              <a:buSzPts val="4800"/>
              <a:buFont typeface="Arial"/>
              <a:buNone/>
            </a:pPr>
            <a:r>
              <a:t/>
            </a:r>
            <a:endParaRPr sz="4800">
              <a:solidFill>
                <a:schemeClr val="dk1"/>
              </a:solidFill>
              <a:latin typeface="Calibri"/>
              <a:ea typeface="Calibri"/>
              <a:cs typeface="Calibri"/>
              <a:sym typeface="Calibri"/>
            </a:endParaRPr>
          </a:p>
        </p:txBody>
      </p:sp>
      <p:sp>
        <p:nvSpPr>
          <p:cNvPr id="99" name="Google Shape;99;p1"/>
          <p:cNvSpPr/>
          <p:nvPr/>
        </p:nvSpPr>
        <p:spPr>
          <a:xfrm>
            <a:off x="779475" y="32321738"/>
            <a:ext cx="1243500" cy="1137600"/>
          </a:xfrm>
          <a:prstGeom prst="rect">
            <a:avLst/>
          </a:prstGeom>
          <a:solidFill>
            <a:srgbClr val="75757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800"/>
              <a:buFont typeface="Arial"/>
              <a:buNone/>
            </a:pPr>
            <a:r>
              <a:rPr b="0" i="0" lang="pt-BR" sz="4800" u="none" cap="none" strike="noStrike">
                <a:solidFill>
                  <a:srgbClr val="000000"/>
                </a:solidFill>
                <a:latin typeface="Arial"/>
                <a:ea typeface="Arial"/>
                <a:cs typeface="Arial"/>
                <a:sym typeface="Arial"/>
              </a:rPr>
              <a:t>4</a:t>
            </a:r>
            <a:endParaRPr b="0" i="0" sz="4800" u="none" cap="none" strike="noStrike">
              <a:solidFill>
                <a:srgbClr val="000000"/>
              </a:solidFill>
              <a:latin typeface="Arial"/>
              <a:ea typeface="Arial"/>
              <a:cs typeface="Arial"/>
              <a:sym typeface="Arial"/>
            </a:endParaRPr>
          </a:p>
        </p:txBody>
      </p:sp>
      <p:sp>
        <p:nvSpPr>
          <p:cNvPr id="100" name="Google Shape;100;p1"/>
          <p:cNvSpPr txBox="1"/>
          <p:nvPr/>
        </p:nvSpPr>
        <p:spPr>
          <a:xfrm flipH="1">
            <a:off x="2475700" y="32428838"/>
            <a:ext cx="108705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0" i="0" lang="pt-BR" sz="4800" u="none" cap="none" strike="noStrike">
                <a:solidFill>
                  <a:schemeClr val="dk1"/>
                </a:solidFill>
                <a:latin typeface="Calibri"/>
                <a:ea typeface="Calibri"/>
                <a:cs typeface="Calibri"/>
                <a:sym typeface="Calibri"/>
              </a:rPr>
              <a:t>RESULTADOS</a:t>
            </a:r>
            <a:endParaRPr b="0" i="0" sz="4800" u="none" cap="none" strike="noStrike">
              <a:solidFill>
                <a:schemeClr val="dk1"/>
              </a:solidFill>
              <a:latin typeface="Calibri"/>
              <a:ea typeface="Calibri"/>
              <a:cs typeface="Calibri"/>
              <a:sym typeface="Calibri"/>
            </a:endParaRPr>
          </a:p>
        </p:txBody>
      </p:sp>
      <p:sp>
        <p:nvSpPr>
          <p:cNvPr id="101" name="Google Shape;101;p1"/>
          <p:cNvSpPr txBox="1"/>
          <p:nvPr/>
        </p:nvSpPr>
        <p:spPr>
          <a:xfrm flipH="1">
            <a:off x="779500" y="34031463"/>
            <a:ext cx="12566700" cy="5356500"/>
          </a:xfrm>
          <a:prstGeom prst="rect">
            <a:avLst/>
          </a:prstGeom>
          <a:noFill/>
          <a:ln>
            <a:noFill/>
          </a:ln>
        </p:spPr>
        <p:txBody>
          <a:bodyPr anchorCtr="0" anchor="t" bIns="91425" lIns="91425" spcFirstLastPara="1" rIns="91425" wrap="square" tIns="91425">
            <a:spAutoFit/>
          </a:bodyPr>
          <a:lstStyle/>
          <a:p>
            <a:pPr indent="0" lvl="0" marL="0" marR="0" rtl="0" algn="just">
              <a:lnSpc>
                <a:spcPct val="150000"/>
              </a:lnSpc>
              <a:spcBef>
                <a:spcPts val="1200"/>
              </a:spcBef>
              <a:spcAft>
                <a:spcPts val="2700"/>
              </a:spcAft>
              <a:buClr>
                <a:schemeClr val="dk1"/>
              </a:buClr>
              <a:buSzPts val="1100"/>
              <a:buFont typeface="Arial"/>
              <a:buNone/>
            </a:pPr>
            <a:r>
              <a:rPr i="0" lang="pt-BR" sz="4800" u="none" cap="none" strike="noStrike">
                <a:solidFill>
                  <a:schemeClr val="dk1"/>
                </a:solidFill>
                <a:latin typeface="Calibri"/>
                <a:ea typeface="Calibri"/>
                <a:cs typeface="Calibri"/>
                <a:sym typeface="Calibri"/>
              </a:rPr>
              <a:t>	</a:t>
            </a:r>
            <a:r>
              <a:rPr lang="pt-BR" sz="4800">
                <a:solidFill>
                  <a:schemeClr val="dk1"/>
                </a:solidFill>
                <a:latin typeface="Calibri"/>
                <a:ea typeface="Calibri"/>
                <a:cs typeface="Calibri"/>
                <a:sym typeface="Calibri"/>
              </a:rPr>
              <a:t>O tratamento para a FTE pode ser de modo conservador ou cirúrgico. Uma pesquisa realizada com 166 pacientes mostrou que, das 122 pessoas que receberam o tratamento conservador, 117 obtiveram sucesso. </a:t>
            </a:r>
            <a:endParaRPr sz="4800">
              <a:solidFill>
                <a:schemeClr val="dk1"/>
              </a:solidFill>
              <a:latin typeface="Calibri"/>
              <a:ea typeface="Calibri"/>
              <a:cs typeface="Calibri"/>
              <a:sym typeface="Calibri"/>
            </a:endParaRPr>
          </a:p>
        </p:txBody>
      </p:sp>
      <p:sp>
        <p:nvSpPr>
          <p:cNvPr id="102" name="Google Shape;102;p1"/>
          <p:cNvSpPr txBox="1"/>
          <p:nvPr/>
        </p:nvSpPr>
        <p:spPr>
          <a:xfrm flipH="1">
            <a:off x="15301875" y="11346600"/>
            <a:ext cx="12566700" cy="133497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1200"/>
              </a:spcBef>
              <a:spcAft>
                <a:spcPts val="0"/>
              </a:spcAft>
              <a:buClr>
                <a:schemeClr val="dk1"/>
              </a:buClr>
              <a:buSzPts val="1100"/>
              <a:buFont typeface="Arial"/>
              <a:buNone/>
            </a:pPr>
            <a:r>
              <a:rPr lang="pt-BR" sz="4800">
                <a:solidFill>
                  <a:schemeClr val="dk1"/>
                </a:solidFill>
                <a:latin typeface="Calibri"/>
                <a:ea typeface="Calibri"/>
                <a:cs typeface="Calibri"/>
                <a:sym typeface="Calibri"/>
              </a:rPr>
              <a:t>Houve melhora do ângulo de Cobb e de cifose, embora tenha ocorrido piora do último após um ano do tratamento, mas sem a piora dos sintomas ou necessidade de intervenção cirúrgica. </a:t>
            </a:r>
            <a:endParaRPr sz="4800">
              <a:solidFill>
                <a:schemeClr val="dk1"/>
              </a:solidFill>
              <a:latin typeface="Calibri"/>
              <a:ea typeface="Calibri"/>
              <a:cs typeface="Calibri"/>
              <a:sym typeface="Calibri"/>
            </a:endParaRPr>
          </a:p>
          <a:p>
            <a:pPr indent="457200" lvl="0" marL="0" rtl="0" algn="just">
              <a:lnSpc>
                <a:spcPct val="115000"/>
              </a:lnSpc>
              <a:spcBef>
                <a:spcPts val="2700"/>
              </a:spcBef>
              <a:spcAft>
                <a:spcPts val="0"/>
              </a:spcAft>
              <a:buClr>
                <a:schemeClr val="dk1"/>
              </a:buClr>
              <a:buSzPts val="1100"/>
              <a:buFont typeface="Arial"/>
              <a:buNone/>
            </a:pPr>
            <a:r>
              <a:rPr lang="pt-BR" sz="4800">
                <a:solidFill>
                  <a:schemeClr val="dk1"/>
                </a:solidFill>
                <a:latin typeface="Calibri"/>
                <a:ea typeface="Calibri"/>
                <a:cs typeface="Calibri"/>
                <a:sym typeface="Calibri"/>
              </a:rPr>
              <a:t>Casos com fatores de risco, como idade avançada, déficit neurológico e fraturas com desvio dos segmentos vertebrais, o recomendado é o procedimento cirúrgico, que pode ser de fusão de segmento curto, fusão multissegmentar e corpectomia. O primeiro apresenta melhora nos ângulos, enquanto os últimos dois são considerados mais invasivos e por isso são utilizados em casos graves, porém apresentam melhores correções de cifose.</a:t>
            </a:r>
            <a:endParaRPr sz="4800">
              <a:solidFill>
                <a:schemeClr val="dk1"/>
              </a:solidFill>
              <a:latin typeface="Calibri"/>
              <a:ea typeface="Calibri"/>
              <a:cs typeface="Calibri"/>
              <a:sym typeface="Calibri"/>
            </a:endParaRPr>
          </a:p>
        </p:txBody>
      </p:sp>
      <p:sp>
        <p:nvSpPr>
          <p:cNvPr id="103" name="Google Shape;103;p1"/>
          <p:cNvSpPr/>
          <p:nvPr/>
        </p:nvSpPr>
        <p:spPr>
          <a:xfrm>
            <a:off x="15301875" y="26659188"/>
            <a:ext cx="1243500" cy="1137600"/>
          </a:xfrm>
          <a:prstGeom prst="rect">
            <a:avLst/>
          </a:prstGeom>
          <a:solidFill>
            <a:srgbClr val="75757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800"/>
              <a:buFont typeface="Arial"/>
              <a:buNone/>
            </a:pPr>
            <a:r>
              <a:rPr b="0" i="0" lang="pt-BR" sz="4800" u="none" cap="none" strike="noStrike">
                <a:solidFill>
                  <a:srgbClr val="000000"/>
                </a:solidFill>
                <a:latin typeface="Arial"/>
                <a:ea typeface="Arial"/>
                <a:cs typeface="Arial"/>
                <a:sym typeface="Arial"/>
              </a:rPr>
              <a:t>5</a:t>
            </a:r>
            <a:endParaRPr b="0" i="0" sz="4800" u="none" cap="none" strike="noStrike">
              <a:solidFill>
                <a:srgbClr val="000000"/>
              </a:solidFill>
              <a:latin typeface="Arial"/>
              <a:ea typeface="Arial"/>
              <a:cs typeface="Arial"/>
              <a:sym typeface="Arial"/>
            </a:endParaRPr>
          </a:p>
        </p:txBody>
      </p:sp>
      <p:sp>
        <p:nvSpPr>
          <p:cNvPr id="104" name="Google Shape;104;p1"/>
          <p:cNvSpPr txBox="1"/>
          <p:nvPr/>
        </p:nvSpPr>
        <p:spPr>
          <a:xfrm flipH="1">
            <a:off x="16845675" y="26766288"/>
            <a:ext cx="108705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0" i="0" lang="pt-BR" sz="4800" u="none" cap="none" strike="noStrike">
                <a:solidFill>
                  <a:schemeClr val="dk1"/>
                </a:solidFill>
                <a:latin typeface="Calibri"/>
                <a:ea typeface="Calibri"/>
                <a:cs typeface="Calibri"/>
                <a:sym typeface="Calibri"/>
              </a:rPr>
              <a:t>DISCUSSÃO E CONCLUSÕES</a:t>
            </a:r>
            <a:endParaRPr b="0" i="0" sz="4800" u="none" cap="none" strike="noStrike">
              <a:solidFill>
                <a:schemeClr val="dk1"/>
              </a:solidFill>
              <a:latin typeface="Calibri"/>
              <a:ea typeface="Calibri"/>
              <a:cs typeface="Calibri"/>
              <a:sym typeface="Calibri"/>
            </a:endParaRPr>
          </a:p>
        </p:txBody>
      </p:sp>
      <p:sp>
        <p:nvSpPr>
          <p:cNvPr id="105" name="Google Shape;105;p1"/>
          <p:cNvSpPr txBox="1"/>
          <p:nvPr/>
        </p:nvSpPr>
        <p:spPr>
          <a:xfrm flipH="1">
            <a:off x="15301875" y="28167463"/>
            <a:ext cx="12566700" cy="6367800"/>
          </a:xfrm>
          <a:prstGeom prst="rect">
            <a:avLst/>
          </a:prstGeom>
          <a:noFill/>
          <a:ln>
            <a:noFill/>
          </a:ln>
        </p:spPr>
        <p:txBody>
          <a:bodyPr anchorCtr="0" anchor="t" bIns="91425" lIns="91425" spcFirstLastPara="1" rIns="91425" wrap="square" tIns="91425">
            <a:spAutoFit/>
          </a:bodyPr>
          <a:lstStyle/>
          <a:p>
            <a:pPr indent="457200" lvl="0" marL="0" rtl="0" algn="just">
              <a:lnSpc>
                <a:spcPct val="115000"/>
              </a:lnSpc>
              <a:spcBef>
                <a:spcPts val="0"/>
              </a:spcBef>
              <a:spcAft>
                <a:spcPts val="0"/>
              </a:spcAft>
              <a:buClr>
                <a:schemeClr val="dk1"/>
              </a:buClr>
              <a:buSzPts val="1100"/>
              <a:buFont typeface="Arial"/>
              <a:buNone/>
            </a:pPr>
            <a:r>
              <a:rPr lang="pt-BR" sz="4800">
                <a:solidFill>
                  <a:schemeClr val="dk1"/>
                </a:solidFill>
                <a:latin typeface="Calibri"/>
                <a:ea typeface="Calibri"/>
                <a:cs typeface="Calibri"/>
                <a:sym typeface="Calibri"/>
              </a:rPr>
              <a:t>O tratamento conservador para FTE é indicado na maioria dos casos, embora possa ter desenvolvimento de cifose, enquanto a abordagem cirúrgica permanece essencial em pacientes com fatores de risco ou fraturas mais graves, com maior potencial de correção angular. </a:t>
            </a:r>
            <a:endParaRPr sz="4800">
              <a:solidFill>
                <a:schemeClr val="dk1"/>
              </a:solidFill>
              <a:latin typeface="Calibri"/>
              <a:ea typeface="Calibri"/>
              <a:cs typeface="Calibri"/>
              <a:sym typeface="Calibri"/>
            </a:endParaRPr>
          </a:p>
          <a:p>
            <a:pPr indent="0" lvl="0" marL="0" marR="0" rtl="0" algn="just">
              <a:lnSpc>
                <a:spcPct val="150000"/>
              </a:lnSpc>
              <a:spcBef>
                <a:spcPts val="2700"/>
              </a:spcBef>
              <a:spcAft>
                <a:spcPts val="1200"/>
              </a:spcAft>
              <a:buClr>
                <a:srgbClr val="000000"/>
              </a:buClr>
              <a:buSzPts val="4800"/>
              <a:buFont typeface="Arial"/>
              <a:buNone/>
            </a:pPr>
            <a:r>
              <a:t/>
            </a:r>
            <a:endParaRPr sz="4800">
              <a:solidFill>
                <a:schemeClr val="dk1"/>
              </a:solidFill>
              <a:latin typeface="Calibri"/>
              <a:ea typeface="Calibri"/>
              <a:cs typeface="Calibri"/>
              <a:sym typeface="Calibri"/>
            </a:endParaRPr>
          </a:p>
        </p:txBody>
      </p:sp>
      <p:sp>
        <p:nvSpPr>
          <p:cNvPr id="106" name="Google Shape;106;p1"/>
          <p:cNvSpPr/>
          <p:nvPr/>
        </p:nvSpPr>
        <p:spPr>
          <a:xfrm>
            <a:off x="15301875" y="34949263"/>
            <a:ext cx="1243500" cy="1137600"/>
          </a:xfrm>
          <a:prstGeom prst="rect">
            <a:avLst/>
          </a:prstGeom>
          <a:solidFill>
            <a:srgbClr val="75757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800"/>
              <a:buFont typeface="Arial"/>
              <a:buNone/>
            </a:pPr>
            <a:r>
              <a:rPr b="0" i="0" lang="pt-BR" sz="4800" u="none" cap="none" strike="noStrike">
                <a:solidFill>
                  <a:srgbClr val="000000"/>
                </a:solidFill>
                <a:latin typeface="Arial"/>
                <a:ea typeface="Arial"/>
                <a:cs typeface="Arial"/>
                <a:sym typeface="Arial"/>
              </a:rPr>
              <a:t>6</a:t>
            </a:r>
            <a:endParaRPr b="0" i="0" sz="4800" u="none" cap="none" strike="noStrike">
              <a:solidFill>
                <a:srgbClr val="000000"/>
              </a:solidFill>
              <a:latin typeface="Arial"/>
              <a:ea typeface="Arial"/>
              <a:cs typeface="Arial"/>
              <a:sym typeface="Arial"/>
            </a:endParaRPr>
          </a:p>
        </p:txBody>
      </p:sp>
      <p:sp>
        <p:nvSpPr>
          <p:cNvPr id="107" name="Google Shape;107;p1"/>
          <p:cNvSpPr txBox="1"/>
          <p:nvPr/>
        </p:nvSpPr>
        <p:spPr>
          <a:xfrm flipH="1">
            <a:off x="16845675" y="35056363"/>
            <a:ext cx="108705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0" i="0" lang="pt-BR" sz="4800" u="none" cap="none" strike="noStrike">
                <a:solidFill>
                  <a:schemeClr val="dk1"/>
                </a:solidFill>
                <a:latin typeface="Calibri"/>
                <a:ea typeface="Calibri"/>
                <a:cs typeface="Calibri"/>
                <a:sym typeface="Calibri"/>
              </a:rPr>
              <a:t>REFERÊNCIAS BIBLIOGRÁFICAS</a:t>
            </a:r>
            <a:endParaRPr b="0" i="0" sz="4800" u="none" cap="none" strike="noStrike">
              <a:solidFill>
                <a:schemeClr val="dk1"/>
              </a:solidFill>
              <a:latin typeface="Calibri"/>
              <a:ea typeface="Calibri"/>
              <a:cs typeface="Calibri"/>
              <a:sym typeface="Calibri"/>
            </a:endParaRPr>
          </a:p>
        </p:txBody>
      </p:sp>
      <p:sp>
        <p:nvSpPr>
          <p:cNvPr id="108" name="Google Shape;108;p1"/>
          <p:cNvSpPr txBox="1"/>
          <p:nvPr/>
        </p:nvSpPr>
        <p:spPr>
          <a:xfrm>
            <a:off x="17899050" y="36879600"/>
            <a:ext cx="6905700" cy="39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8819">
              <a:solidFill>
                <a:schemeClr val="dk1"/>
              </a:solidFill>
            </a:endParaRPr>
          </a:p>
        </p:txBody>
      </p:sp>
      <p:pic>
        <p:nvPicPr>
          <p:cNvPr id="109" name="Google Shape;109;p1"/>
          <p:cNvPicPr preferRelativeResize="0"/>
          <p:nvPr/>
        </p:nvPicPr>
        <p:blipFill>
          <a:blip r:embed="R944cb6733f684daa">
            <a:alphaModFix/>
          </a:blip>
          <a:stretch>
            <a:fillRect/>
          </a:stretch>
        </p:blipFill>
        <p:spPr>
          <a:xfrm>
            <a:off x="19273150" y="36500863"/>
            <a:ext cx="3409950" cy="34099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53b422a69c6d4646">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ff0fa0d28bf24cec">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graphicFrame>
        <p:nvGraphicFramePr>
          <p:cNvPr id="9" name="Objeto 8"/>
          <p:cNvGraphicFramePr>
            <a:graphicFrameLocks noChangeAspect="1"/>
          </p:cNvGraphicFramePr>
          <p:nvPr>
            <p:extLst>
              <p:ext uri="{D42A27DB-BD31-4B8C-83A1-F6EECF244321}">
                <p14:modId xmlns:p14="http://schemas.microsoft.com/office/powerpoint/2010/main" val="1823876539"/>
              </p:ext>
            </p:extLst>
          </p:nvPr>
        </p:nvGraphicFramePr>
        <p:xfrm>
          <a:off x="26761" y="92075"/>
          <a:ext cx="28773664" cy="43160496"/>
        </p:xfrm>
        <a:graphic>
          <a:graphicData uri="http://schemas.openxmlformats.org/presentationml/2006/ole">
            <mc:AlternateContent xmlns:mc="http://schemas.openxmlformats.org/markup-compatibility/2006">
              <mc:Choice xmlns:v="urn:schemas-microsoft-com:vml" Requires="v">
                <p:oleObj spid="_x0000_s1031" name="Acrobat Document" r:id="R1bf57de4995d4c4c" imgW="14401553" imgH="21602700" progId="Acrobat.Document.DC">
                  <p:embed/>
                </p:oleObj>
              </mc:Choice>
              <mc:Fallback>
                <p:oleObj name="Acrobat Document" r:id="R8c1fc337ac484a51" imgW="14401553" imgH="21602700" progId="Acrobat.Document.DC">
                  <p:embed/>
                  <p:pic>
                    <p:nvPicPr>
                      <p:cNvPr id="0" name=""/>
                      <p:cNvPicPr/>
                      <p:nvPr/>
                    </p:nvPicPr>
                    <p:blipFill>
                      <a:blip r:embed="R3c9e95f9d2384e52"/>
                      <a:stretch>
                        <a:fillRect/>
                      </a:stretch>
                    </p:blipFill>
                    <p:spPr>
                      <a:xfrm>
                        <a:off x="26761" y="92075"/>
                        <a:ext cx="28773664" cy="43160496"/>
                      </a:xfrm>
                      <a:prstGeom prst="rect">
                        <a:avLst/>
                      </a:prstGeom>
                    </p:spPr>
                  </p:pic>
                </p:oleObj>
              </mc:Fallback>
            </mc:AlternateContent>
          </a:graphicData>
        </a:graphic>
      </p:graphicFrame>
    </p:spTree>
    <p:extLst>
      <p:ext uri="{BB962C8B-B14F-4D97-AF65-F5344CB8AC3E}">
        <p14:creationId xmlns:p14="http://schemas.microsoft.com/office/powerpoint/2010/main" val="3207035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90cbd674cd5146da">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2835186c9fc84418">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graphicFrame>
        <p:nvGraphicFramePr>
          <p:cNvPr id="2" name="Objeto 1"/>
          <p:cNvGraphicFramePr>
            <a:graphicFrameLocks noChangeAspect="1"/>
          </p:cNvGraphicFramePr>
          <p:nvPr>
            <p:extLst>
              <p:ext uri="{D42A27DB-BD31-4B8C-83A1-F6EECF244321}">
                <p14:modId xmlns:p14="http://schemas.microsoft.com/office/powerpoint/2010/main" val="2380454171"/>
              </p:ext>
            </p:extLst>
          </p:nvPr>
        </p:nvGraphicFramePr>
        <p:xfrm>
          <a:off x="-38553" y="92075"/>
          <a:ext cx="28838978" cy="43068854"/>
        </p:xfrm>
        <a:graphic>
          <a:graphicData uri="http://schemas.openxmlformats.org/presentationml/2006/ole">
            <mc:AlternateContent xmlns:mc="http://schemas.openxmlformats.org/markup-compatibility/2006">
              <mc:Choice xmlns:v="urn:schemas-microsoft-com:vml" Requires="v">
                <p:oleObj spid="_x0000_s1026" name="Acrobat Document" r:id="R872c3292a64e490c" imgW="14395240" imgH="21596000" progId="Acrobat.Document.DC">
                  <p:embed/>
                </p:oleObj>
              </mc:Choice>
              <mc:Fallback>
                <p:oleObj name="Acrobat Document" r:id="Re2bd9d2bc2304ac2" imgW="14395240" imgH="21596000" progId="Acrobat.Document.DC">
                  <p:embed/>
                  <p:pic>
                    <p:nvPicPr>
                      <p:cNvPr id="0" name=""/>
                      <p:cNvPicPr/>
                      <p:nvPr/>
                    </p:nvPicPr>
                    <p:blipFill>
                      <a:blip r:embed="R28d2ee2adb854a6b"/>
                      <a:stretch>
                        <a:fillRect/>
                      </a:stretch>
                    </p:blipFill>
                    <p:spPr>
                      <a:xfrm>
                        <a:off x="-38553" y="92075"/>
                        <a:ext cx="28838978" cy="43068854"/>
                      </a:xfrm>
                      <a:prstGeom prst="rect">
                        <a:avLst/>
                      </a:prstGeom>
                    </p:spPr>
                  </p:pic>
                </p:oleObj>
              </mc:Fallback>
            </mc:AlternateContent>
          </a:graphicData>
        </a:graphic>
      </p:graphicFrame>
    </p:spTree>
    <p:extLst>
      <p:ext uri="{BB962C8B-B14F-4D97-AF65-F5344CB8AC3E}">
        <p14:creationId xmlns:p14="http://schemas.microsoft.com/office/powerpoint/2010/main" val="3207035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b545efbe441c42bf">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8503cd60a83c4184">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5" name="CaixaDeTexto 4">
            <a:extLst>
              <a:ext uri="{FF2B5EF4-FFF2-40B4-BE49-F238E27FC236}">
                <a16:creationId xmlns:a16="http://schemas.microsoft.com/office/drawing/2014/main" id="{88C73FF8-4271-02CE-7D17-0928BC91BC20}"/>
              </a:ext>
            </a:extLst>
          </p:cNvPr>
          <p:cNvSpPr txBox="1"/>
          <p:nvPr/>
        </p:nvSpPr>
        <p:spPr>
          <a:xfrm>
            <a:off x="692696" y="4682838"/>
            <a:ext cx="27511192" cy="57211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pt-BR" sz="7200" b="1" dirty="0">
                <a:highlight>
                  <a:srgbClr val="FFFFFF"/>
                </a:highlight>
                <a:latin typeface="Calibri"/>
                <a:ea typeface="Calibri"/>
                <a:cs typeface="Calibri"/>
              </a:rPr>
              <a:t>Mortalidade pós-operatória nas fraturas de terço proximal do fêmur em idosos no período da Pandemia de Covid-19</a:t>
            </a:r>
          </a:p>
          <a:p>
            <a:endParaRPr lang="pt-BR" sz="6600" b="1" dirty="0">
              <a:highlight>
                <a:srgbClr val="FFFFFF"/>
              </a:highlight>
              <a:latin typeface="Calibri"/>
              <a:ea typeface="Calibri"/>
              <a:cs typeface="Calibri"/>
            </a:endParaRPr>
          </a:p>
          <a:p>
            <a:r>
              <a:rPr lang="pt-BR" sz="4800" b="1" dirty="0">
                <a:highlight>
                  <a:srgbClr val="FFFFFF"/>
                </a:highlight>
                <a:latin typeface="Calibri"/>
                <a:ea typeface="+mn-lt"/>
                <a:cs typeface="+mn-lt"/>
              </a:rPr>
              <a:t>Autores:</a:t>
            </a:r>
            <a:r>
              <a:rPr lang="pt-BR" sz="4800" dirty="0">
                <a:highlight>
                  <a:srgbClr val="FFFFFF"/>
                </a:highlight>
                <a:latin typeface="Calibri"/>
                <a:ea typeface="+mn-lt"/>
                <a:cs typeface="+mn-lt"/>
              </a:rPr>
              <a:t> Daniel Boechat Ribeiro </a:t>
            </a:r>
            <a:r>
              <a:rPr lang="pt-BR" sz="4800" baseline="30000" dirty="0">
                <a:highlight>
                  <a:srgbClr val="FFFFFF"/>
                </a:highlight>
                <a:latin typeface="Calibri"/>
                <a:ea typeface="+mn-lt"/>
                <a:cs typeface="+mn-lt"/>
              </a:rPr>
              <a:t>1</a:t>
            </a:r>
            <a:r>
              <a:rPr lang="pt-BR" sz="4800" dirty="0">
                <a:highlight>
                  <a:srgbClr val="FFFFFF"/>
                </a:highlight>
                <a:latin typeface="Calibri"/>
                <a:ea typeface="+mn-lt"/>
                <a:cs typeface="+mn-lt"/>
              </a:rPr>
              <a:t>, Leo Ribeiro Chiarelli </a:t>
            </a:r>
            <a:r>
              <a:rPr lang="pt-BR" sz="4800" baseline="30000" dirty="0">
                <a:highlight>
                  <a:srgbClr val="FFFFFF"/>
                </a:highlight>
                <a:latin typeface="Calibri"/>
                <a:ea typeface="+mn-lt"/>
                <a:cs typeface="+mn-lt"/>
              </a:rPr>
              <a:t>2</a:t>
            </a:r>
            <a:r>
              <a:rPr lang="pt-BR" sz="4800" dirty="0">
                <a:highlight>
                  <a:srgbClr val="FFFFFF"/>
                </a:highlight>
                <a:latin typeface="Calibri"/>
                <a:ea typeface="+mn-lt"/>
                <a:cs typeface="+mn-lt"/>
              </a:rPr>
              <a:t>, </a:t>
            </a:r>
            <a:r>
              <a:rPr lang="pt-BR" sz="4800" dirty="0" err="1">
                <a:highlight>
                  <a:srgbClr val="FFFFFF"/>
                </a:highlight>
                <a:latin typeface="Calibri"/>
                <a:ea typeface="+mn-lt"/>
                <a:cs typeface="+mn-lt"/>
              </a:rPr>
              <a:t>Mychelly</a:t>
            </a:r>
            <a:r>
              <a:rPr lang="pt-BR" sz="4800" dirty="0">
                <a:highlight>
                  <a:srgbClr val="FFFFFF"/>
                </a:highlight>
                <a:latin typeface="Calibri"/>
                <a:ea typeface="+mn-lt"/>
                <a:cs typeface="+mn-lt"/>
              </a:rPr>
              <a:t> Dias de Medeiros Chiarelli</a:t>
            </a:r>
            <a:r>
              <a:rPr lang="pt-BR" sz="4800" baseline="30000" dirty="0">
                <a:highlight>
                  <a:srgbClr val="FFFFFF"/>
                </a:highlight>
                <a:latin typeface="Calibri"/>
                <a:ea typeface="+mn-lt"/>
                <a:cs typeface="+mn-lt"/>
              </a:rPr>
              <a:t>2</a:t>
            </a:r>
            <a:r>
              <a:rPr lang="pt-BR" sz="4800" dirty="0">
                <a:highlight>
                  <a:srgbClr val="FFFFFF"/>
                </a:highlight>
                <a:latin typeface="Calibri"/>
                <a:ea typeface="+mn-lt"/>
                <a:cs typeface="+mn-lt"/>
              </a:rPr>
              <a:t>, Daniel Garcia Bastos </a:t>
            </a:r>
            <a:r>
              <a:rPr lang="pt-BR" sz="4800" baseline="30000" dirty="0">
                <a:highlight>
                  <a:srgbClr val="FFFFFF"/>
                </a:highlight>
                <a:latin typeface="Calibri"/>
                <a:ea typeface="+mn-lt"/>
                <a:cs typeface="+mn-lt"/>
              </a:rPr>
              <a:t>2</a:t>
            </a:r>
            <a:br>
              <a:rPr lang="pt-BR" sz="4800" baseline="30000" dirty="0">
                <a:highlight>
                  <a:srgbClr val="FFFFFF"/>
                </a:highlight>
                <a:latin typeface="Calibri"/>
                <a:ea typeface="+mn-lt"/>
                <a:cs typeface="+mn-lt"/>
              </a:rPr>
            </a:br>
            <a:r>
              <a:rPr lang="pt-BR" sz="4800" b="1" dirty="0">
                <a:highlight>
                  <a:srgbClr val="FFFFFF"/>
                </a:highlight>
                <a:latin typeface="Calibri"/>
                <a:ea typeface="+mn-lt"/>
                <a:cs typeface="+mn-lt"/>
              </a:rPr>
              <a:t>Instituições:</a:t>
            </a:r>
            <a:r>
              <a:rPr lang="pt-BR" sz="4800" dirty="0">
                <a:highlight>
                  <a:srgbClr val="FFFFFF"/>
                </a:highlight>
                <a:latin typeface="Calibri"/>
                <a:ea typeface="+mn-lt"/>
                <a:cs typeface="+mn-lt"/>
              </a:rPr>
              <a:t> </a:t>
            </a:r>
            <a:r>
              <a:rPr lang="pt-BR" sz="4800" baseline="30000" dirty="0">
                <a:highlight>
                  <a:srgbClr val="FFFFFF"/>
                </a:highlight>
                <a:latin typeface="Calibri"/>
                <a:ea typeface="+mn-lt"/>
                <a:cs typeface="+mn-lt"/>
              </a:rPr>
              <a:t>1</a:t>
            </a:r>
            <a:r>
              <a:rPr lang="pt-BR" sz="4800" dirty="0">
                <a:highlight>
                  <a:srgbClr val="FFFFFF"/>
                </a:highlight>
                <a:latin typeface="Calibri"/>
                <a:ea typeface="+mn-lt"/>
                <a:cs typeface="+mn-lt"/>
              </a:rPr>
              <a:t>HOSPITAL DE TRAUMATOLOGIA E ORTOPEDIA DONA LINDU, </a:t>
            </a:r>
            <a:r>
              <a:rPr lang="pt-BR" sz="4800" baseline="30000" dirty="0">
                <a:highlight>
                  <a:srgbClr val="FFFFFF"/>
                </a:highlight>
                <a:latin typeface="Calibri"/>
                <a:ea typeface="+mn-lt"/>
                <a:cs typeface="+mn-lt"/>
              </a:rPr>
              <a:t>2</a:t>
            </a:r>
            <a:r>
              <a:rPr lang="pt-BR" sz="4800" dirty="0">
                <a:highlight>
                  <a:srgbClr val="FFFFFF"/>
                </a:highlight>
                <a:latin typeface="Calibri"/>
                <a:ea typeface="+mn-lt"/>
                <a:cs typeface="+mn-lt"/>
              </a:rPr>
              <a:t>HOSPITAL SÃO JOSE DO AVAÍ</a:t>
            </a:r>
            <a:endParaRPr lang="pt-BR" sz="4800" dirty="0">
              <a:latin typeface="Calibri"/>
              <a:ea typeface="+mn-lt"/>
              <a:cs typeface="+mn-lt"/>
            </a:endParaRPr>
          </a:p>
        </p:txBody>
      </p:sp>
      <p:cxnSp>
        <p:nvCxnSpPr>
          <p:cNvPr id="6" name="Conector de Seta Reta 5">
            <a:extLst>
              <a:ext uri="{FF2B5EF4-FFF2-40B4-BE49-F238E27FC236}">
                <a16:creationId xmlns:a16="http://schemas.microsoft.com/office/drawing/2014/main" id="{C37BB337-4C0D-5D03-83D2-CBF4DEBDEA80}"/>
              </a:ext>
            </a:extLst>
          </p:cNvPr>
          <p:cNvCxnSpPr/>
          <p:nvPr/>
        </p:nvCxnSpPr>
        <p:spPr>
          <a:xfrm flipV="1">
            <a:off x="-41569" y="10317865"/>
            <a:ext cx="28809149" cy="172408"/>
          </a:xfrm>
          <a:prstGeom prst="straightConnector1">
            <a:avLst/>
          </a:prstGeom>
          <a:ln w="57150"/>
        </p:spPr>
        <p:style>
          <a:lnRef idx="3">
            <a:schemeClr val="dk1"/>
          </a:lnRef>
          <a:fillRef idx="0">
            <a:schemeClr val="dk1"/>
          </a:fillRef>
          <a:effectRef idx="2">
            <a:schemeClr val="dk1"/>
          </a:effectRef>
          <a:fontRef idx="minor">
            <a:schemeClr val="tx1"/>
          </a:fontRef>
        </p:style>
      </p:cxnSp>
      <p:sp>
        <p:nvSpPr>
          <p:cNvPr id="8" name="CaixaDeTexto 7">
            <a:extLst>
              <a:ext uri="{FF2B5EF4-FFF2-40B4-BE49-F238E27FC236}">
                <a16:creationId xmlns:a16="http://schemas.microsoft.com/office/drawing/2014/main" id="{DCCC5E58-C288-B120-A2C3-3D4497956EE6}"/>
              </a:ext>
            </a:extLst>
          </p:cNvPr>
          <p:cNvSpPr txBox="1"/>
          <p:nvPr/>
        </p:nvSpPr>
        <p:spPr>
          <a:xfrm>
            <a:off x="703229" y="10932023"/>
            <a:ext cx="27484555" cy="28961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4800" b="1" dirty="0">
                <a:latin typeface="Calibri"/>
                <a:ea typeface="Open Sans"/>
                <a:cs typeface="Open Sans"/>
              </a:rPr>
              <a:t>INTRODUÇÃO:</a:t>
            </a:r>
            <a:r>
              <a:rPr lang="pt-BR" sz="4800" dirty="0">
                <a:latin typeface="Calibri"/>
                <a:ea typeface="Open Sans"/>
                <a:cs typeface="Open Sans"/>
              </a:rPr>
              <a:t> As fraturas do terço proximal do fêmur são muito comuns em idosos. Além disso, apresentam elevada taxa de morbidade e mortalidade, com boa parte dos pacientes indo a óbito em até dois anos.</a:t>
            </a:r>
            <a:endParaRPr lang="pt-BR" sz="4800" dirty="0">
              <a:latin typeface="Calibri"/>
              <a:ea typeface="Calibri"/>
              <a:cs typeface="Calibri"/>
            </a:endParaRPr>
          </a:p>
          <a:p>
            <a:endParaRPr lang="pt-BR" sz="4800" dirty="0">
              <a:latin typeface="Calibri"/>
              <a:ea typeface="Open Sans"/>
              <a:cs typeface="Open Sans"/>
            </a:endParaRPr>
          </a:p>
          <a:p>
            <a:r>
              <a:rPr lang="pt-BR" sz="4800" b="1" dirty="0">
                <a:latin typeface="Calibri"/>
                <a:ea typeface="Open Sans"/>
                <a:cs typeface="Open Sans"/>
              </a:rPr>
              <a:t>OBJETIVOS PRIMÁRIOS E SECUNDÁRIOS:</a:t>
            </a:r>
            <a:r>
              <a:rPr lang="pt-BR" sz="4800" dirty="0">
                <a:latin typeface="Calibri"/>
                <a:ea typeface="Open Sans"/>
                <a:cs typeface="Open Sans"/>
              </a:rPr>
              <a:t> O objetivo da pesquisa é constatar se a mortalidade dos pacientes geriátricos submetidos à cirurgia para correção das fraturas proximais de fêmur alterou durante o período de pandemia quando comparado ao período </a:t>
            </a:r>
            <a:r>
              <a:rPr lang="pt-BR" sz="4800" dirty="0" err="1">
                <a:latin typeface="Calibri"/>
                <a:ea typeface="Open Sans"/>
                <a:cs typeface="Open Sans"/>
              </a:rPr>
              <a:t>pré</a:t>
            </a:r>
            <a:r>
              <a:rPr lang="pt-BR" sz="4800" dirty="0">
                <a:latin typeface="Calibri"/>
                <a:ea typeface="Open Sans"/>
                <a:cs typeface="Open Sans"/>
              </a:rPr>
              <a:t>-pandêmico. </a:t>
            </a:r>
            <a:endParaRPr lang="pt-BR" sz="4800" dirty="0">
              <a:latin typeface="Calibri"/>
              <a:ea typeface="Calibri"/>
              <a:cs typeface="Calibri"/>
            </a:endParaRPr>
          </a:p>
          <a:p>
            <a:endParaRPr lang="pt-BR" sz="4800" b="1" dirty="0">
              <a:latin typeface="Calibri"/>
              <a:ea typeface="Open Sans"/>
              <a:cs typeface="Open Sans"/>
            </a:endParaRPr>
          </a:p>
          <a:p>
            <a:r>
              <a:rPr lang="pt-BR" sz="4800" b="1" dirty="0">
                <a:latin typeface="Calibri"/>
                <a:ea typeface="Open Sans"/>
                <a:cs typeface="Open Sans"/>
              </a:rPr>
              <a:t>MATERIAIS E MÉTODOS:</a:t>
            </a:r>
            <a:r>
              <a:rPr lang="pt-BR" sz="4800" dirty="0">
                <a:latin typeface="Calibri"/>
                <a:ea typeface="Open Sans"/>
                <a:cs typeface="Open Sans"/>
              </a:rPr>
              <a:t> Trata-se de um estudo prospectivo, observacional, descritivo-analítico e comparativo, executado durante o período 2020 a 2021. O resultado da pesquisa, feita no período da pandemia, foi comparado à pesquisa realizada no período </a:t>
            </a:r>
            <a:r>
              <a:rPr lang="pt-BR" sz="4800" dirty="0" err="1">
                <a:latin typeface="Calibri"/>
                <a:ea typeface="Open Sans"/>
                <a:cs typeface="Open Sans"/>
              </a:rPr>
              <a:t>pré</a:t>
            </a:r>
            <a:r>
              <a:rPr lang="pt-BR" sz="4800" dirty="0">
                <a:latin typeface="Calibri"/>
                <a:ea typeface="Open Sans"/>
                <a:cs typeface="Open Sans"/>
              </a:rPr>
              <a:t>-pandêmico (elaborada no ano de 2018 a 2019) que contou com a participação de 168 pacientes com as mesmas características, no mesmo local e equipe. A pesquisa atual contou com um grupo amostral de 161 pacientes, os quais foram acompanhados durante 12 meses subsequentes para avaliação pós-operatória.</a:t>
            </a:r>
            <a:endParaRPr lang="pt-BR" sz="4800" dirty="0">
              <a:latin typeface="Calibri"/>
              <a:ea typeface="Calibri"/>
              <a:cs typeface="Calibri"/>
            </a:endParaRPr>
          </a:p>
          <a:p>
            <a:endParaRPr lang="pt-BR" sz="4800" dirty="0">
              <a:latin typeface="Calibri"/>
              <a:ea typeface="Open Sans"/>
              <a:cs typeface="Open Sans"/>
            </a:endParaRPr>
          </a:p>
          <a:p>
            <a:r>
              <a:rPr lang="pt-BR" sz="4800" b="1" dirty="0">
                <a:latin typeface="Calibri"/>
                <a:ea typeface="Open Sans"/>
                <a:cs typeface="Open Sans"/>
              </a:rPr>
              <a:t>RESULTADOS:</a:t>
            </a:r>
            <a:r>
              <a:rPr lang="pt-BR" sz="4800" dirty="0">
                <a:latin typeface="Calibri"/>
                <a:ea typeface="Open Sans"/>
                <a:cs typeface="Open Sans"/>
              </a:rPr>
              <a:t> Comparando-se a proporção de óbitos na pandemia em relação ao mesmo período antes da pandemia, observou-se o aumento de 5,8% na porcentagem de pacientes que vieram a óbito em até 1 ano pós-operatório, 32 óbitos em 2018 a 2019 e 40 óbitos durante o período de 2020 a 2021. </a:t>
            </a:r>
            <a:endParaRPr lang="pt-BR" sz="4800">
              <a:latin typeface="Calibri"/>
              <a:ea typeface="Calibri"/>
              <a:cs typeface="Calibri"/>
            </a:endParaRPr>
          </a:p>
          <a:p>
            <a:endParaRPr lang="pt-BR" sz="4800" b="1" dirty="0">
              <a:latin typeface="Calibri"/>
              <a:ea typeface="Open Sans"/>
              <a:cs typeface="Open Sans"/>
            </a:endParaRPr>
          </a:p>
          <a:p>
            <a:r>
              <a:rPr lang="pt-BR" sz="4800" b="1" dirty="0">
                <a:latin typeface="Calibri"/>
                <a:ea typeface="Open Sans"/>
                <a:cs typeface="Open Sans"/>
              </a:rPr>
              <a:t>DISCUSSÃO:</a:t>
            </a:r>
            <a:r>
              <a:rPr lang="pt-BR" sz="4800" dirty="0">
                <a:latin typeface="Calibri"/>
                <a:ea typeface="Open Sans"/>
                <a:cs typeface="Open Sans"/>
              </a:rPr>
              <a:t> Não foram encontrados na bibliografia trabalhos semelhantes. A maioria dos trabalhos avaliou a mortalidade pós-operatória em um período de até 3 meses de follow-up. </a:t>
            </a:r>
            <a:endParaRPr lang="pt-BR" sz="4800">
              <a:latin typeface="Calibri"/>
              <a:ea typeface="Calibri"/>
              <a:cs typeface="Calibri"/>
            </a:endParaRPr>
          </a:p>
          <a:p>
            <a:endParaRPr lang="pt-BR" sz="4800" dirty="0">
              <a:latin typeface="Calibri"/>
              <a:ea typeface="Open Sans"/>
              <a:cs typeface="Open Sans"/>
            </a:endParaRPr>
          </a:p>
          <a:p>
            <a:r>
              <a:rPr lang="pt-BR" sz="4800" b="1" dirty="0">
                <a:latin typeface="Calibri"/>
                <a:ea typeface="Open Sans"/>
                <a:cs typeface="Open Sans"/>
              </a:rPr>
              <a:t>CONSIDERAÇÕES FINAIS:</a:t>
            </a:r>
            <a:r>
              <a:rPr lang="pt-BR" sz="4800" dirty="0">
                <a:latin typeface="Calibri"/>
                <a:ea typeface="Open Sans"/>
                <a:cs typeface="Open Sans"/>
              </a:rPr>
              <a:t> Apesar de ter sido observado um aumento de 5,8% da mortalidade dos pacientes submetidos a tratamento cirúrgico no período da pandemia, em comparação ao grupo de pacientes no período </a:t>
            </a:r>
            <a:r>
              <a:rPr lang="pt-BR" sz="4800" dirty="0" err="1">
                <a:latin typeface="Calibri"/>
                <a:ea typeface="Open Sans"/>
                <a:cs typeface="Open Sans"/>
              </a:rPr>
              <a:t>pré</a:t>
            </a:r>
            <a:r>
              <a:rPr lang="pt-BR" sz="4800" dirty="0">
                <a:latin typeface="Calibri"/>
                <a:ea typeface="Open Sans"/>
                <a:cs typeface="Open Sans"/>
              </a:rPr>
              <a:t>-pandêmico, não foi observada diferença estatisticamente significativa (p=0,20).</a:t>
            </a:r>
          </a:p>
          <a:p>
            <a:endParaRPr lang="pt-BR" sz="4800" dirty="0">
              <a:latin typeface="Open Sans"/>
              <a:ea typeface="Open Sans"/>
              <a:cs typeface="Open Sans"/>
            </a:endParaRPr>
          </a:p>
          <a:p>
            <a:r>
              <a:rPr lang="pt-BR" sz="4800" b="1" dirty="0">
                <a:latin typeface="Calibri"/>
                <a:ea typeface="Open Sans"/>
                <a:cs typeface="Open Sans"/>
              </a:rPr>
              <a:t>REFERÊNCIAS BIBLIOGRÁFICAS:</a:t>
            </a:r>
          </a:p>
          <a:p>
            <a:pPr marL="514350" indent="-514350" algn="just">
              <a:buAutoNum type="arabicPeriod"/>
            </a:pPr>
            <a:r>
              <a:rPr lang="pt-BR" sz="3200" dirty="0">
                <a:latin typeface="Calibri"/>
                <a:ea typeface="Open Sans"/>
                <a:cs typeface="Open Sans"/>
              </a:rPr>
              <a:t>COLIN, Camille Collin et al. </a:t>
            </a:r>
            <a:r>
              <a:rPr lang="pt-BR" sz="3200" dirty="0" err="1">
                <a:latin typeface="Calibri"/>
                <a:ea typeface="Open Sans"/>
                <a:cs typeface="Open Sans"/>
              </a:rPr>
              <a:t>Orthogeriatric</a:t>
            </a:r>
            <a:r>
              <a:rPr lang="pt-BR" sz="3200" dirty="0">
                <a:latin typeface="Calibri"/>
                <a:ea typeface="Open Sans"/>
                <a:cs typeface="Open Sans"/>
              </a:rPr>
              <a:t> assessment </a:t>
            </a:r>
            <a:r>
              <a:rPr lang="pt-BR" sz="3200" dirty="0" err="1">
                <a:latin typeface="Calibri"/>
                <a:ea typeface="Open Sans"/>
                <a:cs typeface="Open Sans"/>
              </a:rPr>
              <a:t>of</a:t>
            </a:r>
            <a:r>
              <a:rPr lang="pt-BR" sz="3200" dirty="0">
                <a:latin typeface="Calibri"/>
                <a:ea typeface="Open Sans"/>
                <a:cs typeface="Open Sans"/>
              </a:rPr>
              <a:t> </a:t>
            </a:r>
            <a:r>
              <a:rPr lang="pt-BR" sz="3200" dirty="0" err="1">
                <a:latin typeface="Calibri"/>
                <a:ea typeface="Open Sans"/>
                <a:cs typeface="Open Sans"/>
              </a:rPr>
              <a:t>patients</a:t>
            </a:r>
            <a:r>
              <a:rPr lang="pt-BR" sz="3200" dirty="0">
                <a:latin typeface="Calibri"/>
                <a:ea typeface="Open Sans"/>
                <a:cs typeface="Open Sans"/>
              </a:rPr>
              <a:t> over 75 </a:t>
            </a:r>
            <a:r>
              <a:rPr lang="pt-BR" sz="3200" dirty="0" err="1">
                <a:latin typeface="Calibri"/>
                <a:ea typeface="Open Sans"/>
                <a:cs typeface="Open Sans"/>
              </a:rPr>
              <a:t>years</a:t>
            </a:r>
            <a:r>
              <a:rPr lang="pt-BR" sz="3200" dirty="0">
                <a:latin typeface="Calibri"/>
                <a:ea typeface="Open Sans"/>
                <a:cs typeface="Open Sans"/>
              </a:rPr>
              <a:t> </a:t>
            </a:r>
            <a:r>
              <a:rPr lang="pt-BR" sz="3200" dirty="0" err="1">
                <a:latin typeface="Calibri"/>
                <a:ea typeface="Open Sans"/>
                <a:cs typeface="Open Sans"/>
              </a:rPr>
              <a:t>of</a:t>
            </a:r>
            <a:r>
              <a:rPr lang="pt-BR" sz="3200" dirty="0">
                <a:latin typeface="Calibri"/>
                <a:ea typeface="Open Sans"/>
                <a:cs typeface="Open Sans"/>
              </a:rPr>
              <a:t> age </a:t>
            </a:r>
            <a:r>
              <a:rPr lang="pt-BR" sz="3200" dirty="0" err="1">
                <a:latin typeface="Calibri"/>
                <a:ea typeface="Open Sans"/>
                <a:cs typeface="Open Sans"/>
              </a:rPr>
              <a:t>with</a:t>
            </a:r>
            <a:r>
              <a:rPr lang="pt-BR" sz="3200" dirty="0">
                <a:latin typeface="Calibri"/>
                <a:ea typeface="Open Sans"/>
                <a:cs typeface="Open Sans"/>
              </a:rPr>
              <a:t> a proximal </a:t>
            </a:r>
            <a:r>
              <a:rPr lang="pt-BR" sz="3200" dirty="0" err="1">
                <a:latin typeface="Calibri"/>
                <a:ea typeface="Open Sans"/>
                <a:cs typeface="Open Sans"/>
              </a:rPr>
              <a:t>femur</a:t>
            </a:r>
            <a:r>
              <a:rPr lang="pt-BR" sz="3200" dirty="0">
                <a:latin typeface="Calibri"/>
                <a:ea typeface="Open Sans"/>
                <a:cs typeface="Open Sans"/>
              </a:rPr>
              <a:t> </a:t>
            </a:r>
            <a:r>
              <a:rPr lang="pt-BR" sz="3200" dirty="0" err="1">
                <a:latin typeface="Calibri"/>
                <a:ea typeface="Open Sans"/>
                <a:cs typeface="Open Sans"/>
              </a:rPr>
              <a:t>fracture</a:t>
            </a:r>
            <a:r>
              <a:rPr lang="pt-BR" sz="3200" dirty="0">
                <a:latin typeface="Calibri"/>
                <a:ea typeface="Open Sans"/>
                <a:cs typeface="Open Sans"/>
              </a:rPr>
              <a:t>: </a:t>
            </a:r>
            <a:r>
              <a:rPr lang="pt-BR" sz="3200" dirty="0" err="1">
                <a:latin typeface="Calibri"/>
                <a:ea typeface="Open Sans"/>
                <a:cs typeface="Open Sans"/>
              </a:rPr>
              <a:t>Predictors</a:t>
            </a:r>
            <a:r>
              <a:rPr lang="pt-BR" sz="3200" dirty="0">
                <a:latin typeface="Calibri"/>
                <a:ea typeface="Open Sans"/>
                <a:cs typeface="Open Sans"/>
              </a:rPr>
              <a:t> </a:t>
            </a:r>
            <a:r>
              <a:rPr lang="pt-BR" sz="3200" dirty="0" err="1">
                <a:latin typeface="Calibri"/>
                <a:ea typeface="Open Sans"/>
                <a:cs typeface="Open Sans"/>
              </a:rPr>
              <a:t>of</a:t>
            </a:r>
            <a:r>
              <a:rPr lang="pt-BR" sz="3200" dirty="0">
                <a:latin typeface="Calibri"/>
                <a:ea typeface="Open Sans"/>
                <a:cs typeface="Open Sans"/>
              </a:rPr>
              <a:t> 6-month </a:t>
            </a:r>
            <a:r>
              <a:rPr lang="pt-BR" sz="3200" dirty="0" err="1">
                <a:latin typeface="Calibri"/>
                <a:ea typeface="Open Sans"/>
                <a:cs typeface="Open Sans"/>
              </a:rPr>
              <a:t>mortality</a:t>
            </a:r>
            <a:r>
              <a:rPr lang="pt-BR" sz="3200" dirty="0">
                <a:latin typeface="Calibri"/>
                <a:ea typeface="Open Sans"/>
                <a:cs typeface="Open Sans"/>
              </a:rPr>
              <a:t>, </a:t>
            </a:r>
            <a:r>
              <a:rPr lang="pt-BR" sz="3200" dirty="0" err="1">
                <a:latin typeface="Calibri"/>
                <a:ea typeface="Open Sans"/>
                <a:cs typeface="Open Sans"/>
              </a:rPr>
              <a:t>Orthopaedics</a:t>
            </a:r>
            <a:r>
              <a:rPr lang="pt-BR" sz="3200" dirty="0">
                <a:latin typeface="Calibri"/>
                <a:ea typeface="Open Sans"/>
                <a:cs typeface="Open Sans"/>
              </a:rPr>
              <a:t> &amp; </a:t>
            </a:r>
            <a:r>
              <a:rPr lang="pt-BR" sz="3200" dirty="0" err="1">
                <a:latin typeface="Calibri"/>
                <a:ea typeface="Open Sans"/>
                <a:cs typeface="Open Sans"/>
              </a:rPr>
              <a:t>Traumatology</a:t>
            </a:r>
            <a:r>
              <a:rPr lang="pt-BR" sz="3200" dirty="0">
                <a:latin typeface="Calibri"/>
                <a:ea typeface="Open Sans"/>
                <a:cs typeface="Open Sans"/>
              </a:rPr>
              <a:t>: </a:t>
            </a:r>
            <a:r>
              <a:rPr lang="pt-BR" sz="3200" dirty="0" err="1">
                <a:latin typeface="Calibri"/>
                <a:ea typeface="Open Sans"/>
                <a:cs typeface="Open Sans"/>
              </a:rPr>
              <a:t>Surgery</a:t>
            </a:r>
            <a:r>
              <a:rPr lang="pt-BR" sz="3200" dirty="0">
                <a:latin typeface="Calibri"/>
                <a:ea typeface="Open Sans"/>
                <a:cs typeface="Open Sans"/>
              </a:rPr>
              <a:t> &amp; </a:t>
            </a:r>
            <a:r>
              <a:rPr lang="pt-BR" sz="3200" dirty="0" err="1">
                <a:latin typeface="Calibri"/>
                <a:ea typeface="Open Sans"/>
                <a:cs typeface="Open Sans"/>
              </a:rPr>
              <a:t>Research</a:t>
            </a:r>
            <a:r>
              <a:rPr lang="pt-BR" sz="3200" dirty="0">
                <a:latin typeface="Calibri"/>
                <a:ea typeface="Open Sans"/>
                <a:cs typeface="Open Sans"/>
              </a:rPr>
              <a:t>, v. 106, n. 7, p. 1441-1447, 2020. Disponível em: https://www.sciencedirect.com/science/article/pii/S1877056820302668. </a:t>
            </a:r>
          </a:p>
          <a:p>
            <a:pPr algn="just"/>
            <a:r>
              <a:rPr lang="pt-BR" sz="3200" dirty="0">
                <a:latin typeface="Calibri"/>
                <a:ea typeface="Open Sans"/>
                <a:cs typeface="Open Sans"/>
              </a:rPr>
              <a:t>2. IBGE. População cresce, mas número de pessoas com menos de 30 anos cai 5,4% de 2012 a 2021. Agência notícias, IBGE, 2022. Online. Disponível em: https://agenciadenoticias.ibge.gov.br/agencia-noticias/2012-agencia-de-noticias/noticias/34438-populacao-cresce-mas-numero-de-pessoas-commenos-de-30-anos-cai-5-40122021#:~:text=A%20popula%C3%A7%C3%A3o%20total%20do%20pa%C3%ADs,39%2C8%25%20no%20per%C3%ADodo.</a:t>
            </a:r>
          </a:p>
          <a:p>
            <a:pPr algn="just"/>
            <a:r>
              <a:rPr lang="pt-BR" sz="3200" dirty="0">
                <a:latin typeface="Calibri"/>
                <a:ea typeface="Open Sans"/>
                <a:cs typeface="Open Sans"/>
              </a:rPr>
              <a:t>3. KAYANI, B. et al. The </a:t>
            </a:r>
            <a:r>
              <a:rPr lang="pt-BR" sz="3200" dirty="0" err="1">
                <a:latin typeface="Calibri"/>
                <a:ea typeface="Open Sans"/>
                <a:cs typeface="Open Sans"/>
              </a:rPr>
              <a:t>effects</a:t>
            </a:r>
            <a:r>
              <a:rPr lang="pt-BR" sz="3200" dirty="0">
                <a:latin typeface="Calibri"/>
                <a:ea typeface="Open Sans"/>
                <a:cs typeface="Open Sans"/>
              </a:rPr>
              <a:t> </a:t>
            </a:r>
            <a:r>
              <a:rPr lang="pt-BR" sz="3200" dirty="0" err="1">
                <a:latin typeface="Calibri"/>
                <a:ea typeface="Open Sans"/>
                <a:cs typeface="Open Sans"/>
              </a:rPr>
              <a:t>of</a:t>
            </a:r>
            <a:r>
              <a:rPr lang="pt-BR" sz="3200" dirty="0">
                <a:latin typeface="Calibri"/>
                <a:ea typeface="Open Sans"/>
                <a:cs typeface="Open Sans"/>
              </a:rPr>
              <a:t> COVID-19 </a:t>
            </a:r>
            <a:r>
              <a:rPr lang="pt-BR" sz="3200" dirty="0" err="1">
                <a:latin typeface="Calibri"/>
                <a:ea typeface="Open Sans"/>
                <a:cs typeface="Open Sans"/>
              </a:rPr>
              <a:t>on</a:t>
            </a:r>
            <a:r>
              <a:rPr lang="pt-BR" sz="3200" dirty="0">
                <a:latin typeface="Calibri"/>
                <a:ea typeface="Open Sans"/>
                <a:cs typeface="Open Sans"/>
              </a:rPr>
              <a:t> </a:t>
            </a:r>
            <a:r>
              <a:rPr lang="pt-BR" sz="3200" dirty="0" err="1">
                <a:latin typeface="Calibri"/>
                <a:ea typeface="Open Sans"/>
                <a:cs typeface="Open Sans"/>
              </a:rPr>
              <a:t>perioperative</a:t>
            </a:r>
            <a:r>
              <a:rPr lang="pt-BR" sz="3200" dirty="0">
                <a:latin typeface="Calibri"/>
                <a:ea typeface="Open Sans"/>
                <a:cs typeface="Open Sans"/>
              </a:rPr>
              <a:t> </a:t>
            </a:r>
            <a:r>
              <a:rPr lang="pt-BR" sz="3200" dirty="0" err="1">
                <a:latin typeface="Calibri"/>
                <a:ea typeface="Open Sans"/>
                <a:cs typeface="Open Sans"/>
              </a:rPr>
              <a:t>morbidity</a:t>
            </a:r>
            <a:r>
              <a:rPr lang="pt-BR" sz="3200" dirty="0">
                <a:latin typeface="Calibri"/>
                <a:ea typeface="Open Sans"/>
                <a:cs typeface="Open Sans"/>
              </a:rPr>
              <a:t> </a:t>
            </a:r>
            <a:r>
              <a:rPr lang="pt-BR" sz="3200" dirty="0" err="1">
                <a:latin typeface="Calibri"/>
                <a:ea typeface="Open Sans"/>
                <a:cs typeface="Open Sans"/>
              </a:rPr>
              <a:t>and</a:t>
            </a:r>
            <a:r>
              <a:rPr lang="pt-BR" sz="3200" dirty="0">
                <a:latin typeface="Calibri"/>
                <a:ea typeface="Open Sans"/>
                <a:cs typeface="Open Sans"/>
              </a:rPr>
              <a:t> </a:t>
            </a:r>
            <a:r>
              <a:rPr lang="pt-BR" sz="3200" dirty="0" err="1">
                <a:latin typeface="Calibri"/>
                <a:ea typeface="Open Sans"/>
                <a:cs typeface="Open Sans"/>
              </a:rPr>
              <a:t>mortality</a:t>
            </a:r>
            <a:r>
              <a:rPr lang="pt-BR" sz="3200" dirty="0">
                <a:latin typeface="Calibri"/>
                <a:ea typeface="Open Sans"/>
                <a:cs typeface="Open Sans"/>
              </a:rPr>
              <a:t> in </a:t>
            </a:r>
            <a:r>
              <a:rPr lang="pt-BR" sz="3200" dirty="0" err="1">
                <a:latin typeface="Calibri"/>
                <a:ea typeface="Open Sans"/>
                <a:cs typeface="Open Sans"/>
              </a:rPr>
              <a:t>patients</a:t>
            </a:r>
            <a:r>
              <a:rPr lang="pt-BR" sz="3200" dirty="0">
                <a:latin typeface="Calibri"/>
                <a:ea typeface="Open Sans"/>
                <a:cs typeface="Open Sans"/>
              </a:rPr>
              <a:t> </a:t>
            </a:r>
            <a:r>
              <a:rPr lang="pt-BR" sz="3200" dirty="0" err="1">
                <a:latin typeface="Calibri"/>
                <a:ea typeface="Open Sans"/>
                <a:cs typeface="Open Sans"/>
              </a:rPr>
              <a:t>with</a:t>
            </a:r>
            <a:r>
              <a:rPr lang="pt-BR" sz="3200" dirty="0">
                <a:latin typeface="Calibri"/>
                <a:ea typeface="Open Sans"/>
                <a:cs typeface="Open Sans"/>
              </a:rPr>
              <a:t> hip </a:t>
            </a:r>
            <a:r>
              <a:rPr lang="pt-BR" sz="3200" dirty="0" err="1">
                <a:latin typeface="Calibri"/>
                <a:ea typeface="Open Sans"/>
                <a:cs typeface="Open Sans"/>
              </a:rPr>
              <a:t>fractures</a:t>
            </a:r>
            <a:r>
              <a:rPr lang="pt-BR" sz="3200" dirty="0">
                <a:latin typeface="Calibri"/>
                <a:ea typeface="Open Sans"/>
                <a:cs typeface="Open Sans"/>
              </a:rPr>
              <a:t>. </a:t>
            </a:r>
            <a:r>
              <a:rPr lang="pt-BR" sz="3200" dirty="0" err="1">
                <a:latin typeface="Calibri"/>
                <a:ea typeface="Open Sans"/>
                <a:cs typeface="Open Sans"/>
              </a:rPr>
              <a:t>Bone</a:t>
            </a:r>
            <a:r>
              <a:rPr lang="pt-BR" sz="3200" dirty="0">
                <a:latin typeface="Calibri"/>
                <a:ea typeface="Open Sans"/>
                <a:cs typeface="Open Sans"/>
              </a:rPr>
              <a:t> Joint J., v. 102-B, n. 9, p. 1136-1145, 2020. Disponível em: https://online.boneandjoint.org.uk/doi/abs/10.1302/0301-620X.102B9.BJJ-2020127R1rfr_dat=cr_pub++0pubmed&amp;url_ver=Z39.88-2003&amp;rfr_id=ori%3Arid%3Acrossref.</a:t>
            </a:r>
          </a:p>
          <a:p>
            <a:pPr algn="just"/>
            <a:r>
              <a:rPr lang="pt-BR" sz="3200" dirty="0">
                <a:latin typeface="Calibri"/>
                <a:ea typeface="Open Sans"/>
                <a:cs typeface="Open Sans"/>
              </a:rPr>
              <a:t>org. </a:t>
            </a:r>
          </a:p>
          <a:p>
            <a:pPr algn="just"/>
            <a:r>
              <a:rPr lang="pt-BR" sz="3200" dirty="0">
                <a:latin typeface="Calibri"/>
                <a:ea typeface="Open Sans"/>
                <a:cs typeface="Open Sans"/>
              </a:rPr>
              <a:t>4. MATTISSON, L.; BOJAN, A.; ENOCSON, A. </a:t>
            </a:r>
            <a:r>
              <a:rPr lang="pt-BR" sz="3200" dirty="0" err="1">
                <a:latin typeface="Calibri"/>
                <a:ea typeface="Open Sans"/>
                <a:cs typeface="Open Sans"/>
              </a:rPr>
              <a:t>Epidemiology</a:t>
            </a:r>
            <a:r>
              <a:rPr lang="pt-BR" sz="3200" dirty="0">
                <a:latin typeface="Calibri"/>
                <a:ea typeface="Open Sans"/>
                <a:cs typeface="Open Sans"/>
              </a:rPr>
              <a:t>, </a:t>
            </a:r>
            <a:r>
              <a:rPr lang="pt-BR" sz="3200" dirty="0" err="1">
                <a:latin typeface="Calibri"/>
                <a:ea typeface="Open Sans"/>
                <a:cs typeface="Open Sans"/>
              </a:rPr>
              <a:t>treatment</a:t>
            </a:r>
            <a:r>
              <a:rPr lang="pt-BR" sz="3200" dirty="0">
                <a:latin typeface="Calibri"/>
                <a:ea typeface="Open Sans"/>
                <a:cs typeface="Open Sans"/>
              </a:rPr>
              <a:t> </a:t>
            </a:r>
            <a:r>
              <a:rPr lang="pt-BR" sz="3200" dirty="0" err="1">
                <a:latin typeface="Calibri"/>
                <a:ea typeface="Open Sans"/>
                <a:cs typeface="Open Sans"/>
              </a:rPr>
              <a:t>and</a:t>
            </a:r>
            <a:r>
              <a:rPr lang="pt-BR" sz="3200" dirty="0">
                <a:latin typeface="Calibri"/>
                <a:ea typeface="Open Sans"/>
                <a:cs typeface="Open Sans"/>
              </a:rPr>
              <a:t> </a:t>
            </a:r>
            <a:r>
              <a:rPr lang="pt-BR" sz="3200" dirty="0" err="1">
                <a:latin typeface="Calibri"/>
                <a:ea typeface="Open Sans"/>
                <a:cs typeface="Open Sans"/>
              </a:rPr>
              <a:t>mortality</a:t>
            </a:r>
            <a:r>
              <a:rPr lang="pt-BR" sz="3200" dirty="0">
                <a:latin typeface="Calibri"/>
                <a:ea typeface="Open Sans"/>
                <a:cs typeface="Open Sans"/>
              </a:rPr>
              <a:t> </a:t>
            </a:r>
            <a:r>
              <a:rPr lang="pt-BR" sz="3200" dirty="0" err="1">
                <a:latin typeface="Calibri"/>
                <a:ea typeface="Open Sans"/>
                <a:cs typeface="Open Sans"/>
              </a:rPr>
              <a:t>of</a:t>
            </a:r>
            <a:r>
              <a:rPr lang="pt-BR" sz="3200" dirty="0">
                <a:latin typeface="Calibri"/>
                <a:ea typeface="Open Sans"/>
                <a:cs typeface="Open Sans"/>
              </a:rPr>
              <a:t> </a:t>
            </a:r>
            <a:r>
              <a:rPr lang="pt-BR" sz="3200" dirty="0" err="1">
                <a:latin typeface="Calibri"/>
                <a:ea typeface="Open Sans"/>
                <a:cs typeface="Open Sans"/>
              </a:rPr>
              <a:t>trochanteric</a:t>
            </a:r>
            <a:r>
              <a:rPr lang="pt-BR" sz="3200" dirty="0">
                <a:latin typeface="Calibri"/>
                <a:ea typeface="Open Sans"/>
                <a:cs typeface="Open Sans"/>
              </a:rPr>
              <a:t> </a:t>
            </a:r>
            <a:r>
              <a:rPr lang="pt-BR" sz="3200" dirty="0" err="1">
                <a:latin typeface="Calibri"/>
                <a:ea typeface="Open Sans"/>
                <a:cs typeface="Open Sans"/>
              </a:rPr>
              <a:t>and</a:t>
            </a:r>
            <a:r>
              <a:rPr lang="pt-BR" sz="3200" dirty="0">
                <a:latin typeface="Calibri"/>
                <a:ea typeface="Open Sans"/>
                <a:cs typeface="Open Sans"/>
              </a:rPr>
              <a:t> </a:t>
            </a:r>
            <a:r>
              <a:rPr lang="pt-BR" sz="3200" dirty="0" err="1">
                <a:latin typeface="Calibri"/>
                <a:ea typeface="Open Sans"/>
                <a:cs typeface="Open Sans"/>
              </a:rPr>
              <a:t>subtrochanteric</a:t>
            </a:r>
            <a:r>
              <a:rPr lang="pt-BR" sz="3200" dirty="0">
                <a:latin typeface="Calibri"/>
                <a:ea typeface="Open Sans"/>
                <a:cs typeface="Open Sans"/>
              </a:rPr>
              <a:t> hip </a:t>
            </a:r>
            <a:r>
              <a:rPr lang="pt-BR" sz="3200" dirty="0" err="1">
                <a:latin typeface="Calibri"/>
                <a:ea typeface="Open Sans"/>
                <a:cs typeface="Open Sans"/>
              </a:rPr>
              <a:t>fractures</a:t>
            </a:r>
            <a:r>
              <a:rPr lang="pt-BR" sz="3200" dirty="0">
                <a:latin typeface="Calibri"/>
                <a:ea typeface="Open Sans"/>
                <a:cs typeface="Open Sans"/>
              </a:rPr>
              <a:t>: data </a:t>
            </a:r>
            <a:r>
              <a:rPr lang="pt-BR" sz="3200" dirty="0" err="1">
                <a:latin typeface="Calibri"/>
                <a:ea typeface="Open Sans"/>
                <a:cs typeface="Open Sans"/>
              </a:rPr>
              <a:t>from</a:t>
            </a:r>
            <a:r>
              <a:rPr lang="pt-BR" sz="3200" dirty="0">
                <a:latin typeface="Calibri"/>
                <a:ea typeface="Open Sans"/>
                <a:cs typeface="Open Sans"/>
              </a:rPr>
              <a:t> </a:t>
            </a:r>
            <a:r>
              <a:rPr lang="pt-BR" sz="3200" dirty="0" err="1">
                <a:latin typeface="Calibri"/>
                <a:ea typeface="Open Sans"/>
                <a:cs typeface="Open Sans"/>
              </a:rPr>
              <a:t>the</a:t>
            </a:r>
            <a:r>
              <a:rPr lang="pt-BR" sz="3200" dirty="0">
                <a:latin typeface="Calibri"/>
                <a:ea typeface="Open Sans"/>
                <a:cs typeface="Open Sans"/>
              </a:rPr>
              <a:t> Swedish </a:t>
            </a:r>
            <a:r>
              <a:rPr lang="pt-BR" sz="3200" dirty="0" err="1">
                <a:latin typeface="Calibri"/>
                <a:ea typeface="Open Sans"/>
                <a:cs typeface="Open Sans"/>
              </a:rPr>
              <a:t>fracture</a:t>
            </a:r>
            <a:r>
              <a:rPr lang="pt-BR" sz="3200" dirty="0">
                <a:latin typeface="Calibri"/>
                <a:ea typeface="Open Sans"/>
                <a:cs typeface="Open Sans"/>
              </a:rPr>
              <a:t> </a:t>
            </a:r>
            <a:r>
              <a:rPr lang="pt-BR" sz="3200" dirty="0" err="1">
                <a:latin typeface="Calibri"/>
                <a:ea typeface="Open Sans"/>
                <a:cs typeface="Open Sans"/>
              </a:rPr>
              <a:t>register</a:t>
            </a:r>
            <a:r>
              <a:rPr lang="pt-BR" sz="3200" dirty="0">
                <a:latin typeface="Calibri"/>
                <a:ea typeface="Open Sans"/>
                <a:cs typeface="Open Sans"/>
              </a:rPr>
              <a:t>. BMC </a:t>
            </a:r>
            <a:r>
              <a:rPr lang="pt-BR" sz="3200" dirty="0" err="1">
                <a:latin typeface="Calibri"/>
                <a:ea typeface="Open Sans"/>
                <a:cs typeface="Open Sans"/>
              </a:rPr>
              <a:t>Musculoskelet</a:t>
            </a:r>
            <a:r>
              <a:rPr lang="pt-BR" sz="3200" dirty="0">
                <a:latin typeface="Calibri"/>
                <a:ea typeface="Open Sans"/>
                <a:cs typeface="Open Sans"/>
              </a:rPr>
              <a:t> </a:t>
            </a:r>
            <a:r>
              <a:rPr lang="pt-BR" sz="3200" dirty="0" err="1">
                <a:latin typeface="Calibri"/>
                <a:ea typeface="Open Sans"/>
                <a:cs typeface="Open Sans"/>
              </a:rPr>
              <a:t>Disord</a:t>
            </a:r>
            <a:r>
              <a:rPr lang="pt-BR" sz="3200" dirty="0">
                <a:latin typeface="Calibri"/>
                <a:ea typeface="Open Sans"/>
                <a:cs typeface="Open Sans"/>
              </a:rPr>
              <a:t>., v. 19, n. 1, p. 369, out. 2018. Disponível em: https://bmcmusculoskeletdisord.biomedcentral.com/articles/10.1186/s12891-018-2276-3.</a:t>
            </a:r>
          </a:p>
          <a:p>
            <a:pPr algn="just"/>
            <a:r>
              <a:rPr lang="pt-BR" sz="3200" dirty="0">
                <a:latin typeface="Calibri"/>
                <a:ea typeface="Open Sans"/>
                <a:cs typeface="Open Sans"/>
              </a:rPr>
              <a:t>5. RANZANI, O. T. et al. </a:t>
            </a:r>
            <a:r>
              <a:rPr lang="pt-BR" sz="3200" dirty="0" err="1">
                <a:latin typeface="Calibri"/>
                <a:ea typeface="Open Sans"/>
                <a:cs typeface="Open Sans"/>
              </a:rPr>
              <a:t>Characterisation</a:t>
            </a:r>
            <a:r>
              <a:rPr lang="pt-BR" sz="3200" dirty="0">
                <a:latin typeface="Calibri"/>
                <a:ea typeface="Open Sans"/>
                <a:cs typeface="Open Sans"/>
              </a:rPr>
              <a:t> </a:t>
            </a:r>
            <a:r>
              <a:rPr lang="pt-BR" sz="3200" dirty="0" err="1">
                <a:latin typeface="Calibri"/>
                <a:ea typeface="Open Sans"/>
                <a:cs typeface="Open Sans"/>
              </a:rPr>
              <a:t>of</a:t>
            </a:r>
            <a:r>
              <a:rPr lang="pt-BR" sz="3200" dirty="0">
                <a:latin typeface="Calibri"/>
                <a:ea typeface="Open Sans"/>
                <a:cs typeface="Open Sans"/>
              </a:rPr>
              <a:t> </a:t>
            </a:r>
            <a:r>
              <a:rPr lang="pt-BR" sz="3200" dirty="0" err="1">
                <a:latin typeface="Calibri"/>
                <a:ea typeface="Open Sans"/>
                <a:cs typeface="Open Sans"/>
              </a:rPr>
              <a:t>the</a:t>
            </a:r>
            <a:r>
              <a:rPr lang="pt-BR" sz="3200" dirty="0">
                <a:latin typeface="Calibri"/>
                <a:ea typeface="Open Sans"/>
                <a:cs typeface="Open Sans"/>
              </a:rPr>
              <a:t> </a:t>
            </a:r>
            <a:r>
              <a:rPr lang="pt-BR" sz="3200" dirty="0" err="1">
                <a:latin typeface="Calibri"/>
                <a:ea typeface="Open Sans"/>
                <a:cs typeface="Open Sans"/>
              </a:rPr>
              <a:t>first</a:t>
            </a:r>
            <a:r>
              <a:rPr lang="pt-BR" sz="3200" dirty="0">
                <a:latin typeface="Calibri"/>
                <a:ea typeface="Open Sans"/>
                <a:cs typeface="Open Sans"/>
              </a:rPr>
              <a:t> 250,000 hospital </a:t>
            </a:r>
            <a:r>
              <a:rPr lang="pt-BR" sz="3200" dirty="0" err="1">
                <a:latin typeface="Calibri"/>
                <a:ea typeface="Open Sans"/>
                <a:cs typeface="Open Sans"/>
              </a:rPr>
              <a:t>admissions</a:t>
            </a:r>
            <a:r>
              <a:rPr lang="pt-BR" sz="3200" dirty="0">
                <a:latin typeface="Calibri"/>
                <a:ea typeface="Open Sans"/>
                <a:cs typeface="Open Sans"/>
              </a:rPr>
              <a:t> for COVID-19 in </a:t>
            </a:r>
            <a:r>
              <a:rPr lang="pt-BR" sz="3200" dirty="0" err="1">
                <a:latin typeface="Calibri"/>
                <a:ea typeface="Open Sans"/>
                <a:cs typeface="Open Sans"/>
              </a:rPr>
              <a:t>Brazil</a:t>
            </a:r>
            <a:r>
              <a:rPr lang="pt-BR" sz="3200" dirty="0">
                <a:latin typeface="Calibri"/>
                <a:ea typeface="Open Sans"/>
                <a:cs typeface="Open Sans"/>
              </a:rPr>
              <a:t>: a </a:t>
            </a:r>
            <a:r>
              <a:rPr lang="pt-BR" sz="3200" dirty="0" err="1">
                <a:latin typeface="Calibri"/>
                <a:ea typeface="Open Sans"/>
                <a:cs typeface="Open Sans"/>
              </a:rPr>
              <a:t>retrospective</a:t>
            </a:r>
            <a:r>
              <a:rPr lang="pt-BR" sz="3200" dirty="0">
                <a:latin typeface="Calibri"/>
                <a:ea typeface="Open Sans"/>
                <a:cs typeface="Open Sans"/>
              </a:rPr>
              <a:t> </a:t>
            </a:r>
            <a:r>
              <a:rPr lang="pt-BR" sz="3200" dirty="0" err="1">
                <a:latin typeface="Calibri"/>
                <a:ea typeface="Open Sans"/>
                <a:cs typeface="Open Sans"/>
              </a:rPr>
              <a:t>analysis</a:t>
            </a:r>
            <a:r>
              <a:rPr lang="pt-BR" sz="3200" dirty="0">
                <a:latin typeface="Calibri"/>
                <a:ea typeface="Open Sans"/>
                <a:cs typeface="Open Sans"/>
              </a:rPr>
              <a:t> </a:t>
            </a:r>
            <a:r>
              <a:rPr lang="pt-BR" sz="3200" dirty="0" err="1">
                <a:latin typeface="Calibri"/>
                <a:ea typeface="Open Sans"/>
                <a:cs typeface="Open Sans"/>
              </a:rPr>
              <a:t>of</a:t>
            </a:r>
            <a:r>
              <a:rPr lang="pt-BR" sz="3200" dirty="0">
                <a:latin typeface="Calibri"/>
                <a:ea typeface="Open Sans"/>
                <a:cs typeface="Open Sans"/>
              </a:rPr>
              <a:t> </a:t>
            </a:r>
            <a:r>
              <a:rPr lang="pt-BR" sz="3200" dirty="0" err="1">
                <a:latin typeface="Calibri"/>
                <a:ea typeface="Open Sans"/>
                <a:cs typeface="Open Sans"/>
              </a:rPr>
              <a:t>nationwide</a:t>
            </a:r>
            <a:r>
              <a:rPr lang="pt-BR" sz="3200" dirty="0">
                <a:latin typeface="Calibri"/>
                <a:ea typeface="Open Sans"/>
                <a:cs typeface="Open Sans"/>
              </a:rPr>
              <a:t> data. Lancet </a:t>
            </a:r>
            <a:r>
              <a:rPr lang="pt-BR" sz="3200" dirty="0" err="1">
                <a:latin typeface="Calibri"/>
                <a:ea typeface="Open Sans"/>
                <a:cs typeface="Open Sans"/>
              </a:rPr>
              <a:t>Respir</a:t>
            </a:r>
            <a:r>
              <a:rPr lang="pt-BR" sz="3200" dirty="0">
                <a:latin typeface="Calibri"/>
                <a:ea typeface="Open Sans"/>
                <a:cs typeface="Open Sans"/>
              </a:rPr>
              <a:t> Med., v. 9, n. 4, p. 407-418, 2021. Disponível em: https://www.thelancet.com/journals/lanres/article/PIIS2213-2600(20)30560-9/fulltext. </a:t>
            </a:r>
            <a:endParaRPr lang="pt-BR" sz="3200">
              <a:latin typeface="Calibri"/>
              <a:ea typeface="Open Sans"/>
              <a:cs typeface="Open Sans"/>
              <a:hlinkClick r:id="" action="ppaction://noaction">
                <a:extLst>
                  <a:ext uri="{A12FA001-AC4F-418D-AE19-62706E023703}">
                    <ahyp:hlinkClr xmlns:ahyp="http://schemas.microsoft.com/office/drawing/2018/hyperlinkcolor" val="tx"/>
                  </a:ext>
                </a:extLst>
              </a:hlinkClick>
            </a:endParaRPr>
          </a:p>
          <a:p>
            <a:pPr algn="just"/>
            <a:r>
              <a:rPr lang="pt-BR" sz="3200" dirty="0">
                <a:latin typeface="Calibri"/>
                <a:ea typeface="Open Sans"/>
                <a:cs typeface="Open Sans"/>
              </a:rPr>
              <a:t>6. RICCI, Guilherme et al. </a:t>
            </a:r>
            <a:r>
              <a:rPr lang="pt-BR" sz="3200" dirty="0" err="1">
                <a:latin typeface="Calibri"/>
                <a:ea typeface="Open Sans"/>
                <a:cs typeface="Open Sans"/>
              </a:rPr>
              <a:t>Evaluation</a:t>
            </a:r>
            <a:r>
              <a:rPr lang="pt-BR" sz="3200" dirty="0">
                <a:latin typeface="Calibri"/>
                <a:ea typeface="Open Sans"/>
                <a:cs typeface="Open Sans"/>
              </a:rPr>
              <a:t> </a:t>
            </a:r>
            <a:r>
              <a:rPr lang="pt-BR" sz="3200" dirty="0" err="1">
                <a:latin typeface="Calibri"/>
                <a:ea typeface="Open Sans"/>
                <a:cs typeface="Open Sans"/>
              </a:rPr>
              <a:t>of</a:t>
            </a:r>
            <a:r>
              <a:rPr lang="pt-BR" sz="3200" dirty="0">
                <a:latin typeface="Calibri"/>
                <a:ea typeface="Open Sans"/>
                <a:cs typeface="Open Sans"/>
              </a:rPr>
              <a:t> </a:t>
            </a:r>
            <a:r>
              <a:rPr lang="pt-BR" sz="3200" dirty="0" err="1">
                <a:latin typeface="Calibri"/>
                <a:ea typeface="Open Sans"/>
                <a:cs typeface="Open Sans"/>
              </a:rPr>
              <a:t>the</a:t>
            </a:r>
            <a:r>
              <a:rPr lang="pt-BR" sz="3200" dirty="0">
                <a:latin typeface="Calibri"/>
                <a:ea typeface="Open Sans"/>
                <a:cs typeface="Open Sans"/>
              </a:rPr>
              <a:t> </a:t>
            </a:r>
            <a:r>
              <a:rPr lang="pt-BR" sz="3200" dirty="0" err="1">
                <a:latin typeface="Calibri"/>
                <a:ea typeface="Open Sans"/>
                <a:cs typeface="Open Sans"/>
              </a:rPr>
              <a:t>mortality</a:t>
            </a:r>
            <a:r>
              <a:rPr lang="pt-BR" sz="3200" dirty="0">
                <a:latin typeface="Calibri"/>
                <a:ea typeface="Open Sans"/>
                <a:cs typeface="Open Sans"/>
              </a:rPr>
              <a:t> rate </a:t>
            </a:r>
            <a:r>
              <a:rPr lang="pt-BR" sz="3200" dirty="0" err="1">
                <a:latin typeface="Calibri"/>
                <a:ea typeface="Open Sans"/>
                <a:cs typeface="Open Sans"/>
              </a:rPr>
              <a:t>one</a:t>
            </a:r>
            <a:r>
              <a:rPr lang="pt-BR" sz="3200" dirty="0">
                <a:latin typeface="Calibri"/>
                <a:ea typeface="Open Sans"/>
                <a:cs typeface="Open Sans"/>
              </a:rPr>
              <a:t> </a:t>
            </a:r>
            <a:r>
              <a:rPr lang="pt-BR" sz="3200" dirty="0" err="1">
                <a:latin typeface="Calibri"/>
                <a:ea typeface="Open Sans"/>
                <a:cs typeface="Open Sans"/>
              </a:rPr>
              <a:t>year</a:t>
            </a:r>
            <a:r>
              <a:rPr lang="pt-BR" sz="3200" dirty="0">
                <a:latin typeface="Calibri"/>
                <a:ea typeface="Open Sans"/>
                <a:cs typeface="Open Sans"/>
              </a:rPr>
              <a:t> </a:t>
            </a:r>
            <a:r>
              <a:rPr lang="pt-BR" sz="3200" dirty="0" err="1">
                <a:latin typeface="Calibri"/>
                <a:ea typeface="Open Sans"/>
                <a:cs typeface="Open Sans"/>
              </a:rPr>
              <a:t>after</a:t>
            </a:r>
            <a:r>
              <a:rPr lang="pt-BR" sz="3200" dirty="0">
                <a:latin typeface="Calibri"/>
                <a:ea typeface="Open Sans"/>
                <a:cs typeface="Open Sans"/>
              </a:rPr>
              <a:t> hip </a:t>
            </a:r>
            <a:r>
              <a:rPr lang="pt-BR" sz="3200" dirty="0" err="1">
                <a:latin typeface="Calibri"/>
                <a:ea typeface="Open Sans"/>
                <a:cs typeface="Open Sans"/>
              </a:rPr>
              <a:t>fracture</a:t>
            </a:r>
            <a:r>
              <a:rPr lang="pt-BR" sz="3200" dirty="0">
                <a:latin typeface="Calibri"/>
                <a:ea typeface="Open Sans"/>
                <a:cs typeface="Open Sans"/>
              </a:rPr>
              <a:t> </a:t>
            </a:r>
            <a:r>
              <a:rPr lang="pt-BR" sz="3200" dirty="0" err="1">
                <a:latin typeface="Calibri"/>
                <a:ea typeface="Open Sans"/>
                <a:cs typeface="Open Sans"/>
              </a:rPr>
              <a:t>and</a:t>
            </a:r>
            <a:r>
              <a:rPr lang="pt-BR" sz="3200" dirty="0">
                <a:latin typeface="Calibri"/>
                <a:ea typeface="Open Sans"/>
                <a:cs typeface="Open Sans"/>
              </a:rPr>
              <a:t> </a:t>
            </a:r>
            <a:r>
              <a:rPr lang="pt-BR" sz="3200" dirty="0" err="1">
                <a:latin typeface="Calibri"/>
                <a:ea typeface="Open Sans"/>
                <a:cs typeface="Open Sans"/>
              </a:rPr>
              <a:t>factors</a:t>
            </a:r>
            <a:r>
              <a:rPr lang="pt-BR" sz="3200" dirty="0">
                <a:latin typeface="Calibri"/>
                <a:ea typeface="Open Sans"/>
                <a:cs typeface="Open Sans"/>
              </a:rPr>
              <a:t> </a:t>
            </a:r>
            <a:r>
              <a:rPr lang="pt-BR" sz="3200" dirty="0" err="1">
                <a:latin typeface="Calibri"/>
                <a:ea typeface="Open Sans"/>
                <a:cs typeface="Open Sans"/>
              </a:rPr>
              <a:t>relating</a:t>
            </a:r>
            <a:r>
              <a:rPr lang="pt-BR" sz="3200" dirty="0">
                <a:latin typeface="Calibri"/>
                <a:ea typeface="Open Sans"/>
                <a:cs typeface="Open Sans"/>
              </a:rPr>
              <a:t> </a:t>
            </a:r>
            <a:r>
              <a:rPr lang="pt-BR" sz="3200" dirty="0" err="1">
                <a:latin typeface="Calibri"/>
                <a:ea typeface="Open Sans"/>
                <a:cs typeface="Open Sans"/>
              </a:rPr>
              <a:t>to</a:t>
            </a:r>
            <a:r>
              <a:rPr lang="pt-BR" sz="3200" dirty="0">
                <a:latin typeface="Calibri"/>
                <a:ea typeface="Open Sans"/>
                <a:cs typeface="Open Sans"/>
              </a:rPr>
              <a:t> </a:t>
            </a:r>
            <a:r>
              <a:rPr lang="pt-BR" sz="3200" dirty="0" err="1">
                <a:latin typeface="Calibri"/>
                <a:ea typeface="Open Sans"/>
                <a:cs typeface="Open Sans"/>
              </a:rPr>
              <a:t>diminished</a:t>
            </a:r>
            <a:r>
              <a:rPr lang="pt-BR" sz="3200" dirty="0">
                <a:latin typeface="Calibri"/>
                <a:ea typeface="Open Sans"/>
                <a:cs typeface="Open Sans"/>
              </a:rPr>
              <a:t> </a:t>
            </a:r>
            <a:r>
              <a:rPr lang="pt-BR" sz="3200" dirty="0" err="1">
                <a:latin typeface="Calibri"/>
                <a:ea typeface="Open Sans"/>
                <a:cs typeface="Open Sans"/>
              </a:rPr>
              <a:t>survival</a:t>
            </a:r>
            <a:r>
              <a:rPr lang="pt-BR" sz="3200" dirty="0">
                <a:latin typeface="Calibri"/>
                <a:ea typeface="Open Sans"/>
                <a:cs typeface="Open Sans"/>
              </a:rPr>
              <a:t> </a:t>
            </a:r>
            <a:r>
              <a:rPr lang="pt-BR" sz="3200" dirty="0" err="1">
                <a:latin typeface="Calibri"/>
                <a:ea typeface="Open Sans"/>
                <a:cs typeface="Open Sans"/>
              </a:rPr>
              <a:t>among</a:t>
            </a:r>
            <a:r>
              <a:rPr lang="pt-BR" sz="3200" dirty="0">
                <a:latin typeface="Calibri"/>
                <a:ea typeface="Open Sans"/>
                <a:cs typeface="Open Sans"/>
              </a:rPr>
              <a:t> </a:t>
            </a:r>
            <a:r>
              <a:rPr lang="pt-BR" sz="3200" dirty="0" err="1">
                <a:latin typeface="Calibri"/>
                <a:ea typeface="Open Sans"/>
                <a:cs typeface="Open Sans"/>
              </a:rPr>
              <a:t>elderly</a:t>
            </a:r>
            <a:r>
              <a:rPr lang="pt-BR" sz="3200" dirty="0">
                <a:latin typeface="Calibri"/>
                <a:ea typeface="Open Sans"/>
                <a:cs typeface="Open Sans"/>
              </a:rPr>
              <a:t> </a:t>
            </a:r>
            <a:r>
              <a:rPr lang="pt-BR" sz="3200" dirty="0" err="1">
                <a:latin typeface="Calibri"/>
                <a:ea typeface="Open Sans"/>
                <a:cs typeface="Open Sans"/>
              </a:rPr>
              <a:t>people</a:t>
            </a:r>
            <a:r>
              <a:rPr lang="pt-BR" sz="3200" dirty="0">
                <a:latin typeface="Calibri"/>
                <a:ea typeface="Open Sans"/>
                <a:cs typeface="Open Sans"/>
              </a:rPr>
              <a:t>, Revista Brasileira de Ortopedia (</a:t>
            </a:r>
            <a:r>
              <a:rPr lang="pt-BR" sz="3200" dirty="0" err="1">
                <a:latin typeface="Calibri"/>
                <a:ea typeface="Open Sans"/>
                <a:cs typeface="Open Sans"/>
              </a:rPr>
              <a:t>English</a:t>
            </a:r>
            <a:r>
              <a:rPr lang="pt-BR" sz="3200" dirty="0">
                <a:latin typeface="Calibri"/>
                <a:ea typeface="Open Sans"/>
                <a:cs typeface="Open Sans"/>
              </a:rPr>
              <a:t> </a:t>
            </a:r>
            <a:r>
              <a:rPr lang="pt-BR" sz="3200" dirty="0" err="1">
                <a:latin typeface="Calibri"/>
                <a:ea typeface="Open Sans"/>
                <a:cs typeface="Open Sans"/>
              </a:rPr>
              <a:t>Edition</a:t>
            </a:r>
            <a:r>
              <a:rPr lang="pt-BR" sz="3200" dirty="0">
                <a:latin typeface="Calibri"/>
                <a:ea typeface="Open Sans"/>
                <a:cs typeface="Open Sans"/>
              </a:rPr>
              <a:t>), v. 47, n. 3, p. 304-309, 2012. Disponível em: https://www.sciencedirect.com/science/article/pii/S2255497115301038. </a:t>
            </a:r>
          </a:p>
          <a:p>
            <a:pPr algn="just"/>
            <a:r>
              <a:rPr lang="pt-BR" sz="3200" dirty="0">
                <a:latin typeface="Calibri"/>
                <a:ea typeface="Open Sans"/>
                <a:cs typeface="Open Sans"/>
              </a:rPr>
              <a:t>WARD, A. E. et al. The </a:t>
            </a:r>
            <a:r>
              <a:rPr lang="pt-BR" sz="3200" err="1">
                <a:latin typeface="Calibri"/>
                <a:ea typeface="Open Sans"/>
                <a:cs typeface="Open Sans"/>
              </a:rPr>
              <a:t>impact</a:t>
            </a:r>
            <a:r>
              <a:rPr lang="pt-BR" sz="3200" dirty="0">
                <a:latin typeface="Calibri"/>
                <a:ea typeface="Open Sans"/>
                <a:cs typeface="Open Sans"/>
              </a:rPr>
              <a:t> </a:t>
            </a:r>
            <a:r>
              <a:rPr lang="pt-BR" sz="3200" err="1">
                <a:latin typeface="Calibri"/>
                <a:ea typeface="Open Sans"/>
                <a:cs typeface="Open Sans"/>
              </a:rPr>
              <a:t>of</a:t>
            </a:r>
            <a:r>
              <a:rPr lang="pt-BR" sz="3200" dirty="0">
                <a:latin typeface="Calibri"/>
                <a:ea typeface="Open Sans"/>
                <a:cs typeface="Open Sans"/>
              </a:rPr>
              <a:t> COVID-19 </a:t>
            </a:r>
            <a:r>
              <a:rPr lang="pt-BR" sz="3200" err="1">
                <a:latin typeface="Calibri"/>
                <a:ea typeface="Open Sans"/>
                <a:cs typeface="Open Sans"/>
              </a:rPr>
              <a:t>on</a:t>
            </a:r>
            <a:r>
              <a:rPr lang="pt-BR" sz="3200" dirty="0">
                <a:latin typeface="Calibri"/>
                <a:ea typeface="Open Sans"/>
                <a:cs typeface="Open Sans"/>
              </a:rPr>
              <a:t> </a:t>
            </a:r>
            <a:r>
              <a:rPr lang="pt-BR" sz="3200" err="1">
                <a:latin typeface="Calibri"/>
                <a:ea typeface="Open Sans"/>
                <a:cs typeface="Open Sans"/>
              </a:rPr>
              <a:t>morbidity</a:t>
            </a:r>
            <a:r>
              <a:rPr lang="pt-BR" sz="3200" dirty="0">
                <a:latin typeface="Calibri"/>
                <a:ea typeface="Open Sans"/>
                <a:cs typeface="Open Sans"/>
              </a:rPr>
              <a:t> </a:t>
            </a:r>
            <a:r>
              <a:rPr lang="pt-BR" sz="3200" err="1">
                <a:latin typeface="Calibri"/>
                <a:ea typeface="Open Sans"/>
                <a:cs typeface="Open Sans"/>
              </a:rPr>
              <a:t>and</a:t>
            </a:r>
            <a:r>
              <a:rPr lang="pt-BR" sz="3200" dirty="0">
                <a:latin typeface="Calibri"/>
                <a:ea typeface="Open Sans"/>
                <a:cs typeface="Open Sans"/>
              </a:rPr>
              <a:t> </a:t>
            </a:r>
            <a:r>
              <a:rPr lang="pt-BR" sz="3200" err="1">
                <a:latin typeface="Calibri"/>
                <a:ea typeface="Open Sans"/>
                <a:cs typeface="Open Sans"/>
              </a:rPr>
              <a:t>mortality</a:t>
            </a:r>
            <a:r>
              <a:rPr lang="pt-BR" sz="3200" dirty="0">
                <a:latin typeface="Calibri"/>
                <a:ea typeface="Open Sans"/>
                <a:cs typeface="Open Sans"/>
              </a:rPr>
              <a:t> in </a:t>
            </a:r>
            <a:r>
              <a:rPr lang="pt-BR" sz="3200" err="1">
                <a:latin typeface="Calibri"/>
                <a:ea typeface="Open Sans"/>
                <a:cs typeface="Open Sans"/>
              </a:rPr>
              <a:t>neck</a:t>
            </a:r>
            <a:r>
              <a:rPr lang="pt-BR" sz="3200" dirty="0">
                <a:latin typeface="Calibri"/>
                <a:ea typeface="Open Sans"/>
                <a:cs typeface="Open Sans"/>
              </a:rPr>
              <a:t> </a:t>
            </a:r>
            <a:r>
              <a:rPr lang="pt-BR" sz="3200" err="1">
                <a:latin typeface="Calibri"/>
                <a:ea typeface="Open Sans"/>
                <a:cs typeface="Open Sans"/>
              </a:rPr>
              <a:t>of</a:t>
            </a:r>
            <a:r>
              <a:rPr lang="pt-BR" sz="3200" dirty="0">
                <a:latin typeface="Calibri"/>
                <a:ea typeface="Open Sans"/>
                <a:cs typeface="Open Sans"/>
              </a:rPr>
              <a:t> </a:t>
            </a:r>
            <a:r>
              <a:rPr lang="pt-BR" sz="3200" err="1">
                <a:latin typeface="Calibri"/>
                <a:ea typeface="Open Sans"/>
                <a:cs typeface="Open Sans"/>
              </a:rPr>
              <a:t>femur</a:t>
            </a:r>
            <a:r>
              <a:rPr lang="pt-BR" sz="3200" dirty="0">
                <a:latin typeface="Calibri"/>
                <a:ea typeface="Open Sans"/>
                <a:cs typeface="Open Sans"/>
              </a:rPr>
              <a:t> </a:t>
            </a:r>
            <a:r>
              <a:rPr lang="pt-BR" sz="3200" err="1">
                <a:latin typeface="Calibri"/>
                <a:ea typeface="Open Sans"/>
                <a:cs typeface="Open Sans"/>
              </a:rPr>
              <a:t>fracture</a:t>
            </a:r>
            <a:r>
              <a:rPr lang="pt-BR" sz="3200" dirty="0">
                <a:latin typeface="Calibri"/>
                <a:ea typeface="Open Sans"/>
                <a:cs typeface="Open Sans"/>
              </a:rPr>
              <a:t> </a:t>
            </a:r>
            <a:r>
              <a:rPr lang="pt-BR" sz="3200" err="1">
                <a:latin typeface="Calibri"/>
                <a:ea typeface="Open Sans"/>
                <a:cs typeface="Open Sans"/>
              </a:rPr>
              <a:t>patients</a:t>
            </a:r>
            <a:r>
              <a:rPr lang="pt-BR" sz="3200" dirty="0">
                <a:latin typeface="Calibri"/>
                <a:ea typeface="Open Sans"/>
                <a:cs typeface="Open Sans"/>
              </a:rPr>
              <a:t>: a </a:t>
            </a:r>
            <a:r>
              <a:rPr lang="pt-BR" sz="3200" err="1">
                <a:latin typeface="Calibri"/>
                <a:ea typeface="Open Sans"/>
                <a:cs typeface="Open Sans"/>
              </a:rPr>
              <a:t>prospective</a:t>
            </a:r>
            <a:r>
              <a:rPr lang="pt-BR" sz="3200" dirty="0">
                <a:latin typeface="Calibri"/>
                <a:ea typeface="Open Sans"/>
                <a:cs typeface="Open Sans"/>
              </a:rPr>
              <a:t> case-</a:t>
            </a:r>
            <a:r>
              <a:rPr lang="pt-BR" sz="3200" err="1">
                <a:latin typeface="Calibri"/>
                <a:ea typeface="Open Sans"/>
                <a:cs typeface="Open Sans"/>
              </a:rPr>
              <a:t>control</a:t>
            </a:r>
            <a:r>
              <a:rPr lang="pt-BR" sz="3200" dirty="0">
                <a:latin typeface="Calibri"/>
                <a:ea typeface="Open Sans"/>
                <a:cs typeface="Open Sans"/>
              </a:rPr>
              <a:t> </a:t>
            </a:r>
            <a:r>
              <a:rPr lang="pt-BR" sz="3200" err="1">
                <a:latin typeface="Calibri"/>
                <a:ea typeface="Open Sans"/>
                <a:cs typeface="Open Sans"/>
              </a:rPr>
              <a:t>cohort</a:t>
            </a:r>
            <a:r>
              <a:rPr lang="pt-BR" sz="3200" dirty="0">
                <a:latin typeface="Calibri"/>
                <a:ea typeface="Open Sans"/>
                <a:cs typeface="Open Sans"/>
              </a:rPr>
              <a:t> </a:t>
            </a:r>
            <a:r>
              <a:rPr lang="pt-BR" sz="3200" err="1">
                <a:latin typeface="Calibri"/>
                <a:ea typeface="Open Sans"/>
                <a:cs typeface="Open Sans"/>
              </a:rPr>
              <a:t>study</a:t>
            </a:r>
            <a:r>
              <a:rPr lang="pt-BR" sz="3200" dirty="0">
                <a:latin typeface="Calibri"/>
                <a:ea typeface="Open Sans"/>
                <a:cs typeface="Open Sans"/>
              </a:rPr>
              <a:t>. </a:t>
            </a:r>
            <a:r>
              <a:rPr lang="pt-BR" sz="3200" err="1">
                <a:latin typeface="Calibri"/>
                <a:ea typeface="Open Sans"/>
                <a:cs typeface="Open Sans"/>
              </a:rPr>
              <a:t>Bone</a:t>
            </a:r>
            <a:r>
              <a:rPr lang="pt-BR" sz="3200" dirty="0">
                <a:latin typeface="Calibri"/>
                <a:ea typeface="Open Sans"/>
                <a:cs typeface="Open Sans"/>
              </a:rPr>
              <a:t> </a:t>
            </a:r>
            <a:r>
              <a:rPr lang="pt-BR" sz="3200" err="1">
                <a:latin typeface="Calibri"/>
                <a:ea typeface="Open Sans"/>
                <a:cs typeface="Open Sans"/>
              </a:rPr>
              <a:t>Jt</a:t>
            </a:r>
            <a:r>
              <a:rPr lang="pt-BR" sz="3200" dirty="0">
                <a:latin typeface="Calibri"/>
                <a:ea typeface="Open Sans"/>
                <a:cs typeface="Open Sans"/>
              </a:rPr>
              <a:t> Open, v. 2, n. 11,p. 669-675, nov. 2020. Disponível em: https://www.ncbi.nlm.nih.gov/pmc/articles/PMC7690756/. </a:t>
            </a:r>
          </a:p>
          <a:p>
            <a:pPr algn="just"/>
            <a:endParaRPr lang="pt-BR" sz="2000" dirty="0">
              <a:latin typeface="Calibri"/>
              <a:ea typeface="Open Sans"/>
              <a:cs typeface="Open Sans"/>
            </a:endParaRPr>
          </a:p>
        </p:txBody>
      </p:sp>
    </p:spTree>
    <p:extLst>
      <p:ext uri="{BB962C8B-B14F-4D97-AF65-F5344CB8AC3E}">
        <p14:creationId xmlns:p14="http://schemas.microsoft.com/office/powerpoint/2010/main" val="3207035691"/>
      </p:ext>
    </p:extLst>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descr="Interface gráfica do usuário&#10;&#10;Descrição gerada automaticamente com confiança baixa" id="84" name="Google Shape;84;p1"/>
          <p:cNvPicPr preferRelativeResize="0"/>
          <p:nvPr/>
        </p:nvPicPr>
        <p:blipFill rotWithShape="1">
          <a:blip r:embed="Ra939e4dc904d4a7c">
            <a:alphaModFix/>
          </a:blip>
          <a:srcRect b="0" l="0" r="0" t="22701"/>
          <a:stretch/>
        </p:blipFill>
        <p:spPr>
          <a:xfrm>
            <a:off x="-50" y="0"/>
            <a:ext cx="28800403" cy="3627125"/>
          </a:xfrm>
          <a:prstGeom prst="rect">
            <a:avLst/>
          </a:prstGeom>
          <a:noFill/>
          <a:ln>
            <a:noFill/>
          </a:ln>
        </p:spPr>
      </p:pic>
      <p:sp>
        <p:nvSpPr>
          <p:cNvPr id="85" name="Google Shape;85;p1"/>
          <p:cNvSpPr txBox="1"/>
          <p:nvPr/>
        </p:nvSpPr>
        <p:spPr>
          <a:xfrm>
            <a:off x="2255525" y="27660600"/>
            <a:ext cx="14668500" cy="556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819"/>
              <a:buFont typeface="Arial"/>
              <a:buNone/>
            </a:pPr>
            <a:r>
              <a:t/>
            </a:r>
            <a:endParaRPr b="0" i="0" sz="8819" u="none" cap="none" strike="noStrike">
              <a:solidFill>
                <a:schemeClr val="dk1"/>
              </a:solidFill>
              <a:latin typeface="Arial"/>
              <a:ea typeface="Arial"/>
              <a:cs typeface="Arial"/>
              <a:sym typeface="Arial"/>
            </a:endParaRPr>
          </a:p>
        </p:txBody>
      </p:sp>
      <p:sp>
        <p:nvSpPr>
          <p:cNvPr id="86" name="Google Shape;86;p1"/>
          <p:cNvSpPr txBox="1"/>
          <p:nvPr/>
        </p:nvSpPr>
        <p:spPr>
          <a:xfrm>
            <a:off x="0" y="3279250"/>
            <a:ext cx="28800300" cy="2031900"/>
          </a:xfrm>
          <a:prstGeom prst="rect">
            <a:avLst/>
          </a:prstGeom>
          <a:solidFill>
            <a:srgbClr val="7BA9C6"/>
          </a:solidFill>
          <a:ln cap="flat" cmpd="sng" w="9525">
            <a:solidFill>
              <a:srgbClr val="F3F3F3"/>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300"/>
              <a:buFont typeface="Arial"/>
              <a:buNone/>
            </a:pPr>
            <a:r>
              <a:rPr b="1" i="0" lang="pt-BR" sz="5300" u="none" cap="none" strike="noStrike">
                <a:solidFill>
                  <a:schemeClr val="lt1"/>
                </a:solidFill>
                <a:latin typeface="Calibri"/>
                <a:ea typeface="Calibri"/>
                <a:cs typeface="Calibri"/>
                <a:sym typeface="Calibri"/>
              </a:rPr>
              <a:t>TÍTULO: AVALIAÇÃO BIOMECÂNICA DE FIXAÇÕES NA FRATURA DA PATELA (AO 34C3) –</a:t>
            </a:r>
            <a:endParaRPr b="1" i="0" sz="53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100"/>
              <a:buFont typeface="Arial"/>
              <a:buNone/>
            </a:pPr>
            <a:r>
              <a:rPr b="1" i="0" lang="pt-BR" sz="5300" u="none" cap="none" strike="noStrike">
                <a:solidFill>
                  <a:schemeClr val="lt1"/>
                </a:solidFill>
                <a:latin typeface="Calibri"/>
                <a:ea typeface="Calibri"/>
                <a:cs typeface="Calibri"/>
                <a:sym typeface="Calibri"/>
              </a:rPr>
              <a:t> “ANÁLISE IN VITRO”</a:t>
            </a:r>
            <a:endParaRPr b="1" i="0" sz="53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119"/>
              <a:buFont typeface="Arial"/>
              <a:buNone/>
            </a:pPr>
            <a:r>
              <a:t/>
            </a:r>
            <a:endParaRPr b="0" i="0" sz="9119" u="none" cap="none" strike="noStrike">
              <a:solidFill>
                <a:schemeClr val="dk1"/>
              </a:solidFill>
              <a:latin typeface="Arial"/>
              <a:ea typeface="Arial"/>
              <a:cs typeface="Arial"/>
              <a:sym typeface="Arial"/>
            </a:endParaRPr>
          </a:p>
        </p:txBody>
      </p:sp>
      <p:sp>
        <p:nvSpPr>
          <p:cNvPr id="87" name="Google Shape;87;p1"/>
          <p:cNvSpPr txBox="1"/>
          <p:nvPr/>
        </p:nvSpPr>
        <p:spPr>
          <a:xfrm>
            <a:off x="618450" y="9853575"/>
            <a:ext cx="12661500" cy="53340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chemeClr val="dk1"/>
              </a:buClr>
              <a:buSzPts val="1100"/>
              <a:buFont typeface="Arial"/>
              <a:buNone/>
            </a:pPr>
            <a:r>
              <a:rPr b="1" i="0" lang="pt-BR" sz="4800" u="none" cap="none" strike="noStrike">
                <a:solidFill>
                  <a:srgbClr val="1C4587"/>
                </a:solidFill>
                <a:latin typeface="Arial"/>
                <a:ea typeface="Arial"/>
                <a:cs typeface="Arial"/>
                <a:sym typeface="Arial"/>
              </a:rPr>
              <a:t>I</a:t>
            </a:r>
            <a:r>
              <a:rPr b="1" i="0" lang="pt-BR" sz="4800" u="none" cap="none" strike="noStrike">
                <a:solidFill>
                  <a:srgbClr val="1C4587"/>
                </a:solidFill>
                <a:latin typeface="Calibri"/>
                <a:ea typeface="Calibri"/>
                <a:cs typeface="Calibri"/>
                <a:sym typeface="Calibri"/>
              </a:rPr>
              <a:t>NTRODUÇÃO</a:t>
            </a:r>
            <a:endParaRPr b="1" i="0" sz="4800" u="none" cap="none" strike="noStrike">
              <a:solidFill>
                <a:srgbClr val="1C4587"/>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4800"/>
              <a:buFont typeface="Arial"/>
              <a:buNone/>
            </a:pPr>
            <a:r>
              <a:rPr b="0" i="0" lang="pt-BR" sz="4800" u="none" cap="none" strike="noStrike">
                <a:solidFill>
                  <a:srgbClr val="1C4587"/>
                </a:solidFill>
                <a:latin typeface="Calibri"/>
                <a:ea typeface="Calibri"/>
                <a:cs typeface="Calibri"/>
                <a:sym typeface="Calibri"/>
              </a:rPr>
              <a:t>A fratura da patela representa 1% das fraturas esqueléticas, podendo causar incapacidades funcionais significativas devido à sua relação com o mecanismo extensor do joelho. A patela suporta forças de 3,3 a 7 vezes o peso corporal, afetando a articulação patelofemoral e resultando em fraturas cominutivas de patela. Este estudo objetiva mostrar  os resultados biomecânicos de cinco diferentes modelos de sínteses, sendo elas: banda de tensão (BT), placa bloqueada anterior em forma de estrela (PS), placas bloqueadas ortogonais laterais (PL) e outros dois modelos utilizando BT e PS, acrescidos de um fio de cerclagem circunscrito a patela, chamados de BTO e PSO respectivamente, em uma fratura cominutiva (AO34C3) da patela. Esse enfoque visual ajuda a entender o comportamento das variáveis na fixação dessa fratura complexa, ampliando as possibilidades de tratamento.</a:t>
            </a:r>
            <a:endParaRPr b="0" i="0" sz="4800" u="none" cap="none" strike="noStrike">
              <a:solidFill>
                <a:srgbClr val="1C4587"/>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4800"/>
              <a:buFont typeface="Arial"/>
              <a:buNone/>
            </a:pPr>
            <a:r>
              <a:t/>
            </a:r>
            <a:endParaRPr b="0" i="0" sz="4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chemeClr val="dk1"/>
              </a:buClr>
              <a:buSzPts val="1100"/>
              <a:buFont typeface="Arial"/>
              <a:buNone/>
            </a:pPr>
            <a:r>
              <a:t/>
            </a:r>
            <a:endParaRPr b="0" i="0" sz="4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4800"/>
              <a:buFont typeface="Arial"/>
              <a:buNone/>
            </a:pPr>
            <a:r>
              <a:t/>
            </a:r>
            <a:endParaRPr b="0" i="0" sz="4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4800"/>
              <a:buFont typeface="Arial"/>
              <a:buNone/>
            </a:pPr>
            <a:r>
              <a:t/>
            </a:r>
            <a:endParaRPr b="0" i="0" sz="4800" u="none" cap="none" strike="noStrike">
              <a:solidFill>
                <a:schemeClr val="dk1"/>
              </a:solidFill>
              <a:latin typeface="Calibri"/>
              <a:ea typeface="Calibri"/>
              <a:cs typeface="Calibri"/>
              <a:sym typeface="Calibri"/>
            </a:endParaRPr>
          </a:p>
        </p:txBody>
      </p:sp>
      <p:sp>
        <p:nvSpPr>
          <p:cNvPr id="88" name="Google Shape;88;p1"/>
          <p:cNvSpPr txBox="1"/>
          <p:nvPr/>
        </p:nvSpPr>
        <p:spPr>
          <a:xfrm>
            <a:off x="11437625" y="7956950"/>
            <a:ext cx="19870800" cy="3140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4800"/>
              <a:buFont typeface="Arial"/>
              <a:buNone/>
            </a:pPr>
            <a:r>
              <a:t/>
            </a:r>
            <a:endParaRPr b="0" i="0" sz="4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4800"/>
              <a:buFont typeface="Arial"/>
              <a:buNone/>
            </a:pPr>
            <a:r>
              <a:t/>
            </a:r>
            <a:endParaRPr b="0" i="0" sz="4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4800"/>
              <a:buFont typeface="Arial"/>
              <a:buNone/>
            </a:pPr>
            <a:r>
              <a:t/>
            </a:r>
            <a:endParaRPr b="0" i="0" sz="4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Calibri"/>
              <a:ea typeface="Calibri"/>
              <a:cs typeface="Calibri"/>
              <a:sym typeface="Calibri"/>
            </a:endParaRPr>
          </a:p>
        </p:txBody>
      </p:sp>
      <p:sp>
        <p:nvSpPr>
          <p:cNvPr id="89" name="Google Shape;89;p1"/>
          <p:cNvSpPr txBox="1"/>
          <p:nvPr/>
        </p:nvSpPr>
        <p:spPr>
          <a:xfrm>
            <a:off x="14208125" y="21614325"/>
            <a:ext cx="13997100" cy="90507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4800"/>
              <a:buFont typeface="Arial"/>
              <a:buNone/>
            </a:pPr>
            <a:r>
              <a:rPr b="1" i="0" lang="pt-BR" sz="4800" u="none" cap="none" strike="noStrike">
                <a:solidFill>
                  <a:srgbClr val="1C4587"/>
                </a:solidFill>
                <a:latin typeface="Calibri"/>
                <a:ea typeface="Calibri"/>
                <a:cs typeface="Calibri"/>
                <a:sym typeface="Calibri"/>
              </a:rPr>
              <a:t>RESULTADOS</a:t>
            </a:r>
            <a:endParaRPr b="1" i="0" sz="4800" u="none" cap="none" strike="noStrike">
              <a:solidFill>
                <a:srgbClr val="1C4587"/>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4800"/>
              <a:buFont typeface="Arial"/>
              <a:buNone/>
            </a:pPr>
            <a:r>
              <a:rPr b="0" i="0" lang="pt-BR" sz="4800" u="none" cap="none" strike="noStrike">
                <a:solidFill>
                  <a:srgbClr val="1C4587"/>
                </a:solidFill>
                <a:latin typeface="Calibri"/>
                <a:ea typeface="Calibri"/>
                <a:cs typeface="Calibri"/>
                <a:sym typeface="Calibri"/>
              </a:rPr>
              <a:t>Foram apresentados em valores absolutos em percentil e por meio de análise observacional das distribuições de tensão individualmente. Obteve-se resultados críticos em valores absolutos e em percentil, do ponto de vista biomecânico, na maioria das variáveis para o grupo BT frente aos grupos PS e PL, são semelhantes para a máxima e mínima principal, mas possui diferenças na intensidade e localização entre os grupos para o von mises total e localizado e que o polo inferior da patela apresenta condições críticas de tensão em todos os grupos.</a:t>
            </a:r>
            <a:r>
              <a:rPr b="0" i="0" lang="pt-BR" sz="4800" u="none" cap="none" strike="noStrike">
                <a:solidFill>
                  <a:schemeClr val="dk1"/>
                </a:solidFill>
                <a:latin typeface="Calibri"/>
                <a:ea typeface="Calibri"/>
                <a:cs typeface="Calibri"/>
                <a:sym typeface="Calibri"/>
              </a:rPr>
              <a:t> </a:t>
            </a:r>
            <a:endParaRPr b="0" i="0" sz="4800" u="none" cap="none" strike="noStrike">
              <a:solidFill>
                <a:schemeClr val="dk1"/>
              </a:solidFill>
              <a:latin typeface="Calibri"/>
              <a:ea typeface="Calibri"/>
              <a:cs typeface="Calibri"/>
              <a:sym typeface="Calibri"/>
            </a:endParaRPr>
          </a:p>
        </p:txBody>
      </p:sp>
      <p:sp>
        <p:nvSpPr>
          <p:cNvPr id="90" name="Google Shape;90;p1"/>
          <p:cNvSpPr txBox="1"/>
          <p:nvPr/>
        </p:nvSpPr>
        <p:spPr>
          <a:xfrm>
            <a:off x="14208125" y="30489850"/>
            <a:ext cx="13997100" cy="53565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4800"/>
              <a:buFont typeface="Arial"/>
              <a:buNone/>
            </a:pPr>
            <a:r>
              <a:rPr b="1" i="0" lang="pt-BR" sz="4800" u="none" cap="none" strike="noStrike">
                <a:solidFill>
                  <a:srgbClr val="1C4587"/>
                </a:solidFill>
                <a:latin typeface="Calibri"/>
                <a:ea typeface="Calibri"/>
                <a:cs typeface="Calibri"/>
                <a:sym typeface="Calibri"/>
              </a:rPr>
              <a:t>CONCLUSÃO</a:t>
            </a:r>
            <a:endParaRPr b="1" i="0" sz="4800" u="none" cap="none" strike="noStrike">
              <a:solidFill>
                <a:srgbClr val="1C4587"/>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4800"/>
              <a:buFont typeface="Arial"/>
              <a:buNone/>
            </a:pPr>
            <a:r>
              <a:rPr b="0" i="0" lang="pt-BR" sz="4800" u="none" cap="none" strike="noStrike">
                <a:solidFill>
                  <a:srgbClr val="1C4587"/>
                </a:solidFill>
                <a:highlight>
                  <a:srgbClr val="FFFFFF"/>
                </a:highlight>
                <a:latin typeface="Calibri"/>
                <a:ea typeface="Calibri"/>
                <a:cs typeface="Calibri"/>
                <a:sym typeface="Calibri"/>
              </a:rPr>
              <a:t>A banda de tensão possui resultados inferiores quando comparada as placas bloqueadas, tendo sido observado benefícios biomecânicos, quando utilizado duas placas ortogonais bloqueadas frente a placa bloqueada anterior, porém ambas ainda com deficiências na estabilização do polo distal.</a:t>
            </a:r>
            <a:endParaRPr b="0" i="0" sz="1400" u="none" cap="none" strike="noStrike">
              <a:solidFill>
                <a:srgbClr val="1C4587"/>
              </a:solidFill>
              <a:latin typeface="Arial"/>
              <a:ea typeface="Arial"/>
              <a:cs typeface="Arial"/>
              <a:sym typeface="Arial"/>
            </a:endParaRPr>
          </a:p>
        </p:txBody>
      </p:sp>
      <p:pic>
        <p:nvPicPr>
          <p:cNvPr descr="A collage of different types of objects&#10;&#10;Description automatically generated" id="91" name="Google Shape;91;p1"/>
          <p:cNvPicPr preferRelativeResize="0"/>
          <p:nvPr/>
        </p:nvPicPr>
        <p:blipFill rotWithShape="1">
          <a:blip r:embed="Rb3b8bd88ec964ee4">
            <a:alphaModFix/>
          </a:blip>
          <a:srcRect b="0" l="0" r="0" t="0"/>
          <a:stretch/>
        </p:blipFill>
        <p:spPr>
          <a:xfrm>
            <a:off x="618463" y="24763750"/>
            <a:ext cx="12661469" cy="9050700"/>
          </a:xfrm>
          <a:prstGeom prst="rect">
            <a:avLst/>
          </a:prstGeom>
          <a:noFill/>
          <a:ln>
            <a:noFill/>
          </a:ln>
        </p:spPr>
      </p:pic>
      <p:sp>
        <p:nvSpPr>
          <p:cNvPr id="92" name="Google Shape;92;p1"/>
          <p:cNvSpPr txBox="1"/>
          <p:nvPr/>
        </p:nvSpPr>
        <p:spPr>
          <a:xfrm>
            <a:off x="790050" y="35846350"/>
            <a:ext cx="12489900" cy="53565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4800"/>
              <a:buFont typeface="Arial"/>
              <a:buNone/>
            </a:pPr>
            <a:r>
              <a:rPr b="1" i="0" lang="pt-BR" sz="4800" u="none" cap="none" strike="noStrike">
                <a:solidFill>
                  <a:srgbClr val="1C4587"/>
                </a:solidFill>
                <a:latin typeface="Calibri"/>
                <a:ea typeface="Calibri"/>
                <a:cs typeface="Calibri"/>
                <a:sym typeface="Calibri"/>
              </a:rPr>
              <a:t>MÉTODOS</a:t>
            </a:r>
            <a:endParaRPr b="1" i="0" sz="4800" u="none" cap="none" strike="noStrike">
              <a:solidFill>
                <a:srgbClr val="1C4587"/>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4800"/>
              <a:buFont typeface="Arial"/>
              <a:buNone/>
            </a:pPr>
            <a:r>
              <a:rPr b="0" i="0" lang="pt-BR" sz="4800" u="none" cap="none" strike="noStrike">
                <a:solidFill>
                  <a:srgbClr val="1C4587"/>
                </a:solidFill>
                <a:latin typeface="Calibri"/>
                <a:ea typeface="Calibri"/>
                <a:cs typeface="Calibri"/>
                <a:sym typeface="Calibri"/>
              </a:rPr>
              <a:t>Este estudo analisou por meio do método dos elementos finitos, (MEF) as seguintes variáveis: deslocamento total, deslocamento dos fragmentos, máxima e mínima principal, Von Mises total e localizado, com 1.500 (R1) e 3.000 (R2)N de carregamento.</a:t>
            </a:r>
            <a:endParaRPr b="0" i="0" sz="4800" u="none" cap="none" strike="noStrike">
              <a:solidFill>
                <a:srgbClr val="1C4587"/>
              </a:solidFill>
              <a:latin typeface="Calibri"/>
              <a:ea typeface="Calibri"/>
              <a:cs typeface="Calibri"/>
              <a:sym typeface="Calibri"/>
            </a:endParaRPr>
          </a:p>
        </p:txBody>
      </p:sp>
      <p:sp>
        <p:nvSpPr>
          <p:cNvPr id="93" name="Google Shape;93;p1"/>
          <p:cNvSpPr txBox="1"/>
          <p:nvPr/>
        </p:nvSpPr>
        <p:spPr>
          <a:xfrm>
            <a:off x="618450" y="33814450"/>
            <a:ext cx="12661500" cy="2031900"/>
          </a:xfrm>
          <a:prstGeom prst="rect">
            <a:avLst/>
          </a:prstGeom>
          <a:noFill/>
          <a:ln>
            <a:noFill/>
          </a:ln>
        </p:spPr>
        <p:txBody>
          <a:bodyPr anchorCtr="0" anchor="t" bIns="91425" lIns="91425" spcFirstLastPara="1" rIns="91425" wrap="square" tIns="91425">
            <a:spAutoFit/>
          </a:bodyPr>
          <a:lstStyle/>
          <a:p>
            <a:pPr indent="0" lvl="0" marL="0" marR="0" rtl="0" algn="ctr">
              <a:lnSpc>
                <a:spcPct val="150000"/>
              </a:lnSpc>
              <a:spcBef>
                <a:spcPts val="0"/>
              </a:spcBef>
              <a:spcAft>
                <a:spcPts val="0"/>
              </a:spcAft>
              <a:buClr>
                <a:srgbClr val="000000"/>
              </a:buClr>
              <a:buSzPts val="2700"/>
              <a:buFont typeface="Arial"/>
              <a:buNone/>
            </a:pPr>
            <a:r>
              <a:rPr b="1" i="0" lang="pt-BR" sz="2700" u="none" cap="none" strike="noStrike">
                <a:solidFill>
                  <a:srgbClr val="1C4587"/>
                </a:solidFill>
                <a:latin typeface="Calibri"/>
                <a:ea typeface="Calibri"/>
                <a:cs typeface="Calibri"/>
                <a:sym typeface="Calibri"/>
              </a:rPr>
              <a:t>F</a:t>
            </a:r>
            <a:r>
              <a:rPr b="1" i="0" lang="pt-BR" sz="3000" u="none" cap="none" strike="noStrike">
                <a:solidFill>
                  <a:srgbClr val="1C4587"/>
                </a:solidFill>
                <a:latin typeface="Calibri"/>
                <a:ea typeface="Calibri"/>
                <a:cs typeface="Calibri"/>
                <a:sym typeface="Calibri"/>
              </a:rPr>
              <a:t>ig 1- A</a:t>
            </a:r>
            <a:r>
              <a:rPr b="0" i="0" lang="pt-BR" sz="3000" u="none" cap="none" strike="noStrike">
                <a:solidFill>
                  <a:srgbClr val="1C4587"/>
                </a:solidFill>
                <a:latin typeface="Calibri"/>
                <a:ea typeface="Calibri"/>
                <a:cs typeface="Calibri"/>
                <a:sym typeface="Calibri"/>
              </a:rPr>
              <a:t>- ilustração demonstrando o modelo 3D da patela e seus respectivos fragmentos e faces.</a:t>
            </a:r>
            <a:r>
              <a:rPr b="1" i="0" lang="pt-BR" sz="3000" u="none" cap="none" strike="noStrike">
                <a:solidFill>
                  <a:srgbClr val="1C4587"/>
                </a:solidFill>
                <a:latin typeface="Calibri"/>
                <a:ea typeface="Calibri"/>
                <a:cs typeface="Calibri"/>
                <a:sym typeface="Calibri"/>
              </a:rPr>
              <a:t> B</a:t>
            </a:r>
            <a:r>
              <a:rPr b="0" i="0" lang="pt-BR" sz="3000" u="none" cap="none" strike="noStrike">
                <a:solidFill>
                  <a:srgbClr val="1C4587"/>
                </a:solidFill>
                <a:latin typeface="Calibri"/>
                <a:ea typeface="Calibri"/>
                <a:cs typeface="Calibri"/>
                <a:sym typeface="Calibri"/>
              </a:rPr>
              <a:t>- Modelo 3D do grupo BT. </a:t>
            </a:r>
            <a:r>
              <a:rPr b="1" i="0" lang="pt-BR" sz="3000" u="none" cap="none" strike="noStrike">
                <a:solidFill>
                  <a:srgbClr val="1C4587"/>
                </a:solidFill>
                <a:latin typeface="Calibri"/>
                <a:ea typeface="Calibri"/>
                <a:cs typeface="Calibri"/>
                <a:sym typeface="Calibri"/>
              </a:rPr>
              <a:t>C</a:t>
            </a:r>
            <a:r>
              <a:rPr b="0" i="0" lang="pt-BR" sz="3000" u="none" cap="none" strike="noStrike">
                <a:solidFill>
                  <a:srgbClr val="1C4587"/>
                </a:solidFill>
                <a:latin typeface="Calibri"/>
                <a:ea typeface="Calibri"/>
                <a:cs typeface="Calibri"/>
                <a:sym typeface="Calibri"/>
              </a:rPr>
              <a:t>- Modelo 3D do grupo BTO.</a:t>
            </a:r>
            <a:r>
              <a:rPr b="1" i="0" lang="pt-BR" sz="3000" u="none" cap="none" strike="noStrike">
                <a:solidFill>
                  <a:srgbClr val="1C4587"/>
                </a:solidFill>
                <a:highlight>
                  <a:srgbClr val="FFFFFF"/>
                </a:highlight>
                <a:latin typeface="Calibri"/>
                <a:ea typeface="Calibri"/>
                <a:cs typeface="Calibri"/>
                <a:sym typeface="Calibri"/>
              </a:rPr>
              <a:t> D</a:t>
            </a:r>
            <a:r>
              <a:rPr b="0" i="0" lang="pt-BR" sz="3000" u="none" cap="none" strike="noStrike">
                <a:solidFill>
                  <a:srgbClr val="1C4587"/>
                </a:solidFill>
                <a:highlight>
                  <a:srgbClr val="FFFFFF"/>
                </a:highlight>
                <a:latin typeface="Calibri"/>
                <a:ea typeface="Calibri"/>
                <a:cs typeface="Calibri"/>
                <a:sym typeface="Calibri"/>
              </a:rPr>
              <a:t>- Modelo 3D do grupo PS</a:t>
            </a:r>
            <a:r>
              <a:rPr b="0" i="0" lang="pt-BR" sz="3000" u="none" cap="none" strike="noStrike">
                <a:solidFill>
                  <a:srgbClr val="1C4587"/>
                </a:solidFill>
                <a:latin typeface="Calibri"/>
                <a:ea typeface="Calibri"/>
                <a:cs typeface="Calibri"/>
                <a:sym typeface="Calibri"/>
              </a:rPr>
              <a:t>. </a:t>
            </a:r>
            <a:r>
              <a:rPr b="1" i="0" lang="pt-BR" sz="3000" u="none" cap="none" strike="noStrike">
                <a:solidFill>
                  <a:srgbClr val="1C4587"/>
                </a:solidFill>
                <a:latin typeface="Calibri"/>
                <a:ea typeface="Calibri"/>
                <a:cs typeface="Calibri"/>
                <a:sym typeface="Calibri"/>
              </a:rPr>
              <a:t>E</a:t>
            </a:r>
            <a:r>
              <a:rPr b="0" i="0" lang="pt-BR" sz="3000" u="none" cap="none" strike="noStrike">
                <a:solidFill>
                  <a:srgbClr val="1C4587"/>
                </a:solidFill>
                <a:latin typeface="Calibri"/>
                <a:ea typeface="Calibri"/>
                <a:cs typeface="Calibri"/>
                <a:sym typeface="Calibri"/>
              </a:rPr>
              <a:t>- Modelo 3D do grupo PSO. </a:t>
            </a:r>
            <a:r>
              <a:rPr b="1" i="0" lang="pt-BR" sz="3000" u="none" cap="none" strike="noStrike">
                <a:solidFill>
                  <a:srgbClr val="1C4587"/>
                </a:solidFill>
                <a:latin typeface="Calibri"/>
                <a:ea typeface="Calibri"/>
                <a:cs typeface="Calibri"/>
                <a:sym typeface="Calibri"/>
              </a:rPr>
              <a:t>F</a:t>
            </a:r>
            <a:r>
              <a:rPr b="0" i="0" lang="pt-BR" sz="3000" u="none" cap="none" strike="noStrike">
                <a:solidFill>
                  <a:srgbClr val="1C4587"/>
                </a:solidFill>
                <a:latin typeface="Calibri"/>
                <a:ea typeface="Calibri"/>
                <a:cs typeface="Calibri"/>
                <a:sym typeface="Calibri"/>
              </a:rPr>
              <a:t>- Modelo 3D do grupo PL</a:t>
            </a:r>
            <a:r>
              <a:rPr b="1" i="0" lang="pt-BR" sz="3000" u="none" cap="none" strike="noStrike">
                <a:solidFill>
                  <a:srgbClr val="1C4587"/>
                </a:solidFill>
                <a:latin typeface="Calibri"/>
                <a:ea typeface="Calibri"/>
                <a:cs typeface="Calibri"/>
                <a:sym typeface="Calibri"/>
              </a:rPr>
              <a:t>.</a:t>
            </a:r>
            <a:r>
              <a:rPr b="0" i="0" lang="pt-BR" sz="3000" u="none" cap="none" strike="noStrike">
                <a:solidFill>
                  <a:schemeClr val="dk1"/>
                </a:solidFill>
                <a:latin typeface="Calibri"/>
                <a:ea typeface="Calibri"/>
                <a:cs typeface="Calibri"/>
                <a:sym typeface="Calibri"/>
              </a:rPr>
              <a:t> </a:t>
            </a:r>
            <a:endParaRPr b="0" i="0" sz="3000" u="none" cap="none" strike="noStrike">
              <a:solidFill>
                <a:schemeClr val="dk1"/>
              </a:solidFill>
              <a:latin typeface="Calibri"/>
              <a:ea typeface="Calibri"/>
              <a:cs typeface="Calibri"/>
              <a:sym typeface="Calibri"/>
            </a:endParaRPr>
          </a:p>
        </p:txBody>
      </p:sp>
      <p:pic>
        <p:nvPicPr>
          <p:cNvPr descr="A collage of different colors&#10;&#10;Description automatically generated" id="94" name="Google Shape;94;p1"/>
          <p:cNvPicPr preferRelativeResize="0"/>
          <p:nvPr/>
        </p:nvPicPr>
        <p:blipFill rotWithShape="1">
          <a:blip r:embed="R29916c90c4834a64">
            <a:alphaModFix/>
          </a:blip>
          <a:srcRect b="0" l="0" r="0" t="0"/>
          <a:stretch/>
        </p:blipFill>
        <p:spPr>
          <a:xfrm>
            <a:off x="14374475" y="9981456"/>
            <a:ext cx="13997098" cy="9956683"/>
          </a:xfrm>
          <a:prstGeom prst="rect">
            <a:avLst/>
          </a:prstGeom>
          <a:noFill/>
          <a:ln>
            <a:noFill/>
          </a:ln>
        </p:spPr>
      </p:pic>
      <p:sp>
        <p:nvSpPr>
          <p:cNvPr id="95" name="Google Shape;95;p1"/>
          <p:cNvSpPr txBox="1"/>
          <p:nvPr/>
        </p:nvSpPr>
        <p:spPr>
          <a:xfrm>
            <a:off x="14374475" y="20159525"/>
            <a:ext cx="13997100" cy="1569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pt-BR" sz="3000" u="none" cap="none" strike="noStrike">
                <a:solidFill>
                  <a:srgbClr val="1C4587"/>
                </a:solidFill>
                <a:latin typeface="Calibri"/>
                <a:ea typeface="Calibri"/>
                <a:cs typeface="Calibri"/>
                <a:sym typeface="Calibri"/>
              </a:rPr>
              <a:t>Fig. 2</a:t>
            </a:r>
            <a:r>
              <a:rPr b="0" i="0" lang="pt-BR" sz="3000" u="none" cap="none" strike="noStrike">
                <a:solidFill>
                  <a:srgbClr val="1C4587"/>
                </a:solidFill>
                <a:latin typeface="Calibri"/>
                <a:ea typeface="Calibri"/>
                <a:cs typeface="Calibri"/>
                <a:sym typeface="Calibri"/>
              </a:rPr>
              <a:t> - Carregamento 1500N-  Imagens dos grupos e variáveis com suas respectivas escalas de graduação. (seta vermelha) - Von Mises total. (círculo vermelho) - Von Mises localizado</a:t>
            </a:r>
            <a:endParaRPr b="0" i="0" sz="3000" u="none" cap="none" strike="noStrike">
              <a:solidFill>
                <a:srgbClr val="1C4587"/>
              </a:solidFill>
              <a:latin typeface="Calibri"/>
              <a:ea typeface="Calibri"/>
              <a:cs typeface="Calibri"/>
              <a:sym typeface="Calibri"/>
            </a:endParaRPr>
          </a:p>
        </p:txBody>
      </p:sp>
      <p:sp>
        <p:nvSpPr>
          <p:cNvPr id="96" name="Google Shape;96;p1"/>
          <p:cNvSpPr txBox="1"/>
          <p:nvPr/>
        </p:nvSpPr>
        <p:spPr>
          <a:xfrm>
            <a:off x="14540825" y="35846350"/>
            <a:ext cx="13664400" cy="6680400"/>
          </a:xfrm>
          <a:prstGeom prst="rect">
            <a:avLst/>
          </a:prstGeom>
          <a:noFill/>
          <a:ln>
            <a:noFill/>
          </a:ln>
        </p:spPr>
        <p:txBody>
          <a:bodyPr anchorCtr="0" anchor="t" bIns="91425" lIns="91425" spcFirstLastPara="1" rIns="91425" wrap="square" tIns="91425">
            <a:spAutoFit/>
          </a:bodyPr>
          <a:lstStyle/>
          <a:p>
            <a:pPr indent="0" lvl="0" marL="457200" marR="0" rtl="0" algn="just">
              <a:lnSpc>
                <a:spcPct val="100000"/>
              </a:lnSpc>
              <a:spcBef>
                <a:spcPts val="0"/>
              </a:spcBef>
              <a:spcAft>
                <a:spcPts val="0"/>
              </a:spcAft>
              <a:buClr>
                <a:srgbClr val="000000"/>
              </a:buClr>
              <a:buSzPts val="4800"/>
              <a:buFont typeface="Arial"/>
              <a:buNone/>
            </a:pPr>
            <a:r>
              <a:rPr b="1" i="0" lang="pt-BR" sz="4800" u="none" cap="none" strike="noStrike">
                <a:solidFill>
                  <a:srgbClr val="1C4587"/>
                </a:solidFill>
                <a:latin typeface="Calibri"/>
                <a:ea typeface="Calibri"/>
                <a:cs typeface="Calibri"/>
                <a:sym typeface="Calibri"/>
              </a:rPr>
              <a:t>REFERÊNCIAS</a:t>
            </a:r>
            <a:endParaRPr b="1" i="0" sz="4800" u="none" cap="none" strike="noStrike">
              <a:solidFill>
                <a:srgbClr val="1C4587"/>
              </a:solidFill>
              <a:latin typeface="Calibri"/>
              <a:ea typeface="Calibri"/>
              <a:cs typeface="Calibri"/>
              <a:sym typeface="Calibri"/>
            </a:endParaRPr>
          </a:p>
          <a:p>
            <a:pPr indent="-215900" lvl="0" marL="0" marR="0" rtl="0" algn="just">
              <a:lnSpc>
                <a:spcPct val="100000"/>
              </a:lnSpc>
              <a:spcBef>
                <a:spcPts val="0"/>
              </a:spcBef>
              <a:spcAft>
                <a:spcPts val="0"/>
              </a:spcAft>
              <a:buClr>
                <a:srgbClr val="1C4587"/>
              </a:buClr>
              <a:buSzPts val="3400"/>
              <a:buFont typeface="Arial"/>
              <a:buAutoNum type="arabicPeriod"/>
            </a:pPr>
            <a:r>
              <a:rPr b="1" i="0" lang="pt-BR" sz="3400" u="none" cap="none" strike="noStrike">
                <a:solidFill>
                  <a:srgbClr val="1C4587"/>
                </a:solidFill>
                <a:latin typeface="Calibri"/>
                <a:ea typeface="Calibri"/>
                <a:cs typeface="Calibri"/>
                <a:sym typeface="Calibri"/>
              </a:rPr>
              <a:t>GWINNER, C.; MÄRDIAN, S.; SCHWABE, P.; SCHASER, K. D.; KRAPOHL, B. D.; JUNG, T. M.</a:t>
            </a:r>
            <a:r>
              <a:rPr b="0" i="0" lang="pt-BR" sz="3400" u="none" cap="none" strike="noStrike">
                <a:solidFill>
                  <a:srgbClr val="1C4587"/>
                </a:solidFill>
                <a:latin typeface="Calibri"/>
                <a:ea typeface="Calibri"/>
                <a:cs typeface="Calibri"/>
                <a:sym typeface="Calibri"/>
              </a:rPr>
              <a:t> Current concepts review: Fractures of the patella. </a:t>
            </a:r>
            <a:r>
              <a:rPr b="0" i="1" lang="pt-BR" sz="3400" u="none" cap="none" strike="noStrike">
                <a:solidFill>
                  <a:srgbClr val="1C4587"/>
                </a:solidFill>
                <a:latin typeface="Calibri"/>
                <a:ea typeface="Calibri"/>
                <a:cs typeface="Calibri"/>
                <a:sym typeface="Calibri"/>
              </a:rPr>
              <a:t>GMS Interdisciplinary Plastic and Reconstructive Surgery DGPW</a:t>
            </a:r>
            <a:r>
              <a:rPr b="0" i="0" lang="pt-BR" sz="3400" u="none" cap="none" strike="noStrike">
                <a:solidFill>
                  <a:srgbClr val="1C4587"/>
                </a:solidFill>
                <a:latin typeface="Calibri"/>
                <a:ea typeface="Calibri"/>
                <a:cs typeface="Calibri"/>
                <a:sym typeface="Calibri"/>
              </a:rPr>
              <a:t>, v. 5, p. Doc01, 2016. doi: 10.3205/iprs000080. PMID: 26816667; PMCID: PMC4717300.</a:t>
            </a:r>
            <a:endParaRPr b="0" i="0" sz="3400" u="none" cap="none" strike="noStrike">
              <a:solidFill>
                <a:srgbClr val="1C4587"/>
              </a:solidFill>
              <a:latin typeface="Calibri"/>
              <a:ea typeface="Calibri"/>
              <a:cs typeface="Calibri"/>
              <a:sym typeface="Calibri"/>
            </a:endParaRPr>
          </a:p>
          <a:p>
            <a:pPr indent="-215900" lvl="0" marL="0" marR="0" rtl="0" algn="just">
              <a:lnSpc>
                <a:spcPct val="100000"/>
              </a:lnSpc>
              <a:spcBef>
                <a:spcPts val="0"/>
              </a:spcBef>
              <a:spcAft>
                <a:spcPts val="0"/>
              </a:spcAft>
              <a:buClr>
                <a:srgbClr val="1C4587"/>
              </a:buClr>
              <a:buSzPts val="3400"/>
              <a:buFont typeface="Arial"/>
              <a:buAutoNum type="arabicPeriod"/>
            </a:pPr>
            <a:r>
              <a:rPr b="1" i="0" lang="pt-BR" sz="3400" u="none" cap="none" strike="noStrike">
                <a:solidFill>
                  <a:srgbClr val="1C4587"/>
                </a:solidFill>
                <a:latin typeface="Calibri"/>
                <a:ea typeface="Calibri"/>
                <a:cs typeface="Calibri"/>
                <a:sym typeface="Calibri"/>
              </a:rPr>
              <a:t>REILLY, D. T.; MARTENS, M.</a:t>
            </a:r>
            <a:r>
              <a:rPr b="0" i="0" lang="pt-BR" sz="3400" u="none" cap="none" strike="noStrike">
                <a:solidFill>
                  <a:srgbClr val="1C4587"/>
                </a:solidFill>
                <a:latin typeface="Calibri"/>
                <a:ea typeface="Calibri"/>
                <a:cs typeface="Calibri"/>
                <a:sym typeface="Calibri"/>
              </a:rPr>
              <a:t> Experimental analysis of the quadriceps muscle force and patello-femoral joint reaction force for various activities. </a:t>
            </a:r>
            <a:r>
              <a:rPr b="0" i="1" lang="pt-BR" sz="3400" u="none" cap="none" strike="noStrike">
                <a:solidFill>
                  <a:srgbClr val="1C4587"/>
                </a:solidFill>
                <a:latin typeface="Calibri"/>
                <a:ea typeface="Calibri"/>
                <a:cs typeface="Calibri"/>
                <a:sym typeface="Calibri"/>
              </a:rPr>
              <a:t>Acta Orthopaedica Scandinavica</a:t>
            </a:r>
            <a:r>
              <a:rPr b="0" i="0" lang="pt-BR" sz="3400" u="none" cap="none" strike="noStrike">
                <a:solidFill>
                  <a:srgbClr val="1C4587"/>
                </a:solidFill>
                <a:latin typeface="Calibri"/>
                <a:ea typeface="Calibri"/>
                <a:cs typeface="Calibri"/>
                <a:sym typeface="Calibri"/>
              </a:rPr>
              <a:t>, v. 43, n. 2, p. 126-137, 1972.</a:t>
            </a:r>
            <a:endParaRPr b="0" i="0" sz="3400" u="none" cap="none" strike="noStrike">
              <a:solidFill>
                <a:srgbClr val="1C4587"/>
              </a:solidFill>
              <a:latin typeface="Calibri"/>
              <a:ea typeface="Calibri"/>
              <a:cs typeface="Calibri"/>
              <a:sym typeface="Calibri"/>
            </a:endParaRPr>
          </a:p>
          <a:p>
            <a:pPr indent="-215900" lvl="0" marL="0" marR="0" rtl="0" algn="just">
              <a:lnSpc>
                <a:spcPct val="100000"/>
              </a:lnSpc>
              <a:spcBef>
                <a:spcPts val="0"/>
              </a:spcBef>
              <a:spcAft>
                <a:spcPts val="0"/>
              </a:spcAft>
              <a:buClr>
                <a:schemeClr val="dk1"/>
              </a:buClr>
              <a:buSzPts val="3400"/>
              <a:buFont typeface="Arial"/>
              <a:buAutoNum type="arabicPeriod"/>
            </a:pPr>
            <a:r>
              <a:rPr b="1" i="0" lang="pt-BR" sz="3400" u="none" cap="none" strike="noStrike">
                <a:solidFill>
                  <a:srgbClr val="1C4587"/>
                </a:solidFill>
                <a:latin typeface="Calibri"/>
                <a:ea typeface="Calibri"/>
                <a:cs typeface="Calibri"/>
                <a:sym typeface="Calibri"/>
              </a:rPr>
              <a:t>ZDERIC, I.; STOFFEL, K.; SOMMER, C.; HONTZSCH, D.; GUEORGUIEV, B</a:t>
            </a:r>
            <a:r>
              <a:rPr b="0" i="0" lang="pt-BR" sz="3400" u="none" cap="none" strike="noStrike">
                <a:solidFill>
                  <a:srgbClr val="1C4587"/>
                </a:solidFill>
                <a:latin typeface="Calibri"/>
                <a:ea typeface="Calibri"/>
                <a:cs typeface="Calibri"/>
                <a:sym typeface="Calibri"/>
              </a:rPr>
              <a:t>. Biomechanical evaluation of the tension band wiring principle: A comparison between two different techniques for transverse patella fracture fixation. </a:t>
            </a:r>
            <a:r>
              <a:rPr b="0" i="1" lang="pt-BR" sz="3400" u="none" cap="none" strike="noStrike">
                <a:solidFill>
                  <a:srgbClr val="1C4587"/>
                </a:solidFill>
                <a:latin typeface="Calibri"/>
                <a:ea typeface="Calibri"/>
                <a:cs typeface="Calibri"/>
                <a:sym typeface="Calibri"/>
              </a:rPr>
              <a:t>Injury</a:t>
            </a:r>
            <a:r>
              <a:rPr b="0" i="0" lang="pt-BR" sz="3400" u="none" cap="none" strike="noStrike">
                <a:solidFill>
                  <a:srgbClr val="1C4587"/>
                </a:solidFill>
                <a:latin typeface="Calibri"/>
                <a:ea typeface="Calibri"/>
                <a:cs typeface="Calibri"/>
                <a:sym typeface="Calibri"/>
              </a:rPr>
              <a:t>, v. 48, n. 8, p. 1749-1757, 2017.</a:t>
            </a:r>
            <a:endParaRPr b="0" i="0" sz="4000" u="none" cap="none" strike="noStrike">
              <a:solidFill>
                <a:srgbClr val="1C4587"/>
              </a:solidFill>
              <a:latin typeface="Calibri"/>
              <a:ea typeface="Calibri"/>
              <a:cs typeface="Calibri"/>
              <a:sym typeface="Calibri"/>
            </a:endParaRPr>
          </a:p>
        </p:txBody>
      </p:sp>
      <p:sp>
        <p:nvSpPr>
          <p:cNvPr id="97" name="Google Shape;97;p1"/>
          <p:cNvSpPr txBox="1"/>
          <p:nvPr/>
        </p:nvSpPr>
        <p:spPr>
          <a:xfrm>
            <a:off x="618450" y="5501650"/>
            <a:ext cx="13664400" cy="62256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3800"/>
              <a:buFont typeface="Arial"/>
              <a:buNone/>
            </a:pPr>
            <a:r>
              <a:rPr b="1" i="0" lang="pt-BR" sz="3800" u="none" cap="none" strike="noStrike">
                <a:solidFill>
                  <a:srgbClr val="1C4587"/>
                </a:solidFill>
                <a:latin typeface="Arial"/>
                <a:ea typeface="Arial"/>
                <a:cs typeface="Arial"/>
                <a:sym typeface="Arial"/>
              </a:rPr>
              <a:t>AUTORES </a:t>
            </a:r>
            <a:endParaRPr b="1" i="0" sz="3800" u="none" cap="none" strike="noStrike">
              <a:solidFill>
                <a:srgbClr val="1C4587"/>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3800"/>
              <a:buFont typeface="Arial"/>
              <a:buNone/>
            </a:pPr>
            <a:r>
              <a:rPr b="0" i="0" lang="pt-BR" sz="3800" u="none" cap="none" strike="noStrike">
                <a:solidFill>
                  <a:srgbClr val="1C4587"/>
                </a:solidFill>
                <a:latin typeface="Arial"/>
                <a:ea typeface="Arial"/>
                <a:cs typeface="Arial"/>
                <a:sym typeface="Arial"/>
              </a:rPr>
              <a:t>-Marcelo de Almeida Ferrer- Clínca Ortosul, DF</a:t>
            </a:r>
            <a:endParaRPr b="0" i="0" sz="3800" u="none" cap="none" strike="noStrike">
              <a:solidFill>
                <a:srgbClr val="1C4587"/>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3800"/>
              <a:buFont typeface="Arial"/>
              <a:buNone/>
            </a:pPr>
            <a:r>
              <a:rPr b="0" i="0" lang="pt-BR" sz="3800" u="none" cap="none" strike="noStrike">
                <a:solidFill>
                  <a:srgbClr val="1C4587"/>
                </a:solidFill>
                <a:latin typeface="Arial"/>
                <a:ea typeface="Arial"/>
                <a:cs typeface="Arial"/>
                <a:sym typeface="Arial"/>
              </a:rPr>
              <a:t>-Silvio Leite de Macedo Neto- Clínca Ortosul, DF</a:t>
            </a:r>
            <a:endParaRPr b="0" i="0" sz="3800" u="none" cap="none" strike="noStrike">
              <a:solidFill>
                <a:srgbClr val="1C4587"/>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3800"/>
              <a:buFont typeface="Arial"/>
              <a:buNone/>
            </a:pPr>
            <a:r>
              <a:rPr b="0" i="0" lang="pt-BR" sz="3800" u="none" cap="none" strike="noStrike">
                <a:solidFill>
                  <a:srgbClr val="1C4587"/>
                </a:solidFill>
                <a:latin typeface="Arial"/>
                <a:ea typeface="Arial"/>
                <a:cs typeface="Arial"/>
                <a:sym typeface="Arial"/>
              </a:rPr>
              <a:t>-Hebe Soledad Simões Gomes de Moura- Hospital </a:t>
            </a:r>
            <a:endParaRPr b="0" i="0" sz="3800" u="none" cap="none" strike="noStrike">
              <a:solidFill>
                <a:srgbClr val="1C4587"/>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3800"/>
              <a:buFont typeface="Arial"/>
              <a:buNone/>
            </a:pPr>
            <a:r>
              <a:rPr b="0" i="0" lang="pt-BR" sz="3800" u="none" cap="none" strike="noStrike">
                <a:solidFill>
                  <a:srgbClr val="1C4587"/>
                </a:solidFill>
                <a:latin typeface="Arial"/>
                <a:ea typeface="Arial"/>
                <a:cs typeface="Arial"/>
                <a:sym typeface="Arial"/>
              </a:rPr>
              <a:t>Regional do Gama/SES-DF</a:t>
            </a:r>
            <a:r>
              <a:rPr b="0" i="0" lang="pt-BR" sz="3800" u="none" cap="none" strike="noStrike">
                <a:solidFill>
                  <a:srgbClr val="1C4587"/>
                </a:solidFill>
                <a:latin typeface="Arial"/>
                <a:ea typeface="Arial"/>
                <a:cs typeface="Arial"/>
                <a:sym typeface="Arial"/>
              </a:rPr>
              <a:t> </a:t>
            </a:r>
            <a:endParaRPr b="0" i="0" sz="3800" u="none" cap="none" strike="noStrike">
              <a:solidFill>
                <a:srgbClr val="1C4587"/>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3800"/>
              <a:buFont typeface="Arial"/>
              <a:buNone/>
            </a:pPr>
            <a:r>
              <a:rPr b="0" i="0" lang="pt-BR" sz="3800" u="none" cap="none" strike="noStrike">
                <a:solidFill>
                  <a:srgbClr val="1C4587"/>
                </a:solidFill>
                <a:latin typeface="Arial"/>
                <a:ea typeface="Arial"/>
                <a:cs typeface="Arial"/>
                <a:sym typeface="Arial"/>
              </a:rPr>
              <a:t>-Marco Antônio da Silva Neres- Hospital </a:t>
            </a:r>
            <a:endParaRPr b="0" i="0" sz="3800" u="none" cap="none" strike="noStrike">
              <a:solidFill>
                <a:srgbClr val="1C4587"/>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3800"/>
              <a:buFont typeface="Arial"/>
              <a:buNone/>
            </a:pPr>
            <a:r>
              <a:rPr b="0" i="0" lang="pt-BR" sz="3800" u="none" cap="none" strike="noStrike">
                <a:solidFill>
                  <a:srgbClr val="1C4587"/>
                </a:solidFill>
                <a:latin typeface="Arial"/>
                <a:ea typeface="Arial"/>
                <a:cs typeface="Arial"/>
                <a:sym typeface="Arial"/>
              </a:rPr>
              <a:t>Regional do Gama/SES-DF </a:t>
            </a:r>
            <a:endParaRPr b="0" i="0" sz="3800" u="none" cap="none" strike="noStrike">
              <a:solidFill>
                <a:srgbClr val="1C458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Arial"/>
              <a:ea typeface="Arial"/>
              <a:cs typeface="Arial"/>
              <a:sym typeface="Arial"/>
            </a:endParaRPr>
          </a:p>
        </p:txBody>
      </p:sp>
      <p:sp>
        <p:nvSpPr>
          <p:cNvPr id="98" name="Google Shape;98;p1"/>
          <p:cNvSpPr txBox="1"/>
          <p:nvPr/>
        </p:nvSpPr>
        <p:spPr>
          <a:xfrm>
            <a:off x="13279925" y="5311150"/>
            <a:ext cx="13664400" cy="4279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3800"/>
              <a:buFont typeface="Arial"/>
              <a:buNone/>
            </a:pPr>
            <a:r>
              <a:t/>
            </a:r>
            <a:endParaRPr b="0" i="0" sz="3800" u="none" cap="none" strike="noStrike">
              <a:solidFill>
                <a:srgbClr val="1C4587"/>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3800"/>
              <a:buFont typeface="Arial"/>
              <a:buNone/>
            </a:pPr>
            <a:r>
              <a:rPr b="0" i="0" lang="pt-BR" sz="3800" u="none" cap="none" strike="noStrike">
                <a:solidFill>
                  <a:srgbClr val="1C4587"/>
                </a:solidFill>
                <a:latin typeface="Arial"/>
                <a:ea typeface="Arial"/>
                <a:cs typeface="Arial"/>
                <a:sym typeface="Arial"/>
              </a:rPr>
              <a:t>-Leonardo Rigobello Battaglio - USP, Faculdade de Medicina de Ribeirão Preto-SP</a:t>
            </a:r>
            <a:endParaRPr b="0" i="0" sz="3800" u="none" cap="none" strike="noStrike">
              <a:solidFill>
                <a:srgbClr val="1C4587"/>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3800"/>
              <a:buFont typeface="Arial"/>
              <a:buNone/>
            </a:pPr>
            <a:r>
              <a:rPr b="0" i="0" lang="pt-BR" sz="3800" u="none" cap="none" strike="noStrike">
                <a:solidFill>
                  <a:srgbClr val="1C4587"/>
                </a:solidFill>
                <a:latin typeface="Arial"/>
                <a:ea typeface="Arial"/>
                <a:cs typeface="Arial"/>
                <a:sym typeface="Arial"/>
              </a:rPr>
              <a:t>-Bruno do Nascimento Ohashi- COB, Cenrtro de Ortopedia e Traumatologia de Brasília</a:t>
            </a:r>
            <a:endParaRPr b="0" i="0" sz="3800" u="none" cap="none" strike="noStrike">
              <a:solidFill>
                <a:srgbClr val="1C4587"/>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3800"/>
              <a:buFont typeface="Arial"/>
              <a:buNone/>
            </a:pPr>
            <a:r>
              <a:rPr b="0" i="0" lang="pt-BR" sz="3800" u="none" cap="none" strike="noStrike">
                <a:solidFill>
                  <a:srgbClr val="1C4587"/>
                </a:solidFill>
                <a:latin typeface="Arial"/>
                <a:ea typeface="Arial"/>
                <a:cs typeface="Arial"/>
                <a:sym typeface="Arial"/>
              </a:rPr>
              <a:t>-Leonardo Morais Paiva- Clínica Ortosul, Brasília DF</a:t>
            </a:r>
            <a:endParaRPr b="0" i="0" sz="3800" u="none" cap="none" strike="noStrike">
              <a:solidFill>
                <a:srgbClr val="1C4587"/>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3800"/>
              <a:buFont typeface="Arial"/>
              <a:buNone/>
            </a:pPr>
            <a:r>
              <a:rPr b="0" i="0" lang="pt-BR" sz="3800" u="none" cap="none" strike="noStrike">
                <a:solidFill>
                  <a:srgbClr val="1C4587"/>
                </a:solidFill>
                <a:latin typeface="Arial"/>
                <a:ea typeface="Arial"/>
                <a:cs typeface="Arial"/>
                <a:sym typeface="Arial"/>
              </a:rPr>
              <a:t>Anderson Freitas- Instituto de Ensino e Pesquisa HOME, DF </a:t>
            </a:r>
            <a:endParaRPr b="0" i="0" sz="3800" u="none" cap="none" strike="noStrike">
              <a:solidFill>
                <a:srgbClr val="1C4587"/>
              </a:solidFill>
              <a:latin typeface="Arial"/>
              <a:ea typeface="Arial"/>
              <a:cs typeface="Arial"/>
              <a:sym typeface="Arial"/>
            </a:endParaRPr>
          </a:p>
        </p:txBody>
      </p:sp>
      <p:cxnSp>
        <p:nvCxnSpPr>
          <p:cNvPr id="99" name="Google Shape;99;p1"/>
          <p:cNvCxnSpPr/>
          <p:nvPr/>
        </p:nvCxnSpPr>
        <p:spPr>
          <a:xfrm flipH="1" rot="10800000">
            <a:off x="7625" y="9683863"/>
            <a:ext cx="28841700" cy="76200"/>
          </a:xfrm>
          <a:prstGeom prst="straightConnector1">
            <a:avLst/>
          </a:prstGeom>
          <a:noFill/>
          <a:ln cap="flat" cmpd="sng" w="76200">
            <a:solidFill>
              <a:srgbClr val="1C4587"/>
            </a:solidFill>
            <a:prstDash val="solid"/>
            <a:round/>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txBox="1"/>
          <p:nvPr>
            <p:ph idx="2" type="body"/>
          </p:nvPr>
        </p:nvSpPr>
        <p:spPr>
          <a:xfrm>
            <a:off x="14653400" y="9239750"/>
            <a:ext cx="13793100" cy="29518500"/>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4800"/>
              <a:buNone/>
            </a:pPr>
            <a:r>
              <a:t/>
            </a:r>
            <a:endParaRPr b="1" sz="4800">
              <a:latin typeface="Calibri"/>
              <a:ea typeface="Calibri"/>
              <a:cs typeface="Calibri"/>
              <a:sym typeface="Calibri"/>
            </a:endParaRPr>
          </a:p>
          <a:p>
            <a:pPr indent="0" lvl="0" marL="0" rtl="0" algn="just">
              <a:lnSpc>
                <a:spcPct val="90000"/>
              </a:lnSpc>
              <a:spcBef>
                <a:spcPts val="3150"/>
              </a:spcBef>
              <a:spcAft>
                <a:spcPts val="0"/>
              </a:spcAft>
              <a:buClr>
                <a:schemeClr val="dk1"/>
              </a:buClr>
              <a:buSzPts val="4800"/>
              <a:buNone/>
            </a:pPr>
            <a:r>
              <a:t/>
            </a:r>
            <a:endParaRPr b="1" sz="4800">
              <a:latin typeface="Calibri"/>
              <a:ea typeface="Calibri"/>
              <a:cs typeface="Calibri"/>
              <a:sym typeface="Calibri"/>
            </a:endParaRPr>
          </a:p>
          <a:p>
            <a:pPr indent="0" lvl="0" marL="0" rtl="0" algn="just">
              <a:lnSpc>
                <a:spcPct val="90000"/>
              </a:lnSpc>
              <a:spcBef>
                <a:spcPts val="3150"/>
              </a:spcBef>
              <a:spcAft>
                <a:spcPts val="0"/>
              </a:spcAft>
              <a:buClr>
                <a:schemeClr val="dk1"/>
              </a:buClr>
              <a:buSzPts val="4800"/>
              <a:buNone/>
            </a:pPr>
            <a:r>
              <a:t/>
            </a:r>
            <a:endParaRPr b="1" sz="4800">
              <a:latin typeface="Calibri"/>
              <a:ea typeface="Calibri"/>
              <a:cs typeface="Calibri"/>
              <a:sym typeface="Calibri"/>
            </a:endParaRPr>
          </a:p>
          <a:p>
            <a:pPr indent="0" lvl="0" marL="0" rtl="0" algn="just">
              <a:lnSpc>
                <a:spcPct val="90000"/>
              </a:lnSpc>
              <a:spcBef>
                <a:spcPts val="3150"/>
              </a:spcBef>
              <a:spcAft>
                <a:spcPts val="0"/>
              </a:spcAft>
              <a:buClr>
                <a:schemeClr val="dk1"/>
              </a:buClr>
              <a:buSzPts val="4800"/>
              <a:buNone/>
            </a:pPr>
            <a:r>
              <a:t/>
            </a:r>
            <a:endParaRPr b="1" sz="4800">
              <a:latin typeface="Calibri"/>
              <a:ea typeface="Calibri"/>
              <a:cs typeface="Calibri"/>
              <a:sym typeface="Calibri"/>
            </a:endParaRPr>
          </a:p>
          <a:p>
            <a:pPr indent="0" lvl="0" marL="0" rtl="0" algn="just">
              <a:lnSpc>
                <a:spcPct val="90000"/>
              </a:lnSpc>
              <a:spcBef>
                <a:spcPts val="3150"/>
              </a:spcBef>
              <a:spcAft>
                <a:spcPts val="0"/>
              </a:spcAft>
              <a:buClr>
                <a:schemeClr val="dk1"/>
              </a:buClr>
              <a:buSzPts val="4800"/>
              <a:buNone/>
            </a:pPr>
            <a:r>
              <a:t/>
            </a:r>
            <a:endParaRPr b="1" sz="4800">
              <a:latin typeface="Calibri"/>
              <a:ea typeface="Calibri"/>
              <a:cs typeface="Calibri"/>
              <a:sym typeface="Calibri"/>
            </a:endParaRPr>
          </a:p>
          <a:p>
            <a:pPr indent="0" lvl="0" marL="0" rtl="0" algn="just">
              <a:lnSpc>
                <a:spcPct val="90000"/>
              </a:lnSpc>
              <a:spcBef>
                <a:spcPts val="3150"/>
              </a:spcBef>
              <a:spcAft>
                <a:spcPts val="0"/>
              </a:spcAft>
              <a:buClr>
                <a:schemeClr val="dk1"/>
              </a:buClr>
              <a:buSzPts val="4800"/>
              <a:buNone/>
            </a:pPr>
            <a:r>
              <a:t/>
            </a:r>
            <a:endParaRPr b="1" sz="4800">
              <a:latin typeface="Calibri"/>
              <a:ea typeface="Calibri"/>
              <a:cs typeface="Calibri"/>
              <a:sym typeface="Calibri"/>
            </a:endParaRPr>
          </a:p>
          <a:p>
            <a:pPr indent="0" lvl="0" marL="0" rtl="0" algn="just">
              <a:lnSpc>
                <a:spcPct val="90000"/>
              </a:lnSpc>
              <a:spcBef>
                <a:spcPts val="3150"/>
              </a:spcBef>
              <a:spcAft>
                <a:spcPts val="0"/>
              </a:spcAft>
              <a:buClr>
                <a:schemeClr val="dk1"/>
              </a:buClr>
              <a:buSzPts val="4800"/>
              <a:buNone/>
            </a:pPr>
            <a:r>
              <a:rPr b="1" lang="pt-BR" sz="4800">
                <a:latin typeface="Calibri"/>
                <a:ea typeface="Calibri"/>
                <a:cs typeface="Calibri"/>
                <a:sym typeface="Calibri"/>
              </a:rPr>
              <a:t>Resultado: </a:t>
            </a:r>
            <a:r>
              <a:rPr lang="pt-BR" sz="4800">
                <a:latin typeface="Calibri"/>
                <a:ea typeface="Calibri"/>
                <a:cs typeface="Calibri"/>
                <a:sym typeface="Calibri"/>
              </a:rPr>
              <a:t>A fratura consolidou após 4 semanas e, com 2 meses, apresentou arco de movimento completo e indolor do ombro, sem ocorrência de pseudo escápula alada (figura 4). </a:t>
            </a:r>
            <a:endParaRPr/>
          </a:p>
          <a:p>
            <a:pPr indent="0" lvl="0" marL="0" rtl="0" algn="just">
              <a:lnSpc>
                <a:spcPct val="90000"/>
              </a:lnSpc>
              <a:spcBef>
                <a:spcPts val="3150"/>
              </a:spcBef>
              <a:spcAft>
                <a:spcPts val="0"/>
              </a:spcAft>
              <a:buClr>
                <a:schemeClr val="dk1"/>
              </a:buClr>
              <a:buSzPts val="4800"/>
              <a:buNone/>
            </a:pPr>
            <a:r>
              <a:t/>
            </a:r>
            <a:endParaRPr sz="4800">
              <a:latin typeface="Calibri"/>
              <a:ea typeface="Calibri"/>
              <a:cs typeface="Calibri"/>
              <a:sym typeface="Calibri"/>
            </a:endParaRPr>
          </a:p>
          <a:p>
            <a:pPr indent="0" lvl="0" marL="0" rtl="0" algn="just">
              <a:lnSpc>
                <a:spcPct val="90000"/>
              </a:lnSpc>
              <a:spcBef>
                <a:spcPts val="3150"/>
              </a:spcBef>
              <a:spcAft>
                <a:spcPts val="0"/>
              </a:spcAft>
              <a:buClr>
                <a:schemeClr val="dk1"/>
              </a:buClr>
              <a:buSzPts val="4800"/>
              <a:buNone/>
            </a:pPr>
            <a:r>
              <a:t/>
            </a:r>
            <a:endParaRPr b="1" sz="4800">
              <a:latin typeface="Calibri"/>
              <a:ea typeface="Calibri"/>
              <a:cs typeface="Calibri"/>
              <a:sym typeface="Calibri"/>
            </a:endParaRPr>
          </a:p>
          <a:p>
            <a:pPr indent="0" lvl="0" marL="0" rtl="0" algn="just">
              <a:lnSpc>
                <a:spcPct val="90000"/>
              </a:lnSpc>
              <a:spcBef>
                <a:spcPts val="3150"/>
              </a:spcBef>
              <a:spcAft>
                <a:spcPts val="0"/>
              </a:spcAft>
              <a:buClr>
                <a:schemeClr val="dk1"/>
              </a:buClr>
              <a:buSzPts val="4800"/>
              <a:buNone/>
            </a:pPr>
            <a:r>
              <a:t/>
            </a:r>
            <a:endParaRPr b="1" sz="4800">
              <a:latin typeface="Calibri"/>
              <a:ea typeface="Calibri"/>
              <a:cs typeface="Calibri"/>
              <a:sym typeface="Calibri"/>
            </a:endParaRPr>
          </a:p>
          <a:p>
            <a:pPr indent="0" lvl="0" marL="0" rtl="0" algn="just">
              <a:lnSpc>
                <a:spcPct val="90000"/>
              </a:lnSpc>
              <a:spcBef>
                <a:spcPts val="3150"/>
              </a:spcBef>
              <a:spcAft>
                <a:spcPts val="0"/>
              </a:spcAft>
              <a:buClr>
                <a:schemeClr val="dk1"/>
              </a:buClr>
              <a:buSzPts val="4800"/>
              <a:buNone/>
            </a:pPr>
            <a:r>
              <a:t/>
            </a:r>
            <a:endParaRPr b="1" sz="4800">
              <a:latin typeface="Calibri"/>
              <a:ea typeface="Calibri"/>
              <a:cs typeface="Calibri"/>
              <a:sym typeface="Calibri"/>
            </a:endParaRPr>
          </a:p>
          <a:p>
            <a:pPr indent="0" lvl="0" marL="0" rtl="0" algn="just">
              <a:lnSpc>
                <a:spcPct val="90000"/>
              </a:lnSpc>
              <a:spcBef>
                <a:spcPts val="3150"/>
              </a:spcBef>
              <a:spcAft>
                <a:spcPts val="0"/>
              </a:spcAft>
              <a:buClr>
                <a:schemeClr val="dk1"/>
              </a:buClr>
              <a:buSzPts val="4800"/>
              <a:buNone/>
            </a:pPr>
            <a:r>
              <a:t/>
            </a:r>
            <a:endParaRPr b="1" sz="4800">
              <a:latin typeface="Calibri"/>
              <a:ea typeface="Calibri"/>
              <a:cs typeface="Calibri"/>
              <a:sym typeface="Calibri"/>
            </a:endParaRPr>
          </a:p>
          <a:p>
            <a:pPr indent="0" lvl="0" marL="0" rtl="0" algn="just">
              <a:lnSpc>
                <a:spcPct val="90000"/>
              </a:lnSpc>
              <a:spcBef>
                <a:spcPts val="3150"/>
              </a:spcBef>
              <a:spcAft>
                <a:spcPts val="0"/>
              </a:spcAft>
              <a:buClr>
                <a:schemeClr val="dk1"/>
              </a:buClr>
              <a:buSzPts val="100"/>
              <a:buNone/>
            </a:pPr>
            <a:r>
              <a:t/>
            </a:r>
            <a:endParaRPr b="1" sz="100">
              <a:latin typeface="Calibri"/>
              <a:ea typeface="Calibri"/>
              <a:cs typeface="Calibri"/>
              <a:sym typeface="Calibri"/>
            </a:endParaRPr>
          </a:p>
          <a:p>
            <a:pPr indent="0" lvl="0" marL="0" rtl="0" algn="just">
              <a:lnSpc>
                <a:spcPct val="90000"/>
              </a:lnSpc>
              <a:spcBef>
                <a:spcPts val="3150"/>
              </a:spcBef>
              <a:spcAft>
                <a:spcPts val="0"/>
              </a:spcAft>
              <a:buClr>
                <a:schemeClr val="dk1"/>
              </a:buClr>
              <a:buSzPts val="4800"/>
              <a:buNone/>
            </a:pPr>
            <a:r>
              <a:rPr b="1" lang="pt-BR" sz="4800">
                <a:latin typeface="Calibri"/>
                <a:ea typeface="Calibri"/>
                <a:cs typeface="Calibri"/>
                <a:sym typeface="Calibri"/>
              </a:rPr>
              <a:t>Discussão/conclusão: </a:t>
            </a:r>
            <a:r>
              <a:rPr lang="pt-BR" sz="4800">
                <a:latin typeface="Calibri"/>
                <a:ea typeface="Calibri"/>
                <a:cs typeface="Calibri"/>
                <a:sym typeface="Calibri"/>
              </a:rPr>
              <a:t>Não existe consenso sobre o tratamento da FAIE. Devido à elevada incidência de não união dolorosa e pseudo escápula alada, o tratamento cirúrgico está indicado nas fraturas desviadas, reservando-se o tratamento não operatório às fraturas sem desvio</a:t>
            </a:r>
            <a:r>
              <a:rPr baseline="30000" lang="pt-BR" sz="6000">
                <a:latin typeface="Calibri"/>
                <a:ea typeface="Calibri"/>
                <a:cs typeface="Calibri"/>
                <a:sym typeface="Calibri"/>
              </a:rPr>
              <a:t>4</a:t>
            </a:r>
            <a:r>
              <a:rPr lang="pt-BR" sz="4800">
                <a:latin typeface="Calibri"/>
                <a:ea typeface="Calibri"/>
                <a:cs typeface="Calibri"/>
                <a:sym typeface="Calibri"/>
              </a:rPr>
              <a:t>. O tratamento cirúrgico pode ser realizado com sutura transóssea ou fixação com placa e parafusos de minifragmentos</a:t>
            </a:r>
            <a:r>
              <a:rPr baseline="30000" lang="pt-BR" sz="6000">
                <a:latin typeface="Calibri"/>
                <a:ea typeface="Calibri"/>
                <a:cs typeface="Calibri"/>
                <a:sym typeface="Calibri"/>
              </a:rPr>
              <a:t>2,3</a:t>
            </a:r>
            <a:r>
              <a:rPr lang="pt-BR" sz="4800">
                <a:latin typeface="Calibri"/>
                <a:ea typeface="Calibri"/>
                <a:cs typeface="Calibri"/>
                <a:sym typeface="Calibri"/>
              </a:rPr>
              <a:t>. No presente caso, o protocolo de tratamento instituído levou à consolidação da fratura e recuperação funcional plena, sem ocorrência de complicações.</a:t>
            </a:r>
            <a:endParaRPr/>
          </a:p>
          <a:p>
            <a:pPr indent="0" lvl="0" marL="0" rtl="0" algn="just">
              <a:lnSpc>
                <a:spcPct val="90000"/>
              </a:lnSpc>
              <a:spcBef>
                <a:spcPts val="3150"/>
              </a:spcBef>
              <a:spcAft>
                <a:spcPts val="0"/>
              </a:spcAft>
              <a:buClr>
                <a:schemeClr val="dk1"/>
              </a:buClr>
              <a:buSzPts val="4800"/>
              <a:buNone/>
            </a:pPr>
            <a:r>
              <a:rPr b="1" lang="pt-BR" sz="4800">
                <a:latin typeface="Calibri"/>
                <a:ea typeface="Calibri"/>
                <a:cs typeface="Calibri"/>
                <a:sym typeface="Calibri"/>
              </a:rPr>
              <a:t>Palavras-chave: </a:t>
            </a:r>
            <a:r>
              <a:rPr lang="pt-BR" sz="4800">
                <a:latin typeface="Calibri"/>
                <a:ea typeface="Calibri"/>
                <a:cs typeface="Calibri"/>
                <a:sym typeface="Calibri"/>
              </a:rPr>
              <a:t>Fratura da </a:t>
            </a:r>
            <a:r>
              <a:rPr lang="pt-BR" sz="4800">
                <a:latin typeface="Calibri"/>
                <a:ea typeface="Calibri"/>
                <a:cs typeface="Calibri"/>
                <a:sym typeface="Calibri"/>
              </a:rPr>
              <a:t>escápula</a:t>
            </a:r>
            <a:r>
              <a:rPr lang="pt-BR" sz="4800">
                <a:latin typeface="Calibri"/>
                <a:ea typeface="Calibri"/>
                <a:cs typeface="Calibri"/>
                <a:sym typeface="Calibri"/>
              </a:rPr>
              <a:t>, Pseudo escápula alada, Fratura do ombro</a:t>
            </a:r>
            <a:endParaRPr sz="4800">
              <a:latin typeface="Calibri"/>
              <a:ea typeface="Calibri"/>
              <a:cs typeface="Calibri"/>
              <a:sym typeface="Calibri"/>
            </a:endParaRPr>
          </a:p>
          <a:p>
            <a:pPr indent="0" lvl="0" marL="0" rtl="0" algn="just">
              <a:lnSpc>
                <a:spcPct val="90000"/>
              </a:lnSpc>
              <a:spcBef>
                <a:spcPts val="3150"/>
              </a:spcBef>
              <a:spcAft>
                <a:spcPts val="0"/>
              </a:spcAft>
              <a:buClr>
                <a:schemeClr val="dk1"/>
              </a:buClr>
              <a:buSzPts val="4800"/>
              <a:buNone/>
            </a:pPr>
            <a:r>
              <a:t/>
            </a:r>
            <a:endParaRPr sz="4800">
              <a:latin typeface="Calibri"/>
              <a:ea typeface="Calibri"/>
              <a:cs typeface="Calibri"/>
              <a:sym typeface="Calibri"/>
            </a:endParaRPr>
          </a:p>
        </p:txBody>
      </p:sp>
      <p:sp>
        <p:nvSpPr>
          <p:cNvPr id="85" name="Google Shape;85;p1"/>
          <p:cNvSpPr/>
          <p:nvPr/>
        </p:nvSpPr>
        <p:spPr>
          <a:xfrm>
            <a:off x="14998975" y="18453000"/>
            <a:ext cx="13209600" cy="5533800"/>
          </a:xfrm>
          <a:prstGeom prst="rect">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pic>
        <p:nvPicPr>
          <p:cNvPr id="86" name="Google Shape;86;p1"/>
          <p:cNvPicPr preferRelativeResize="0"/>
          <p:nvPr/>
        </p:nvPicPr>
        <p:blipFill>
          <a:blip r:embed="Rc1262a0a06dc4f50">
            <a:alphaModFix/>
          </a:blip>
          <a:stretch>
            <a:fillRect/>
          </a:stretch>
        </p:blipFill>
        <p:spPr>
          <a:xfrm>
            <a:off x="15170275" y="18602400"/>
            <a:ext cx="12778952" cy="4750276"/>
          </a:xfrm>
          <a:prstGeom prst="rect">
            <a:avLst/>
          </a:prstGeom>
          <a:noFill/>
          <a:ln>
            <a:noFill/>
          </a:ln>
        </p:spPr>
      </p:pic>
      <p:sp>
        <p:nvSpPr>
          <p:cNvPr id="87" name="Google Shape;87;p1"/>
          <p:cNvSpPr/>
          <p:nvPr/>
        </p:nvSpPr>
        <p:spPr>
          <a:xfrm>
            <a:off x="15001125" y="8648525"/>
            <a:ext cx="13209600" cy="6704700"/>
          </a:xfrm>
          <a:prstGeom prst="rect">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pic>
        <p:nvPicPr>
          <p:cNvPr id="88" name="Google Shape;88;p1"/>
          <p:cNvPicPr preferRelativeResize="0"/>
          <p:nvPr/>
        </p:nvPicPr>
        <p:blipFill rotWithShape="1">
          <a:blip r:embed="Rac3e234bf8464940">
            <a:alphaModFix/>
          </a:blip>
          <a:srcRect b="0" l="0" r="0" t="0"/>
          <a:stretch/>
        </p:blipFill>
        <p:spPr>
          <a:xfrm>
            <a:off x="-2" y="39857149"/>
            <a:ext cx="28800425" cy="3181087"/>
          </a:xfrm>
          <a:prstGeom prst="rect">
            <a:avLst/>
          </a:prstGeom>
          <a:noFill/>
          <a:ln>
            <a:noFill/>
          </a:ln>
        </p:spPr>
      </p:pic>
      <p:sp>
        <p:nvSpPr>
          <p:cNvPr id="89" name="Google Shape;89;p1"/>
          <p:cNvSpPr/>
          <p:nvPr/>
        </p:nvSpPr>
        <p:spPr>
          <a:xfrm>
            <a:off x="432501" y="31331381"/>
            <a:ext cx="13209600" cy="9525600"/>
          </a:xfrm>
          <a:prstGeom prst="rect">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90" name="Google Shape;90;p1"/>
          <p:cNvSpPr txBox="1"/>
          <p:nvPr>
            <p:ph idx="1" type="body"/>
          </p:nvPr>
        </p:nvSpPr>
        <p:spPr>
          <a:xfrm>
            <a:off x="277750" y="8648525"/>
            <a:ext cx="13793100" cy="28747200"/>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4800"/>
              <a:buNone/>
            </a:pPr>
            <a:r>
              <a:rPr b="1" lang="pt-BR" sz="4800">
                <a:latin typeface="Calibri"/>
                <a:ea typeface="Calibri"/>
                <a:cs typeface="Calibri"/>
                <a:sym typeface="Calibri"/>
              </a:rPr>
              <a:t>Introdução: </a:t>
            </a:r>
            <a:r>
              <a:rPr lang="pt-BR" sz="4800">
                <a:latin typeface="Calibri"/>
                <a:ea typeface="Calibri"/>
                <a:cs typeface="Calibri"/>
                <a:sym typeface="Calibri"/>
              </a:rPr>
              <a:t>A fratura do ângulo inferior da escápula (FAIE) é extremamente rara</a:t>
            </a:r>
            <a:r>
              <a:rPr baseline="30000" lang="pt-BR" sz="6000">
                <a:latin typeface="Calibri"/>
                <a:ea typeface="Calibri"/>
                <a:cs typeface="Calibri"/>
                <a:sym typeface="Calibri"/>
              </a:rPr>
              <a:t>1,2</a:t>
            </a:r>
            <a:r>
              <a:rPr lang="pt-BR" sz="4800">
                <a:latin typeface="Calibri"/>
                <a:ea typeface="Calibri"/>
                <a:cs typeface="Calibri"/>
                <a:sym typeface="Calibri"/>
              </a:rPr>
              <a:t>. O mecanismo de trauma envolve avulsão pela ação dos músculos periescapulares, especialmente do serrátil anterior</a:t>
            </a:r>
            <a:r>
              <a:rPr baseline="30000" lang="pt-BR" sz="6000">
                <a:latin typeface="Calibri"/>
                <a:ea typeface="Calibri"/>
                <a:cs typeface="Calibri"/>
                <a:sym typeface="Calibri"/>
              </a:rPr>
              <a:t>3</a:t>
            </a:r>
            <a:r>
              <a:rPr lang="pt-BR" sz="4800">
                <a:latin typeface="Calibri"/>
                <a:ea typeface="Calibri"/>
                <a:cs typeface="Calibri"/>
                <a:sym typeface="Calibri"/>
              </a:rPr>
              <a:t>. O tratamento não cirúrgico da fratura do ângulo inferior da escápula desviada frequentemente resulta em não união dolorosa e/ou pseudo escápula alada</a:t>
            </a:r>
            <a:r>
              <a:rPr baseline="30000" lang="pt-BR" sz="6000">
                <a:latin typeface="Calibri"/>
                <a:ea typeface="Calibri"/>
                <a:cs typeface="Calibri"/>
                <a:sym typeface="Calibri"/>
              </a:rPr>
              <a:t>3,4</a:t>
            </a:r>
            <a:r>
              <a:rPr lang="pt-BR" sz="4800">
                <a:latin typeface="Calibri"/>
                <a:ea typeface="Calibri"/>
                <a:cs typeface="Calibri"/>
                <a:sym typeface="Calibri"/>
              </a:rPr>
              <a:t>. </a:t>
            </a:r>
            <a:endParaRPr/>
          </a:p>
          <a:p>
            <a:pPr indent="0" lvl="0" marL="0" rtl="0" algn="just">
              <a:lnSpc>
                <a:spcPct val="90000"/>
              </a:lnSpc>
              <a:spcBef>
                <a:spcPts val="3150"/>
              </a:spcBef>
              <a:spcAft>
                <a:spcPts val="0"/>
              </a:spcAft>
              <a:buClr>
                <a:schemeClr val="dk1"/>
              </a:buClr>
              <a:buSzPts val="4800"/>
              <a:buNone/>
            </a:pPr>
            <a:r>
              <a:rPr b="1" lang="pt-BR" sz="4800">
                <a:latin typeface="Calibri"/>
                <a:ea typeface="Calibri"/>
                <a:cs typeface="Calibri"/>
                <a:sym typeface="Calibri"/>
              </a:rPr>
              <a:t>Objetivo: </a:t>
            </a:r>
            <a:r>
              <a:rPr lang="pt-BR" sz="4800">
                <a:latin typeface="Calibri"/>
                <a:ea typeface="Calibri"/>
                <a:cs typeface="Calibri"/>
                <a:sym typeface="Calibri"/>
              </a:rPr>
              <a:t>Relatar um caso de FAIE, seu tratamento e resultado.</a:t>
            </a:r>
            <a:endParaRPr/>
          </a:p>
          <a:p>
            <a:pPr indent="0" lvl="0" marL="0" rtl="0" algn="just">
              <a:lnSpc>
                <a:spcPct val="90000"/>
              </a:lnSpc>
              <a:spcBef>
                <a:spcPts val="3150"/>
              </a:spcBef>
              <a:spcAft>
                <a:spcPts val="0"/>
              </a:spcAft>
              <a:buClr>
                <a:schemeClr val="dk1"/>
              </a:buClr>
              <a:buSzPts val="4800"/>
              <a:buNone/>
            </a:pPr>
            <a:r>
              <a:rPr b="1" lang="pt-BR" sz="4800">
                <a:latin typeface="Calibri"/>
                <a:ea typeface="Calibri"/>
                <a:cs typeface="Calibri"/>
                <a:sym typeface="Calibri"/>
              </a:rPr>
              <a:t>Método: </a:t>
            </a:r>
            <a:r>
              <a:rPr lang="pt-BR" sz="4800">
                <a:latin typeface="Calibri"/>
                <a:ea typeface="Calibri"/>
                <a:cs typeface="Calibri"/>
                <a:sym typeface="Calibri"/>
              </a:rPr>
              <a:t>Paciente do sexo feminino, 56 anos, foi atingida por uma parede de concreto e apresentou hemopneumotórax e fraturas de arcos costais, além de FAIE desviada (figuras 1 e 2). Foi realizada drenagem do tórax na urgência e a fixação da escápula foi programada de forma eletiva, utilizando-se a via minimamente invasiva de Cole e fixação com placa de minifragmentos 2.4mm (figura 3). A paciente utilizou tipoia velpeau pelo período de 2 semanas. Após este período, iniciou exercícios progressivos para ganho de amplitude de movimento. </a:t>
            </a:r>
            <a:endParaRPr/>
          </a:p>
        </p:txBody>
      </p:sp>
      <p:sp>
        <p:nvSpPr>
          <p:cNvPr id="91" name="Google Shape;91;p1"/>
          <p:cNvSpPr/>
          <p:nvPr/>
        </p:nvSpPr>
        <p:spPr>
          <a:xfrm>
            <a:off x="401109" y="23986779"/>
            <a:ext cx="13209600" cy="7032000"/>
          </a:xfrm>
          <a:prstGeom prst="rect">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descr="Interface gráfica do usuário&#10;&#10;Descrição gerada automaticamente com confiança baixa" id="92" name="Google Shape;92;p1"/>
          <p:cNvPicPr preferRelativeResize="0"/>
          <p:nvPr/>
        </p:nvPicPr>
        <p:blipFill rotWithShape="1">
          <a:blip r:embed="Re54197de22f8446b">
            <a:alphaModFix/>
          </a:blip>
          <a:srcRect b="0" l="0" r="0" t="0"/>
          <a:stretch/>
        </p:blipFill>
        <p:spPr>
          <a:xfrm>
            <a:off x="-1" y="0"/>
            <a:ext cx="28800425" cy="4380972"/>
          </a:xfrm>
          <a:prstGeom prst="rect">
            <a:avLst/>
          </a:prstGeom>
          <a:noFill/>
          <a:ln>
            <a:noFill/>
          </a:ln>
        </p:spPr>
      </p:pic>
      <p:sp>
        <p:nvSpPr>
          <p:cNvPr id="93" name="Google Shape;93;p1"/>
          <p:cNvSpPr txBox="1"/>
          <p:nvPr/>
        </p:nvSpPr>
        <p:spPr>
          <a:xfrm>
            <a:off x="14754075" y="34121400"/>
            <a:ext cx="13793100" cy="59799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pt-BR" sz="3200" u="none" cap="none" strike="noStrike">
                <a:solidFill>
                  <a:schemeClr val="dk1"/>
                </a:solidFill>
                <a:latin typeface="Calibri"/>
                <a:ea typeface="Calibri"/>
                <a:cs typeface="Calibri"/>
                <a:sym typeface="Calibri"/>
              </a:rPr>
              <a:t>Referências bibliográficas:</a:t>
            </a:r>
            <a:endParaRPr/>
          </a:p>
          <a:p>
            <a:pPr indent="0" lvl="0" marL="0" marR="0" rtl="0" algn="just">
              <a:spcBef>
                <a:spcPts val="0"/>
              </a:spcBef>
              <a:spcAft>
                <a:spcPts val="0"/>
              </a:spcAft>
              <a:buNone/>
            </a:pPr>
            <a:r>
              <a:rPr b="0" i="0" lang="pt-BR" sz="3200" u="none" cap="none" strike="noStrike">
                <a:solidFill>
                  <a:schemeClr val="dk1"/>
                </a:solidFill>
                <a:latin typeface="Calibri"/>
                <a:ea typeface="Calibri"/>
                <a:cs typeface="Calibri"/>
                <a:sym typeface="Calibri"/>
              </a:rPr>
              <a:t>1. Coimbra R, Conroy C, Tominaga GT, Bansal V, Schwartz A. Causes of scapula fractures differ from other shoulder injuries in occupants seriously injured during motor vehicle crashes. Injury. 2010 Feb;41(2):151-155. </a:t>
            </a:r>
            <a:endParaRPr/>
          </a:p>
          <a:p>
            <a:pPr indent="0" lvl="0" marL="0" marR="0" rtl="0" algn="just">
              <a:spcBef>
                <a:spcPts val="0"/>
              </a:spcBef>
              <a:spcAft>
                <a:spcPts val="0"/>
              </a:spcAft>
              <a:buNone/>
            </a:pPr>
            <a:r>
              <a:rPr b="0" i="0" lang="pt-BR" sz="3200" u="none" cap="none" strike="noStrike">
                <a:solidFill>
                  <a:schemeClr val="dk1"/>
                </a:solidFill>
                <a:latin typeface="Calibri"/>
                <a:ea typeface="Calibri"/>
                <a:cs typeface="Calibri"/>
                <a:sym typeface="Calibri"/>
              </a:rPr>
              <a:t>2. Pires, RE, Giordano, V., de Souza, FSM </a:t>
            </a:r>
            <a:r>
              <a:rPr b="0" i="1" lang="pt-BR" sz="3200" u="none" cap="none" strike="noStrike">
                <a:solidFill>
                  <a:schemeClr val="dk1"/>
                </a:solidFill>
                <a:latin typeface="Calibri"/>
                <a:ea typeface="Calibri"/>
                <a:cs typeface="Calibri"/>
                <a:sym typeface="Calibri"/>
              </a:rPr>
              <a:t>et al.</a:t>
            </a:r>
            <a:r>
              <a:rPr b="0" i="0" lang="pt-BR" sz="3200" u="none" cap="none" strike="noStrike">
                <a:solidFill>
                  <a:schemeClr val="dk1"/>
                </a:solidFill>
                <a:latin typeface="Calibri"/>
                <a:ea typeface="Calibri"/>
                <a:cs typeface="Calibri"/>
                <a:sym typeface="Calibri"/>
              </a:rPr>
              <a:t> Desafios e controvérsias atuais no tratamento das fraturas escapulares: uma revisão. </a:t>
            </a:r>
            <a:r>
              <a:rPr b="0" i="1" lang="pt-BR" sz="3200" u="none" cap="none" strike="noStrike">
                <a:solidFill>
                  <a:schemeClr val="dk1"/>
                </a:solidFill>
                <a:latin typeface="Calibri"/>
                <a:ea typeface="Calibri"/>
                <a:cs typeface="Calibri"/>
                <a:sym typeface="Calibri"/>
              </a:rPr>
              <a:t>Patient Saf Surg </a:t>
            </a:r>
            <a:r>
              <a:rPr b="0" i="0" lang="pt-BR" sz="3200" u="none" cap="none" strike="noStrike">
                <a:solidFill>
                  <a:schemeClr val="dk1"/>
                </a:solidFill>
                <a:latin typeface="Calibri"/>
                <a:ea typeface="Calibri"/>
                <a:cs typeface="Calibri"/>
                <a:sym typeface="Calibri"/>
              </a:rPr>
              <a:t>15 , 6 (2021). </a:t>
            </a:r>
            <a:endParaRPr/>
          </a:p>
          <a:p>
            <a:pPr indent="0" lvl="0" marL="0" marR="0" rtl="0" algn="just">
              <a:spcBef>
                <a:spcPts val="0"/>
              </a:spcBef>
              <a:spcAft>
                <a:spcPts val="0"/>
              </a:spcAft>
              <a:buNone/>
            </a:pPr>
            <a:r>
              <a:rPr b="0" i="0" lang="pt-BR" sz="3200" u="none" cap="none" strike="noStrike">
                <a:solidFill>
                  <a:schemeClr val="dk1"/>
                </a:solidFill>
                <a:latin typeface="Calibri"/>
                <a:ea typeface="Calibri"/>
                <a:cs typeface="Calibri"/>
                <a:sym typeface="Calibri"/>
              </a:rPr>
              <a:t>3. Pires, RE; Labronici, PJ; Giordano, V. Embryology, Anatomy, Biomechanics, Injury Mechanism, and Epidemiology of Scapular Fractures. Fractures of the Scapula. 1ed.Cham: Springer International Publishing, 2024, v. 1, p. 1-8.</a:t>
            </a:r>
            <a:endParaRPr/>
          </a:p>
          <a:p>
            <a:pPr indent="0" lvl="0" marL="0" marR="0" rtl="0" algn="just">
              <a:spcBef>
                <a:spcPts val="0"/>
              </a:spcBef>
              <a:spcAft>
                <a:spcPts val="0"/>
              </a:spcAft>
              <a:buNone/>
            </a:pPr>
            <a:r>
              <a:rPr b="0" i="0" lang="pt-BR" sz="3200" u="none" cap="none" strike="noStrike">
                <a:solidFill>
                  <a:schemeClr val="dk1"/>
                </a:solidFill>
                <a:latin typeface="Calibri"/>
                <a:ea typeface="Calibri"/>
                <a:cs typeface="Calibri"/>
                <a:sym typeface="Calibri"/>
              </a:rPr>
              <a:t>4. Mousafeiris VK, Kalyva N, Rigopoulos N, Mulita F, Mousafiris K. Characteristics, Management, and Outcomes of Inferior Scapula Angle Fractures: A Systematic Review of the Literature. Cureus. 2022 Jul 24;14(7):e27192</a:t>
            </a:r>
            <a:endParaRPr/>
          </a:p>
        </p:txBody>
      </p:sp>
      <p:pic>
        <p:nvPicPr>
          <p:cNvPr id="94" name="Google Shape;94;p1"/>
          <p:cNvPicPr preferRelativeResize="0"/>
          <p:nvPr/>
        </p:nvPicPr>
        <p:blipFill rotWithShape="1">
          <a:blip r:embed="R7ff1109a234a4f04">
            <a:alphaModFix/>
          </a:blip>
          <a:srcRect b="0" l="0" r="5140" t="0"/>
          <a:stretch/>
        </p:blipFill>
        <p:spPr>
          <a:xfrm>
            <a:off x="829135" y="24087154"/>
            <a:ext cx="6061268" cy="6119169"/>
          </a:xfrm>
          <a:prstGeom prst="rect">
            <a:avLst/>
          </a:prstGeom>
          <a:noFill/>
          <a:ln>
            <a:noFill/>
          </a:ln>
        </p:spPr>
      </p:pic>
      <p:pic>
        <p:nvPicPr>
          <p:cNvPr id="95" name="Google Shape;95;p1"/>
          <p:cNvPicPr preferRelativeResize="0"/>
          <p:nvPr/>
        </p:nvPicPr>
        <p:blipFill rotWithShape="1">
          <a:blip r:embed="R1c48a1def9ca4c27">
            <a:alphaModFix/>
          </a:blip>
          <a:srcRect b="0" l="0" r="0" t="0"/>
          <a:stretch/>
        </p:blipFill>
        <p:spPr>
          <a:xfrm>
            <a:off x="7672961" y="24121639"/>
            <a:ext cx="5408467" cy="6119170"/>
          </a:xfrm>
          <a:prstGeom prst="rect">
            <a:avLst/>
          </a:prstGeom>
          <a:noFill/>
          <a:ln>
            <a:noFill/>
          </a:ln>
        </p:spPr>
      </p:pic>
      <p:pic>
        <p:nvPicPr>
          <p:cNvPr id="96" name="Google Shape;96;p1"/>
          <p:cNvPicPr preferRelativeResize="0"/>
          <p:nvPr/>
        </p:nvPicPr>
        <p:blipFill rotWithShape="1">
          <a:blip r:embed="R73ce0440f7224ceb">
            <a:alphaModFix/>
          </a:blip>
          <a:srcRect b="5286" l="0" r="2687" t="5972"/>
          <a:stretch/>
        </p:blipFill>
        <p:spPr>
          <a:xfrm>
            <a:off x="764658" y="31473442"/>
            <a:ext cx="4084524" cy="4166272"/>
          </a:xfrm>
          <a:prstGeom prst="rect">
            <a:avLst/>
          </a:prstGeom>
          <a:noFill/>
          <a:ln>
            <a:noFill/>
          </a:ln>
        </p:spPr>
      </p:pic>
      <p:pic>
        <p:nvPicPr>
          <p:cNvPr id="97" name="Google Shape;97;p1"/>
          <p:cNvPicPr preferRelativeResize="0"/>
          <p:nvPr/>
        </p:nvPicPr>
        <p:blipFill rotWithShape="1">
          <a:blip r:embed="R77fd5a7f008049ed">
            <a:alphaModFix/>
          </a:blip>
          <a:srcRect b="5978" l="0" r="33484" t="0"/>
          <a:stretch/>
        </p:blipFill>
        <p:spPr>
          <a:xfrm>
            <a:off x="764658" y="35710375"/>
            <a:ext cx="4047575" cy="4976521"/>
          </a:xfrm>
          <a:prstGeom prst="rect">
            <a:avLst/>
          </a:prstGeom>
          <a:noFill/>
          <a:ln>
            <a:noFill/>
          </a:ln>
        </p:spPr>
      </p:pic>
      <p:pic>
        <p:nvPicPr>
          <p:cNvPr id="98" name="Google Shape;98;p1"/>
          <p:cNvPicPr preferRelativeResize="0"/>
          <p:nvPr/>
        </p:nvPicPr>
        <p:blipFill rotWithShape="1">
          <a:blip r:embed="Rbcb5590c727149b3">
            <a:alphaModFix/>
          </a:blip>
          <a:srcRect b="0" l="0" r="0" t="0"/>
          <a:stretch/>
        </p:blipFill>
        <p:spPr>
          <a:xfrm>
            <a:off x="5047630" y="31477161"/>
            <a:ext cx="4912088" cy="4166271"/>
          </a:xfrm>
          <a:prstGeom prst="rect">
            <a:avLst/>
          </a:prstGeom>
          <a:noFill/>
          <a:ln>
            <a:noFill/>
          </a:ln>
        </p:spPr>
      </p:pic>
      <p:pic>
        <p:nvPicPr>
          <p:cNvPr id="99" name="Google Shape;99;p1"/>
          <p:cNvPicPr preferRelativeResize="0"/>
          <p:nvPr/>
        </p:nvPicPr>
        <p:blipFill rotWithShape="1">
          <a:blip r:embed="Rf91d2381851b4a28">
            <a:alphaModFix/>
          </a:blip>
          <a:srcRect b="0" l="7708" r="10846" t="0"/>
          <a:stretch/>
        </p:blipFill>
        <p:spPr>
          <a:xfrm>
            <a:off x="5008804" y="35712300"/>
            <a:ext cx="4985557" cy="4948533"/>
          </a:xfrm>
          <a:prstGeom prst="rect">
            <a:avLst/>
          </a:prstGeom>
          <a:noFill/>
          <a:ln>
            <a:noFill/>
          </a:ln>
        </p:spPr>
      </p:pic>
      <p:pic>
        <p:nvPicPr>
          <p:cNvPr id="100" name="Google Shape;100;p1"/>
          <p:cNvPicPr preferRelativeResize="0"/>
          <p:nvPr/>
        </p:nvPicPr>
        <p:blipFill rotWithShape="1">
          <a:blip r:embed="Readd2fc7512b4dd5">
            <a:alphaModFix/>
          </a:blip>
          <a:srcRect b="0" l="0" r="10316" t="0"/>
          <a:stretch/>
        </p:blipFill>
        <p:spPr>
          <a:xfrm>
            <a:off x="15134339" y="8854964"/>
            <a:ext cx="6059235" cy="6291823"/>
          </a:xfrm>
          <a:prstGeom prst="rect">
            <a:avLst/>
          </a:prstGeom>
          <a:noFill/>
          <a:ln>
            <a:noFill/>
          </a:ln>
        </p:spPr>
      </p:pic>
      <p:pic>
        <p:nvPicPr>
          <p:cNvPr id="101" name="Google Shape;101;p1"/>
          <p:cNvPicPr preferRelativeResize="0"/>
          <p:nvPr/>
        </p:nvPicPr>
        <p:blipFill rotWithShape="1">
          <a:blip r:embed="Rf29a09fef695473c">
            <a:alphaModFix/>
          </a:blip>
          <a:srcRect b="0" l="0" r="0" t="0"/>
          <a:stretch/>
        </p:blipFill>
        <p:spPr>
          <a:xfrm>
            <a:off x="20806469" y="8873489"/>
            <a:ext cx="4025958" cy="6291823"/>
          </a:xfrm>
          <a:prstGeom prst="rect">
            <a:avLst/>
          </a:prstGeom>
          <a:noFill/>
          <a:ln>
            <a:noFill/>
          </a:ln>
        </p:spPr>
      </p:pic>
      <p:sp>
        <p:nvSpPr>
          <p:cNvPr id="102" name="Google Shape;102;p1"/>
          <p:cNvSpPr txBox="1"/>
          <p:nvPr/>
        </p:nvSpPr>
        <p:spPr>
          <a:xfrm>
            <a:off x="829135" y="30281750"/>
            <a:ext cx="12347700" cy="582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pt-BR" sz="3200" u="none" cap="none" strike="noStrike">
                <a:solidFill>
                  <a:schemeClr val="dk1"/>
                </a:solidFill>
                <a:latin typeface="Calibri"/>
                <a:ea typeface="Calibri"/>
                <a:cs typeface="Calibri"/>
                <a:sym typeface="Calibri"/>
              </a:rPr>
              <a:t>Figura 1: </a:t>
            </a:r>
            <a:r>
              <a:rPr b="0" i="0" lang="pt-BR" sz="3200" u="none" cap="none" strike="noStrike">
                <a:solidFill>
                  <a:schemeClr val="dk1"/>
                </a:solidFill>
                <a:latin typeface="Calibri"/>
                <a:ea typeface="Calibri"/>
                <a:cs typeface="Calibri"/>
                <a:sym typeface="Calibri"/>
              </a:rPr>
              <a:t>Radiografia do ombro esquerdo anteroposterior (A) e perfil (B)</a:t>
            </a:r>
            <a:endParaRPr/>
          </a:p>
        </p:txBody>
      </p:sp>
      <p:sp>
        <p:nvSpPr>
          <p:cNvPr id="103" name="Google Shape;103;p1"/>
          <p:cNvSpPr txBox="1"/>
          <p:nvPr/>
        </p:nvSpPr>
        <p:spPr>
          <a:xfrm>
            <a:off x="10190914" y="35712301"/>
            <a:ext cx="3332700" cy="4017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pt-BR" sz="3200">
                <a:solidFill>
                  <a:schemeClr val="dk1"/>
                </a:solidFill>
                <a:latin typeface="Calibri"/>
                <a:ea typeface="Calibri"/>
                <a:cs typeface="Calibri"/>
                <a:sym typeface="Calibri"/>
              </a:rPr>
              <a:t>Figura 2: </a:t>
            </a:r>
            <a:r>
              <a:rPr lang="pt-BR" sz="3200">
                <a:solidFill>
                  <a:schemeClr val="dk1"/>
                </a:solidFill>
                <a:latin typeface="Calibri"/>
                <a:ea typeface="Calibri"/>
                <a:cs typeface="Calibri"/>
                <a:sym typeface="Calibri"/>
              </a:rPr>
              <a:t>Tomografia computadorizada de ombro esquerdo com reconstrução 3D (A, B e C) e corte sagital (D)</a:t>
            </a:r>
            <a:endParaRPr/>
          </a:p>
        </p:txBody>
      </p:sp>
      <p:sp>
        <p:nvSpPr>
          <p:cNvPr id="104" name="Google Shape;104;p1"/>
          <p:cNvSpPr txBox="1"/>
          <p:nvPr/>
        </p:nvSpPr>
        <p:spPr>
          <a:xfrm>
            <a:off x="24893297" y="11735847"/>
            <a:ext cx="3332700" cy="3526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pt-BR" sz="3200">
                <a:solidFill>
                  <a:schemeClr val="dk1"/>
                </a:solidFill>
                <a:latin typeface="Calibri"/>
                <a:ea typeface="Calibri"/>
                <a:cs typeface="Calibri"/>
                <a:sym typeface="Calibri"/>
              </a:rPr>
              <a:t>Figura 3: </a:t>
            </a:r>
            <a:r>
              <a:rPr lang="pt-BR" sz="3200">
                <a:solidFill>
                  <a:schemeClr val="dk1"/>
                </a:solidFill>
                <a:latin typeface="Calibri"/>
                <a:ea typeface="Calibri"/>
                <a:cs typeface="Calibri"/>
                <a:sym typeface="Calibri"/>
              </a:rPr>
              <a:t>Radiografia do ombro esquerdo anteroposterior (A) e perfil (B) com 7 dias de pós-operatório. </a:t>
            </a:r>
            <a:endParaRPr/>
          </a:p>
        </p:txBody>
      </p:sp>
      <p:sp>
        <p:nvSpPr>
          <p:cNvPr id="105" name="Google Shape;105;p1"/>
          <p:cNvSpPr txBox="1"/>
          <p:nvPr/>
        </p:nvSpPr>
        <p:spPr>
          <a:xfrm>
            <a:off x="15134344" y="23347526"/>
            <a:ext cx="13793100" cy="582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pt-BR" sz="3200">
                <a:solidFill>
                  <a:schemeClr val="dk1"/>
                </a:solidFill>
                <a:latin typeface="Calibri"/>
                <a:ea typeface="Calibri"/>
                <a:cs typeface="Calibri"/>
                <a:sym typeface="Calibri"/>
              </a:rPr>
              <a:t>Figura 4: </a:t>
            </a:r>
            <a:r>
              <a:rPr lang="pt-BR" sz="3200">
                <a:solidFill>
                  <a:schemeClr val="dk1"/>
                </a:solidFill>
                <a:latin typeface="Calibri"/>
                <a:ea typeface="Calibri"/>
                <a:cs typeface="Calibri"/>
                <a:sym typeface="Calibri"/>
              </a:rPr>
              <a:t>Ectoscopia de paciento 60 dias após tratamento (A,B,C e D)</a:t>
            </a:r>
            <a:endParaRPr/>
          </a:p>
        </p:txBody>
      </p:sp>
      <p:sp>
        <p:nvSpPr>
          <p:cNvPr id="106" name="Google Shape;106;p1"/>
          <p:cNvSpPr txBox="1"/>
          <p:nvPr/>
        </p:nvSpPr>
        <p:spPr>
          <a:xfrm>
            <a:off x="6135900" y="23991925"/>
            <a:ext cx="7389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6000">
                <a:solidFill>
                  <a:schemeClr val="lt1"/>
                </a:solidFill>
              </a:rPr>
              <a:t>A</a:t>
            </a:r>
            <a:endParaRPr sz="6000">
              <a:solidFill>
                <a:schemeClr val="lt1"/>
              </a:solidFill>
            </a:endParaRPr>
          </a:p>
        </p:txBody>
      </p:sp>
      <p:sp>
        <p:nvSpPr>
          <p:cNvPr id="107" name="Google Shape;107;p1"/>
          <p:cNvSpPr txBox="1"/>
          <p:nvPr/>
        </p:nvSpPr>
        <p:spPr>
          <a:xfrm>
            <a:off x="15279900" y="22239325"/>
            <a:ext cx="7389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6000">
                <a:solidFill>
                  <a:schemeClr val="lt1"/>
                </a:solidFill>
              </a:rPr>
              <a:t>A</a:t>
            </a:r>
            <a:endParaRPr sz="6000">
              <a:solidFill>
                <a:schemeClr val="lt1"/>
              </a:solidFill>
            </a:endParaRPr>
          </a:p>
        </p:txBody>
      </p:sp>
      <p:sp>
        <p:nvSpPr>
          <p:cNvPr id="108" name="Google Shape;108;p1"/>
          <p:cNvSpPr txBox="1"/>
          <p:nvPr/>
        </p:nvSpPr>
        <p:spPr>
          <a:xfrm>
            <a:off x="4154700" y="31307125"/>
            <a:ext cx="7389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6000">
                <a:solidFill>
                  <a:schemeClr val="lt1"/>
                </a:solidFill>
              </a:rPr>
              <a:t>A</a:t>
            </a:r>
            <a:endParaRPr sz="6000">
              <a:solidFill>
                <a:schemeClr val="lt1"/>
              </a:solidFill>
            </a:endParaRPr>
          </a:p>
        </p:txBody>
      </p:sp>
      <p:sp>
        <p:nvSpPr>
          <p:cNvPr id="109" name="Google Shape;109;p1"/>
          <p:cNvSpPr txBox="1"/>
          <p:nvPr/>
        </p:nvSpPr>
        <p:spPr>
          <a:xfrm>
            <a:off x="12460500" y="23991925"/>
            <a:ext cx="7389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6000">
                <a:solidFill>
                  <a:schemeClr val="lt1"/>
                </a:solidFill>
              </a:rPr>
              <a:t>B</a:t>
            </a:r>
            <a:endParaRPr sz="6000">
              <a:solidFill>
                <a:schemeClr val="lt1"/>
              </a:solidFill>
            </a:endParaRPr>
          </a:p>
        </p:txBody>
      </p:sp>
      <p:sp>
        <p:nvSpPr>
          <p:cNvPr id="110" name="Google Shape;110;p1"/>
          <p:cNvSpPr txBox="1"/>
          <p:nvPr/>
        </p:nvSpPr>
        <p:spPr>
          <a:xfrm>
            <a:off x="9336300" y="31307125"/>
            <a:ext cx="7389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6000">
                <a:solidFill>
                  <a:schemeClr val="lt1"/>
                </a:solidFill>
              </a:rPr>
              <a:t>B</a:t>
            </a:r>
            <a:endParaRPr sz="6000">
              <a:solidFill>
                <a:schemeClr val="lt1"/>
              </a:solidFill>
            </a:endParaRPr>
          </a:p>
        </p:txBody>
      </p:sp>
      <p:sp>
        <p:nvSpPr>
          <p:cNvPr id="111" name="Google Shape;111;p1"/>
          <p:cNvSpPr txBox="1"/>
          <p:nvPr/>
        </p:nvSpPr>
        <p:spPr>
          <a:xfrm>
            <a:off x="17870700" y="22239325"/>
            <a:ext cx="7389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6000">
                <a:solidFill>
                  <a:schemeClr val="lt1"/>
                </a:solidFill>
              </a:rPr>
              <a:t>B</a:t>
            </a:r>
            <a:endParaRPr sz="6000">
              <a:solidFill>
                <a:schemeClr val="lt1"/>
              </a:solidFill>
            </a:endParaRPr>
          </a:p>
        </p:txBody>
      </p:sp>
      <p:sp>
        <p:nvSpPr>
          <p:cNvPr id="112" name="Google Shape;112;p1"/>
          <p:cNvSpPr txBox="1"/>
          <p:nvPr/>
        </p:nvSpPr>
        <p:spPr>
          <a:xfrm>
            <a:off x="22137900" y="22239325"/>
            <a:ext cx="7389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6000">
                <a:solidFill>
                  <a:schemeClr val="lt1"/>
                </a:solidFill>
              </a:rPr>
              <a:t>C</a:t>
            </a:r>
            <a:endParaRPr sz="6000">
              <a:solidFill>
                <a:schemeClr val="lt1"/>
              </a:solidFill>
            </a:endParaRPr>
          </a:p>
        </p:txBody>
      </p:sp>
      <p:sp>
        <p:nvSpPr>
          <p:cNvPr id="113" name="Google Shape;113;p1"/>
          <p:cNvSpPr txBox="1"/>
          <p:nvPr/>
        </p:nvSpPr>
        <p:spPr>
          <a:xfrm>
            <a:off x="25719300" y="22315525"/>
            <a:ext cx="7389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6000">
                <a:solidFill>
                  <a:schemeClr val="lt1"/>
                </a:solidFill>
              </a:rPr>
              <a:t>D</a:t>
            </a:r>
            <a:endParaRPr sz="6000">
              <a:solidFill>
                <a:schemeClr val="lt1"/>
              </a:solidFill>
            </a:endParaRPr>
          </a:p>
        </p:txBody>
      </p:sp>
      <p:sp>
        <p:nvSpPr>
          <p:cNvPr id="114" name="Google Shape;114;p1"/>
          <p:cNvSpPr txBox="1"/>
          <p:nvPr/>
        </p:nvSpPr>
        <p:spPr>
          <a:xfrm>
            <a:off x="19928100" y="8751925"/>
            <a:ext cx="7389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6000">
                <a:solidFill>
                  <a:schemeClr val="lt1"/>
                </a:solidFill>
              </a:rPr>
              <a:t>A</a:t>
            </a:r>
            <a:endParaRPr sz="6000">
              <a:solidFill>
                <a:schemeClr val="lt1"/>
              </a:solidFill>
            </a:endParaRPr>
          </a:p>
        </p:txBody>
      </p:sp>
      <p:sp>
        <p:nvSpPr>
          <p:cNvPr id="115" name="Google Shape;115;p1"/>
          <p:cNvSpPr txBox="1"/>
          <p:nvPr/>
        </p:nvSpPr>
        <p:spPr>
          <a:xfrm>
            <a:off x="23890500" y="8751925"/>
            <a:ext cx="7389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6000">
                <a:solidFill>
                  <a:schemeClr val="lt1"/>
                </a:solidFill>
              </a:rPr>
              <a:t>B</a:t>
            </a:r>
            <a:endParaRPr sz="6000">
              <a:solidFill>
                <a:schemeClr val="lt1"/>
              </a:solidFill>
            </a:endParaRPr>
          </a:p>
        </p:txBody>
      </p:sp>
      <p:sp>
        <p:nvSpPr>
          <p:cNvPr id="116" name="Google Shape;116;p1"/>
          <p:cNvSpPr txBox="1"/>
          <p:nvPr/>
        </p:nvSpPr>
        <p:spPr>
          <a:xfrm>
            <a:off x="4154700" y="35650525"/>
            <a:ext cx="7389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6000">
                <a:solidFill>
                  <a:schemeClr val="lt1"/>
                </a:solidFill>
              </a:rPr>
              <a:t>C</a:t>
            </a:r>
            <a:endParaRPr sz="6000">
              <a:solidFill>
                <a:schemeClr val="lt1"/>
              </a:solidFill>
            </a:endParaRPr>
          </a:p>
        </p:txBody>
      </p:sp>
      <p:sp>
        <p:nvSpPr>
          <p:cNvPr id="117" name="Google Shape;117;p1"/>
          <p:cNvSpPr txBox="1"/>
          <p:nvPr/>
        </p:nvSpPr>
        <p:spPr>
          <a:xfrm>
            <a:off x="9336300" y="35574325"/>
            <a:ext cx="7389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6000">
                <a:solidFill>
                  <a:schemeClr val="lt1"/>
                </a:solidFill>
              </a:rPr>
              <a:t>D</a:t>
            </a:r>
            <a:endParaRPr sz="6000">
              <a:solidFill>
                <a:schemeClr val="lt1"/>
              </a:solidFill>
            </a:endParaRPr>
          </a:p>
        </p:txBody>
      </p:sp>
      <p:sp>
        <p:nvSpPr>
          <p:cNvPr id="118" name="Google Shape;118;p1"/>
          <p:cNvSpPr txBox="1"/>
          <p:nvPr>
            <p:ph type="title"/>
          </p:nvPr>
        </p:nvSpPr>
        <p:spPr>
          <a:xfrm>
            <a:off x="0" y="4047034"/>
            <a:ext cx="28800426" cy="5011188"/>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pt-BR" sz="9800">
                <a:latin typeface="Calibri"/>
                <a:ea typeface="Calibri"/>
                <a:cs typeface="Calibri"/>
                <a:sym typeface="Calibri"/>
              </a:rPr>
              <a:t>FRATURA DO ÂNGULO INFERIOR DA ESCÁPULA: </a:t>
            </a:r>
            <a:br>
              <a:rPr b="1" lang="pt-BR" sz="9800">
                <a:latin typeface="Calibri"/>
                <a:ea typeface="Calibri"/>
                <a:cs typeface="Calibri"/>
                <a:sym typeface="Calibri"/>
              </a:rPr>
            </a:br>
            <a:r>
              <a:rPr b="1" lang="pt-BR" sz="9800">
                <a:latin typeface="Calibri"/>
                <a:ea typeface="Calibri"/>
                <a:cs typeface="Calibri"/>
                <a:sym typeface="Calibri"/>
              </a:rPr>
              <a:t>UMA RARA E SUBESTIMADA LESÃO </a:t>
            </a:r>
            <a:br>
              <a:rPr b="1" lang="pt-BR" sz="4800">
                <a:latin typeface="Calibri"/>
                <a:ea typeface="Calibri"/>
                <a:cs typeface="Calibri"/>
                <a:sym typeface="Calibri"/>
              </a:rPr>
            </a:br>
            <a:r>
              <a:rPr lang="pt-BR" sz="6000">
                <a:latin typeface="Calibri"/>
                <a:ea typeface="Calibri"/>
                <a:cs typeface="Calibri"/>
                <a:sym typeface="Calibri"/>
              </a:rPr>
              <a:t>Gabriel Henrique Resende Melo</a:t>
            </a:r>
            <a:r>
              <a:rPr baseline="30000" lang="pt-BR" sz="6000">
                <a:latin typeface="Calibri"/>
                <a:ea typeface="Calibri"/>
                <a:cs typeface="Calibri"/>
                <a:sym typeface="Calibri"/>
              </a:rPr>
              <a:t>1</a:t>
            </a:r>
            <a:r>
              <a:rPr lang="pt-BR" sz="6000">
                <a:latin typeface="Calibri"/>
                <a:ea typeface="Calibri"/>
                <a:cs typeface="Calibri"/>
                <a:sym typeface="Calibri"/>
              </a:rPr>
              <a:t>, Rafael Gallego</a:t>
            </a:r>
            <a:r>
              <a:rPr baseline="30000" lang="pt-BR" sz="6000">
                <a:latin typeface="Calibri"/>
                <a:ea typeface="Calibri"/>
                <a:cs typeface="Calibri"/>
                <a:sym typeface="Calibri"/>
              </a:rPr>
              <a:t>1</a:t>
            </a:r>
            <a:r>
              <a:rPr lang="pt-BR" sz="6000">
                <a:latin typeface="Calibri"/>
                <a:ea typeface="Calibri"/>
                <a:cs typeface="Calibri"/>
                <a:sym typeface="Calibri"/>
              </a:rPr>
              <a:t>, Gustavo Waldolato</a:t>
            </a:r>
            <a:r>
              <a:rPr baseline="30000" lang="pt-BR" sz="6000">
                <a:latin typeface="Calibri"/>
                <a:ea typeface="Calibri"/>
                <a:cs typeface="Calibri"/>
                <a:sym typeface="Calibri"/>
              </a:rPr>
              <a:t>1</a:t>
            </a:r>
            <a:r>
              <a:rPr lang="pt-BR" sz="6000">
                <a:latin typeface="Calibri"/>
                <a:ea typeface="Calibri"/>
                <a:cs typeface="Calibri"/>
                <a:sym typeface="Calibri"/>
              </a:rPr>
              <a:t>, Robinson Esteves Pires</a:t>
            </a:r>
            <a:r>
              <a:rPr baseline="30000" lang="pt-BR" sz="6000">
                <a:latin typeface="Calibri"/>
                <a:ea typeface="Calibri"/>
                <a:cs typeface="Calibri"/>
                <a:sym typeface="Calibri"/>
              </a:rPr>
              <a:t>1</a:t>
            </a:r>
            <a:br>
              <a:rPr baseline="30000" lang="pt-BR" sz="4800">
                <a:latin typeface="Calibri"/>
                <a:ea typeface="Calibri"/>
                <a:cs typeface="Calibri"/>
                <a:sym typeface="Calibri"/>
              </a:rPr>
            </a:br>
            <a:r>
              <a:rPr baseline="30000" lang="pt-BR" sz="5300">
                <a:latin typeface="Calibri"/>
                <a:ea typeface="Calibri"/>
                <a:cs typeface="Calibri"/>
                <a:sym typeface="Calibri"/>
              </a:rPr>
              <a:t>1</a:t>
            </a:r>
            <a:r>
              <a:rPr lang="pt-BR" sz="5300">
                <a:latin typeface="Calibri"/>
                <a:ea typeface="Calibri"/>
                <a:cs typeface="Calibri"/>
                <a:sym typeface="Calibri"/>
              </a:rPr>
              <a:t>Serviço de Trauma Ortopédico - Hospital Felício Rocho - Belo Horizonte (MG)</a:t>
            </a:r>
            <a:br>
              <a:rPr lang="pt-BR" sz="4800">
                <a:latin typeface="Calibri"/>
                <a:ea typeface="Calibri"/>
                <a:cs typeface="Calibri"/>
                <a:sym typeface="Calibri"/>
              </a:rPr>
            </a:br>
            <a:endParaRPr sz="4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8096156cad604fb5">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5aee414810824d2c">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3" name="CaixaDeTexto 2">
            <a:extLst>
              <a:ext uri="{FF2B5EF4-FFF2-40B4-BE49-F238E27FC236}">
                <a16:creationId xmlns:a16="http://schemas.microsoft.com/office/drawing/2014/main" id="{7C6F9332-19C7-C448-6D5B-7F516E3F7910}"/>
              </a:ext>
            </a:extLst>
          </p:cNvPr>
          <p:cNvSpPr txBox="1"/>
          <p:nvPr/>
        </p:nvSpPr>
        <p:spPr>
          <a:xfrm>
            <a:off x="633409" y="4982508"/>
            <a:ext cx="27533602" cy="7909858"/>
          </a:xfrm>
          <a:prstGeom prst="rect">
            <a:avLst/>
          </a:prstGeom>
          <a:noFill/>
        </p:spPr>
        <p:txBody>
          <a:bodyPr wrap="square">
            <a:spAutoFit/>
          </a:bodyPr>
          <a:lstStyle/>
          <a:p>
            <a:pPr algn="ctr"/>
            <a:r>
              <a:rPr lang="pt-BR" sz="4800" b="1" dirty="0">
                <a:solidFill>
                  <a:srgbClr val="000000"/>
                </a:solidFill>
                <a:latin typeface="Times New Roman" panose="02020603050405020304" pitchFamily="18" charset="0"/>
              </a:rPr>
              <a:t> </a:t>
            </a:r>
            <a:r>
              <a:rPr lang="pt-BR" sz="6200" b="1" dirty="0" err="1">
                <a:solidFill>
                  <a:srgbClr val="000000"/>
                </a:solidFill>
                <a:latin typeface="Times New Roman" panose="02020603050405020304" pitchFamily="18" charset="0"/>
              </a:rPr>
              <a:t>Educação</a:t>
            </a:r>
            <a:r>
              <a:rPr lang="pt-BR" sz="6200" b="1" dirty="0">
                <a:solidFill>
                  <a:srgbClr val="000000"/>
                </a:solidFill>
                <a:latin typeface="Times New Roman" panose="02020603050405020304" pitchFamily="18" charset="0"/>
              </a:rPr>
              <a:t> em </a:t>
            </a:r>
            <a:r>
              <a:rPr lang="pt-BR" sz="6200" b="1" dirty="0" err="1">
                <a:solidFill>
                  <a:srgbClr val="000000"/>
                </a:solidFill>
                <a:latin typeface="Times New Roman" panose="02020603050405020304" pitchFamily="18" charset="0"/>
              </a:rPr>
              <a:t>Saúde</a:t>
            </a:r>
            <a:r>
              <a:rPr lang="pt-BR" sz="6200" b="1" dirty="0">
                <a:solidFill>
                  <a:srgbClr val="000000"/>
                </a:solidFill>
                <a:latin typeface="Times New Roman" panose="02020603050405020304" pitchFamily="18" charset="0"/>
              </a:rPr>
              <a:t>: A </a:t>
            </a:r>
            <a:r>
              <a:rPr lang="pt-BR" sz="6200" b="1" dirty="0" err="1">
                <a:solidFill>
                  <a:srgbClr val="000000"/>
                </a:solidFill>
                <a:latin typeface="Times New Roman" panose="02020603050405020304" pitchFamily="18" charset="0"/>
              </a:rPr>
              <a:t>Experiência</a:t>
            </a:r>
            <a:r>
              <a:rPr lang="pt-BR" sz="6200" b="1" dirty="0">
                <a:solidFill>
                  <a:srgbClr val="000000"/>
                </a:solidFill>
                <a:latin typeface="Times New Roman" panose="02020603050405020304" pitchFamily="18" charset="0"/>
              </a:rPr>
              <a:t> de Estudantes de Medicina no Ensino de Dores </a:t>
            </a:r>
            <a:r>
              <a:rPr lang="pt-BR" sz="6200" b="1" dirty="0" err="1">
                <a:solidFill>
                  <a:srgbClr val="000000"/>
                </a:solidFill>
                <a:latin typeface="Times New Roman" panose="02020603050405020304" pitchFamily="18" charset="0"/>
              </a:rPr>
              <a:t>Musculoesqueléticas</a:t>
            </a:r>
            <a:r>
              <a:rPr lang="pt-BR" sz="6200" b="1" dirty="0">
                <a:solidFill>
                  <a:srgbClr val="000000"/>
                </a:solidFill>
                <a:latin typeface="Times New Roman" panose="02020603050405020304" pitchFamily="18" charset="0"/>
              </a:rPr>
              <a:t> Comuns</a:t>
            </a:r>
          </a:p>
          <a:p>
            <a:pPr algn="ctr"/>
            <a:r>
              <a:rPr lang="pt-BR" sz="4800" dirty="0">
                <a:solidFill>
                  <a:srgbClr val="717070"/>
                </a:solidFill>
                <a:latin typeface="Calibri" panose="020F0502020204030204" pitchFamily="34" charset="0"/>
                <a:ea typeface="Calibri" panose="020F0502020204030204" pitchFamily="34" charset="0"/>
                <a:cs typeface="Calibri" panose="020F0502020204030204" pitchFamily="34" charset="0"/>
              </a:rPr>
              <a:t>Gabriel Vinícius da Silva </a:t>
            </a:r>
            <a:r>
              <a:rPr lang="pt-BR" sz="4800" b="0" i="0" u="none" strike="noStrike" baseline="30000" dirty="0">
                <a:solidFill>
                  <a:srgbClr val="717070"/>
                </a:solidFill>
                <a:effectLst/>
                <a:latin typeface="Calibri" panose="020F0502020204030204" pitchFamily="34" charset="0"/>
                <a:ea typeface="Calibri" panose="020F0502020204030204" pitchFamily="34" charset="0"/>
                <a:cs typeface="Calibri" panose="020F0502020204030204" pitchFamily="34" charset="0"/>
              </a:rPr>
              <a:t>1</a:t>
            </a:r>
          </a:p>
          <a:p>
            <a:pPr algn="ctr"/>
            <a:r>
              <a:rPr lang="pt-BR" sz="4800" dirty="0">
                <a:solidFill>
                  <a:srgbClr val="717070"/>
                </a:solidFill>
                <a:latin typeface="Calibri" panose="020F0502020204030204" pitchFamily="34" charset="0"/>
                <a:ea typeface="Calibri" panose="020F0502020204030204" pitchFamily="34" charset="0"/>
                <a:cs typeface="Calibri" panose="020F0502020204030204" pitchFamily="34" charset="0"/>
              </a:rPr>
              <a:t>Isabela Rocha Ramos </a:t>
            </a:r>
            <a:r>
              <a:rPr lang="pt-BR" sz="4800" dirty="0" err="1">
                <a:solidFill>
                  <a:srgbClr val="717070"/>
                </a:solidFill>
                <a:latin typeface="Calibri" panose="020F0502020204030204" pitchFamily="34" charset="0"/>
                <a:ea typeface="Calibri" panose="020F0502020204030204" pitchFamily="34" charset="0"/>
                <a:cs typeface="Calibri" panose="020F0502020204030204" pitchFamily="34" charset="0"/>
              </a:rPr>
              <a:t>cavalcante</a:t>
            </a:r>
            <a:r>
              <a:rPr lang="pt-BR" sz="4800" dirty="0">
                <a:solidFill>
                  <a:srgbClr val="717070"/>
                </a:solidFill>
                <a:latin typeface="Calibri" panose="020F0502020204030204" pitchFamily="34" charset="0"/>
                <a:ea typeface="Calibri" panose="020F0502020204030204" pitchFamily="34" charset="0"/>
                <a:cs typeface="Calibri" panose="020F0502020204030204" pitchFamily="34" charset="0"/>
              </a:rPr>
              <a:t> </a:t>
            </a:r>
            <a:r>
              <a:rPr lang="pt-BR" sz="4800" baseline="30000" dirty="0">
                <a:solidFill>
                  <a:srgbClr val="717070"/>
                </a:solidFill>
                <a:latin typeface="Calibri" panose="020F0502020204030204" pitchFamily="34" charset="0"/>
                <a:ea typeface="Calibri" panose="020F0502020204030204" pitchFamily="34" charset="0"/>
                <a:cs typeface="Calibri" panose="020F0502020204030204" pitchFamily="34" charset="0"/>
              </a:rPr>
              <a:t>1</a:t>
            </a:r>
            <a:endParaRPr lang="pt-BR" sz="4800" dirty="0">
              <a:latin typeface="Calibri" panose="020F0502020204030204" pitchFamily="34" charset="0"/>
              <a:ea typeface="Calibri" panose="020F0502020204030204" pitchFamily="34" charset="0"/>
              <a:cs typeface="Calibri" panose="020F0502020204030204" pitchFamily="34" charset="0"/>
            </a:endParaRPr>
          </a:p>
          <a:p>
            <a:pPr algn="ctr"/>
            <a:r>
              <a:rPr lang="pt-BR" sz="4800" dirty="0" err="1">
                <a:solidFill>
                  <a:srgbClr val="717070"/>
                </a:solidFill>
                <a:latin typeface="Calibri" panose="020F0502020204030204" pitchFamily="34" charset="0"/>
                <a:ea typeface="Calibri" panose="020F0502020204030204" pitchFamily="34" charset="0"/>
                <a:cs typeface="Calibri" panose="020F0502020204030204" pitchFamily="34" charset="0"/>
              </a:rPr>
              <a:t>Nathiély</a:t>
            </a:r>
            <a:r>
              <a:rPr lang="pt-BR" sz="4800" dirty="0">
                <a:solidFill>
                  <a:srgbClr val="717070"/>
                </a:solidFill>
                <a:latin typeface="Calibri" panose="020F0502020204030204" pitchFamily="34" charset="0"/>
                <a:ea typeface="Calibri" panose="020F0502020204030204" pitchFamily="34" charset="0"/>
                <a:cs typeface="Calibri" panose="020F0502020204030204" pitchFamily="34" charset="0"/>
              </a:rPr>
              <a:t> </a:t>
            </a:r>
            <a:r>
              <a:rPr lang="pt-BR" sz="4800" dirty="0" err="1">
                <a:solidFill>
                  <a:srgbClr val="717070"/>
                </a:solidFill>
                <a:latin typeface="Calibri" panose="020F0502020204030204" pitchFamily="34" charset="0"/>
                <a:ea typeface="Calibri" panose="020F0502020204030204" pitchFamily="34" charset="0"/>
                <a:cs typeface="Calibri" panose="020F0502020204030204" pitchFamily="34" charset="0"/>
              </a:rPr>
              <a:t>Depieri</a:t>
            </a:r>
            <a:r>
              <a:rPr lang="pt-BR" sz="4800" dirty="0">
                <a:solidFill>
                  <a:srgbClr val="717070"/>
                </a:solidFill>
                <a:latin typeface="Calibri" panose="020F0502020204030204" pitchFamily="34" charset="0"/>
                <a:ea typeface="Calibri" panose="020F0502020204030204" pitchFamily="34" charset="0"/>
                <a:cs typeface="Calibri" panose="020F0502020204030204" pitchFamily="34" charset="0"/>
              </a:rPr>
              <a:t> Lausmann</a:t>
            </a:r>
            <a:r>
              <a:rPr lang="pt-BR" sz="4800" baseline="30000" dirty="0">
                <a:solidFill>
                  <a:srgbClr val="717070"/>
                </a:solidFill>
                <a:latin typeface="Calibri" panose="020F0502020204030204" pitchFamily="34" charset="0"/>
                <a:ea typeface="Calibri" panose="020F0502020204030204" pitchFamily="34" charset="0"/>
                <a:cs typeface="Calibri" panose="020F0502020204030204" pitchFamily="34" charset="0"/>
              </a:rPr>
              <a:t>1</a:t>
            </a:r>
            <a:endParaRPr lang="pt-BR" sz="4800" dirty="0">
              <a:latin typeface="Calibri" panose="020F0502020204030204" pitchFamily="34" charset="0"/>
              <a:ea typeface="Calibri" panose="020F0502020204030204" pitchFamily="34" charset="0"/>
              <a:cs typeface="Calibri" panose="020F0502020204030204" pitchFamily="34" charset="0"/>
            </a:endParaRPr>
          </a:p>
          <a:p>
            <a:pPr algn="ctr"/>
            <a:r>
              <a:rPr lang="pt-BR" sz="4800" dirty="0">
                <a:solidFill>
                  <a:srgbClr val="717070"/>
                </a:solidFill>
                <a:latin typeface="Calibri" panose="020F0502020204030204" pitchFamily="34" charset="0"/>
                <a:ea typeface="Calibri" panose="020F0502020204030204" pitchFamily="34" charset="0"/>
                <a:cs typeface="Calibri" panose="020F0502020204030204" pitchFamily="34" charset="0"/>
              </a:rPr>
              <a:t>Paula Anastácia Morais Cairo Gomes</a:t>
            </a:r>
            <a:r>
              <a:rPr lang="pt-BR" sz="4800" baseline="30000" dirty="0">
                <a:solidFill>
                  <a:srgbClr val="717070"/>
                </a:solidFill>
                <a:latin typeface="Calibri" panose="020F0502020204030204" pitchFamily="34" charset="0"/>
                <a:ea typeface="Calibri" panose="020F0502020204030204" pitchFamily="34" charset="0"/>
                <a:cs typeface="Calibri" panose="020F0502020204030204" pitchFamily="34" charset="0"/>
              </a:rPr>
              <a:t>1</a:t>
            </a:r>
            <a:endParaRPr lang="pt-BR" sz="4800" b="0" dirty="0">
              <a:effectLst/>
              <a:latin typeface="Calibri" panose="020F0502020204030204" pitchFamily="34" charset="0"/>
              <a:ea typeface="Calibri" panose="020F0502020204030204" pitchFamily="34" charset="0"/>
              <a:cs typeface="Calibri" panose="020F0502020204030204" pitchFamily="34" charset="0"/>
            </a:endParaRPr>
          </a:p>
          <a:p>
            <a:pPr algn="ctr" rtl="0">
              <a:buNone/>
            </a:pPr>
            <a:r>
              <a:rPr lang="pt-BR" sz="4800" b="0" i="0" u="none" strike="noStrike" dirty="0">
                <a:solidFill>
                  <a:srgbClr val="717070"/>
                </a:solidFill>
                <a:effectLst/>
                <a:latin typeface="Calibri" panose="020F0502020204030204" pitchFamily="34" charset="0"/>
                <a:ea typeface="Calibri" panose="020F0502020204030204" pitchFamily="34" charset="0"/>
                <a:cs typeface="Calibri" panose="020F0502020204030204" pitchFamily="34" charset="0"/>
              </a:rPr>
              <a:t>Vinicius Gabriel Horst Soares</a:t>
            </a:r>
            <a:r>
              <a:rPr lang="pt-BR" sz="4800" b="0" i="0" u="none" strike="noStrike" baseline="30000" dirty="0">
                <a:solidFill>
                  <a:srgbClr val="717070"/>
                </a:solidFill>
                <a:effectLst/>
                <a:latin typeface="Calibri" panose="020F0502020204030204" pitchFamily="34" charset="0"/>
                <a:ea typeface="Calibri" panose="020F0502020204030204" pitchFamily="34" charset="0"/>
                <a:cs typeface="Calibri" panose="020F0502020204030204" pitchFamily="34" charset="0"/>
              </a:rPr>
              <a:t>2</a:t>
            </a:r>
            <a:endParaRPr lang="pt-BR" sz="4800" dirty="0">
              <a:latin typeface="Calibri" panose="020F0502020204030204" pitchFamily="34" charset="0"/>
              <a:ea typeface="Calibri" panose="020F0502020204030204" pitchFamily="34" charset="0"/>
              <a:cs typeface="Calibri" panose="020F0502020204030204" pitchFamily="34" charset="0"/>
            </a:endParaRPr>
          </a:p>
          <a:p>
            <a:pPr algn="ctr" rtl="0">
              <a:buNone/>
            </a:pPr>
            <a:br>
              <a:rPr lang="pt-BR" sz="4800" b="0" dirty="0">
                <a:effectLst/>
                <a:latin typeface="Calibri" panose="020F0502020204030204" pitchFamily="34" charset="0"/>
                <a:ea typeface="Calibri" panose="020F0502020204030204" pitchFamily="34" charset="0"/>
                <a:cs typeface="Calibri" panose="020F0502020204030204" pitchFamily="34" charset="0"/>
              </a:rPr>
            </a:br>
            <a:r>
              <a:rPr lang="pt-BR" sz="4800" b="0" i="0" u="none" strike="noStrike" baseline="30000" dirty="0">
                <a:solidFill>
                  <a:srgbClr val="717070"/>
                </a:solidFill>
                <a:effectLst/>
                <a:latin typeface="Calibri" panose="020F0502020204030204" pitchFamily="34" charset="0"/>
                <a:ea typeface="Calibri" panose="020F0502020204030204" pitchFamily="34" charset="0"/>
                <a:cs typeface="Calibri" panose="020F0502020204030204" pitchFamily="34" charset="0"/>
              </a:rPr>
              <a:t>1</a:t>
            </a:r>
            <a:r>
              <a:rPr lang="pt-BR" sz="4800" b="0" i="0" u="none" strike="noStrike" dirty="0">
                <a:solidFill>
                  <a:srgbClr val="717070"/>
                </a:solidFill>
                <a:effectLst/>
                <a:latin typeface="Calibri" panose="020F0502020204030204" pitchFamily="34" charset="0"/>
                <a:ea typeface="Calibri" panose="020F0502020204030204" pitchFamily="34" charset="0"/>
                <a:cs typeface="Calibri" panose="020F0502020204030204" pitchFamily="34" charset="0"/>
              </a:rPr>
              <a:t>Discente do curso de medicina da faculdade IDOMED de Jaraguá do Sul</a:t>
            </a:r>
            <a:endParaRPr lang="pt-BR" sz="4800" b="0" dirty="0">
              <a:effectLst/>
              <a:latin typeface="Calibri" panose="020F0502020204030204" pitchFamily="34" charset="0"/>
              <a:ea typeface="Calibri" panose="020F0502020204030204" pitchFamily="34" charset="0"/>
              <a:cs typeface="Calibri" panose="020F0502020204030204" pitchFamily="34" charset="0"/>
            </a:endParaRPr>
          </a:p>
          <a:p>
            <a:pPr algn="ctr" rtl="0">
              <a:buNone/>
            </a:pPr>
            <a:r>
              <a:rPr lang="pt-BR" sz="4800" b="0" i="0" u="none" strike="noStrike" baseline="30000" dirty="0">
                <a:solidFill>
                  <a:srgbClr val="717070"/>
                </a:solidFill>
                <a:effectLst/>
                <a:latin typeface="Calibri" panose="020F0502020204030204" pitchFamily="34" charset="0"/>
                <a:ea typeface="Calibri" panose="020F0502020204030204" pitchFamily="34" charset="0"/>
                <a:cs typeface="Calibri" panose="020F0502020204030204" pitchFamily="34" charset="0"/>
              </a:rPr>
              <a:t>2</a:t>
            </a:r>
            <a:r>
              <a:rPr lang="pt-BR" sz="4800" b="0" i="0" u="none" strike="noStrike" dirty="0">
                <a:solidFill>
                  <a:srgbClr val="717070"/>
                </a:solidFill>
                <a:effectLst/>
                <a:latin typeface="Calibri" panose="020F0502020204030204" pitchFamily="34" charset="0"/>
                <a:ea typeface="Calibri" panose="020F0502020204030204" pitchFamily="34" charset="0"/>
                <a:cs typeface="Calibri" panose="020F0502020204030204" pitchFamily="34" charset="0"/>
              </a:rPr>
              <a:t>Docente do curso de medicina da faculdade IDOMED de Jaraguá do Sul</a:t>
            </a:r>
            <a:endParaRPr lang="pt-BR" sz="4800" b="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6" name="CaixaDeTexto 5">
            <a:extLst>
              <a:ext uri="{FF2B5EF4-FFF2-40B4-BE49-F238E27FC236}">
                <a16:creationId xmlns:a16="http://schemas.microsoft.com/office/drawing/2014/main" id="{06ADCDF0-35B1-5187-CB13-B7EF31044326}"/>
              </a:ext>
            </a:extLst>
          </p:cNvPr>
          <p:cNvSpPr txBox="1"/>
          <p:nvPr/>
        </p:nvSpPr>
        <p:spPr>
          <a:xfrm>
            <a:off x="2273297" y="12741262"/>
            <a:ext cx="23063200" cy="830997"/>
          </a:xfrm>
          <a:prstGeom prst="rect">
            <a:avLst/>
          </a:prstGeom>
          <a:noFill/>
        </p:spPr>
        <p:txBody>
          <a:bodyPr wrap="square">
            <a:spAutoFit/>
          </a:bodyPr>
          <a:lstStyle/>
          <a:p>
            <a:pPr rtl="0">
              <a:buNone/>
            </a:pPr>
            <a:r>
              <a:rPr lang="pt-BR" sz="48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Palavras-chave: </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Educação em saúde, Dores musculoesqueléticas, Exercício terapêutico</a:t>
            </a:r>
            <a:endParaRPr lang="pt-BR" sz="4800" dirty="0">
              <a:latin typeface="Calibri" panose="020F0502020204030204" pitchFamily="34" charset="0"/>
              <a:ea typeface="Calibri" panose="020F0502020204030204" pitchFamily="34" charset="0"/>
              <a:cs typeface="Calibri" panose="020F0502020204030204" pitchFamily="34" charset="0"/>
            </a:endParaRPr>
          </a:p>
        </p:txBody>
      </p:sp>
      <p:sp>
        <p:nvSpPr>
          <p:cNvPr id="16" name="CaixaDeTexto 15">
            <a:extLst>
              <a:ext uri="{FF2B5EF4-FFF2-40B4-BE49-F238E27FC236}">
                <a16:creationId xmlns:a16="http://schemas.microsoft.com/office/drawing/2014/main" id="{1D655258-D2AB-F21F-5C81-610BE109BE9D}"/>
              </a:ext>
            </a:extLst>
          </p:cNvPr>
          <p:cNvSpPr txBox="1"/>
          <p:nvPr/>
        </p:nvSpPr>
        <p:spPr>
          <a:xfrm>
            <a:off x="534979" y="13984865"/>
            <a:ext cx="13562017" cy="8094524"/>
          </a:xfrm>
          <a:prstGeom prst="rect">
            <a:avLst/>
          </a:prstGeom>
          <a:noFill/>
        </p:spPr>
        <p:txBody>
          <a:bodyPr wrap="square">
            <a:spAutoFit/>
          </a:bodyPr>
          <a:lstStyle/>
          <a:p>
            <a:pPr algn="ctr" rtl="0">
              <a:buNone/>
            </a:pPr>
            <a:r>
              <a:rPr lang="pt-BR" sz="6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Introdução</a:t>
            </a:r>
            <a:endParaRPr lang="pt-BR" sz="6000" b="0" dirty="0">
              <a:effectLst/>
              <a:latin typeface="Calibri" panose="020F0502020204030204" pitchFamily="34" charset="0"/>
              <a:ea typeface="Calibri" panose="020F0502020204030204" pitchFamily="34" charset="0"/>
              <a:cs typeface="Calibri" panose="020F0502020204030204" pitchFamily="34" charset="0"/>
            </a:endParaRPr>
          </a:p>
          <a:p>
            <a:pPr marL="393700" marR="393700" algn="just" rtl="0">
              <a:spcBef>
                <a:spcPts val="1200"/>
              </a:spcBef>
              <a:spcAft>
                <a:spcPts val="1200"/>
              </a:spcAft>
              <a:buNone/>
            </a:pPr>
            <a:br>
              <a:rPr lang="pt-BR" b="0" dirty="0">
                <a:effectLst/>
              </a:rPr>
            </a:br>
            <a:r>
              <a:rPr lang="pt-BR" sz="4800" b="0" dirty="0">
                <a:effectLst/>
                <a:latin typeface="Calibri" panose="020F0502020204030204" pitchFamily="34" charset="0"/>
                <a:ea typeface="Calibri" panose="020F0502020204030204" pitchFamily="34" charset="0"/>
                <a:cs typeface="Calibri" panose="020F0502020204030204" pitchFamily="34" charset="0"/>
              </a:rPr>
              <a:t>Dores musculoesqueléticas, como </a:t>
            </a:r>
            <a:r>
              <a:rPr lang="pt-BR" sz="4800" b="0" dirty="0" err="1">
                <a:effectLst/>
                <a:latin typeface="Calibri" panose="020F0502020204030204" pitchFamily="34" charset="0"/>
                <a:ea typeface="Calibri" panose="020F0502020204030204" pitchFamily="34" charset="0"/>
                <a:cs typeface="Calibri" panose="020F0502020204030204" pitchFamily="34" charset="0"/>
              </a:rPr>
              <a:t>lombociatalgia</a:t>
            </a:r>
            <a:r>
              <a:rPr lang="pt-BR" sz="4800" b="0" dirty="0">
                <a:effectLst/>
                <a:latin typeface="Calibri" panose="020F0502020204030204" pitchFamily="34" charset="0"/>
                <a:ea typeface="Calibri" panose="020F0502020204030204" pitchFamily="34" charset="0"/>
                <a:cs typeface="Calibri" panose="020F0502020204030204" pitchFamily="34" charset="0"/>
              </a:rPr>
              <a:t> e hérnia de disco, afetam a qualidade de vida e estão entre as principais causas de incapacidade global (WHO, 2021). A educação em saúde é crucial na prevenção e manejo. Em projeto de extensão, acadêmicos de medicina e docentes promovem rodas de conversa em igrejas, enfatizando o papel dos exercícios físicos no alívio da dor e na funcionalidade.</a:t>
            </a:r>
            <a:endParaRPr lang="pt-BR" sz="4800" dirty="0">
              <a:latin typeface="Calibri" panose="020F0502020204030204" pitchFamily="34" charset="0"/>
              <a:ea typeface="Calibri" panose="020F0502020204030204" pitchFamily="34" charset="0"/>
              <a:cs typeface="Calibri" panose="020F0502020204030204" pitchFamily="34" charset="0"/>
            </a:endParaRPr>
          </a:p>
        </p:txBody>
      </p:sp>
      <p:sp>
        <p:nvSpPr>
          <p:cNvPr id="24" name="CaixaDeTexto 23">
            <a:extLst>
              <a:ext uri="{FF2B5EF4-FFF2-40B4-BE49-F238E27FC236}">
                <a16:creationId xmlns:a16="http://schemas.microsoft.com/office/drawing/2014/main" id="{00B12C67-0316-AFDA-D3E6-23D9A968BEA3}"/>
              </a:ext>
            </a:extLst>
          </p:cNvPr>
          <p:cNvSpPr txBox="1"/>
          <p:nvPr/>
        </p:nvSpPr>
        <p:spPr>
          <a:xfrm>
            <a:off x="534979" y="22206052"/>
            <a:ext cx="13562017" cy="4247317"/>
          </a:xfrm>
          <a:prstGeom prst="rect">
            <a:avLst/>
          </a:prstGeom>
          <a:noFill/>
        </p:spPr>
        <p:txBody>
          <a:bodyPr wrap="square">
            <a:spAutoFit/>
          </a:bodyPr>
          <a:lstStyle/>
          <a:p>
            <a:pPr algn="ctr" rtl="0">
              <a:buNone/>
            </a:pPr>
            <a:r>
              <a:rPr lang="pt-BR" sz="6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Objetivo</a:t>
            </a:r>
            <a:endParaRPr lang="pt-BR" sz="6000" b="0" dirty="0">
              <a:effectLst/>
              <a:latin typeface="Calibri" panose="020F0502020204030204" pitchFamily="34" charset="0"/>
              <a:ea typeface="Calibri" panose="020F0502020204030204" pitchFamily="34" charset="0"/>
              <a:cs typeface="Calibri" panose="020F0502020204030204" pitchFamily="34" charset="0"/>
            </a:endParaRPr>
          </a:p>
          <a:p>
            <a:pPr marL="457200" algn="just" rtl="0">
              <a:buNone/>
            </a:pPr>
            <a:endPar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457200" algn="just" rtl="0">
              <a:buNone/>
            </a:pP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Relatar ações educativas sobre dores musculoesqueléticas e atividade física, bem como avaliar seu impacto na conscientização comunitária.</a:t>
            </a:r>
            <a:br>
              <a:rPr lang="pt-BR" dirty="0"/>
            </a:br>
            <a:endParaRPr lang="pt-BR" dirty="0"/>
          </a:p>
        </p:txBody>
      </p:sp>
      <p:sp>
        <p:nvSpPr>
          <p:cNvPr id="28" name="CaixaDeTexto 27">
            <a:extLst>
              <a:ext uri="{FF2B5EF4-FFF2-40B4-BE49-F238E27FC236}">
                <a16:creationId xmlns:a16="http://schemas.microsoft.com/office/drawing/2014/main" id="{4B939D3D-58E1-C081-1E97-9062A6BC7C68}"/>
              </a:ext>
            </a:extLst>
          </p:cNvPr>
          <p:cNvSpPr txBox="1"/>
          <p:nvPr/>
        </p:nvSpPr>
        <p:spPr>
          <a:xfrm>
            <a:off x="838186" y="26453369"/>
            <a:ext cx="12966711" cy="5524589"/>
          </a:xfrm>
          <a:prstGeom prst="rect">
            <a:avLst/>
          </a:prstGeom>
          <a:noFill/>
        </p:spPr>
        <p:txBody>
          <a:bodyPr wrap="square">
            <a:spAutoFit/>
          </a:bodyPr>
          <a:lstStyle/>
          <a:p>
            <a:pPr algn="ctr" rtl="0">
              <a:buNone/>
            </a:pPr>
            <a:r>
              <a:rPr lang="pt-BR" sz="6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Método</a:t>
            </a:r>
            <a:endParaRPr lang="pt-BR" sz="6000" b="0" dirty="0">
              <a:effectLst/>
              <a:latin typeface="Calibri" panose="020F0502020204030204" pitchFamily="34" charset="0"/>
              <a:ea typeface="Calibri" panose="020F0502020204030204" pitchFamily="34" charset="0"/>
              <a:cs typeface="Calibri" panose="020F0502020204030204" pitchFamily="34" charset="0"/>
            </a:endParaRPr>
          </a:p>
          <a:p>
            <a:pPr algn="just" rtl="0">
              <a:spcBef>
                <a:spcPts val="600"/>
              </a:spcBef>
              <a:spcAft>
                <a:spcPts val="600"/>
              </a:spcAft>
              <a:buNone/>
            </a:pPr>
            <a:br>
              <a:rPr lang="pt-BR" sz="4800" b="0" dirty="0">
                <a:effectLst/>
                <a:latin typeface="Calibri" panose="020F0502020204030204" pitchFamily="34" charset="0"/>
                <a:ea typeface="Calibri" panose="020F0502020204030204" pitchFamily="34" charset="0"/>
                <a:cs typeface="Calibri" panose="020F0502020204030204" pitchFamily="34" charset="0"/>
              </a:rPr>
            </a:br>
            <a:r>
              <a:rPr lang="pt-BR" sz="4800" b="0" dirty="0">
                <a:effectLst/>
                <a:latin typeface="Calibri" panose="020F0502020204030204" pitchFamily="34" charset="0"/>
                <a:ea typeface="Calibri" panose="020F0502020204030204" pitchFamily="34" charset="0"/>
                <a:cs typeface="Calibri" panose="020F0502020204030204" pitchFamily="34" charset="0"/>
              </a:rPr>
              <a:t>Rodas de conversa em igrejas com abordagem interativa, uso de materiais educativos e demonstrações de exercícios terapêuticos. A percepção dos participantes foi avaliada por feedback qualitativo.</a:t>
            </a:r>
            <a:endParaRPr lang="pt-BR" dirty="0"/>
          </a:p>
        </p:txBody>
      </p:sp>
      <p:sp>
        <p:nvSpPr>
          <p:cNvPr id="30" name="CaixaDeTexto 29">
            <a:extLst>
              <a:ext uri="{FF2B5EF4-FFF2-40B4-BE49-F238E27FC236}">
                <a16:creationId xmlns:a16="http://schemas.microsoft.com/office/drawing/2014/main" id="{37B301A3-7F5A-3890-C54C-1237B75A746F}"/>
              </a:ext>
            </a:extLst>
          </p:cNvPr>
          <p:cNvSpPr txBox="1"/>
          <p:nvPr/>
        </p:nvSpPr>
        <p:spPr>
          <a:xfrm>
            <a:off x="838201" y="31977958"/>
            <a:ext cx="12966696" cy="7001917"/>
          </a:xfrm>
          <a:prstGeom prst="rect">
            <a:avLst/>
          </a:prstGeom>
          <a:noFill/>
        </p:spPr>
        <p:txBody>
          <a:bodyPr wrap="square">
            <a:spAutoFit/>
          </a:bodyPr>
          <a:lstStyle/>
          <a:p>
            <a:pPr algn="ctr" rtl="0">
              <a:buNone/>
            </a:pPr>
            <a:r>
              <a:rPr lang="pt-BR" sz="6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Resultados</a:t>
            </a:r>
            <a:endParaRPr lang="pt-BR" sz="6000" b="0" dirty="0">
              <a:effectLst/>
              <a:latin typeface="Calibri" panose="020F0502020204030204" pitchFamily="34" charset="0"/>
              <a:ea typeface="Calibri" panose="020F0502020204030204" pitchFamily="34" charset="0"/>
              <a:cs typeface="Calibri" panose="020F0502020204030204" pitchFamily="34" charset="0"/>
            </a:endParaRPr>
          </a:p>
          <a:p>
            <a:pPr algn="just" rtl="0">
              <a:spcBef>
                <a:spcPts val="600"/>
              </a:spcBef>
              <a:spcAft>
                <a:spcPts val="600"/>
              </a:spcAft>
              <a:buNone/>
            </a:pPr>
            <a:br>
              <a:rPr lang="pt-BR" sz="4800" b="0" dirty="0">
                <a:effectLst/>
                <a:latin typeface="Calibri" panose="020F0502020204030204" pitchFamily="34" charset="0"/>
                <a:ea typeface="Calibri" panose="020F0502020204030204" pitchFamily="34" charset="0"/>
                <a:cs typeface="Calibri" panose="020F0502020204030204" pitchFamily="34" charset="0"/>
              </a:rPr>
            </a:b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Participaram 93 pessoas. Embora UBS apontem lombalgia, artrite e artrose como mais frequentes, houve alta procura por informações sobre dor ciática e hérnia de disco. Peças anatômicas facilitaram o entendimento. Muitos desconheciam a importância do exercício e buscaram mais orientações.</a:t>
            </a:r>
            <a:endParaRPr lang="pt-BR" sz="4800" dirty="0">
              <a:latin typeface="Calibri" panose="020F0502020204030204" pitchFamily="34" charset="0"/>
              <a:ea typeface="Calibri" panose="020F0502020204030204" pitchFamily="34" charset="0"/>
              <a:cs typeface="Calibri" panose="020F0502020204030204" pitchFamily="34" charset="0"/>
            </a:endParaRPr>
          </a:p>
        </p:txBody>
      </p:sp>
      <p:sp>
        <p:nvSpPr>
          <p:cNvPr id="34" name="CaixaDeTexto 33">
            <a:extLst>
              <a:ext uri="{FF2B5EF4-FFF2-40B4-BE49-F238E27FC236}">
                <a16:creationId xmlns:a16="http://schemas.microsoft.com/office/drawing/2014/main" id="{E8B6F445-7C1E-6EDD-EDA4-A0609C6126BC}"/>
              </a:ext>
            </a:extLst>
          </p:cNvPr>
          <p:cNvSpPr txBox="1"/>
          <p:nvPr/>
        </p:nvSpPr>
        <p:spPr>
          <a:xfrm>
            <a:off x="14588341" y="22703407"/>
            <a:ext cx="13373898" cy="6924973"/>
          </a:xfrm>
          <a:prstGeom prst="rect">
            <a:avLst/>
          </a:prstGeom>
          <a:noFill/>
        </p:spPr>
        <p:txBody>
          <a:bodyPr wrap="square">
            <a:spAutoFit/>
          </a:bodyPr>
          <a:lstStyle/>
          <a:p>
            <a:pPr algn="ctr" rtl="0">
              <a:buNone/>
            </a:pPr>
            <a:r>
              <a:rPr lang="pt-BR" sz="6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Discussão</a:t>
            </a:r>
            <a:endParaRPr lang="pt-BR" sz="6000" b="0" dirty="0">
              <a:effectLst/>
              <a:latin typeface="Calibri" panose="020F0502020204030204" pitchFamily="34" charset="0"/>
              <a:ea typeface="Calibri" panose="020F0502020204030204" pitchFamily="34" charset="0"/>
              <a:cs typeface="Calibri" panose="020F0502020204030204" pitchFamily="34" charset="0"/>
            </a:endParaRPr>
          </a:p>
          <a:p>
            <a:pPr marL="457200" algn="just" rtl="0">
              <a:buNone/>
            </a:pPr>
            <a:br>
              <a:rPr lang="pt-BR" sz="4800" b="0" dirty="0">
                <a:effectLst/>
                <a:latin typeface="Calibri" panose="020F0502020204030204" pitchFamily="34" charset="0"/>
                <a:ea typeface="Calibri" panose="020F0502020204030204" pitchFamily="34" charset="0"/>
                <a:cs typeface="Calibri" panose="020F0502020204030204" pitchFamily="34" charset="0"/>
              </a:rPr>
            </a:b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estratégia foi eficaz e humanizada. O diálogo favoreceu trocas de experiências e esclarecimento de dúvidas. A diferença entre dados das UBS e o interesse espontâneo reforça a necessidade de ações voltadas às demandas reais. A falta de informação acessível mostrou-se barreira ao autocuidado.</a:t>
            </a:r>
            <a:endParaRPr lang="pt-BR" sz="4800" dirty="0">
              <a:latin typeface="Calibri" panose="020F0502020204030204" pitchFamily="34" charset="0"/>
              <a:ea typeface="Calibri" panose="020F0502020204030204" pitchFamily="34" charset="0"/>
              <a:cs typeface="Calibri" panose="020F0502020204030204" pitchFamily="34" charset="0"/>
            </a:endParaRPr>
          </a:p>
        </p:txBody>
      </p:sp>
      <p:sp>
        <p:nvSpPr>
          <p:cNvPr id="36" name="CaixaDeTexto 35">
            <a:extLst>
              <a:ext uri="{FF2B5EF4-FFF2-40B4-BE49-F238E27FC236}">
                <a16:creationId xmlns:a16="http://schemas.microsoft.com/office/drawing/2014/main" id="{DEA9DE10-B43F-A1E0-BACD-C323ABFF084B}"/>
              </a:ext>
            </a:extLst>
          </p:cNvPr>
          <p:cNvSpPr txBox="1"/>
          <p:nvPr/>
        </p:nvSpPr>
        <p:spPr>
          <a:xfrm>
            <a:off x="14845502" y="29152633"/>
            <a:ext cx="12966696" cy="5524589"/>
          </a:xfrm>
          <a:prstGeom prst="rect">
            <a:avLst/>
          </a:prstGeom>
          <a:noFill/>
        </p:spPr>
        <p:txBody>
          <a:bodyPr wrap="square">
            <a:spAutoFit/>
          </a:bodyPr>
          <a:lstStyle/>
          <a:p>
            <a:pPr algn="ctr" rtl="0">
              <a:buNone/>
            </a:pPr>
            <a:r>
              <a:rPr lang="pt-BR" sz="6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Conclusão</a:t>
            </a:r>
            <a:endParaRPr lang="pt-BR" sz="6000" b="0" dirty="0">
              <a:effectLst/>
              <a:latin typeface="Calibri" panose="020F0502020204030204" pitchFamily="34" charset="0"/>
              <a:ea typeface="Calibri" panose="020F0502020204030204" pitchFamily="34" charset="0"/>
              <a:cs typeface="Calibri" panose="020F0502020204030204" pitchFamily="34" charset="0"/>
            </a:endParaRPr>
          </a:p>
          <a:p>
            <a:pPr algn="just" rtl="0">
              <a:spcBef>
                <a:spcPts val="600"/>
              </a:spcBef>
              <a:spcAft>
                <a:spcPts val="600"/>
              </a:spcAft>
              <a:buNone/>
            </a:pPr>
            <a:br>
              <a:rPr lang="pt-BR" sz="4800" b="0" dirty="0">
                <a:effectLst/>
                <a:latin typeface="Calibri" panose="020F0502020204030204" pitchFamily="34" charset="0"/>
                <a:ea typeface="Calibri" panose="020F0502020204030204" pitchFamily="34" charset="0"/>
                <a:cs typeface="Calibri" panose="020F0502020204030204" pitchFamily="34" charset="0"/>
              </a:rPr>
            </a:b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 rodas de conversa impactaram a conscientização sobre dores musculoesqueléticas, mostrando que abordagens simples empoderam a comunidade. Investir nessas ações é essencial para mudanças duradouras e melhor qualidade de vida.</a:t>
            </a:r>
            <a:endParaRPr lang="pt-BR" sz="4800" b="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8" name="CaixaDeTexto 37">
            <a:extLst>
              <a:ext uri="{FF2B5EF4-FFF2-40B4-BE49-F238E27FC236}">
                <a16:creationId xmlns:a16="http://schemas.microsoft.com/office/drawing/2014/main" id="{76BFF0FB-962E-38F9-DEDD-AFCFFB4F52DB}"/>
              </a:ext>
            </a:extLst>
          </p:cNvPr>
          <p:cNvSpPr txBox="1"/>
          <p:nvPr/>
        </p:nvSpPr>
        <p:spPr>
          <a:xfrm>
            <a:off x="14845502" y="34524865"/>
            <a:ext cx="12966696" cy="4893647"/>
          </a:xfrm>
          <a:prstGeom prst="rect">
            <a:avLst/>
          </a:prstGeom>
          <a:noFill/>
        </p:spPr>
        <p:txBody>
          <a:bodyPr wrap="square">
            <a:spAutoFit/>
          </a:bodyPr>
          <a:lstStyle/>
          <a:p>
            <a:pPr algn="ctr" rtl="0">
              <a:buNone/>
            </a:pPr>
            <a:r>
              <a:rPr lang="pt-BR" sz="6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Referências </a:t>
            </a:r>
          </a:p>
          <a:p>
            <a:pPr algn="ctr" rtl="0">
              <a:buNone/>
            </a:pPr>
            <a:endParaRPr lang="pt-BR" sz="6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rtl="0">
              <a:buNone/>
            </a:pPr>
            <a:r>
              <a:rPr lang="pt-BR" sz="4800" dirty="0">
                <a:latin typeface="Calibri" panose="020F0502020204030204" pitchFamily="34" charset="0"/>
                <a:ea typeface="Calibri" panose="020F0502020204030204" pitchFamily="34" charset="0"/>
                <a:cs typeface="Calibri" panose="020F0502020204030204" pitchFamily="34" charset="0"/>
              </a:rPr>
              <a:t>WORLD HEALTH ORGANIZATION. </a:t>
            </a:r>
            <a:r>
              <a:rPr lang="pt-BR" sz="4800" b="1" dirty="0" err="1">
                <a:latin typeface="Calibri" panose="020F0502020204030204" pitchFamily="34" charset="0"/>
                <a:ea typeface="Calibri" panose="020F0502020204030204" pitchFamily="34" charset="0"/>
                <a:cs typeface="Calibri" panose="020F0502020204030204" pitchFamily="34" charset="0"/>
              </a:rPr>
              <a:t>Musculoskeletal</a:t>
            </a:r>
            <a:r>
              <a:rPr lang="pt-BR" sz="4800" b="1" dirty="0">
                <a:latin typeface="Calibri" panose="020F0502020204030204" pitchFamily="34" charset="0"/>
                <a:ea typeface="Calibri" panose="020F0502020204030204" pitchFamily="34" charset="0"/>
                <a:cs typeface="Calibri" panose="020F0502020204030204" pitchFamily="34" charset="0"/>
              </a:rPr>
              <a:t> </a:t>
            </a:r>
            <a:r>
              <a:rPr lang="pt-BR" sz="4800" b="1" dirty="0" err="1">
                <a:latin typeface="Calibri" panose="020F0502020204030204" pitchFamily="34" charset="0"/>
                <a:ea typeface="Calibri" panose="020F0502020204030204" pitchFamily="34" charset="0"/>
                <a:cs typeface="Calibri" panose="020F0502020204030204" pitchFamily="34" charset="0"/>
              </a:rPr>
              <a:t>conditions</a:t>
            </a:r>
            <a:r>
              <a:rPr lang="pt-BR" sz="4800" dirty="0">
                <a:latin typeface="Calibri" panose="020F0502020204030204" pitchFamily="34" charset="0"/>
                <a:ea typeface="Calibri" panose="020F0502020204030204" pitchFamily="34" charset="0"/>
                <a:cs typeface="Calibri" panose="020F0502020204030204" pitchFamily="34" charset="0"/>
              </a:rPr>
              <a:t>. Geneva: WHO, 2021. Disponível em: https://www.who.int/</a:t>
            </a:r>
            <a:r>
              <a:rPr lang="pt-BR" sz="4800" dirty="0" err="1">
                <a:latin typeface="Calibri" panose="020F0502020204030204" pitchFamily="34" charset="0"/>
                <a:ea typeface="Calibri" panose="020F0502020204030204" pitchFamily="34" charset="0"/>
                <a:cs typeface="Calibri" panose="020F0502020204030204" pitchFamily="34" charset="0"/>
              </a:rPr>
              <a:t>news-room</a:t>
            </a:r>
            <a:r>
              <a:rPr lang="pt-BR" sz="4800" dirty="0">
                <a:latin typeface="Calibri" panose="020F0502020204030204" pitchFamily="34" charset="0"/>
                <a:ea typeface="Calibri" panose="020F0502020204030204" pitchFamily="34" charset="0"/>
                <a:cs typeface="Calibri" panose="020F0502020204030204" pitchFamily="34" charset="0"/>
              </a:rPr>
              <a:t>/</a:t>
            </a:r>
            <a:r>
              <a:rPr lang="pt-BR" sz="4800" dirty="0" err="1">
                <a:latin typeface="Calibri" panose="020F0502020204030204" pitchFamily="34" charset="0"/>
                <a:ea typeface="Calibri" panose="020F0502020204030204" pitchFamily="34" charset="0"/>
                <a:cs typeface="Calibri" panose="020F0502020204030204" pitchFamily="34" charset="0"/>
              </a:rPr>
              <a:t>fact-sheets</a:t>
            </a:r>
            <a:r>
              <a:rPr lang="pt-BR" sz="4800" dirty="0">
                <a:latin typeface="Calibri" panose="020F0502020204030204" pitchFamily="34" charset="0"/>
                <a:ea typeface="Calibri" panose="020F0502020204030204" pitchFamily="34" charset="0"/>
                <a:cs typeface="Calibri" panose="020F0502020204030204" pitchFamily="34" charset="0"/>
              </a:rPr>
              <a:t>/</a:t>
            </a:r>
            <a:r>
              <a:rPr lang="pt-BR" sz="4800" dirty="0" err="1">
                <a:latin typeface="Calibri" panose="020F0502020204030204" pitchFamily="34" charset="0"/>
                <a:ea typeface="Calibri" panose="020F0502020204030204" pitchFamily="34" charset="0"/>
                <a:cs typeface="Calibri" panose="020F0502020204030204" pitchFamily="34" charset="0"/>
              </a:rPr>
              <a:t>detail</a:t>
            </a:r>
            <a:r>
              <a:rPr lang="pt-BR" sz="4800" dirty="0">
                <a:latin typeface="Calibri" panose="020F0502020204030204" pitchFamily="34" charset="0"/>
                <a:ea typeface="Calibri" panose="020F0502020204030204" pitchFamily="34" charset="0"/>
                <a:cs typeface="Calibri" panose="020F0502020204030204" pitchFamily="34" charset="0"/>
              </a:rPr>
              <a:t>/</a:t>
            </a:r>
            <a:r>
              <a:rPr lang="pt-BR" sz="4800" dirty="0" err="1">
                <a:latin typeface="Calibri" panose="020F0502020204030204" pitchFamily="34" charset="0"/>
                <a:ea typeface="Calibri" panose="020F0502020204030204" pitchFamily="34" charset="0"/>
                <a:cs typeface="Calibri" panose="020F0502020204030204" pitchFamily="34" charset="0"/>
              </a:rPr>
              <a:t>musculoskeletal-conditions</a:t>
            </a:r>
            <a:r>
              <a:rPr lang="pt-BR" sz="4800" dirty="0">
                <a:latin typeface="Calibri" panose="020F0502020204030204" pitchFamily="34" charset="0"/>
                <a:ea typeface="Calibri" panose="020F0502020204030204" pitchFamily="34" charset="0"/>
                <a:cs typeface="Calibri" panose="020F0502020204030204" pitchFamily="34" charset="0"/>
              </a:rPr>
              <a:t>.</a:t>
            </a:r>
            <a:endParaRPr lang="pt-BR" sz="4800" b="0" dirty="0">
              <a:effectLst/>
              <a:latin typeface="Calibri" panose="020F0502020204030204" pitchFamily="34" charset="0"/>
              <a:ea typeface="Calibri" panose="020F0502020204030204" pitchFamily="34" charset="0"/>
              <a:cs typeface="Calibri" panose="020F0502020204030204" pitchFamily="34" charset="0"/>
            </a:endParaRPr>
          </a:p>
        </p:txBody>
      </p:sp>
      <p:cxnSp>
        <p:nvCxnSpPr>
          <p:cNvPr id="42" name="Conector reto 41">
            <a:extLst>
              <a:ext uri="{FF2B5EF4-FFF2-40B4-BE49-F238E27FC236}">
                <a16:creationId xmlns:a16="http://schemas.microsoft.com/office/drawing/2014/main" id="{84AD8476-00B3-83AD-FA54-B9FE13D279A1}"/>
              </a:ext>
            </a:extLst>
          </p:cNvPr>
          <p:cNvCxnSpPr>
            <a:cxnSpLocks/>
          </p:cNvCxnSpPr>
          <p:nvPr/>
        </p:nvCxnSpPr>
        <p:spPr>
          <a:xfrm>
            <a:off x="14400213" y="13440338"/>
            <a:ext cx="0" cy="25802662"/>
          </a:xfrm>
          <a:prstGeom prst="line">
            <a:avLst/>
          </a:prstGeom>
        </p:spPr>
        <p:style>
          <a:lnRef idx="2">
            <a:schemeClr val="accent1"/>
          </a:lnRef>
          <a:fillRef idx="0">
            <a:schemeClr val="accent1"/>
          </a:fillRef>
          <a:effectRef idx="1">
            <a:schemeClr val="accent1"/>
          </a:effectRef>
          <a:fontRef idx="minor">
            <a:schemeClr val="tx1"/>
          </a:fontRef>
        </p:style>
      </p:cxnSp>
      <p:pic>
        <p:nvPicPr>
          <p:cNvPr id="5" name="Imagem 4" descr="Grupo de pessoas posando para foto em frente a mesa&#10;&#10;O conteúdo gerado por IA pode estar incorreto.">
            <a:extLst>
              <a:ext uri="{FF2B5EF4-FFF2-40B4-BE49-F238E27FC236}">
                <a16:creationId xmlns:a16="http://schemas.microsoft.com/office/drawing/2014/main" id="{02C5B8BD-21BD-97CB-EE5D-8B1939B4FA29}"/>
              </a:ext>
            </a:extLst>
          </p:cNvPr>
          <p:cNvPicPr>
            <a:picLocks noChangeAspect="1"/>
          </p:cNvPicPr>
          <p:nvPr/>
        </p:nvPicPr>
        <p:blipFill>
          <a:blip r:embed="Rd941539421e44c19">
            <a:extLst>
              <a:ext uri="{28A0092B-C50C-407E-A947-70E740481C1C}">
                <a14:useLocalDpi xmlns:a14="http://schemas.microsoft.com/office/drawing/2010/main" val="0"/>
              </a:ext>
            </a:extLst>
          </a:blip>
          <a:stretch>
            <a:fillRect/>
          </a:stretch>
        </p:blipFill>
        <p:spPr>
          <a:xfrm>
            <a:off x="15371431" y="13666548"/>
            <a:ext cx="4496924" cy="5995899"/>
          </a:xfrm>
          <a:prstGeom prst="rect">
            <a:avLst/>
          </a:prstGeom>
        </p:spPr>
      </p:pic>
      <p:pic>
        <p:nvPicPr>
          <p:cNvPr id="9" name="Imagem 8" descr="Mulher segurando celular na mão&#10;&#10;O conteúdo gerado por IA pode estar incorreto.">
            <a:extLst>
              <a:ext uri="{FF2B5EF4-FFF2-40B4-BE49-F238E27FC236}">
                <a16:creationId xmlns:a16="http://schemas.microsoft.com/office/drawing/2014/main" id="{F09FB706-5415-DD82-4C17-814E628D8805}"/>
              </a:ext>
            </a:extLst>
          </p:cNvPr>
          <p:cNvPicPr>
            <a:picLocks noChangeAspect="1"/>
          </p:cNvPicPr>
          <p:nvPr/>
        </p:nvPicPr>
        <p:blipFill>
          <a:blip r:embed="Rba445a91017e4708">
            <a:extLst>
              <a:ext uri="{28A0092B-C50C-407E-A947-70E740481C1C}">
                <a14:useLocalDpi xmlns:a14="http://schemas.microsoft.com/office/drawing/2010/main" val="0"/>
              </a:ext>
            </a:extLst>
          </a:blip>
          <a:stretch>
            <a:fillRect/>
          </a:stretch>
        </p:blipFill>
        <p:spPr>
          <a:xfrm>
            <a:off x="21717498" y="13680732"/>
            <a:ext cx="4496924" cy="5995899"/>
          </a:xfrm>
          <a:prstGeom prst="rect">
            <a:avLst/>
          </a:prstGeom>
        </p:spPr>
      </p:pic>
      <p:sp>
        <p:nvSpPr>
          <p:cNvPr id="11" name="CaixaDeTexto 10">
            <a:extLst>
              <a:ext uri="{FF2B5EF4-FFF2-40B4-BE49-F238E27FC236}">
                <a16:creationId xmlns:a16="http://schemas.microsoft.com/office/drawing/2014/main" id="{1EB9619F-2DD7-FC91-F8E3-3B94FFCD791C}"/>
              </a:ext>
            </a:extLst>
          </p:cNvPr>
          <p:cNvSpPr txBox="1"/>
          <p:nvPr/>
        </p:nvSpPr>
        <p:spPr>
          <a:xfrm>
            <a:off x="15006649" y="19602908"/>
            <a:ext cx="6363233" cy="3046988"/>
          </a:xfrm>
          <a:prstGeom prst="rect">
            <a:avLst/>
          </a:prstGeom>
          <a:noFill/>
        </p:spPr>
        <p:txBody>
          <a:bodyPr wrap="square">
            <a:spAutoFit/>
          </a:bodyPr>
          <a:lstStyle/>
          <a:p>
            <a:pPr rtl="0">
              <a:buNone/>
            </a:pPr>
            <a:r>
              <a:rPr lang="pt-BR" sz="48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Figura 0</a:t>
            </a:r>
            <a:r>
              <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rPr>
              <a:t>1</a:t>
            </a:r>
            <a:r>
              <a:rPr lang="pt-BR" sz="48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Rodas de conversa</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pt-BR" sz="4800" b="0" dirty="0">
              <a:effectLst/>
              <a:latin typeface="Calibri" panose="020F0502020204030204" pitchFamily="34" charset="0"/>
              <a:ea typeface="Calibri" panose="020F0502020204030204" pitchFamily="34" charset="0"/>
              <a:cs typeface="Calibri" panose="020F0502020204030204" pitchFamily="34" charset="0"/>
            </a:endParaRPr>
          </a:p>
          <a:p>
            <a:pPr rtl="0">
              <a:buNone/>
            </a:pPr>
            <a:r>
              <a:rPr lang="pt-BR" sz="48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Fonte: </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Arquivo pessoal, 2025.</a:t>
            </a:r>
            <a:endParaRPr lang="pt-BR" dirty="0">
              <a:latin typeface="Calibri" panose="020F0502020204030204" pitchFamily="34" charset="0"/>
              <a:ea typeface="Calibri" panose="020F0502020204030204" pitchFamily="34" charset="0"/>
              <a:cs typeface="Calibri" panose="020F0502020204030204" pitchFamily="34" charset="0"/>
            </a:endParaRPr>
          </a:p>
        </p:txBody>
      </p:sp>
      <p:sp>
        <p:nvSpPr>
          <p:cNvPr id="13" name="CaixaDeTexto 12">
            <a:extLst>
              <a:ext uri="{FF2B5EF4-FFF2-40B4-BE49-F238E27FC236}">
                <a16:creationId xmlns:a16="http://schemas.microsoft.com/office/drawing/2014/main" id="{4724985B-551C-F1D2-BCFB-96DD576F8369}"/>
              </a:ext>
            </a:extLst>
          </p:cNvPr>
          <p:cNvSpPr txBox="1"/>
          <p:nvPr/>
        </p:nvSpPr>
        <p:spPr>
          <a:xfrm>
            <a:off x="21558009" y="19602908"/>
            <a:ext cx="6254189" cy="3046988"/>
          </a:xfrm>
          <a:prstGeom prst="rect">
            <a:avLst/>
          </a:prstGeom>
          <a:noFill/>
        </p:spPr>
        <p:txBody>
          <a:bodyPr wrap="square">
            <a:spAutoFit/>
          </a:bodyPr>
          <a:lstStyle/>
          <a:p>
            <a:pPr rtl="0">
              <a:buNone/>
            </a:pPr>
            <a:r>
              <a:rPr lang="pt-BR" sz="48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Figura 02: </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Materiais educativos.</a:t>
            </a:r>
            <a:endParaRPr lang="pt-BR" sz="4800" b="0" dirty="0">
              <a:effectLst/>
              <a:latin typeface="Calibri" panose="020F0502020204030204" pitchFamily="34" charset="0"/>
              <a:ea typeface="Calibri" panose="020F0502020204030204" pitchFamily="34" charset="0"/>
              <a:cs typeface="Calibri" panose="020F0502020204030204" pitchFamily="34" charset="0"/>
            </a:endParaRPr>
          </a:p>
          <a:p>
            <a:pPr rtl="0">
              <a:buNone/>
            </a:pPr>
            <a:r>
              <a:rPr lang="pt-BR" sz="48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Fonte: </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Arquivo pessoal, 2025.</a:t>
            </a:r>
            <a:endParaRPr lang="pt-BR" sz="4800" b="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7035691"/>
      </p:ext>
    </p:extLst>
  </p:cSld>
  <p:clrMapOvr>
    <a:masterClrMapping/>
  </p:clrMapOvr>
</p:sld>
</file>

<file path=ppt/slides/tags/tag1.xml><?xml version="1.0" encoding="utf-8"?>
<p:tagLst xmlns:p="http://schemas.openxmlformats.org/presentationml/2006/main">
  <p:tag name="KSO_WM_BEAUTIFY_FLAG" val=""/>
</p:tagLst>
</file>

<file path=ppt/slides/tags/tag10.xml><?xml version="1.0" encoding="utf-8"?>
<p:tagLst xmlns:p="http://schemas.openxmlformats.org/presentationml/2006/main">
  <p:tag name="KSO_WM_BEAUTIFY_FLAG" val=""/>
</p:tagLst>
</file>

<file path=ppt/slides/tags/tag11.xml><?xml version="1.0" encoding="utf-8"?>
<p:tagLst xmlns:p="http://schemas.openxmlformats.org/presentationml/2006/main">
  <p:tag name="KSO_WM_BEAUTIFY_FLAG" val=""/>
</p:tagLst>
</file>

<file path=ppt/slides/tags/tag12.xml><?xml version="1.0" encoding="utf-8"?>
<p:tagLst xmlns:p="http://schemas.openxmlformats.org/presentationml/2006/main">
  <p:tag name="KSO_WM_BEAUTIFY_FLAG" val=""/>
</p:tagLst>
</file>

<file path=ppt/slides/tags/tag2.xml><?xml version="1.0" encoding="utf-8"?>
<p:tagLst xmlns:p="http://schemas.openxmlformats.org/presentationml/2006/main">
  <p:tag name="KSO_WM_BEAUTIFY_FLAG" val=""/>
</p:tagLst>
</file>

<file path=ppt/slides/tags/tag3.xml><?xml version="1.0" encoding="utf-8"?>
<p:tagLst xmlns:p="http://schemas.openxmlformats.org/presentationml/2006/main">
  <p:tag name="KSO_WM_BEAUTIFY_FLAG" val=""/>
</p:tagLst>
</file>

<file path=ppt/slides/tags/tag4.xml><?xml version="1.0" encoding="utf-8"?>
<p:tagLst xmlns:p="http://schemas.openxmlformats.org/presentationml/2006/main">
  <p:tag name="KSO_WM_BEAUTIFY_FLAG" val=""/>
</p:tagLst>
</file>

<file path=ppt/slides/tags/tag5.xml><?xml version="1.0" encoding="utf-8"?>
<p:tagLst xmlns:p="http://schemas.openxmlformats.org/presentationml/2006/main">
  <p:tag name="KSO_WM_BEAUTIFY_FLAG" val=""/>
</p:tagLst>
</file>

<file path=ppt/slides/tags/tag6.xml><?xml version="1.0" encoding="utf-8"?>
<p:tagLst xmlns:p="http://schemas.openxmlformats.org/presentationml/2006/main">
  <p:tag name="KSO_WM_BEAUTIFY_FLAG" val=""/>
</p:tagLst>
</file>

<file path=ppt/slides/tags/tag7.xml><?xml version="1.0" encoding="utf-8"?>
<p:tagLst xmlns:p="http://schemas.openxmlformats.org/presentationml/2006/main">
  <p:tag name="KSO_WM_BEAUTIFY_FLAG" val=""/>
</p:tagLst>
</file>

<file path=ppt/slides/tags/tag8.xml><?xml version="1.0" encoding="utf-8"?>
<p:tagLst xmlns:p="http://schemas.openxmlformats.org/presentationml/2006/main">
  <p:tag name="KSO_WM_BEAUTIFY_FLAG" val=""/>
</p:tagLst>
</file>

<file path=ppt/slides/tags/tag9.xml><?xml version="1.0" encoding="utf-8"?>
<p:tagLst xmlns:p="http://schemas.openxmlformats.org/presentationml/2006/main">
  <p:tag name="KSO_WM_BEAUTIFY_FLAG" val=""/>
</p:tagLst>
</file>

<file path=docProps/core.xml><?xml version="1.0" encoding="utf-8"?>
<coreProperties xmlns:dc="http://purl.org/dc/elements/1.1/" xmlns:dcterms="http://purl.org/dc/terms/" xmlns:xsi="http://www.w3.org/2001/XMLSchema-instance" xmlns="http://schemas.openxmlformats.org/package/2006/metadata/core-properties">
  <dcterms:created xsi:type="dcterms:W3CDTF">2025-03-17T16:47:21.0000000Z</dcterms:created>
  <dc:creator>Selma Demétrio</dc:creator>
  <dcterms:modified xsi:type="dcterms:W3CDTF">2025-05-15T14:56:53.5120000Z</dcterms:modified>
</coreProperties>
</file>