
<file path=[Content_Types].xml><?xml version="1.0" encoding="utf-8"?>
<Types xmlns="http://schemas.openxmlformats.org/package/2006/content-types">
  <Default Extension="xml" ContentType="application/vnd.openxmlformats-officedocument.presentationml.presentation.main+xml"/>
  <Default Extension="png" ContentType="image/png"/>
  <Default Extension="jpg" ContentType="image/jpeg"/>
  <Default Extension="wdp" ContentType="image/vnd.ms-photo"/>
  <Default Extension="image" ContentType="image/jpg"/>
  <Default Extension="emf" ContentType="image/x-emf"/>
  <Default Extension="svg" ContentType="image/svg+xml"/>
  <Default Extension="tiff" ContentType="image/tiff"/>
  <Default Extension="bin" ContentType="application/vnd.openxmlformats-officedocument.oleObject"/>
  <Default Extension="rels" ContentType="application/vnd.openxmlformats-package.relationships+xml"/>
  <Override PartName="/ppt/notesMasters/notesMaster1.xml" ContentType="application/vnd.openxmlformats-officedocument.presentationml.notesMaster+xml"/>
  <Override PartName="/ppt/notesMasters/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slideMasters/slideMaster1.xml" ContentType="application/vnd.openxmlformats-officedocument.presentationml.slideMaster+xml"/>
  <Override PartName="/ppt/slideMasters/theme/theme2.xml" ContentType="application/vnd.openxmlformats-officedocument.them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Masters/slideMaster2.xml" ContentType="application/vnd.openxmlformats-officedocument.presentationml.slideMaster+xml"/>
  <Override PartName="/ppt/slideMasters/theme/theme3.xml" ContentType="application/vnd.openxmlformats-officedocument.theme+xml"/>
  <Override PartName="/ppt/slideLayouts/slideLayout16.xml" ContentType="application/vnd.openxmlformats-officedocument.presentationml.slideLayout+xml"/>
  <Override PartName="/ppt/slideMasters/slideMaster3.xml" ContentType="application/vnd.openxmlformats-officedocument.presentationml.slideMaster+xml"/>
  <Override PartName="/ppt/slideMasters/theme/theme4.xml" ContentType="application/vnd.openxmlformats-officedocument.theme+xml"/>
  <Override PartName="/ppt/slideLayouts/slideLayout26.xml" ContentType="application/vnd.openxmlformats-officedocument.presentationml.slideLayout+xml"/>
  <Override PartName="/ppt/slideMasters/slideMaster4.xml" ContentType="application/vnd.openxmlformats-officedocument.presentationml.slideMaster+xml"/>
  <Override PartName="/ppt/slideMasters/theme/theme5.xml" ContentType="application/vnd.openxmlformats-officedocument.theme+xml"/>
  <Override PartName="/ppt/slideLayouts/slideLayout32.xml" ContentType="application/vnd.openxmlformats-officedocument.presentationml.slideLayout+xml"/>
  <Override PartName="/ppt/slideMasters/slideMaster5.xml" ContentType="application/vnd.openxmlformats-officedocument.presentationml.slideMaster+xml"/>
  <Override PartName="/ppt/slideMasters/theme/theme6.xml" ContentType="application/vnd.openxmlformats-officedocument.theme+xml"/>
  <Override PartName="/ppt/slideLayouts/slideLayout39.xml" ContentType="application/vnd.openxmlformats-officedocument.presentationml.slideLayout+xml"/>
  <Override PartName="/ppt/slideMasters/slideMaster6.xml" ContentType="application/vnd.openxmlformats-officedocument.presentationml.slideMaster+xml"/>
  <Override PartName="/ppt/slideMasters/theme/theme7.xml" ContentType="application/vnd.openxmlformats-officedocument.theme+xml"/>
  <Override PartName="/ppt/slideLayouts/slideLayout54.xml" ContentType="application/vnd.openxmlformats-officedocument.presentationml.slideLayout+xml"/>
  <Override PartName="/ppt/slideMasters/slideMaster7.xml" ContentType="application/vnd.openxmlformats-officedocument.presentationml.slideMaster+xml"/>
  <Override PartName="/ppt/slideMasters/theme/theme8.xml" ContentType="application/vnd.openxmlformats-officedocument.theme+xml"/>
  <Override PartName="/ppt/slideLayouts/slideLayout62.xml" ContentType="application/vnd.openxmlformats-officedocument.presentationml.slideLayout+xml"/>
  <Override PartName="/ppt/slideMasters/slideMaster8.xml" ContentType="application/vnd.openxmlformats-officedocument.presentationml.slideMaster+xml"/>
  <Override PartName="/ppt/slideMasters/theme/theme9.xml" ContentType="application/vnd.openxmlformats-officedocument.theme+xml"/>
  <Override PartName="/ppt/slideLayouts/slideLayout80.xml" ContentType="application/vnd.openxmlformats-officedocument.presentationml.slideLayout+xml"/>
  <Override PartName="/ppt/slideMasters/slideMaster9.xml" ContentType="application/vnd.openxmlformats-officedocument.presentationml.slideMaster+xml"/>
  <Override PartName="/ppt/slideMasters/theme/theme10.xml" ContentType="application/vnd.openxmlformats-officedocument.theme+xml"/>
  <Override PartName="/ppt/slideLayouts/slideLayout8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Slides/notesSlide2.xml" ContentType="application/vnd.openxmlformats-officedocument.presentationml.notesSlide+xml"/>
  <Override PartName="/ppt/slides/slide8.xml" ContentType="application/vnd.openxmlformats-officedocument.presentationml.slide+xml"/>
  <Override PartName="/ppt/tableStyles.xml" ContentType="application/vnd.openxmlformats-officedocument.presentationml.tableStyles+xml"/>
  <Override PartName="/ppt/slides/slide9.xml" ContentType="application/vnd.openxmlformats-officedocument.presentationml.slide+xml"/>
  <Override PartName="/ppt/notesSlides/notesSlide3.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officeDocument/2006/relationships/officeDocument" Target="/ppt/presentation.xml" Id="R974453de38c542d4" /><Relationship Type="http://schemas.openxmlformats.org/package/2006/relationships/metadata/core-properties" Target="/docProps/core.xml" Id="R41797c5644a64bd9" /><Relationship Type="http://schemas.openxmlformats.org/officeDocument/2006/relationships/extended-properties" Target="/docProps/app.xml" Id="R90bf2fa7e1af4fb5" /></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p:sldMasterIdLst>
    <p:sldMasterId id="2147483648" r:id="Rf43aa8a1bd7a45f5"/>
    <p:sldMasterId id="2147483660" r:id="R7afd473d859f4ef1"/>
    <p:sldMasterId id="2147483672" r:id="Raede6af9ceff4a60"/>
    <p:sldMasterId id="2147483678" r:id="R645843143a3c49a7"/>
    <p:sldMasterId id="2147483690" r:id="Rb1a1cf55a7434a30"/>
    <p:sldMasterId id="2147483702" r:id="R46c3b15e4c1d4cd9"/>
    <p:sldMasterId id="2147483714" r:id="Rcd6bc04553614172"/>
    <p:sldMasterId id="2147483726" r:id="Rd20539999a5547a3"/>
    <p:sldMasterId id="2147483738" r:id="R6f717abc3489477a"/>
  </p:sldMasterIdLst>
  <p:notesMasterIdLst>
    <p:notesMasterId r:id="R0ef3f1370a5540c8"/>
  </p:notesMasterIdLst>
  <p:sldIdLst>
    <p:sldId id="256" r:id="R45af425cb1414bd8"/>
    <p:sldId id="257" r:id="R15414da41e5d493d"/>
    <p:sldId id="258" r:id="R6d780679c73e449c"/>
    <p:sldId id="259" r:id="R53c417948dd34c3b"/>
    <p:sldId id="260" r:id="R077d6247fe6f4d97"/>
    <p:sldId id="261" r:id="Rfda2a967ed2e4f22"/>
    <p:sldId id="262" r:id="Reb0d9d3fb28744be"/>
    <p:sldId id="263" r:id="R1d6d9a63f4a64222"/>
    <p:sldId id="264" r:id="R24fe2ed61f8e4fd4"/>
    <p:sldId id="265" r:id="R2b460b89dbed4ffd"/>
    <p:sldId id="266" r:id="R82d1498467464af7"/>
    <p:sldId id="267" r:id="Rf91147533a3349f9"/>
    <p:sldId id="268" r:id="R9de2289d2679497f"/>
    <p:sldId id="269" r:id="R7fc382ad616c4670"/>
    <p:sldId id="270" r:id="Rd6f771ddb35f4e32"/>
    <p:sldId id="271" r:id="R1cc4c8f204d8475b"/>
    <p:sldId id="272" r:id="Rc67b43d26eb8400c"/>
    <p:sldId id="273" r:id="R20dfa878e89846c2"/>
    <p:sldId id="274" r:id="Rd8b2e440bc38437f"/>
    <p:sldId id="275" r:id="Rf6f316fed8d44337"/>
  </p:sldIdLst>
  <p:sldSz cx="28800425" cy="432006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162" autoAdjust="0"/>
  </p:normalViewPr>
  <p:slideViewPr>
    <p:cSldViewPr snapToGrid="0">
      <p:cViewPr>
        <p:scale>
          <a:sx n="40" d="100"/>
          <a:sy n="40" d="100"/>
        </p:scale>
        <p:origin x="1448" y="-5040"/>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notesMaster" Target="/ppt/notesMasters/notesMaster1.xml" Id="R0ef3f1370a5540c8" /><Relationship Type="http://schemas.openxmlformats.org/officeDocument/2006/relationships/presProps" Target="/ppt/presProps.xml" Id="Rfa350c2026aa45dc" /><Relationship Type="http://schemas.openxmlformats.org/officeDocument/2006/relationships/viewProps" Target="/ppt/viewProps.xml" Id="R2fe9ad23c3094123" /><Relationship Type="http://schemas.openxmlformats.org/officeDocument/2006/relationships/slideMaster" Target="/ppt/slideMasters/slideMaster1.xml" Id="Rf43aa8a1bd7a45f5" /><Relationship Type="http://schemas.openxmlformats.org/officeDocument/2006/relationships/theme" Target="/ppt/slideMasters/theme/theme2.xml" Id="R3ad7a2aee1904a77" /><Relationship Type="http://schemas.openxmlformats.org/officeDocument/2006/relationships/slideMaster" Target="/ppt/slideMasters/slideMaster2.xml" Id="R7afd473d859f4ef1" /><Relationship Type="http://schemas.openxmlformats.org/officeDocument/2006/relationships/slideMaster" Target="/ppt/slideMasters/slideMaster3.xml" Id="Raede6af9ceff4a60" /><Relationship Type="http://schemas.openxmlformats.org/officeDocument/2006/relationships/slideMaster" Target="/ppt/slideMasters/slideMaster4.xml" Id="R645843143a3c49a7" /><Relationship Type="http://schemas.openxmlformats.org/officeDocument/2006/relationships/slideMaster" Target="/ppt/slideMasters/slideMaster5.xml" Id="Rb1a1cf55a7434a30" /><Relationship Type="http://schemas.openxmlformats.org/officeDocument/2006/relationships/slideMaster" Target="/ppt/slideMasters/slideMaster6.xml" Id="R46c3b15e4c1d4cd9" /><Relationship Type="http://schemas.openxmlformats.org/officeDocument/2006/relationships/slideMaster" Target="/ppt/slideMasters/slideMaster7.xml" Id="Rcd6bc04553614172" /><Relationship Type="http://schemas.openxmlformats.org/officeDocument/2006/relationships/slideMaster" Target="/ppt/slideMasters/slideMaster8.xml" Id="Rd20539999a5547a3" /><Relationship Type="http://schemas.openxmlformats.org/officeDocument/2006/relationships/slideMaster" Target="/ppt/slideMasters/slideMaster9.xml" Id="R6f717abc3489477a" /><Relationship Type="http://schemas.openxmlformats.org/officeDocument/2006/relationships/slide" Target="/ppt/slides/slide1.xml" Id="R45af425cb1414bd8" /><Relationship Type="http://schemas.openxmlformats.org/officeDocument/2006/relationships/slide" Target="/ppt/slides/slide2.xml" Id="R15414da41e5d493d" /><Relationship Type="http://schemas.openxmlformats.org/officeDocument/2006/relationships/slide" Target="/ppt/slides/slide3.xml" Id="R6d780679c73e449c" /><Relationship Type="http://schemas.openxmlformats.org/officeDocument/2006/relationships/slide" Target="/ppt/slides/slide4.xml" Id="R53c417948dd34c3b" /><Relationship Type="http://schemas.openxmlformats.org/officeDocument/2006/relationships/slide" Target="/ppt/slides/slide5.xml" Id="R077d6247fe6f4d97" /><Relationship Type="http://schemas.openxmlformats.org/officeDocument/2006/relationships/slide" Target="/ppt/slides/slide6.xml" Id="Rfda2a967ed2e4f22" /><Relationship Type="http://schemas.openxmlformats.org/officeDocument/2006/relationships/slide" Target="/ppt/slides/slide7.xml" Id="Reb0d9d3fb28744be" /><Relationship Type="http://schemas.openxmlformats.org/officeDocument/2006/relationships/slide" Target="/ppt/slides/slide8.xml" Id="R1d6d9a63f4a64222" /><Relationship Type="http://schemas.openxmlformats.org/officeDocument/2006/relationships/tableStyles" Target="/ppt/tableStyles.xml" Id="R7591ba005616433f" /><Relationship Type="http://schemas.openxmlformats.org/officeDocument/2006/relationships/slide" Target="/ppt/slides/slide9.xml" Id="R24fe2ed61f8e4fd4" /><Relationship Type="http://schemas.openxmlformats.org/officeDocument/2006/relationships/slide" Target="/ppt/slides/slide10.xml" Id="R2b460b89dbed4ffd" /><Relationship Type="http://schemas.openxmlformats.org/officeDocument/2006/relationships/slide" Target="/ppt/slides/slide11.xml" Id="R82d1498467464af7" /><Relationship Type="http://schemas.openxmlformats.org/officeDocument/2006/relationships/slide" Target="/ppt/slides/slide12.xml" Id="Rf91147533a3349f9" /><Relationship Type="http://schemas.openxmlformats.org/officeDocument/2006/relationships/slide" Target="/ppt/slides/slide13.xml" Id="R9de2289d2679497f" /><Relationship Type="http://schemas.openxmlformats.org/officeDocument/2006/relationships/slide" Target="/ppt/slides/slide14.xml" Id="R7fc382ad616c4670" /><Relationship Type="http://schemas.openxmlformats.org/officeDocument/2006/relationships/slide" Target="/ppt/slides/slide15.xml" Id="Rd6f771ddb35f4e32" /><Relationship Type="http://schemas.openxmlformats.org/officeDocument/2006/relationships/slide" Target="/ppt/slides/slide16.xml" Id="R1cc4c8f204d8475b" /><Relationship Type="http://schemas.openxmlformats.org/officeDocument/2006/relationships/slide" Target="/ppt/slides/slide17.xml" Id="Rc67b43d26eb8400c" /><Relationship Type="http://schemas.openxmlformats.org/officeDocument/2006/relationships/slide" Target="/ppt/slides/slide18.xml" Id="R20dfa878e89846c2" /><Relationship Type="http://schemas.openxmlformats.org/officeDocument/2006/relationships/slide" Target="/ppt/slides/slide19.xml" Id="Rd8b2e440bc38437f" /><Relationship Type="http://schemas.openxmlformats.org/officeDocument/2006/relationships/slide" Target="/ppt/slides/slide20.xml" Id="Rf6f316fed8d44337" /></Relationships>
</file>

<file path=ppt/notesMasters/_rels/notesMaster1.xml.rels>&#65279;<?xml version="1.0" encoding="utf-8"?><Relationships xmlns="http://schemas.openxmlformats.org/package/2006/relationships"><Relationship Type="http://schemas.openxmlformats.org/officeDocument/2006/relationships/theme" Target="/ppt/notesMasters/theme/theme1.xml" Id="R2481901961ff45c9"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D4898F-786C-F544-9868-9E84D074AC9E}" type="datetimeFigureOut">
              <a:rPr lang="pt-BR"/>
              <a:t>08/05/2025</a:t>
            </a:fld>
            <a:endParaRPr lang="pt-BR"/>
          </a:p>
        </p:txBody>
      </p:sp>
      <p:sp>
        <p:nvSpPr>
          <p:cNvPr id="4" name="Espaço Reservado para Imagem de Slide 3"/>
          <p:cNvSpPr>
            <a:spLocks noGrp="1" noRot="1" noChangeAspect="1"/>
          </p:cNvSpPr>
          <p:nvPr>
            <p:ph type="sldImg" idx="2"/>
          </p:nvPr>
        </p:nvSpPr>
        <p:spPr>
          <a:xfrm>
            <a:off x="2400300" y="1143000"/>
            <a:ext cx="2057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4B9D76-FC93-884E-BCB4-5774D75D5708}" type="slidenum">
              <a:rPr lang="pt-BR"/>
              <a:t>‹nº›</a:t>
            </a:fld>
            <a:endParaRPr lang="pt-BR"/>
          </a:p>
        </p:txBody>
      </p:sp>
    </p:spTree>
    <p:extLst>
      <p:ext uri="{BB962C8B-B14F-4D97-AF65-F5344CB8AC3E}">
        <p14:creationId xmlns:p14="http://schemas.microsoft.com/office/powerpoint/2010/main" val="967224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Masters/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notesSlides/_rels/notesSlide1.xml.rels>&#65279;<?xml version="1.0" encoding="utf-8"?><Relationships xmlns="http://schemas.openxmlformats.org/package/2006/relationships"><Relationship Type="http://schemas.openxmlformats.org/officeDocument/2006/relationships/slide" Target="/ppt/slides/slide2.xml" Id="Rc218ed8160f544c6" /><Relationship Type="http://schemas.openxmlformats.org/officeDocument/2006/relationships/notesMaster" Target="/ppt/notesMasters/notesMaster1.xml" Id="R92192709c2e74239" /></Relationships>
</file>

<file path=ppt/notesSlides/_rels/notesSlide2.xml.rels>&#65279;<?xml version="1.0" encoding="utf-8"?><Relationships xmlns="http://schemas.openxmlformats.org/package/2006/relationships"><Relationship Type="http://schemas.openxmlformats.org/officeDocument/2006/relationships/slide" Target="/ppt/slides/slide7.xml" Id="Ra594633a734d4b65" /><Relationship Type="http://schemas.openxmlformats.org/officeDocument/2006/relationships/notesMaster" Target="/ppt/notesMasters/notesMaster1.xml" Id="Re812e428ee3e4375" /></Relationships>
</file>

<file path=ppt/notesSlides/_rels/notesSlide3.xml.rels>&#65279;<?xml version="1.0" encoding="utf-8"?><Relationships xmlns="http://schemas.openxmlformats.org/package/2006/relationships"><Relationship Type="http://schemas.openxmlformats.org/officeDocument/2006/relationships/slide" Target="/ppt/slides/slide9.xml" Id="Rb8dc3edec41243f0" /><Relationship Type="http://schemas.openxmlformats.org/officeDocument/2006/relationships/notesMaster" Target="/ppt/notesMasters/notesMaster1.xml" Id="R4cce449f004a4bef"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E4B9D76-FC93-884E-BCB4-5774D75D5708}" type="slidenum">
              <a:rPr lang="pt-BR"/>
              <a:t>1</a:t>
            </a:fld>
            <a:endParaRPr lang="pt-BR"/>
          </a:p>
        </p:txBody>
      </p:sp>
    </p:spTree>
    <p:extLst>
      <p:ext uri="{BB962C8B-B14F-4D97-AF65-F5344CB8AC3E}">
        <p14:creationId xmlns:p14="http://schemas.microsoft.com/office/powerpoint/2010/main" val="724797534"/>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0.xml.rels>&#65279;<?xml version="1.0" encoding="utf-8"?><Relationships xmlns="http://schemas.openxmlformats.org/package/2006/relationships"><Relationship Type="http://schemas.openxmlformats.org/officeDocument/2006/relationships/slideMaster" Target="/ppt/slideMasters/slideMaster1.xml" Id="Re0d566391ff34773" /></Relationships>
</file>

<file path=ppt/slideLayouts/_rels/slideLayout16.xml.rels>&#65279;<?xml version="1.0" encoding="utf-8"?><Relationships xmlns="http://schemas.openxmlformats.org/package/2006/relationships"><Relationship Type="http://schemas.openxmlformats.org/officeDocument/2006/relationships/slideMaster" Target="/ppt/slideMasters/slideMaster2.xml" Id="R35d8c8e15bb1460e" /></Relationships>
</file>

<file path=ppt/slideLayouts/_rels/slideLayout26.xml.rels>&#65279;<?xml version="1.0" encoding="utf-8"?><Relationships xmlns="http://schemas.openxmlformats.org/package/2006/relationships"><Relationship Type="http://schemas.openxmlformats.org/officeDocument/2006/relationships/slideMaster" Target="/ppt/slideMasters/slideMaster3.xml" Id="R38863695ba4e4505" /></Relationships>
</file>

<file path=ppt/slideLayouts/_rels/slideLayout32.xml.rels>&#65279;<?xml version="1.0" encoding="utf-8"?><Relationships xmlns="http://schemas.openxmlformats.org/package/2006/relationships"><Relationship Type="http://schemas.openxmlformats.org/officeDocument/2006/relationships/slideMaster" Target="/ppt/slideMasters/slideMaster4.xml" Id="Rfdb38a9c1af6462a" /></Relationships>
</file>

<file path=ppt/slideLayouts/_rels/slideLayout39.xml.rels>&#65279;<?xml version="1.0" encoding="utf-8"?><Relationships xmlns="http://schemas.openxmlformats.org/package/2006/relationships"><Relationship Type="http://schemas.openxmlformats.org/officeDocument/2006/relationships/slideMaster" Target="/ppt/slideMasters/slideMaster5.xml" Id="R4cad22161f4d4bf6" /></Relationships>
</file>

<file path=ppt/slideLayouts/_rels/slideLayout5.xml.rels>&#65279;<?xml version="1.0" encoding="utf-8"?><Relationships xmlns="http://schemas.openxmlformats.org/package/2006/relationships"><Relationship Type="http://schemas.openxmlformats.org/officeDocument/2006/relationships/slideMaster" Target="/ppt/slideMasters/slideMaster1.xml" Id="Reb1d890e49124ff5" /></Relationships>
</file>

<file path=ppt/slideLayouts/_rels/slideLayout54.xml.rels>&#65279;<?xml version="1.0" encoding="utf-8"?><Relationships xmlns="http://schemas.openxmlformats.org/package/2006/relationships"><Relationship Type="http://schemas.openxmlformats.org/officeDocument/2006/relationships/slideMaster" Target="/ppt/slideMasters/slideMaster6.xml" Id="Rf51ca38335c542c7" /></Relationships>
</file>

<file path=ppt/slideLayouts/_rels/slideLayout62.xml.rels>&#65279;<?xml version="1.0" encoding="utf-8"?><Relationships xmlns="http://schemas.openxmlformats.org/package/2006/relationships"><Relationship Type="http://schemas.openxmlformats.org/officeDocument/2006/relationships/slideMaster" Target="/ppt/slideMasters/slideMaster7.xml" Id="R088198d04dbe4bea" /></Relationships>
</file>

<file path=ppt/slideLayouts/_rels/slideLayout80.xml.rels>&#65279;<?xml version="1.0" encoding="utf-8"?><Relationships xmlns="http://schemas.openxmlformats.org/package/2006/relationships"><Relationship Type="http://schemas.openxmlformats.org/officeDocument/2006/relationships/slideMaster" Target="/ppt/slideMasters/slideMaster8.xml" Id="R528e2f5ad0d54b38" /></Relationships>
</file>

<file path=ppt/slideLayouts/_rels/slideLayout87.xml.rels>&#65279;<?xml version="1.0" encoding="utf-8"?><Relationships xmlns="http://schemas.openxmlformats.org/package/2006/relationships"><Relationship Type="http://schemas.openxmlformats.org/officeDocument/2006/relationships/slideMaster" Target="/ppt/slideMasters/slideMaster9.xml" Id="R0816d1df2e424b73" /></Relationships>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1980029" y="11500170"/>
            <a:ext cx="12240181" cy="2741040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14580215" y="11500170"/>
            <a:ext cx="12240181" cy="2741040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18A81EF6-97D0-4AA5-BE18-2776E37B943D}" type="datetimeFigureOut">
              <a:rPr lang="pt-BR"/>
              <a:t>08/05/2025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9E2C8B1D-EFB5-4C13-9534-612974C9F30A}" type="slidenum">
              <a:rPr lang="pt-BR"/>
              <a:t>‹nº›</a:t>
            </a:fld>
            <a:endParaRPr lang="pt-BR"/>
          </a:p>
        </p:txBody>
      </p:sp>
    </p:spTree>
    <p:extLst>
      <p:ext uri="{BB962C8B-B14F-4D97-AF65-F5344CB8AC3E}">
        <p14:creationId xmlns:p14="http://schemas.microsoft.com/office/powerpoint/2010/main" val="1187288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t>09/05/2025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E2C8B1D-EFB5-4C13-9534-612974C9F30A}" type="slidenum">
              <a:rPr lang="pt-BR"/>
              <a:t>‹#›</a:t>
            </a:fld>
            <a:endParaRPr lang="pt-BR"/>
          </a:p>
        </p:txBody>
      </p:sp>
    </p:spTree>
    <p:extLst>
      <p:ext uri="{BB962C8B-B14F-4D97-AF65-F5344CB8AC3E}">
        <p14:creationId xmlns:p14="http://schemas.microsoft.com/office/powerpoint/2010/main" val="3054111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5/12/25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t>09/05/2025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E2C8B1D-EFB5-4C13-9534-612974C9F30A}" type="slidenum">
              <a:rPr lang="pt-BR"/>
              <a:t>‹nº›</a:t>
            </a:fld>
            <a:endParaRPr lang="pt-BR"/>
          </a:p>
        </p:txBody>
      </p:sp>
    </p:spTree>
    <p:extLst>
      <p:ext uri="{BB962C8B-B14F-4D97-AF65-F5344CB8AC3E}">
        <p14:creationId xmlns:p14="http://schemas.microsoft.com/office/powerpoint/2010/main" val="305411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de Título" type="title">
  <p:cSld name="TITLE">
    <p:spTree>
      <p:nvGrpSpPr>
        <p:cNvPr id="11" name="Shape 11"/>
        <p:cNvGrpSpPr/>
        <p:nvPr/>
      </p:nvGrpSpPr>
      <p:grpSpPr>
        <a:xfrm>
          <a:off x="0" y="0"/>
          <a:ext cx="0" cy="0"/>
          <a:chOff x="0" y="0"/>
          <a:chExt cx="0" cy="0"/>
        </a:xfrm>
      </p:grpSpPr>
      <p:sp>
        <p:nvSpPr>
          <p:cNvPr id="12" name="Google Shape;12;p3"/>
          <p:cNvSpPr txBox="1"/>
          <p:nvPr>
            <p:ph type="ctrTitle"/>
          </p:nvPr>
        </p:nvSpPr>
        <p:spPr>
          <a:xfrm>
            <a:off x="2160032" y="7070108"/>
            <a:ext cx="24480361" cy="15040222"/>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18898"/>
              <a:buFont typeface="Play"/>
              <a:buNone/>
              <a:defRPr sz="18898"/>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3"/>
          <p:cNvSpPr txBox="1"/>
          <p:nvPr>
            <p:ph idx="1" type="subTitle"/>
          </p:nvPr>
        </p:nvSpPr>
        <p:spPr>
          <a:xfrm>
            <a:off x="3600053" y="22690338"/>
            <a:ext cx="21600319" cy="10430151"/>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3150"/>
              </a:spcBef>
              <a:spcAft>
                <a:spcPts val="0"/>
              </a:spcAft>
              <a:buClr>
                <a:schemeClr val="dk1"/>
              </a:buClr>
              <a:buSzPts val="7559"/>
              <a:buNone/>
              <a:defRPr sz="7558"/>
            </a:lvl1pPr>
            <a:lvl2pPr lvl="1" algn="ctr">
              <a:lnSpc>
                <a:spcPct val="90000"/>
              </a:lnSpc>
              <a:spcBef>
                <a:spcPts val="1575"/>
              </a:spcBef>
              <a:spcAft>
                <a:spcPts val="0"/>
              </a:spcAft>
              <a:buClr>
                <a:schemeClr val="dk1"/>
              </a:buClr>
              <a:buSzPts val="6299"/>
              <a:buNone/>
              <a:defRPr sz="6299"/>
            </a:lvl2pPr>
            <a:lvl3pPr lvl="2" algn="ctr">
              <a:lnSpc>
                <a:spcPct val="90000"/>
              </a:lnSpc>
              <a:spcBef>
                <a:spcPts val="1575"/>
              </a:spcBef>
              <a:spcAft>
                <a:spcPts val="0"/>
              </a:spcAft>
              <a:buClr>
                <a:schemeClr val="dk1"/>
              </a:buClr>
              <a:buSzPts val="5669"/>
              <a:buNone/>
              <a:defRPr sz="5669"/>
            </a:lvl3pPr>
            <a:lvl4pPr lvl="3" algn="ctr">
              <a:lnSpc>
                <a:spcPct val="90000"/>
              </a:lnSpc>
              <a:spcBef>
                <a:spcPts val="1575"/>
              </a:spcBef>
              <a:spcAft>
                <a:spcPts val="0"/>
              </a:spcAft>
              <a:buClr>
                <a:schemeClr val="dk1"/>
              </a:buClr>
              <a:buSzPts val="5040"/>
              <a:buNone/>
              <a:defRPr sz="5040"/>
            </a:lvl4pPr>
            <a:lvl5pPr lvl="4" algn="ctr">
              <a:lnSpc>
                <a:spcPct val="90000"/>
              </a:lnSpc>
              <a:spcBef>
                <a:spcPts val="1575"/>
              </a:spcBef>
              <a:spcAft>
                <a:spcPts val="0"/>
              </a:spcAft>
              <a:buClr>
                <a:schemeClr val="dk1"/>
              </a:buClr>
              <a:buSzPts val="5040"/>
              <a:buNone/>
              <a:defRPr sz="5040"/>
            </a:lvl5pPr>
            <a:lvl6pPr lvl="5" algn="ctr">
              <a:lnSpc>
                <a:spcPct val="90000"/>
              </a:lnSpc>
              <a:spcBef>
                <a:spcPts val="1575"/>
              </a:spcBef>
              <a:spcAft>
                <a:spcPts val="0"/>
              </a:spcAft>
              <a:buClr>
                <a:schemeClr val="dk1"/>
              </a:buClr>
              <a:buSzPts val="5040"/>
              <a:buNone/>
              <a:defRPr sz="5040"/>
            </a:lvl6pPr>
            <a:lvl7pPr lvl="6" algn="ctr">
              <a:lnSpc>
                <a:spcPct val="90000"/>
              </a:lnSpc>
              <a:spcBef>
                <a:spcPts val="1575"/>
              </a:spcBef>
              <a:spcAft>
                <a:spcPts val="0"/>
              </a:spcAft>
              <a:buClr>
                <a:schemeClr val="dk1"/>
              </a:buClr>
              <a:buSzPts val="5040"/>
              <a:buNone/>
              <a:defRPr sz="5040"/>
            </a:lvl7pPr>
            <a:lvl8pPr lvl="7" algn="ctr">
              <a:lnSpc>
                <a:spcPct val="90000"/>
              </a:lnSpc>
              <a:spcBef>
                <a:spcPts val="1575"/>
              </a:spcBef>
              <a:spcAft>
                <a:spcPts val="0"/>
              </a:spcAft>
              <a:buClr>
                <a:schemeClr val="dk1"/>
              </a:buClr>
              <a:buSzPts val="5040"/>
              <a:buNone/>
              <a:defRPr sz="5040"/>
            </a:lvl8pPr>
            <a:lvl9pPr lvl="8" algn="ctr">
              <a:lnSpc>
                <a:spcPct val="90000"/>
              </a:lnSpc>
              <a:spcBef>
                <a:spcPts val="1575"/>
              </a:spcBef>
              <a:spcAft>
                <a:spcPts val="0"/>
              </a:spcAft>
              <a:buClr>
                <a:schemeClr val="dk1"/>
              </a:buClr>
              <a:buSzPts val="5040"/>
              <a:buNone/>
              <a:defRPr sz="5040"/>
            </a:lvl9pPr>
          </a:lstStyle>
          <a:p/>
        </p:txBody>
      </p:sp>
      <p:sp>
        <p:nvSpPr>
          <p:cNvPr id="14" name="Google Shape;14;p3"/>
          <p:cNvSpPr txBox="1"/>
          <p:nvPr>
            <p:ph idx="10" type="dt"/>
          </p:nvPr>
        </p:nvSpPr>
        <p:spPr>
          <a:xfrm>
            <a:off x="1980029" y="40040601"/>
            <a:ext cx="6480096" cy="230003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3"/>
          <p:cNvSpPr txBox="1"/>
          <p:nvPr>
            <p:ph idx="11" type="ftr"/>
          </p:nvPr>
        </p:nvSpPr>
        <p:spPr>
          <a:xfrm>
            <a:off x="9540141" y="40040601"/>
            <a:ext cx="9720143" cy="230003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3"/>
          <p:cNvSpPr txBox="1"/>
          <p:nvPr>
            <p:ph idx="12" type="sldNum"/>
          </p:nvPr>
        </p:nvSpPr>
        <p:spPr>
          <a:xfrm>
            <a:off x="20340300" y="40040601"/>
            <a:ext cx="6480096" cy="230003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t>08/05/2025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E2C8B1D-EFB5-4C13-9534-612974C9F30A}" type="slidenum">
              <a:rPr lang="pt-BR"/>
              <a:t>‹nº›</a:t>
            </a:fld>
            <a:endParaRPr lang="pt-BR"/>
          </a:p>
        </p:txBody>
      </p:sp>
    </p:spTree>
    <p:extLst>
      <p:ext uri="{BB962C8B-B14F-4D97-AF65-F5344CB8AC3E}">
        <p14:creationId xmlns:p14="http://schemas.microsoft.com/office/powerpoint/2010/main" val="3054111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t>08/05/2025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E2C8B1D-EFB5-4C13-9534-612974C9F30A}" type="slidenum">
              <a:rPr lang="pt-BR"/>
              <a:t>‹#›</a:t>
            </a:fld>
            <a:endParaRPr lang="pt-BR"/>
          </a:p>
        </p:txBody>
      </p:sp>
    </p:spTree>
    <p:extLst>
      <p:ext uri="{BB962C8B-B14F-4D97-AF65-F5344CB8AC3E}">
        <p14:creationId xmlns:p14="http://schemas.microsoft.com/office/powerpoint/2010/main" val="3054111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t>08/05/2025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E2C8B1D-EFB5-4C13-9534-612974C9F30A}" type="slidenum">
              <a:rPr lang="pt-BR"/>
              <a:t>‹n.º›</a:t>
            </a:fld>
            <a:endParaRPr lang="pt-BR"/>
          </a:p>
        </p:txBody>
      </p:sp>
    </p:spTree>
    <p:extLst>
      <p:ext uri="{BB962C8B-B14F-4D97-AF65-F5344CB8AC3E}">
        <p14:creationId xmlns:p14="http://schemas.microsoft.com/office/powerpoint/2010/main" val="3054111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160032" y="7070108"/>
            <a:ext cx="24480361" cy="15040222"/>
          </a:xfrm>
        </p:spPr>
        <p:txBody>
          <a:bodyPr anchor="b"/>
          <a:lstStyle>
            <a:lvl1pPr algn="ctr">
              <a:defRPr sz="18898"/>
            </a:lvl1pPr>
          </a:lstStyle>
          <a:p>
            <a:r>
              <a:rPr lang="pt-BR"/>
              <a:t>Clique para editar o título Mestre</a:t>
            </a:r>
            <a:endParaRPr lang="en-US" dirty="0"/>
          </a:p>
        </p:txBody>
      </p:sp>
      <p:sp>
        <p:nvSpPr>
          <p:cNvPr id="3" name="Subtitle 2"/>
          <p:cNvSpPr>
            <a:spLocks noGrp="1"/>
          </p:cNvSpPr>
          <p:nvPr>
            <p:ph type="subTitle" idx="1"/>
          </p:nvPr>
        </p:nvSpPr>
        <p:spPr>
          <a:xfrm>
            <a:off x="3600053" y="22690338"/>
            <a:ext cx="21600319" cy="10430151"/>
          </a:xfrm>
        </p:spPr>
        <p:txBody>
          <a:bodyPr/>
          <a:lstStyle>
            <a:lvl1pPr marL="0" indent="0" algn="ctr">
              <a:buNone/>
              <a:defRPr sz="7559"/>
            </a:lvl1pPr>
            <a:lvl2pPr marL="1440043" indent="0" algn="ctr">
              <a:buNone/>
              <a:defRPr sz="6299"/>
            </a:lvl2pPr>
            <a:lvl3pPr marL="2880086" indent="0" algn="ctr">
              <a:buNone/>
              <a:defRPr sz="5669"/>
            </a:lvl3pPr>
            <a:lvl4pPr marL="4320129" indent="0" algn="ctr">
              <a:buNone/>
              <a:defRPr sz="5040"/>
            </a:lvl4pPr>
            <a:lvl5pPr marL="5760171" indent="0" algn="ctr">
              <a:buNone/>
              <a:defRPr sz="5040"/>
            </a:lvl5pPr>
            <a:lvl6pPr marL="7200214" indent="0" algn="ctr">
              <a:buNone/>
              <a:defRPr sz="5040"/>
            </a:lvl6pPr>
            <a:lvl7pPr marL="8640257" indent="0" algn="ctr">
              <a:buNone/>
              <a:defRPr sz="5040"/>
            </a:lvl7pPr>
            <a:lvl8pPr marL="10080300" indent="0" algn="ctr">
              <a:buNone/>
              <a:defRPr sz="5040"/>
            </a:lvl8pPr>
            <a:lvl9pPr marL="11520343" indent="0" algn="ctr">
              <a:buNone/>
              <a:defRPr sz="504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18A81EF6-97D0-4AA5-BE18-2776E37B943D}" type="datetimeFigureOut">
              <a:rPr lang="pt-BR"/>
              <a:t>05/05/2025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9E2C8B1D-EFB5-4C13-9534-612974C9F30A}" type="slidenum">
              <a:rPr lang="pt-BR"/>
              <a:t>‹Nº›</a:t>
            </a:fld>
            <a:endParaRPr lang="pt-BR"/>
          </a:p>
        </p:txBody>
      </p:sp>
    </p:spTree>
    <p:extLst>
      <p:ext uri="{BB962C8B-B14F-4D97-AF65-F5344CB8AC3E}">
        <p14:creationId xmlns:p14="http://schemas.microsoft.com/office/powerpoint/2010/main" val="305411161"/>
      </p:ext>
    </p:extLst>
  </p:cSld>
  <p:clrMapOvr>
    <a:masterClrMapping/>
  </p:clrMapOvr>
</p:sldLayout>
</file>

<file path=ppt/slideMasters/_rels/slideMaster1.xml.rels>&#65279;<?xml version="1.0" encoding="utf-8"?><Relationships xmlns="http://schemas.openxmlformats.org/package/2006/relationships"><Relationship Type="http://schemas.openxmlformats.org/officeDocument/2006/relationships/theme" Target="/ppt/slideMasters/theme/theme2.xml" Id="Reba9f5eb41d14907" /><Relationship Type="http://schemas.openxmlformats.org/officeDocument/2006/relationships/slideLayout" Target="/ppt/slideLayouts/slideLayout5.xml" Id="R26a3b6743e884ff3" /><Relationship Type="http://schemas.openxmlformats.org/officeDocument/2006/relationships/slideLayout" Target="/ppt/slideLayouts/slideLayout10.xml" Id="Rb6e8f81516204d7d" /></Relationships>
</file>

<file path=ppt/slideMasters/_rels/slideMaster2.xml.rels>&#65279;<?xml version="1.0" encoding="utf-8"?><Relationships xmlns="http://schemas.openxmlformats.org/package/2006/relationships"><Relationship Type="http://schemas.openxmlformats.org/officeDocument/2006/relationships/theme" Target="/ppt/slideMasters/theme/theme3.xml" Id="R58cf2b829b754734" /><Relationship Type="http://schemas.openxmlformats.org/officeDocument/2006/relationships/slideLayout" Target="/ppt/slideLayouts/slideLayout16.xml" Id="Rd4b4ecfc8ccf4d96" /></Relationships>
</file>

<file path=ppt/slideMasters/_rels/slideMaster3.xml.rels>&#65279;<?xml version="1.0" encoding="utf-8"?><Relationships xmlns="http://schemas.openxmlformats.org/package/2006/relationships"><Relationship Type="http://schemas.openxmlformats.org/officeDocument/2006/relationships/image" Target="/ppt/media/image.png" Id="R74c536bef0714d7d" /><Relationship Type="http://schemas.openxmlformats.org/officeDocument/2006/relationships/image" Target="/ppt/media/image2.png" Id="R4417534d3a0644b0" /><Relationship Type="http://schemas.openxmlformats.org/officeDocument/2006/relationships/theme" Target="/ppt/slideMasters/theme/theme4.xml" Id="Rce7500164b6b409e" /><Relationship Type="http://schemas.openxmlformats.org/officeDocument/2006/relationships/slideLayout" Target="/ppt/slideLayouts/slideLayout26.xml" Id="R188385cf7ae24743" /></Relationships>
</file>

<file path=ppt/slideMasters/_rels/slideMaster4.xml.rels>&#65279;<?xml version="1.0" encoding="utf-8"?><Relationships xmlns="http://schemas.openxmlformats.org/package/2006/relationships"><Relationship Type="http://schemas.openxmlformats.org/officeDocument/2006/relationships/theme" Target="/ppt/slideMasters/theme/theme5.xml" Id="R1863b9a5a35e4ee1" /><Relationship Type="http://schemas.openxmlformats.org/officeDocument/2006/relationships/slideLayout" Target="/ppt/slideLayouts/slideLayout32.xml" Id="Rf6d0171928bf4341" /></Relationships>
</file>

<file path=ppt/slideMasters/_rels/slideMaster5.xml.rels>&#65279;<?xml version="1.0" encoding="utf-8"?><Relationships xmlns="http://schemas.openxmlformats.org/package/2006/relationships"><Relationship Type="http://schemas.openxmlformats.org/officeDocument/2006/relationships/theme" Target="/ppt/slideMasters/theme/theme6.xml" Id="Rcbbee8bbadd545e9" /><Relationship Type="http://schemas.openxmlformats.org/officeDocument/2006/relationships/slideLayout" Target="/ppt/slideLayouts/slideLayout39.xml" Id="R1fc32611f4914ee4" /></Relationships>
</file>

<file path=ppt/slideMasters/_rels/slideMaster6.xml.rels>&#65279;<?xml version="1.0" encoding="utf-8"?><Relationships xmlns="http://schemas.openxmlformats.org/package/2006/relationships"><Relationship Type="http://schemas.openxmlformats.org/officeDocument/2006/relationships/theme" Target="/ppt/slideMasters/theme/theme7.xml" Id="R9364d97762224f4f" /><Relationship Type="http://schemas.openxmlformats.org/officeDocument/2006/relationships/slideLayout" Target="/ppt/slideLayouts/slideLayout54.xml" Id="R115eb7775ea045b8" /></Relationships>
</file>

<file path=ppt/slideMasters/_rels/slideMaster7.xml.rels>&#65279;<?xml version="1.0" encoding="utf-8"?><Relationships xmlns="http://schemas.openxmlformats.org/package/2006/relationships"><Relationship Type="http://schemas.openxmlformats.org/officeDocument/2006/relationships/theme" Target="/ppt/slideMasters/theme/theme8.xml" Id="Rce282b8901f8494a" /><Relationship Type="http://schemas.openxmlformats.org/officeDocument/2006/relationships/slideLayout" Target="/ppt/slideLayouts/slideLayout62.xml" Id="Rf8ba5a9917194005" /></Relationships>
</file>

<file path=ppt/slideMasters/_rels/slideMaster8.xml.rels>&#65279;<?xml version="1.0" encoding="utf-8"?><Relationships xmlns="http://schemas.openxmlformats.org/package/2006/relationships"><Relationship Type="http://schemas.openxmlformats.org/officeDocument/2006/relationships/theme" Target="/ppt/slideMasters/theme/theme9.xml" Id="R48710438e8bf44b9" /><Relationship Type="http://schemas.openxmlformats.org/officeDocument/2006/relationships/slideLayout" Target="/ppt/slideLayouts/slideLayout80.xml" Id="Ra0c5976bc72446c7" /></Relationships>
</file>

<file path=ppt/slideMasters/_rels/slideMaster9.xml.rels>&#65279;<?xml version="1.0" encoding="utf-8"?><Relationships xmlns="http://schemas.openxmlformats.org/package/2006/relationships"><Relationship Type="http://schemas.openxmlformats.org/officeDocument/2006/relationships/theme" Target="/ppt/slideMasters/theme/theme10.xml" Id="R73b596dc6d1848c8" /><Relationship Type="http://schemas.openxmlformats.org/officeDocument/2006/relationships/slideLayout" Target="/ppt/slideLayouts/slideLayout87.xml" Id="Reff3a29d998f478a" /></Relationships>
</file>

<file path=ppt/slideMasters/slideMaster1.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t>08/05/2025</a:t>
            </a:fld>
            <a:endParaRPr lang="pt-BR"/>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t>‹nº›</a:t>
            </a:fld>
            <a:endParaRPr lang="pt-BR"/>
          </a:p>
        </p:txBody>
      </p:sp>
    </p:spTree>
    <p:extLst>
      <p:ext uri="{BB962C8B-B14F-4D97-AF65-F5344CB8AC3E}">
        <p14:creationId xmlns:p14="http://schemas.microsoft.com/office/powerpoint/2010/main" val="237319680"/>
      </p:ext>
    </p:extLst>
  </p:cSld>
  <p:clrMap bg1="lt1" tx1="dk1" bg2="lt2" tx2="dk2" accent1="accent1" accent2="accent2" accent3="accent3" accent4="accent4" accent5="accent5" accent6="accent6" hlink="hlink" folHlink="folHlink"/>
  <p:sldLayoutIdLst>
    <p:sldLayoutId id="2147483653" r:id="R26a3b6743e884ff3"/>
    <p:sldLayoutId id="2147483658" r:id="Rb6e8f81516204d7d"/>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Masters/slideMaster2.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t>09/05/2025</a:t>
            </a:fld>
            <a:endParaRPr lang="pt-BR"/>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t>‹#›</a:t>
            </a:fld>
            <a:endParaRPr lang="pt-BR"/>
          </a:p>
        </p:txBody>
      </p:sp>
    </p:spTree>
    <p:extLst>
      <p:ext uri="{BB962C8B-B14F-4D97-AF65-F5344CB8AC3E}">
        <p14:creationId xmlns:p14="http://schemas.microsoft.com/office/powerpoint/2010/main" val="237319680"/>
      </p:ext>
    </p:extLst>
  </p:cSld>
  <p:clrMap bg1="lt1" tx1="dk1" bg2="lt2" tx2="dk2" accent1="accent1" accent2="accent2" accent3="accent3" accent4="accent4" accent5="accent5" accent6="accent6" hlink="hlink" folHlink="folHlink"/>
  <p:sldLayoutIdLst>
    <p:sldLayoutId id="2147483665" r:id="Rd4b4ecfc8ccf4d96"/>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74c536bef0714d7d" cstate="print"/>
          <a:stretch>
            <a:fillRect/>
          </a:stretch>
        </p:blipFill>
        <p:spPr>
          <a:xfrm>
            <a:off x="0" y="0"/>
            <a:ext cx="28794072" cy="4696341"/>
          </a:xfrm>
          <a:prstGeom prst="rect">
            <a:avLst/>
          </a:prstGeom>
        </p:spPr>
      </p:pic>
      <p:pic>
        <p:nvPicPr>
          <p:cNvPr id="17" name="bg object 17"/>
          <p:cNvPicPr/>
          <p:nvPr/>
        </p:nvPicPr>
        <p:blipFill>
          <a:blip r:embed="R4417534d3a0644b0" cstate="print"/>
          <a:stretch>
            <a:fillRect/>
          </a:stretch>
        </p:blipFill>
        <p:spPr>
          <a:xfrm>
            <a:off x="0" y="40109643"/>
            <a:ext cx="28797248" cy="3090994"/>
          </a:xfrm>
          <a:prstGeom prst="rect">
            <a:avLst/>
          </a:prstGeom>
        </p:spPr>
      </p:pic>
      <p:sp>
        <p:nvSpPr>
          <p:cNvPr id="2" name="Holder 2"/>
          <p:cNvSpPr>
            <a:spLocks noGrp="1"/>
          </p:cNvSpPr>
          <p:nvPr>
            <p:ph type="title"/>
          </p:nvPr>
        </p:nvSpPr>
        <p:spPr>
          <a:xfrm>
            <a:off x="1440247" y="1728025"/>
            <a:ext cx="25924476" cy="6912102"/>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1440247" y="9936146"/>
            <a:ext cx="25924476" cy="2851242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9793691" y="40176595"/>
            <a:ext cx="9217591" cy="2160031"/>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440247" y="40176595"/>
            <a:ext cx="6625142" cy="2160031"/>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5/12/25</a:t>
            </a:fld>
            <a:endParaRPr lang="en-US"/>
          </a:p>
        </p:txBody>
      </p:sp>
      <p:sp>
        <p:nvSpPr>
          <p:cNvPr id="6" name="Holder 6"/>
          <p:cNvSpPr>
            <a:spLocks noGrp="1"/>
          </p:cNvSpPr>
          <p:nvPr>
            <p:ph type="sldNum" sz="quarter" idx="7"/>
          </p:nvPr>
        </p:nvSpPr>
        <p:spPr>
          <a:xfrm>
            <a:off x="20739581" y="40176595"/>
            <a:ext cx="6625142" cy="2160031"/>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76" r:id="R188385cf7ae2474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t>09/05/2025</a:t>
            </a:fld>
            <a:endParaRPr lang="pt-BR"/>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t>‹nº›</a:t>
            </a:fld>
            <a:endParaRPr lang="pt-BR"/>
          </a:p>
        </p:txBody>
      </p:sp>
    </p:spTree>
    <p:extLst>
      <p:ext uri="{BB962C8B-B14F-4D97-AF65-F5344CB8AC3E}">
        <p14:creationId xmlns:p14="http://schemas.microsoft.com/office/powerpoint/2010/main" val="237319680"/>
      </p:ext>
    </p:extLst>
  </p:cSld>
  <p:clrMap bg1="lt1" tx1="dk1" bg2="lt2" tx2="dk2" accent1="accent1" accent2="accent2" accent3="accent3" accent4="accent4" accent5="accent5" accent6="accent6" hlink="hlink" folHlink="folHlink"/>
  <p:sldLayoutIdLst>
    <p:sldLayoutId id="2147483683" r:id="Rf6d0171928bf4341"/>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
          <p:cNvSpPr txBox="1"/>
          <p:nvPr>
            <p:ph type="title"/>
          </p:nvPr>
        </p:nvSpPr>
        <p:spPr>
          <a:xfrm>
            <a:off x="1980029" y="2300044"/>
            <a:ext cx="24840367" cy="835012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3859"/>
              <a:buFont typeface="Play"/>
              <a:buNone/>
              <a:defRPr sz="13859"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
          <p:cNvSpPr txBox="1"/>
          <p:nvPr>
            <p:ph type="body" idx="1"/>
          </p:nvPr>
        </p:nvSpPr>
        <p:spPr>
          <a:xfrm>
            <a:off x="1980029" y="11500170"/>
            <a:ext cx="24840367" cy="27410408"/>
          </a:xfrm>
          <a:prstGeom prst="rect">
            <a:avLst/>
          </a:prstGeom>
          <a:noFill/>
          <a:ln>
            <a:noFill/>
          </a:ln>
        </p:spPr>
        <p:txBody>
          <a:bodyPr spcFirstLastPara="1" wrap="square" lIns="91425" tIns="45700" rIns="91425" bIns="45700" anchor="t" anchorCtr="0">
            <a:normAutofit/>
          </a:bodyPr>
          <a:lstStyle>
            <a:lvl1pPr marL="457200" marR="0" lvl="0" indent="-788606" algn="l" rtl="0">
              <a:lnSpc>
                <a:spcPct val="90000"/>
              </a:lnSpc>
              <a:spcBef>
                <a:spcPts val="3150"/>
              </a:spcBef>
              <a:spcAft>
                <a:spcPts val="0"/>
              </a:spcAft>
              <a:buClr>
                <a:schemeClr val="dk1"/>
              </a:buClr>
              <a:buSzPts val="8819"/>
              <a:buFont typeface="Arial"/>
              <a:buChar char="•"/>
              <a:defRPr sz="8819" b="0" i="0" u="none" strike="noStrike" cap="none">
                <a:solidFill>
                  <a:schemeClr val="dk1"/>
                </a:solidFill>
                <a:latin typeface="Arial"/>
                <a:ea typeface="Arial"/>
                <a:cs typeface="Arial"/>
                <a:sym typeface="Arial"/>
              </a:defRPr>
            </a:lvl1pPr>
            <a:lvl2pPr marL="914400" marR="0" lvl="1" indent="-708596" algn="l" rtl="0">
              <a:lnSpc>
                <a:spcPct val="90000"/>
              </a:lnSpc>
              <a:spcBef>
                <a:spcPts val="1575"/>
              </a:spcBef>
              <a:spcAft>
                <a:spcPts val="0"/>
              </a:spcAft>
              <a:buClr>
                <a:schemeClr val="dk1"/>
              </a:buClr>
              <a:buSzPts val="7559"/>
              <a:buFont typeface="Arial"/>
              <a:buChar char="•"/>
              <a:defRPr sz="7558" b="0" i="0" u="none" strike="noStrike" cap="none">
                <a:solidFill>
                  <a:schemeClr val="dk1"/>
                </a:solidFill>
                <a:latin typeface="Arial"/>
                <a:ea typeface="Arial"/>
                <a:cs typeface="Arial"/>
                <a:sym typeface="Arial"/>
              </a:defRPr>
            </a:lvl2pPr>
            <a:lvl3pPr marL="1371600" marR="0" lvl="2" indent="-628586" algn="l" rtl="0">
              <a:lnSpc>
                <a:spcPct val="90000"/>
              </a:lnSpc>
              <a:spcBef>
                <a:spcPts val="1575"/>
              </a:spcBef>
              <a:spcAft>
                <a:spcPts val="0"/>
              </a:spcAft>
              <a:buClr>
                <a:schemeClr val="dk1"/>
              </a:buClr>
              <a:buSzPts val="6299"/>
              <a:buFont typeface="Arial"/>
              <a:buChar char="•"/>
              <a:defRPr sz="6299" b="0" i="0" u="none" strike="noStrike" cap="none">
                <a:solidFill>
                  <a:schemeClr val="dk1"/>
                </a:solidFill>
                <a:latin typeface="Arial"/>
                <a:ea typeface="Arial"/>
                <a:cs typeface="Arial"/>
                <a:sym typeface="Arial"/>
              </a:defRPr>
            </a:lvl3pPr>
            <a:lvl4pPr marL="1828800" marR="0" lvl="3"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4pPr>
            <a:lvl5pPr marL="2286000" marR="0" lvl="4"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5pPr>
            <a:lvl6pPr marL="2743200" marR="0" lvl="5"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6pPr>
            <a:lvl7pPr marL="3200400" marR="0" lvl="6"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7pPr>
            <a:lvl8pPr marL="3657600" marR="0" lvl="7"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8pPr>
            <a:lvl9pPr marL="4114800" marR="0" lvl="8" indent="-588581" algn="l" rtl="0">
              <a:lnSpc>
                <a:spcPct val="90000"/>
              </a:lnSpc>
              <a:spcBef>
                <a:spcPts val="1575"/>
              </a:spcBef>
              <a:spcAft>
                <a:spcPts val="0"/>
              </a:spcAft>
              <a:buClr>
                <a:schemeClr val="dk1"/>
              </a:buClr>
              <a:buSzPts val="5669"/>
              <a:buFont typeface="Arial"/>
              <a:buChar char="•"/>
              <a:defRPr sz="5669" b="0" i="0" u="none" strike="noStrike" cap="none">
                <a:solidFill>
                  <a:schemeClr val="dk1"/>
                </a:solidFill>
                <a:latin typeface="Arial"/>
                <a:ea typeface="Arial"/>
                <a:cs typeface="Arial"/>
                <a:sym typeface="Arial"/>
              </a:defRPr>
            </a:lvl9pPr>
          </a:lstStyle>
          <a:p/>
        </p:txBody>
      </p:sp>
      <p:sp>
        <p:nvSpPr>
          <p:cNvPr id="8" name="Google Shape;8;p2"/>
          <p:cNvSpPr txBox="1"/>
          <p:nvPr>
            <p:ph type="dt" idx="10"/>
          </p:nvPr>
        </p:nvSpPr>
        <p:spPr>
          <a:xfrm>
            <a:off x="1980029" y="40040601"/>
            <a:ext cx="6480096" cy="230003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78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p:txBody>
      </p:sp>
      <p:sp>
        <p:nvSpPr>
          <p:cNvPr id="9" name="Google Shape;9;p2"/>
          <p:cNvSpPr txBox="1"/>
          <p:nvPr>
            <p:ph type="ftr" idx="11"/>
          </p:nvPr>
        </p:nvSpPr>
        <p:spPr>
          <a:xfrm>
            <a:off x="9540141" y="40040601"/>
            <a:ext cx="9720143" cy="230003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378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p:txBody>
      </p:sp>
      <p:sp>
        <p:nvSpPr>
          <p:cNvPr id="10" name="Google Shape;10;p2"/>
          <p:cNvSpPr txBox="1"/>
          <p:nvPr>
            <p:ph type="sldNum" idx="12"/>
          </p:nvPr>
        </p:nvSpPr>
        <p:spPr>
          <a:xfrm>
            <a:off x="20340300" y="40040601"/>
            <a:ext cx="6480096" cy="230003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3780" b="0" i="0" u="none" strike="noStrike" cap="none">
                <a:solidFill>
                  <a:srgbClr val="757575"/>
                </a:solidFill>
                <a:latin typeface="Arial"/>
                <a:ea typeface="Arial"/>
                <a:cs typeface="Arial"/>
                <a:sym typeface="Arial"/>
              </a:defRPr>
            </a:lvl1pPr>
            <a:lvl2pPr marL="0" marR="0" lvl="1" indent="0" algn="r" rtl="0">
              <a:spcBef>
                <a:spcPts val="0"/>
              </a:spcBef>
              <a:buNone/>
              <a:defRPr sz="3780" b="0" i="0" u="none" strike="noStrike" cap="none">
                <a:solidFill>
                  <a:srgbClr val="757575"/>
                </a:solidFill>
                <a:latin typeface="Arial"/>
                <a:ea typeface="Arial"/>
                <a:cs typeface="Arial"/>
                <a:sym typeface="Arial"/>
              </a:defRPr>
            </a:lvl2pPr>
            <a:lvl3pPr marL="0" marR="0" lvl="2" indent="0" algn="r" rtl="0">
              <a:spcBef>
                <a:spcPts val="0"/>
              </a:spcBef>
              <a:buNone/>
              <a:defRPr sz="3780" b="0" i="0" u="none" strike="noStrike" cap="none">
                <a:solidFill>
                  <a:srgbClr val="757575"/>
                </a:solidFill>
                <a:latin typeface="Arial"/>
                <a:ea typeface="Arial"/>
                <a:cs typeface="Arial"/>
                <a:sym typeface="Arial"/>
              </a:defRPr>
            </a:lvl3pPr>
            <a:lvl4pPr marL="0" marR="0" lvl="3" indent="0" algn="r" rtl="0">
              <a:spcBef>
                <a:spcPts val="0"/>
              </a:spcBef>
              <a:buNone/>
              <a:defRPr sz="3780" b="0" i="0" u="none" strike="noStrike" cap="none">
                <a:solidFill>
                  <a:srgbClr val="757575"/>
                </a:solidFill>
                <a:latin typeface="Arial"/>
                <a:ea typeface="Arial"/>
                <a:cs typeface="Arial"/>
                <a:sym typeface="Arial"/>
              </a:defRPr>
            </a:lvl4pPr>
            <a:lvl5pPr marL="0" marR="0" lvl="4" indent="0" algn="r" rtl="0">
              <a:spcBef>
                <a:spcPts val="0"/>
              </a:spcBef>
              <a:buNone/>
              <a:defRPr sz="3780" b="0" i="0" u="none" strike="noStrike" cap="none">
                <a:solidFill>
                  <a:srgbClr val="757575"/>
                </a:solidFill>
                <a:latin typeface="Arial"/>
                <a:ea typeface="Arial"/>
                <a:cs typeface="Arial"/>
                <a:sym typeface="Arial"/>
              </a:defRPr>
            </a:lvl5pPr>
            <a:lvl6pPr marL="0" marR="0" lvl="5" indent="0" algn="r" rtl="0">
              <a:spcBef>
                <a:spcPts val="0"/>
              </a:spcBef>
              <a:buNone/>
              <a:defRPr sz="3780" b="0" i="0" u="none" strike="noStrike" cap="none">
                <a:solidFill>
                  <a:srgbClr val="757575"/>
                </a:solidFill>
                <a:latin typeface="Arial"/>
                <a:ea typeface="Arial"/>
                <a:cs typeface="Arial"/>
                <a:sym typeface="Arial"/>
              </a:defRPr>
            </a:lvl6pPr>
            <a:lvl7pPr marL="0" marR="0" lvl="6" indent="0" algn="r" rtl="0">
              <a:spcBef>
                <a:spcPts val="0"/>
              </a:spcBef>
              <a:buNone/>
              <a:defRPr sz="3780" b="0" i="0" u="none" strike="noStrike" cap="none">
                <a:solidFill>
                  <a:srgbClr val="757575"/>
                </a:solidFill>
                <a:latin typeface="Arial"/>
                <a:ea typeface="Arial"/>
                <a:cs typeface="Arial"/>
                <a:sym typeface="Arial"/>
              </a:defRPr>
            </a:lvl7pPr>
            <a:lvl8pPr marL="0" marR="0" lvl="7" indent="0" algn="r" rtl="0">
              <a:spcBef>
                <a:spcPts val="0"/>
              </a:spcBef>
              <a:buNone/>
              <a:defRPr sz="3780" b="0" i="0" u="none" strike="noStrike" cap="none">
                <a:solidFill>
                  <a:srgbClr val="757575"/>
                </a:solidFill>
                <a:latin typeface="Arial"/>
                <a:ea typeface="Arial"/>
                <a:cs typeface="Arial"/>
                <a:sym typeface="Arial"/>
              </a:defRPr>
            </a:lvl8pPr>
            <a:lvl9pPr marL="0" marR="0" lvl="8" indent="0" algn="r" rtl="0">
              <a:spcBef>
                <a:spcPts val="0"/>
              </a:spcBef>
              <a:buNone/>
              <a:defRPr sz="378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a:t>
            </a:fld>
            <a:endParaRPr/>
          </a:p>
        </p:txBody>
      </p:sp>
    </p:spTree>
  </p:cSld>
  <p:clrMap bg1="lt1" tx1="dk1" bg2="dk2" tx2="lt2" accent1="accent1" accent2="accent2" accent3="accent3" accent4="accent4" accent5="accent5" accent6="accent6" hlink="hlink" folHlink="folHlink"/>
  <p:sldLayoutIdLst>
    <p:sldLayoutId id="2147483691" r:id="R1fc32611f4914ee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t>08/05/2025</a:t>
            </a:fld>
            <a:endParaRPr lang="pt-BR"/>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t>‹#›</a:t>
            </a:fld>
            <a:endParaRPr lang="pt-BR"/>
          </a:p>
        </p:txBody>
      </p:sp>
    </p:spTree>
    <p:extLst>
      <p:ext uri="{BB962C8B-B14F-4D97-AF65-F5344CB8AC3E}">
        <p14:creationId xmlns:p14="http://schemas.microsoft.com/office/powerpoint/2010/main" val="237319680"/>
      </p:ext>
    </p:extLst>
  </p:cSld>
  <p:clrMap bg1="lt1" tx1="dk1" bg2="lt2" tx2="dk2" accent1="accent1" accent2="accent2" accent3="accent3" accent4="accent4" accent5="accent5" accent6="accent6" hlink="hlink" folHlink="folHlink"/>
  <p:sldLayoutIdLst>
    <p:sldLayoutId id="2147483707" r:id="R115eb7775ea045b8"/>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Masters/slideMaster7.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t>08/05/2025</a:t>
            </a:fld>
            <a:endParaRPr lang="pt-BR"/>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t>‹n.º›</a:t>
            </a:fld>
            <a:endParaRPr lang="pt-BR"/>
          </a:p>
        </p:txBody>
      </p:sp>
    </p:spTree>
    <p:extLst>
      <p:ext uri="{BB962C8B-B14F-4D97-AF65-F5344CB8AC3E}">
        <p14:creationId xmlns:p14="http://schemas.microsoft.com/office/powerpoint/2010/main" val="237319680"/>
      </p:ext>
    </p:extLst>
  </p:cSld>
  <p:clrMap bg1="lt1" tx1="dk1" bg2="lt2" tx2="dk2" accent1="accent1" accent2="accent2" accent3="accent3" accent4="accent4" accent5="accent5" accent6="accent6" hlink="hlink" folHlink="folHlink"/>
  <p:sldLayoutIdLst>
    <p:sldLayoutId id="2147483716" r:id="Rf8ba5a9917194005"/>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84" y="274688"/>
            <a:ext cx="8231112" cy="114321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84" y="1600494"/>
            <a:ext cx="8231112" cy="45267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a:p>
        </p:txBody>
      </p:sp>
      <p:sp>
        <p:nvSpPr>
          <p:cNvPr id="4" name="Date Placeholder 3"/>
          <p:cNvSpPr>
            <a:spLocks noGrp="1"/>
          </p:cNvSpPr>
          <p:nvPr>
            <p:ph type="dt" sz="half" idx="2"/>
          </p:nvPr>
        </p:nvSpPr>
        <p:spPr>
          <a:xfrm>
            <a:off x="457284" y="6357518"/>
            <a:ext cx="2133992" cy="365192"/>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a:pPr/>
              <a:t>8/1/2011</a:t>
            </a:fld>
            <a:endParaRPr lang="en-US"/>
          </a:p>
        </p:txBody>
      </p:sp>
      <p:sp>
        <p:nvSpPr>
          <p:cNvPr id="5" name="Footer Placeholder 4"/>
          <p:cNvSpPr>
            <a:spLocks noGrp="1"/>
          </p:cNvSpPr>
          <p:nvPr>
            <p:ph type="ftr" sz="quarter" idx="3"/>
          </p:nvPr>
        </p:nvSpPr>
        <p:spPr>
          <a:xfrm>
            <a:off x="3124774" y="6357518"/>
            <a:ext cx="2896132" cy="36519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4404" y="6357518"/>
            <a:ext cx="2133992" cy="365192"/>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35" r:id="Ra0c5976bc72446c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80029" y="2300044"/>
            <a:ext cx="24840367" cy="8350126"/>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980029" y="11500170"/>
            <a:ext cx="24840367" cy="2741040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1980029" y="40040601"/>
            <a:ext cx="6480096" cy="2300034"/>
          </a:xfrm>
          <a:prstGeom prst="rect">
            <a:avLst/>
          </a:prstGeom>
        </p:spPr>
        <p:txBody>
          <a:bodyPr vert="horz" lIns="91440" tIns="45720" rIns="91440" bIns="45720" rtlCol="0" anchor="ctr"/>
          <a:lstStyle>
            <a:lvl1pPr algn="l">
              <a:defRPr sz="3780">
                <a:solidFill>
                  <a:schemeClr val="tx1">
                    <a:tint val="82000"/>
                  </a:schemeClr>
                </a:solidFill>
              </a:defRPr>
            </a:lvl1pPr>
          </a:lstStyle>
          <a:p>
            <a:fld id="{18A81EF6-97D0-4AA5-BE18-2776E37B943D}" type="datetimeFigureOut">
              <a:rPr lang="pt-BR"/>
              <a:t>05/05/2025</a:t>
            </a:fld>
            <a:endParaRPr lang="pt-BR"/>
          </a:p>
        </p:txBody>
      </p:sp>
      <p:sp>
        <p:nvSpPr>
          <p:cNvPr id="5" name="Footer Placeholder 4"/>
          <p:cNvSpPr>
            <a:spLocks noGrp="1"/>
          </p:cNvSpPr>
          <p:nvPr>
            <p:ph type="ftr" sz="quarter" idx="3"/>
          </p:nvPr>
        </p:nvSpPr>
        <p:spPr>
          <a:xfrm>
            <a:off x="9540141" y="40040601"/>
            <a:ext cx="9720143" cy="2300034"/>
          </a:xfrm>
          <a:prstGeom prst="rect">
            <a:avLst/>
          </a:prstGeom>
        </p:spPr>
        <p:txBody>
          <a:bodyPr vert="horz" lIns="91440" tIns="45720" rIns="91440" bIns="45720" rtlCol="0" anchor="ctr"/>
          <a:lstStyle>
            <a:lvl1pPr algn="ctr">
              <a:defRPr sz="378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20340300" y="40040601"/>
            <a:ext cx="6480096" cy="2300034"/>
          </a:xfrm>
          <a:prstGeom prst="rect">
            <a:avLst/>
          </a:prstGeom>
        </p:spPr>
        <p:txBody>
          <a:bodyPr vert="horz" lIns="91440" tIns="45720" rIns="91440" bIns="45720" rtlCol="0" anchor="ctr"/>
          <a:lstStyle>
            <a:lvl1pPr algn="r">
              <a:defRPr sz="3780">
                <a:solidFill>
                  <a:schemeClr val="tx1">
                    <a:tint val="82000"/>
                  </a:schemeClr>
                </a:solidFill>
              </a:defRPr>
            </a:lvl1pPr>
          </a:lstStyle>
          <a:p>
            <a:fld id="{9E2C8B1D-EFB5-4C13-9534-612974C9F30A}" type="slidenum">
              <a:rPr lang="pt-BR"/>
              <a:t>‹Nº›</a:t>
            </a:fld>
            <a:endParaRPr lang="pt-BR"/>
          </a:p>
        </p:txBody>
      </p:sp>
    </p:spTree>
    <p:extLst>
      <p:ext uri="{BB962C8B-B14F-4D97-AF65-F5344CB8AC3E}">
        <p14:creationId xmlns:p14="http://schemas.microsoft.com/office/powerpoint/2010/main" val="237319680"/>
      </p:ext>
    </p:extLst>
  </p:cSld>
  <p:clrMap bg1="lt1" tx1="dk1" bg2="lt2" tx2="dk2" accent1="accent1" accent2="accent2" accent3="accent3" accent4="accent4" accent5="accent5" accent6="accent6" hlink="hlink" folHlink="folHlink"/>
  <p:sldLayoutIdLst>
    <p:sldLayoutId id="2147483743" r:id="Reff3a29d998f478a"/>
  </p:sldLayoutIdLst>
  <p:txStyles>
    <p:titleStyle>
      <a:lvl1pPr algn="l" defTabSz="2880086" rtl="0" eaLnBrk="1" latinLnBrk="0" hangingPunct="1">
        <a:lnSpc>
          <a:spcPct val="90000"/>
        </a:lnSpc>
        <a:spcBef>
          <a:spcPct val="0"/>
        </a:spcBef>
        <a:buNone/>
        <a:defRPr sz="13859" kern="1200">
          <a:solidFill>
            <a:schemeClr val="tx1"/>
          </a:solidFill>
          <a:latin typeface="+mj-lt"/>
          <a:ea typeface="+mj-ea"/>
          <a:cs typeface="+mj-cs"/>
        </a:defRPr>
      </a:lvl1pPr>
    </p:titleStyle>
    <p:body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p:bodyStyle>
    <p:otherStyle>
      <a:defPPr>
        <a:defRPr lang="en-US"/>
      </a:defPPr>
      <a:lvl1pPr marL="0" algn="l" defTabSz="2880086" rtl="0" eaLnBrk="1" latinLnBrk="0" hangingPunct="1">
        <a:defRPr sz="5669" kern="1200">
          <a:solidFill>
            <a:schemeClr val="tx1"/>
          </a:solidFill>
          <a:latin typeface="+mn-lt"/>
          <a:ea typeface="+mn-ea"/>
          <a:cs typeface="+mn-cs"/>
        </a:defRPr>
      </a:lvl1pPr>
      <a:lvl2pPr marL="1440043" algn="l" defTabSz="2880086" rtl="0" eaLnBrk="1" latinLnBrk="0" hangingPunct="1">
        <a:defRPr sz="5669" kern="1200">
          <a:solidFill>
            <a:schemeClr val="tx1"/>
          </a:solidFill>
          <a:latin typeface="+mn-lt"/>
          <a:ea typeface="+mn-ea"/>
          <a:cs typeface="+mn-cs"/>
        </a:defRPr>
      </a:lvl2pPr>
      <a:lvl3pPr marL="2880086" algn="l" defTabSz="2880086" rtl="0" eaLnBrk="1" latinLnBrk="0" hangingPunct="1">
        <a:defRPr sz="5669" kern="1200">
          <a:solidFill>
            <a:schemeClr val="tx1"/>
          </a:solidFill>
          <a:latin typeface="+mn-lt"/>
          <a:ea typeface="+mn-ea"/>
          <a:cs typeface="+mn-cs"/>
        </a:defRPr>
      </a:lvl3pPr>
      <a:lvl4pPr marL="4320129" algn="l" defTabSz="2880086" rtl="0" eaLnBrk="1" latinLnBrk="0" hangingPunct="1">
        <a:defRPr sz="5669" kern="1200">
          <a:solidFill>
            <a:schemeClr val="tx1"/>
          </a:solidFill>
          <a:latin typeface="+mn-lt"/>
          <a:ea typeface="+mn-ea"/>
          <a:cs typeface="+mn-cs"/>
        </a:defRPr>
      </a:lvl4pPr>
      <a:lvl5pPr marL="5760171" algn="l" defTabSz="2880086" rtl="0" eaLnBrk="1" latinLnBrk="0" hangingPunct="1">
        <a:defRPr sz="5669" kern="1200">
          <a:solidFill>
            <a:schemeClr val="tx1"/>
          </a:solidFill>
          <a:latin typeface="+mn-lt"/>
          <a:ea typeface="+mn-ea"/>
          <a:cs typeface="+mn-cs"/>
        </a:defRPr>
      </a:lvl5pPr>
      <a:lvl6pPr marL="7200214" algn="l" defTabSz="2880086" rtl="0" eaLnBrk="1" latinLnBrk="0" hangingPunct="1">
        <a:defRPr sz="5669" kern="1200">
          <a:solidFill>
            <a:schemeClr val="tx1"/>
          </a:solidFill>
          <a:latin typeface="+mn-lt"/>
          <a:ea typeface="+mn-ea"/>
          <a:cs typeface="+mn-cs"/>
        </a:defRPr>
      </a:lvl6pPr>
      <a:lvl7pPr marL="8640257" algn="l" defTabSz="2880086" rtl="0" eaLnBrk="1" latinLnBrk="0" hangingPunct="1">
        <a:defRPr sz="5669" kern="1200">
          <a:solidFill>
            <a:schemeClr val="tx1"/>
          </a:solidFill>
          <a:latin typeface="+mn-lt"/>
          <a:ea typeface="+mn-ea"/>
          <a:cs typeface="+mn-cs"/>
        </a:defRPr>
      </a:lvl7pPr>
      <a:lvl8pPr marL="10080300" algn="l" defTabSz="2880086" rtl="0" eaLnBrk="1" latinLnBrk="0" hangingPunct="1">
        <a:defRPr sz="5669" kern="1200">
          <a:solidFill>
            <a:schemeClr val="tx1"/>
          </a:solidFill>
          <a:latin typeface="+mn-lt"/>
          <a:ea typeface="+mn-ea"/>
          <a:cs typeface="+mn-cs"/>
        </a:defRPr>
      </a:lvl8pPr>
      <a:lvl9pPr marL="11520343" algn="l" defTabSz="2880086" rtl="0" eaLnBrk="1" latinLnBrk="0" hangingPunct="1">
        <a:defRPr sz="5669" kern="1200">
          <a:solidFill>
            <a:schemeClr val="tx1"/>
          </a:solidFill>
          <a:latin typeface="+mn-lt"/>
          <a:ea typeface="+mn-ea"/>
          <a:cs typeface="+mn-cs"/>
        </a:defRPr>
      </a:lvl9pPr>
    </p:otherStyle>
  </p:txStyles>
</p:sldMaster>
</file>

<file path=ppt/slideMasters/theme/theme10.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slideMasters/theme/theme2.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slideMasters/theme/theme3.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slideMasters/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slideMasters/theme/theme5.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slideMasters/theme/theme6.xml><?xml version="1.0" encoding="utf-8"?>
<a:theme xmlns:a="http://schemas.openxmlformats.org/drawingml/2006/main" xmlns:r="http://schemas.openxmlformats.org/officeDocument/2006/relationships" name="Tema do Office">
  <a:themeElements>
    <a:clrScheme name="Tema do 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slideMasters/theme/theme7.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slideMasters/theme/theme8.xml><?xml version="1.0" encoding="utf-8"?>
<a:theme xmlns:a="http://schemas.openxmlformats.org/drawingml/2006/main" name="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slideMasters/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slides/_rels/slide1.xml.rels>&#65279;<?xml version="1.0" encoding="utf-8"?><Relationships xmlns="http://schemas.openxmlformats.org/package/2006/relationships"><Relationship Type="http://schemas.openxmlformats.org/officeDocument/2006/relationships/image" Target="/ppt/media/image3.png" Id="R50cf59691d4e4b32" /><Relationship Type="http://schemas.openxmlformats.org/officeDocument/2006/relationships/image" Target="/ppt/media/image4.png" Id="R18154447186a4332" /><Relationship Type="http://schemas.openxmlformats.org/officeDocument/2006/relationships/image" Target="/ppt/media/image.jpg" Id="Rf9232e645ade4fbc" /><Relationship Type="http://schemas.openxmlformats.org/officeDocument/2006/relationships/image" Target="/ppt/media/image5.png" Id="R3fccf8a19d5a4aa7" /><Relationship Type="http://schemas.openxmlformats.org/officeDocument/2006/relationships/image" Target="/ppt/media/image2.jpg" Id="R5c5c9439dea54f80" /><Relationship Type="http://schemas.openxmlformats.org/officeDocument/2006/relationships/image" Target="/ppt/media/image6.png" Id="R87c7b79edc224b57" /><Relationship Type="http://schemas.openxmlformats.org/officeDocument/2006/relationships/image" Target="/ppt/media/image3.jpg" Id="R30644028aeca4ad2" /><Relationship Type="http://schemas.openxmlformats.org/officeDocument/2006/relationships/image" Target="/ppt/media/image4.jpg" Id="R45c3df622d5a4044" /><Relationship Type="http://schemas.openxmlformats.org/officeDocument/2006/relationships/image" Target="/ppt/media/image5.jpg" Id="Ra100df67b5334595" /><Relationship Type="http://schemas.openxmlformats.org/officeDocument/2006/relationships/image" Target="/ppt/media/image7.png" Id="Re3bfcde8e2994ba8" /><Relationship Type="http://schemas.openxmlformats.org/officeDocument/2006/relationships/image" Target="/ppt/media/image8.png" Id="Rafb76c8d51364ad2" /><Relationship Type="http://schemas.openxmlformats.org/officeDocument/2006/relationships/image" Target="/ppt/media/image9.png" Id="R79f4d72e3b624ddb" /><Relationship Type="http://schemas.microsoft.com/office/2007/relationships/hdphoto" Target="/ppt/slides/udata/data.wdp" Id="Rba344d39e7214bb6" /><Relationship Type="http://schemas.microsoft.com/office/2007/relationships/hdphoto" Target="/ppt/slides/udata/data2.wdp" Id="R7aba889881214ec3" /><Relationship Type="http://schemas.openxmlformats.org/officeDocument/2006/relationships/slideLayout" Target="/ppt/slideLayouts/slideLayout10.xml" Id="R98bd876fa0d14ef1" /></Relationships>
</file>

<file path=ppt/slides/_rels/slide10.xml.rels>&#65279;<?xml version="1.0" encoding="utf-8"?><Relationships xmlns="http://schemas.openxmlformats.org/package/2006/relationships"><Relationship Type="http://schemas.openxmlformats.org/officeDocument/2006/relationships/image" Target="/ppt/media/image3.png" Id="R71d0261bff2247b0" /><Relationship Type="http://schemas.openxmlformats.org/officeDocument/2006/relationships/image" Target="/ppt/media/image4.png" Id="Rad3af10257ae4af1" /><Relationship Type="http://schemas.openxmlformats.org/officeDocument/2006/relationships/image" Target="/ppt/media/image11.jpg" Id="R906ab0fba7ae41a9" /><Relationship Type="http://schemas.openxmlformats.org/officeDocument/2006/relationships/image" Target="/ppt/media/image12.jpg" Id="R0add242649b84f76" /><Relationship Type="http://schemas.openxmlformats.org/officeDocument/2006/relationships/image" Target="/ppt/media/image13.jpg" Id="R46bbadf7bcb14759" /><Relationship Type="http://schemas.openxmlformats.org/officeDocument/2006/relationships/image" Target="/ppt/media/image27.png" Id="R73f841b7b41b408a" /><Relationship Type="http://schemas.openxmlformats.org/officeDocument/2006/relationships/image" Target="/ppt/media/image28.png" Id="R4ad418ac99eb4362" /><Relationship Type="http://schemas.openxmlformats.org/officeDocument/2006/relationships/image" Target="/ppt/media/image29.png" Id="R9dbaaea7e7db4192" /><Relationship Type="http://schemas.openxmlformats.org/officeDocument/2006/relationships/slideLayout" Target="/ppt/slideLayouts/slideLayout10.xml" Id="R6bc05b87905d436e" /></Relationships>
</file>

<file path=ppt/slides/_rels/slide11.xml.rels>&#65279;<?xml version="1.0" encoding="utf-8"?><Relationships xmlns="http://schemas.openxmlformats.org/package/2006/relationships"><Relationship Type="http://schemas.openxmlformats.org/officeDocument/2006/relationships/image" Target="/ppt/media/image3.png" Id="R976e136be8f74353" /><Relationship Type="http://schemas.openxmlformats.org/officeDocument/2006/relationships/image" Target="/ppt/media/image4.png" Id="R59ae587af7d6493f" /><Relationship Type="http://schemas.openxmlformats.org/officeDocument/2006/relationships/slideLayout" Target="/ppt/slideLayouts/slideLayout62.xml" Id="Rffeb2590cc41455b" /></Relationships>
</file>

<file path=ppt/slides/_rels/slide12.xml.rels>&#65279;<?xml version="1.0" encoding="utf-8"?><Relationships xmlns="http://schemas.openxmlformats.org/package/2006/relationships"><Relationship Type="http://schemas.openxmlformats.org/officeDocument/2006/relationships/image" Target="/ppt/media/image3.png" Id="Rc906b464fd514572" /><Relationship Type="http://schemas.openxmlformats.org/officeDocument/2006/relationships/image" Target="/ppt/media/image4.png" Id="Ra0b48ab800c34d71" /><Relationship Type="http://schemas.openxmlformats.org/officeDocument/2006/relationships/image" Target="/ppt/media/image14.jpg" Id="R6701a51c54e74e06" /><Relationship Type="http://schemas.openxmlformats.org/officeDocument/2006/relationships/image" Target="/ppt/media/image15.jpg" Id="Rb491654f0ea84870" /><Relationship Type="http://schemas.openxmlformats.org/officeDocument/2006/relationships/image" Target="/ppt/media/image16.jpg" Id="R2e1decbea86b46e8" /><Relationship Type="http://schemas.openxmlformats.org/officeDocument/2006/relationships/slideLayout" Target="/ppt/slideLayouts/slideLayout5.xml" Id="R8d91a0d511874fce" /><Relationship Type="http://schemas.openxmlformats.org/officeDocument/2006/relationships/hyperlink" Target="https://doi.org/10.1016/j.rboe.2017.07.008" TargetMode="External" Id="rcId9aea221cc8dc428d" /></Relationships>
</file>

<file path=ppt/slides/_rels/slide13.xml.rels>&#65279;<?xml version="1.0" encoding="utf-8"?><Relationships xmlns="http://schemas.openxmlformats.org/package/2006/relationships"><Relationship Type="http://schemas.openxmlformats.org/officeDocument/2006/relationships/image" Target="/ppt/media/image3.png" Id="R7dfc92e935fb47e6" /><Relationship Type="http://schemas.openxmlformats.org/officeDocument/2006/relationships/image" Target="/ppt/media/image4.png" Id="Rd3bf37aaa9694e9c" /><Relationship Type="http://schemas.openxmlformats.org/officeDocument/2006/relationships/image" Target="/ppt/media/image27.png" Id="Rd84e7eaf1c8642e8" /><Relationship Type="http://schemas.openxmlformats.org/officeDocument/2006/relationships/image" Target="/ppt/media/image28.png" Id="R8f057f6676144973" /><Relationship Type="http://schemas.openxmlformats.org/officeDocument/2006/relationships/image" Target="/ppt/media/image29.png" Id="Re8c2ae83f049440f" /><Relationship Type="http://schemas.openxmlformats.org/officeDocument/2006/relationships/image" Target="/ppt/media/image17.jpg" Id="Rb26e8ba9274040ef" /><Relationship Type="http://schemas.openxmlformats.org/officeDocument/2006/relationships/image" Target="/ppt/media/image18.jpg" Id="Rdef40cfddc3142cf" /><Relationship Type="http://schemas.openxmlformats.org/officeDocument/2006/relationships/image" Target="/ppt/media/image19.jpg" Id="R60851690e98c4b12" /><Relationship Type="http://schemas.openxmlformats.org/officeDocument/2006/relationships/image" Target="/ppt/media/image20.jpg" Id="Rb805b9e1df924efb" /><Relationship Type="http://schemas.openxmlformats.org/officeDocument/2006/relationships/slideLayout" Target="/ppt/slideLayouts/slideLayout10.xml" Id="R198399fa82ab48e4" /></Relationships>
</file>

<file path=ppt/slides/_rels/slide14.xml.rels>&#65279;<?xml version="1.0" encoding="utf-8"?><Relationships xmlns="http://schemas.openxmlformats.org/package/2006/relationships"><Relationship Type="http://schemas.openxmlformats.org/officeDocument/2006/relationships/image" Target="/ppt/media/image3.png" Id="R5c5aa8e6de2c4c68" /><Relationship Type="http://schemas.openxmlformats.org/officeDocument/2006/relationships/image" Target="/ppt/media/image4.png" Id="R95dc218022994fa9" /><Relationship Type="http://schemas.openxmlformats.org/officeDocument/2006/relationships/image" Target="/ppt/media/image.emf" Id="Rc09ee147e44546b5" /><Relationship Type="http://schemas.openxmlformats.org/officeDocument/2006/relationships/slideLayout" Target="/ppt/slideLayouts/slideLayout54.xml" Id="R5db127256a4744d3" /></Relationships>
</file>

<file path=ppt/slides/_rels/slide15.xml.rels>&#65279;<?xml version="1.0" encoding="utf-8"?><Relationships xmlns="http://schemas.openxmlformats.org/package/2006/relationships"><Relationship Type="http://schemas.openxmlformats.org/officeDocument/2006/relationships/image" Target="/ppt/media/image3.png" Id="Re3c043f8b4e14c4b" /><Relationship Type="http://schemas.openxmlformats.org/officeDocument/2006/relationships/image" Target="/ppt/media/image4.png" Id="R610e38efca3b4d73" /><Relationship Type="http://schemas.openxmlformats.org/officeDocument/2006/relationships/image" Target="/ppt/media/image27.png" Id="R3acabfd342a24af6" /><Relationship Type="http://schemas.openxmlformats.org/officeDocument/2006/relationships/image" Target="/ppt/media/image28.png" Id="R055c607446354460" /><Relationship Type="http://schemas.openxmlformats.org/officeDocument/2006/relationships/image" Target="/ppt/media/image29.png" Id="R1b118cd5fece46e7" /><Relationship Type="http://schemas.openxmlformats.org/officeDocument/2006/relationships/image" Target="/ppt/media/image30.png" Id="R2ef00d9942ba4278" /><Relationship Type="http://schemas.openxmlformats.org/officeDocument/2006/relationships/image" Target="/ppt/media/image31.png" Id="R188b6bfefeb14eda" /><Relationship Type="http://schemas.openxmlformats.org/officeDocument/2006/relationships/image" Target="/ppt/media/image32.png" Id="R613cd183ceaa4e5c" /><Relationship Type="http://schemas.openxmlformats.org/officeDocument/2006/relationships/image" Target="/ppt/media/image33.png" Id="Ra0692cf786824131" /><Relationship Type="http://schemas.openxmlformats.org/officeDocument/2006/relationships/slideLayout" Target="/ppt/slideLayouts/slideLayout10.xml" Id="Reec460c925e94be2" /></Relationships>
</file>

<file path=ppt/slides/_rels/slide16.xml.rels>&#65279;<?xml version="1.0" encoding="utf-8"?><Relationships xmlns="http://schemas.openxmlformats.org/package/2006/relationships"><Relationship Type="http://schemas.openxmlformats.org/officeDocument/2006/relationships/image" Target="/ppt/media/image3.png" Id="R47a6d3b5d87c47a4" /><Relationship Type="http://schemas.openxmlformats.org/officeDocument/2006/relationships/image" Target="/ppt/media/image4.png" Id="Ra215b33e0f7f4ad3" /><Relationship Type="http://schemas.openxmlformats.org/officeDocument/2006/relationships/image" Target="/ppt/media/image21.jpg" Id="R2d2f09398a3948f2" /><Relationship Type="http://schemas.openxmlformats.org/officeDocument/2006/relationships/image" Target="/ppt/media/image34.png" Id="R8b8c39d533c14a2e" /><Relationship Type="http://schemas.openxmlformats.org/officeDocument/2006/relationships/image" Target="/ppt/media/image35.png" Id="R457f7758d77a4b64" /><Relationship Type="http://schemas.openxmlformats.org/officeDocument/2006/relationships/slideLayout" Target="/ppt/slideLayouts/slideLayout16.xml" Id="Rf626fe137dd048f4" /></Relationships>
</file>

<file path=ppt/slides/_rels/slide17.xml.rels>&#65279;<?xml version="1.0" encoding="utf-8"?><Relationships xmlns="http://schemas.openxmlformats.org/package/2006/relationships"><Relationship Type="http://schemas.openxmlformats.org/officeDocument/2006/relationships/image" Target="/ppt/media/image36.png" Id="Rcda2221a13b74581" /><Relationship Type="http://schemas.openxmlformats.org/officeDocument/2006/relationships/image" Target="/ppt/media/image37.png" Id="R38d8c64887804aba" /><Relationship Type="http://schemas.openxmlformats.org/officeDocument/2006/relationships/image" Target="/ppt/media/image38.png" Id="Rc1ce98fb06ce47a5" /><Relationship Type="http://schemas.openxmlformats.org/officeDocument/2006/relationships/image" Target="/ppt/media/image.svg" Id="R48eac07ea0434cbc" /><Relationship Type="http://schemas.openxmlformats.org/officeDocument/2006/relationships/image" Target="/ppt/media/image39.png" Id="Ra3aa1c705b6a44a6" /><Relationship Type="http://schemas.openxmlformats.org/officeDocument/2006/relationships/image" Target="/ppt/media/image2.svg" Id="R8317cf73f2e446eb" /><Relationship Type="http://schemas.openxmlformats.org/officeDocument/2006/relationships/image" Target="/ppt/media/image40.png" Id="Re02f97c5747c4a27" /><Relationship Type="http://schemas.openxmlformats.org/officeDocument/2006/relationships/image" Target="/ppt/media/image3.svg" Id="R3d958d3a21454964" /><Relationship Type="http://schemas.openxmlformats.org/officeDocument/2006/relationships/image" Target="/ppt/media/image4.svg" Id="R54486398f8e842b7" /><Relationship Type="http://schemas.openxmlformats.org/officeDocument/2006/relationships/image" Target="/ppt/media/image41.png" Id="R91ac07fc93ae4718" /><Relationship Type="http://schemas.openxmlformats.org/officeDocument/2006/relationships/image" Target="/ppt/media/image5.svg" Id="Re58e9fe7608541b2" /><Relationship Type="http://schemas.openxmlformats.org/officeDocument/2006/relationships/image" Target="/ppt/media/image6.svg" Id="R01fe2b4397a142c1" /><Relationship Type="http://schemas.openxmlformats.org/officeDocument/2006/relationships/image" Target="/ppt/media/image42.png" Id="R28beb1e9b42e470a" /><Relationship Type="http://schemas.openxmlformats.org/officeDocument/2006/relationships/image" Target="/ppt/media/image43.png" Id="R409cde12113841b0" /><Relationship Type="http://schemas.openxmlformats.org/officeDocument/2006/relationships/slideLayout" Target="/ppt/slideLayouts/slideLayout80.xml" Id="Ra2eb9514fcc04059" /></Relationships>
</file>

<file path=ppt/slides/_rels/slide18.xml.rels>&#65279;<?xml version="1.0" encoding="utf-8"?><Relationships xmlns="http://schemas.openxmlformats.org/package/2006/relationships"><Relationship Type="http://schemas.openxmlformats.org/officeDocument/2006/relationships/image" Target="/ppt/media/image3.png" Id="Rbe063bc09cd34721" /><Relationship Type="http://schemas.openxmlformats.org/officeDocument/2006/relationships/image" Target="/ppt/media/image4.png" Id="R0deb5c2e9d1b4588" /><Relationship Type="http://schemas.openxmlformats.org/officeDocument/2006/relationships/image" Target="/ppt/media/image22.jpg" Id="Rb8061455986e4dbd" /><Relationship Type="http://schemas.openxmlformats.org/officeDocument/2006/relationships/image" Target="/ppt/media/image44.png" Id="Rd86594d4f00d4472" /><Relationship Type="http://schemas.openxmlformats.org/officeDocument/2006/relationships/image" Target="/ppt/media/image45.png" Id="Rab3b9bb1f205445a" /><Relationship Type="http://schemas.openxmlformats.org/officeDocument/2006/relationships/image" Target="/ppt/media/image23.jpg" Id="R5c0a8df63dbf4838" /><Relationship Type="http://schemas.openxmlformats.org/officeDocument/2006/relationships/image" Target="/ppt/media/image46.png" Id="R6e6c70221de7430b" /><Relationship Type="http://schemas.openxmlformats.org/officeDocument/2006/relationships/image" Target="/ppt/media/image47.png" Id="R31c46ddbae284d25" /><Relationship Type="http://schemas.openxmlformats.org/officeDocument/2006/relationships/image" Target="/ppt/media/image48.png" Id="Rf7cb74de2d264ea2" /><Relationship Type="http://schemas.openxmlformats.org/officeDocument/2006/relationships/image" Target="/ppt/media/image.tiff" Id="R78cf66b1f23f4193" /><Relationship Type="http://schemas.openxmlformats.org/officeDocument/2006/relationships/image" Target="/ppt/media/image2.tiff" Id="R2daebc1fe6bf4638" /><Relationship Type="http://schemas.openxmlformats.org/officeDocument/2006/relationships/image" Target="/ppt/media/image3.tiff" Id="Rd3c0fa32acc64865" /><Relationship Type="http://schemas.openxmlformats.org/officeDocument/2006/relationships/image" Target="/ppt/media/image4.tiff" Id="R381c9010da824cb6" /><Relationship Type="http://schemas.openxmlformats.org/officeDocument/2006/relationships/image" Target="/ppt/media/image49.png" Id="Rd8edcbb5f9d54e19" /><Relationship Type="http://schemas.openxmlformats.org/officeDocument/2006/relationships/oleObject" Target="/ppt/slides/embeddings/embeddedObject.bin" Id="R27fa7f976e8e44ee" /><Relationship Type="http://schemas.openxmlformats.org/officeDocument/2006/relationships/oleObject" Target="/ppt/slides/embeddings/embeddedObject2.bin" Id="R0c7322073783414a" /><Relationship Type="http://schemas.openxmlformats.org/officeDocument/2006/relationships/oleObject" Target="/ppt/slides/embeddings/embeddedObject3.bin" Id="R90c943394adf4ca0" /><Relationship Type="http://schemas.openxmlformats.org/officeDocument/2006/relationships/oleObject" Target="/ppt/slides/embeddings/embeddedObject4.bin" Id="Rb09682c59cdc45f6" /><Relationship Type="http://schemas.openxmlformats.org/officeDocument/2006/relationships/oleObject" Target="/ppt/slides/embeddings/embeddedObject5.bin" Id="R32f9f4231de7487b" /><Relationship Type="http://schemas.openxmlformats.org/officeDocument/2006/relationships/oleObject" Target="/ppt/slides/embeddings/embeddedObject6.bin" Id="R9b0c8a700a794cf4" /><Relationship Type="http://schemas.openxmlformats.org/officeDocument/2006/relationships/oleObject" Target="/ppt/slides/embeddings/embeddedObject7.bin" Id="Rc59ab0ee8027474c" /><Relationship Type="http://schemas.openxmlformats.org/officeDocument/2006/relationships/oleObject" Target="/ppt/slides/embeddings/embeddedObject8.bin" Id="R0ecde589cbdf4c83" /><Relationship Type="http://schemas.openxmlformats.org/officeDocument/2006/relationships/oleObject" Target="/ppt/slides/embeddings/embeddedObject9.bin" Id="R55902c0c436c4f85" /><Relationship Type="http://schemas.openxmlformats.org/officeDocument/2006/relationships/oleObject" Target="/ppt/slides/embeddings/embeddedObject10.bin" Id="Ra4452bc6e8324321" /><Relationship Type="http://schemas.openxmlformats.org/officeDocument/2006/relationships/slideLayout" Target="/ppt/slideLayouts/slideLayout87.xml" Id="Rcdd049f9693d41f3" /></Relationships>
</file>

<file path=ppt/slides/_rels/slide19.xml.rels>&#65279;<?xml version="1.0" encoding="utf-8"?><Relationships xmlns="http://schemas.openxmlformats.org/package/2006/relationships"><Relationship Type="http://schemas.openxmlformats.org/officeDocument/2006/relationships/image" Target="/ppt/media/image3.png" Id="R2cb70ac2027842b4" /><Relationship Type="http://schemas.openxmlformats.org/officeDocument/2006/relationships/image" Target="/ppt/media/image4.png" Id="R3c6e840134164a9f" /><Relationship Type="http://schemas.openxmlformats.org/officeDocument/2006/relationships/image" Target="/ppt/media/image24.jpg" Id="R19a6866bb952488d" /><Relationship Type="http://schemas.openxmlformats.org/officeDocument/2006/relationships/slideLayout" Target="/ppt/slideLayouts/slideLayout32.xml" Id="R19606a53d8f44d79" /><Relationship Type="http://schemas.openxmlformats.org/officeDocument/2006/relationships/hyperlink" Target="https://pubmed.ncbi.nlm.nih.gov/20182243/" TargetMode="External" Id="rcIdd34d2eb517d14c00" /></Relationships>
</file>

<file path=ppt/slides/_rels/slide2.xml.rels>&#65279;<?xml version="1.0" encoding="utf-8"?><Relationships xmlns="http://schemas.openxmlformats.org/package/2006/relationships"><Relationship Type="http://schemas.openxmlformats.org/officeDocument/2006/relationships/image" Target="/ppt/media/image3.png" Id="R64f3c9e0a9974776" /><Relationship Type="http://schemas.openxmlformats.org/officeDocument/2006/relationships/image" Target="/ppt/media/image4.png" Id="R2af308d1e79845cb" /><Relationship Type="http://schemas.openxmlformats.org/officeDocument/2006/relationships/image" Target="/ppt/media/image6.jpg" Id="R548112a5c8b54424" /><Relationship Type="http://schemas.openxmlformats.org/officeDocument/2006/relationships/image" Target="/ppt/media/image7.jpg" Id="Rc5ab2becaa244b74" /><Relationship Type="http://schemas.openxmlformats.org/officeDocument/2006/relationships/image" Target="/ppt/media/image10.png" Id="Rfce57b33759d4ce7" /><Relationship Type="http://schemas.openxmlformats.org/officeDocument/2006/relationships/image" Target="/ppt/media/image11.png" Id="R128427fef091444f" /><Relationship Type="http://schemas.openxmlformats.org/officeDocument/2006/relationships/image" Target="/ppt/media/image8.jpg" Id="R3130cdb5a8994394" /><Relationship Type="http://schemas.openxmlformats.org/officeDocument/2006/relationships/image" Target="/ppt/media/image9.jpg" Id="R5f8efc0f4ba24ea6" /><Relationship Type="http://schemas.openxmlformats.org/officeDocument/2006/relationships/image" Target="/ppt/media/image10.jpg" Id="R99467bd3d5f841c6" /><Relationship Type="http://schemas.openxmlformats.org/officeDocument/2006/relationships/image" Target="/ppt/media/image5.jpg" Id="R7bc95994233f4a76" /><Relationship Type="http://schemas.openxmlformats.org/officeDocument/2006/relationships/image" Target="/ppt/media/image7.png" Id="R024109fe3c1844b6" /><Relationship Type="http://schemas.microsoft.com/office/2007/relationships/hdphoto" Target="/ppt/slides/udata/data3.wdp" Id="R1c001cdd1002445d" /><Relationship Type="http://schemas.microsoft.com/office/2007/relationships/hdphoto" Target="/ppt/slides/udata/data4.wdp" Id="R09cb1c35ef4e4b62" /><Relationship Type="http://schemas.openxmlformats.org/officeDocument/2006/relationships/notesSlide" Target="/ppt/notesSlides/notesSlide1.xml" Id="Rde0a916b0dea43bd" /><Relationship Type="http://schemas.openxmlformats.org/officeDocument/2006/relationships/slideLayout" Target="/ppt/slideLayouts/slideLayout5.xml" Id="R563b7de84288477a" /></Relationships>
</file>

<file path=ppt/slides/_rels/slide20.xml.rels>&#65279;<?xml version="1.0" encoding="utf-8"?><Relationships xmlns="http://schemas.openxmlformats.org/package/2006/relationships"><Relationship Type="http://schemas.openxmlformats.org/officeDocument/2006/relationships/image" Target="/ppt/media/image3.png" Id="Rf898a31ccabf4519" /><Relationship Type="http://schemas.openxmlformats.org/officeDocument/2006/relationships/image" Target="/ppt/media/image4.png" Id="R08fbb3778d844401" /><Relationship Type="http://schemas.openxmlformats.org/officeDocument/2006/relationships/slideLayout" Target="/ppt/slideLayouts/slideLayout32.xml" Id="Ra008c5ca9fb44141" /><Relationship Type="http://schemas.openxmlformats.org/officeDocument/2006/relationships/hyperlink" Target="http://www.datasus.gov.br/" TargetMode="External" Id="rcIda88837cbaad64d34" /></Relationships>
</file>

<file path=ppt/slides/_rels/slide3.xml.rels>&#65279;<?xml version="1.0" encoding="utf-8"?><Relationships xmlns="http://schemas.openxmlformats.org/package/2006/relationships"><Relationship Type="http://schemas.openxmlformats.org/officeDocument/2006/relationships/image" Target="/ppt/media/image3.png" Id="Rbd99eb6295a64e4b" /><Relationship Type="http://schemas.openxmlformats.org/officeDocument/2006/relationships/image" Target="/ppt/media/image4.png" Id="Rfa09884c5eb941f9" /><Relationship Type="http://schemas.openxmlformats.org/officeDocument/2006/relationships/image" Target="/ppt/media/image12.png" Id="Rcb88fda99e444618" /><Relationship Type="http://schemas.openxmlformats.org/officeDocument/2006/relationships/image" Target="/ppt/media/image13.png" Id="Reafc9fd1289542ae" /><Relationship Type="http://schemas.openxmlformats.org/officeDocument/2006/relationships/slideLayout" Target="/ppt/slideLayouts/slideLayout16.xml" Id="Rfbb375e59e1042a9" /></Relationships>
</file>

<file path=ppt/slides/_rels/slide4.xml.rels>&#65279;<?xml version="1.0" encoding="utf-8"?><Relationships xmlns="http://schemas.openxmlformats.org/package/2006/relationships"><Relationship Type="http://schemas.openxmlformats.org/officeDocument/2006/relationships/image" Target="/ppt/media/image3.png" Id="Rea94eb2212b748a5" /><Relationship Type="http://schemas.openxmlformats.org/officeDocument/2006/relationships/image" Target="/ppt/media/image4.png" Id="R7dd9a7d6741944a3" /><Relationship Type="http://schemas.openxmlformats.org/officeDocument/2006/relationships/image" Target="/ppt/media/image14.png" Id="Rf1d146f23ebf448a" /><Relationship Type="http://schemas.openxmlformats.org/officeDocument/2006/relationships/image" Target="/ppt/media/image15.png" Id="R26d2e01182564fc9" /><Relationship Type="http://schemas.openxmlformats.org/officeDocument/2006/relationships/image" Target="/ppt/media/image16.png" Id="Ra9b26bf42c2d4500" /><Relationship Type="http://schemas.openxmlformats.org/officeDocument/2006/relationships/image" Target="/ppt/media/image17.png" Id="Ra633edf77d4741b9" /><Relationship Type="http://schemas.openxmlformats.org/officeDocument/2006/relationships/slideLayout" Target="/ppt/slideLayouts/slideLayout16.xml" Id="R88108d3bd3a04e23" /></Relationships>
</file>

<file path=ppt/slides/_rels/slide5.xml.rels>&#65279;<?xml version="1.0" encoding="utf-8"?><Relationships xmlns="http://schemas.openxmlformats.org/package/2006/relationships"><Relationship Type="http://schemas.openxmlformats.org/officeDocument/2006/relationships/image" Target="/ppt/media/image.image" Id="R3770cd19b6e14ad2" /><Relationship Type="http://schemas.openxmlformats.org/officeDocument/2006/relationships/image" Target="/ppt/media/image2.image" Id="R8bd02420e62841a1" /><Relationship Type="http://schemas.openxmlformats.org/officeDocument/2006/relationships/slideLayout" Target="/ppt/slideLayouts/slideLayout26.xml" Id="R853ef9f8747a41f3" /></Relationships>
</file>

<file path=ppt/slides/_rels/slide6.xml.rels>&#65279;<?xml version="1.0" encoding="utf-8"?><Relationships xmlns="http://schemas.openxmlformats.org/package/2006/relationships"><Relationship Type="http://schemas.openxmlformats.org/officeDocument/2006/relationships/image" Target="/ppt/media/image3.png" Id="Rd1f04fb393f4432d" /><Relationship Type="http://schemas.openxmlformats.org/officeDocument/2006/relationships/image" Target="/ppt/media/image4.png" Id="R2277961b0c204d3d" /><Relationship Type="http://schemas.openxmlformats.org/officeDocument/2006/relationships/image" Target="/ppt/media/image14.png" Id="Rdfd7562b5a7f44d5" /><Relationship Type="http://schemas.openxmlformats.org/officeDocument/2006/relationships/image" Target="/ppt/media/image18.png" Id="Rb51d39ccabe6454f" /><Relationship Type="http://schemas.openxmlformats.org/officeDocument/2006/relationships/image" Target="/ppt/media/image19.png" Id="R1c45185d38d64788" /><Relationship Type="http://schemas.openxmlformats.org/officeDocument/2006/relationships/image" Target="/ppt/media/image20.png" Id="Rb4aafd6da4914cd4" /><Relationship Type="http://schemas.openxmlformats.org/officeDocument/2006/relationships/image" Target="/ppt/media/image21.png" Id="Rf03337f4a2874684" /><Relationship Type="http://schemas.openxmlformats.org/officeDocument/2006/relationships/slideLayout" Target="/ppt/slideLayouts/slideLayout32.xml" Id="R3713a927674a4f3b" /></Relationships>
</file>

<file path=ppt/slides/_rels/slide7.xml.rels>&#65279;<?xml version="1.0" encoding="utf-8"?><Relationships xmlns="http://schemas.openxmlformats.org/package/2006/relationships"><Relationship Type="http://schemas.openxmlformats.org/officeDocument/2006/relationships/image" Target="/ppt/media/image22.png" Id="R499105967a014e69" /><Relationship Type="http://schemas.openxmlformats.org/officeDocument/2006/relationships/image" Target="/ppt/media/image23.png" Id="R1719abe1a1e6452f" /><Relationship Type="http://schemas.openxmlformats.org/officeDocument/2006/relationships/image" Target="/ppt/media/image24.png" Id="Ra3a8570f45f84e09" /><Relationship Type="http://schemas.openxmlformats.org/officeDocument/2006/relationships/notesSlide" Target="/ppt/notesSlides/notesSlide2.xml" Id="R2c710fb192824d63" /><Relationship Type="http://schemas.openxmlformats.org/officeDocument/2006/relationships/slideLayout" Target="/ppt/slideLayouts/slideLayout39.xml" Id="R57826457ab36415d" /></Relationships>
</file>

<file path=ppt/slides/_rels/slide8.xml.rels>&#65279;<?xml version="1.0" encoding="utf-8"?><Relationships xmlns="http://schemas.openxmlformats.org/package/2006/relationships"><Relationship Type="http://schemas.openxmlformats.org/officeDocument/2006/relationships/image" Target="/ppt/media/image3.png" Id="R73b740d3ab8c4b1f" /><Relationship Type="http://schemas.openxmlformats.org/officeDocument/2006/relationships/image" Target="/ppt/media/image4.png" Id="R9820cf56f5b548e0" /><Relationship Type="http://schemas.openxmlformats.org/officeDocument/2006/relationships/image" Target="/ppt/media/image25.png" Id="R707ca139e6b04ec0" /><Relationship Type="http://schemas.openxmlformats.org/officeDocument/2006/relationships/slideLayout" Target="/ppt/slideLayouts/slideLayout54.xml" Id="R20eceb88f9d34d69" /></Relationships>
</file>

<file path=ppt/slides/_rels/slide9.xml.rels>&#65279;<?xml version="1.0" encoding="utf-8"?><Relationships xmlns="http://schemas.openxmlformats.org/package/2006/relationships"><Relationship Type="http://schemas.openxmlformats.org/officeDocument/2006/relationships/image" Target="/ppt/media/image22.png" Id="R677376ba66a94392" /><Relationship Type="http://schemas.openxmlformats.org/officeDocument/2006/relationships/image" Target="/ppt/media/image23.png" Id="R27e851ce5668437e" /><Relationship Type="http://schemas.openxmlformats.org/officeDocument/2006/relationships/image" Target="/ppt/media/image26.png" Id="R0c1047a33f53495c" /><Relationship Type="http://schemas.openxmlformats.org/officeDocument/2006/relationships/notesSlide" Target="/ppt/notesSlides/notesSlide3.xml" Id="R1a356a708bc74ca3" /><Relationship Type="http://schemas.openxmlformats.org/officeDocument/2006/relationships/slideLayout" Target="/ppt/slideLayouts/slideLayout39.xml" Id="R8c2d51faf35d4545"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50cf59691d4e4b32">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18154447186a4332">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2" name="CaixaDeTexto 1">
            <a:extLst>
              <a:ext uri="{FF2B5EF4-FFF2-40B4-BE49-F238E27FC236}">
                <a16:creationId xmlns:a16="http://schemas.microsoft.com/office/drawing/2014/main" id="{5FF22B31-CA4F-489B-B393-FD1D8E35E2BB}"/>
              </a:ext>
            </a:extLst>
          </p:cNvPr>
          <p:cNvSpPr txBox="1"/>
          <p:nvPr/>
        </p:nvSpPr>
        <p:spPr>
          <a:xfrm>
            <a:off x="1219200" y="7620000"/>
            <a:ext cx="14427200" cy="830997"/>
          </a:xfrm>
          <a:prstGeom prst="rect">
            <a:avLst/>
          </a:prstGeom>
          <a:noFill/>
        </p:spPr>
        <p:txBody>
          <a:bodyPr wrap="square" rtlCol="0">
            <a:spAutoFit/>
          </a:bodyPr>
          <a:lstStyle/>
          <a:p>
            <a:endParaRPr lang="pt-BR" sz="4800" dirty="0">
              <a:latin typeface="Calibri" panose="020F0502020204030204" pitchFamily="34" charset="0"/>
              <a:ea typeface="Calibri" panose="020F0502020204030204" pitchFamily="34" charset="0"/>
              <a:cs typeface="Calibri" panose="020F0502020204030204" pitchFamily="34" charset="0"/>
            </a:endParaRPr>
          </a:p>
        </p:txBody>
      </p:sp>
      <p:sp>
        <p:nvSpPr>
          <p:cNvPr id="10" name="Marcador de Posição de Conteúdo 9">
            <a:extLst>
              <a:ext uri="{FF2B5EF4-FFF2-40B4-BE49-F238E27FC236}">
                <a16:creationId xmlns:a16="http://schemas.microsoft.com/office/drawing/2014/main" id="{84DC38D3-AB36-4714-9ACF-FD7B86AA9C3C}"/>
              </a:ext>
            </a:extLst>
          </p:cNvPr>
          <p:cNvSpPr>
            <a:spLocks noGrp="1"/>
          </p:cNvSpPr>
          <p:nvPr>
            <p:ph sz="half" idx="1"/>
          </p:nvPr>
        </p:nvSpPr>
        <p:spPr>
          <a:xfrm>
            <a:off x="800100" y="6915259"/>
            <a:ext cx="12806563" cy="18559823"/>
          </a:xfrm>
        </p:spPr>
        <p:txBody>
          <a:bodyPr>
            <a:noAutofit/>
          </a:bodyPr>
          <a:lstStyle/>
          <a:p>
            <a:pPr marL="0" indent="0" algn="just">
              <a:buNone/>
            </a:pPr>
            <a:r>
              <a:rPr lang="pt-BR" sz="3800" b="1" kern="100" dirty="0">
                <a:latin typeface="Calibri" panose="020F0502020204030204" pitchFamily="34" charset="0"/>
                <a:ea typeface="Aptos" panose="020B0004020202020204" pitchFamily="34" charset="0"/>
                <a:cs typeface="Calibri" panose="020F0502020204030204" pitchFamily="34" charset="0"/>
              </a:rPr>
              <a:t>Resumo:</a:t>
            </a:r>
          </a:p>
          <a:p>
            <a:pPr marL="0" indent="0" algn="just">
              <a:buNone/>
            </a:pPr>
            <a:r>
              <a:rPr lang="pt-BR" sz="3800" b="1" u="sng" kern="100" dirty="0">
                <a:effectLst/>
                <a:latin typeface="Calibri" panose="020F0502020204030204" pitchFamily="34" charset="0"/>
                <a:ea typeface="Aptos" panose="020B0004020202020204" pitchFamily="34" charset="0"/>
                <a:cs typeface="Calibri" panose="020F0502020204030204" pitchFamily="34" charset="0"/>
              </a:rPr>
              <a:t>Introdução:</a:t>
            </a:r>
            <a:r>
              <a:rPr lang="pt-BR" sz="3800" u="sng" kern="100" dirty="0">
                <a:effectLst/>
                <a:latin typeface="Calibri" panose="020F0502020204030204" pitchFamily="34" charset="0"/>
                <a:ea typeface="Aptos" panose="020B0004020202020204" pitchFamily="34" charset="0"/>
                <a:cs typeface="Calibri" panose="020F0502020204030204" pitchFamily="34" charset="0"/>
              </a:rPr>
              <a:t> </a:t>
            </a:r>
            <a:r>
              <a:rPr lang="pt-BR" sz="3800" kern="100" dirty="0">
                <a:effectLst/>
                <a:latin typeface="Calibri" panose="020F0502020204030204" pitchFamily="34" charset="0"/>
                <a:ea typeface="Aptos" panose="020B0004020202020204" pitchFamily="34" charset="0"/>
                <a:cs typeface="Calibri" panose="020F0502020204030204" pitchFamily="34" charset="0"/>
              </a:rPr>
              <a:t>O fibroma não </a:t>
            </a:r>
            <a:r>
              <a:rPr lang="pt-BR" sz="3800" kern="100" dirty="0" err="1">
                <a:effectLst/>
                <a:latin typeface="Calibri" panose="020F0502020204030204" pitchFamily="34" charset="0"/>
                <a:ea typeface="Aptos" panose="020B0004020202020204" pitchFamily="34" charset="0"/>
                <a:cs typeface="Calibri" panose="020F0502020204030204" pitchFamily="34" charset="0"/>
              </a:rPr>
              <a:t>ossificante</a:t>
            </a:r>
            <a:r>
              <a:rPr lang="pt-BR" sz="3800" kern="100" dirty="0">
                <a:effectLst/>
                <a:latin typeface="Calibri" panose="020F0502020204030204" pitchFamily="34" charset="0"/>
                <a:ea typeface="Aptos" panose="020B0004020202020204" pitchFamily="34" charset="0"/>
                <a:cs typeface="Calibri" panose="020F0502020204030204" pitchFamily="34" charset="0"/>
              </a:rPr>
              <a:t>, um tipo de displasia fibrosa, é uma lesão benigna ativa, </a:t>
            </a:r>
            <a:r>
              <a:rPr lang="pt-BR" sz="3800" kern="100" dirty="0" err="1">
                <a:effectLst/>
                <a:latin typeface="Calibri" panose="020F0502020204030204" pitchFamily="34" charset="0"/>
                <a:ea typeface="Aptos" panose="020B0004020202020204" pitchFamily="34" charset="0"/>
                <a:cs typeface="Calibri" panose="020F0502020204030204" pitchFamily="34" charset="0"/>
              </a:rPr>
              <a:t>pseudotumoral</a:t>
            </a:r>
            <a:r>
              <a:rPr lang="pt-BR" sz="3800" kern="100" dirty="0">
                <a:effectLst/>
                <a:latin typeface="Calibri" panose="020F0502020204030204" pitchFamily="34" charset="0"/>
                <a:ea typeface="Aptos" panose="020B0004020202020204" pitchFamily="34" charset="0"/>
                <a:cs typeface="Calibri" panose="020F0502020204030204" pitchFamily="34" charset="0"/>
              </a:rPr>
              <a:t>, </a:t>
            </a:r>
            <a:r>
              <a:rPr lang="pt-BR" sz="3800" kern="100" dirty="0" err="1">
                <a:effectLst/>
                <a:latin typeface="Calibri" panose="020F0502020204030204" pitchFamily="34" charset="0"/>
                <a:ea typeface="Aptos" panose="020B0004020202020204" pitchFamily="34" charset="0"/>
                <a:cs typeface="Calibri" panose="020F0502020204030204" pitchFamily="34" charset="0"/>
              </a:rPr>
              <a:t>osteofibrosa</a:t>
            </a:r>
            <a:r>
              <a:rPr lang="pt-BR" sz="3800" kern="100" dirty="0">
                <a:effectLst/>
                <a:latin typeface="Calibri" panose="020F0502020204030204" pitchFamily="34" charset="0"/>
                <a:ea typeface="Aptos" panose="020B0004020202020204" pitchFamily="34" charset="0"/>
                <a:cs typeface="Calibri" panose="020F0502020204030204" pitchFamily="34" charset="0"/>
              </a:rPr>
              <a:t> de possiblidade rara de </a:t>
            </a:r>
            <a:r>
              <a:rPr lang="pt-BR" sz="3800" kern="100" dirty="0" err="1">
                <a:effectLst/>
                <a:latin typeface="Calibri" panose="020F0502020204030204" pitchFamily="34" charset="0"/>
                <a:ea typeface="Aptos" panose="020B0004020202020204" pitchFamily="34" charset="0"/>
                <a:cs typeface="Calibri" panose="020F0502020204030204" pitchFamily="34" charset="0"/>
              </a:rPr>
              <a:t>malignização</a:t>
            </a:r>
            <a:r>
              <a:rPr lang="pt-BR" sz="3800" kern="100" dirty="0">
                <a:effectLst/>
                <a:latin typeface="Calibri" panose="020F0502020204030204" pitchFamily="34" charset="0"/>
                <a:ea typeface="Aptos" panose="020B0004020202020204" pitchFamily="34" charset="0"/>
                <a:cs typeface="Calibri" panose="020F0502020204030204" pitchFamily="34" charset="0"/>
              </a:rPr>
              <a:t>. São comuns na região </a:t>
            </a:r>
            <a:r>
              <a:rPr lang="pt-BR" sz="3800" kern="100" dirty="0" err="1">
                <a:effectLst/>
                <a:latin typeface="Calibri" panose="020F0502020204030204" pitchFamily="34" charset="0"/>
                <a:ea typeface="Aptos" panose="020B0004020202020204" pitchFamily="34" charset="0"/>
                <a:cs typeface="Calibri" panose="020F0502020204030204" pitchFamily="34" charset="0"/>
              </a:rPr>
              <a:t>metafisária</a:t>
            </a:r>
            <a:r>
              <a:rPr lang="pt-BR" sz="3800" kern="100" dirty="0">
                <a:effectLst/>
                <a:latin typeface="Calibri" panose="020F0502020204030204" pitchFamily="34" charset="0"/>
                <a:ea typeface="Aptos" panose="020B0004020202020204" pitchFamily="34" charset="0"/>
                <a:cs typeface="Calibri" panose="020F0502020204030204" pitchFamily="34" charset="0"/>
              </a:rPr>
              <a:t> dos ossos longos, principalmente da tíbia e metáfise distal do fêmur de crianças e adolescentes. As indicações de tratamento cirúrgico são restritas quando há fraturas ou deformidade clínica.</a:t>
            </a:r>
          </a:p>
          <a:p>
            <a:pPr marL="0" indent="0" algn="just">
              <a:buNone/>
            </a:pPr>
            <a:r>
              <a:rPr lang="pt-BR" sz="3800" b="1" u="sng" kern="100" dirty="0">
                <a:effectLst/>
                <a:latin typeface="Calibri" panose="020F0502020204030204" pitchFamily="34" charset="0"/>
                <a:ea typeface="Aptos" panose="020B0004020202020204" pitchFamily="34" charset="0"/>
                <a:cs typeface="Calibri" panose="020F0502020204030204" pitchFamily="34" charset="0"/>
              </a:rPr>
              <a:t>Materiais e métodos:</a:t>
            </a:r>
            <a:r>
              <a:rPr lang="pt-BR" sz="3800" b="1" kern="100" dirty="0">
                <a:latin typeface="Calibri" panose="020F0502020204030204" pitchFamily="34" charset="0"/>
                <a:ea typeface="Aptos" panose="020B0004020202020204" pitchFamily="34" charset="0"/>
                <a:cs typeface="Calibri" panose="020F0502020204030204" pitchFamily="34" charset="0"/>
              </a:rPr>
              <a:t> </a:t>
            </a:r>
            <a:r>
              <a:rPr lang="pt-BR" sz="3800" kern="100" dirty="0">
                <a:effectLst/>
                <a:latin typeface="Calibri" panose="020F0502020204030204" pitchFamily="34" charset="0"/>
                <a:ea typeface="Aptos" panose="020B0004020202020204" pitchFamily="34" charset="0"/>
                <a:cs typeface="Calibri" panose="020F0502020204030204" pitchFamily="34" charset="0"/>
              </a:rPr>
              <a:t>Trata-se de relato de caso de fratura patológica causada por fibroma não </a:t>
            </a:r>
            <a:r>
              <a:rPr lang="pt-BR" sz="3800" kern="100" dirty="0" err="1">
                <a:effectLst/>
                <a:latin typeface="Calibri" panose="020F0502020204030204" pitchFamily="34" charset="0"/>
                <a:ea typeface="Aptos" panose="020B0004020202020204" pitchFamily="34" charset="0"/>
                <a:cs typeface="Calibri" panose="020F0502020204030204" pitchFamily="34" charset="0"/>
              </a:rPr>
              <a:t>ossificante</a:t>
            </a:r>
            <a:r>
              <a:rPr lang="pt-BR" sz="3800" kern="100" dirty="0">
                <a:effectLst/>
                <a:latin typeface="Calibri" panose="020F0502020204030204" pitchFamily="34" charset="0"/>
                <a:ea typeface="Aptos" panose="020B0004020202020204" pitchFamily="34" charset="0"/>
                <a:cs typeface="Calibri" panose="020F0502020204030204" pitchFamily="34" charset="0"/>
              </a:rPr>
              <a:t> da região </a:t>
            </a:r>
            <a:r>
              <a:rPr lang="pt-BR" sz="3800" kern="100" dirty="0" err="1">
                <a:effectLst/>
                <a:latin typeface="Calibri" panose="020F0502020204030204" pitchFamily="34" charset="0"/>
                <a:ea typeface="Aptos" panose="020B0004020202020204" pitchFamily="34" charset="0"/>
                <a:cs typeface="Calibri" panose="020F0502020204030204" pitchFamily="34" charset="0"/>
              </a:rPr>
              <a:t>metaepifisária</a:t>
            </a:r>
            <a:r>
              <a:rPr lang="pt-BR" sz="3800" kern="100" dirty="0">
                <a:effectLst/>
                <a:latin typeface="Calibri" panose="020F0502020204030204" pitchFamily="34" charset="0"/>
                <a:ea typeface="Aptos" panose="020B0004020202020204" pitchFamily="34" charset="0"/>
                <a:cs typeface="Calibri" panose="020F0502020204030204" pitchFamily="34" charset="0"/>
              </a:rPr>
              <a:t> distal do fêmur em adolescente de 12 anos, vítima de trauma no joelho durante prática esportiva, tratada cirurgicamente com implante não usual (placa de úmero proximal bloqueada) aplicada na superfície medial do fêmur distal.</a:t>
            </a:r>
          </a:p>
          <a:p>
            <a:pPr marL="0" indent="0" algn="just">
              <a:buNone/>
            </a:pPr>
            <a:r>
              <a:rPr lang="pt-BR" sz="3800" b="1" u="sng" kern="100" dirty="0">
                <a:effectLst/>
                <a:latin typeface="Calibri" panose="020F0502020204030204" pitchFamily="34" charset="0"/>
                <a:ea typeface="Aptos" panose="020B0004020202020204" pitchFamily="34" charset="0"/>
                <a:cs typeface="Calibri" panose="020F0502020204030204" pitchFamily="34" charset="0"/>
              </a:rPr>
              <a:t>Resultados:</a:t>
            </a:r>
            <a:r>
              <a:rPr lang="pt-BR" sz="3800" kern="100" dirty="0">
                <a:effectLst/>
                <a:latin typeface="Calibri" panose="020F0502020204030204" pitchFamily="34" charset="0"/>
                <a:ea typeface="Aptos" panose="020B0004020202020204" pitchFamily="34" charset="0"/>
                <a:cs typeface="Calibri" panose="020F0502020204030204" pitchFamily="34" charset="0"/>
              </a:rPr>
              <a:t> Houve consolidação completa da fratura, sem fechamento prematuro da cartilagem de crescimento nem deformidade angular.</a:t>
            </a:r>
          </a:p>
          <a:p>
            <a:pPr marL="0" indent="0" algn="just">
              <a:buNone/>
            </a:pPr>
            <a:r>
              <a:rPr lang="pt-BR" sz="3800" b="1" u="sng" kern="100" dirty="0" err="1">
                <a:effectLst/>
                <a:latin typeface="Calibri" panose="020F0502020204030204" pitchFamily="34" charset="0"/>
                <a:ea typeface="Aptos" panose="020B0004020202020204" pitchFamily="34" charset="0"/>
                <a:cs typeface="Calibri" panose="020F0502020204030204" pitchFamily="34" charset="0"/>
              </a:rPr>
              <a:t>Discussao</a:t>
            </a:r>
            <a:r>
              <a:rPr lang="pt-BR" sz="3800" b="1" u="sng" kern="100" dirty="0">
                <a:effectLst/>
                <a:latin typeface="Calibri" panose="020F0502020204030204" pitchFamily="34" charset="0"/>
                <a:ea typeface="Aptos" panose="020B0004020202020204" pitchFamily="34" charset="0"/>
                <a:cs typeface="Calibri" panose="020F0502020204030204" pitchFamily="34" charset="0"/>
              </a:rPr>
              <a:t>:</a:t>
            </a:r>
            <a:r>
              <a:rPr lang="pt-BR" sz="3800" u="sng" kern="100" dirty="0">
                <a:effectLst/>
                <a:latin typeface="Calibri" panose="020F0502020204030204" pitchFamily="34" charset="0"/>
                <a:ea typeface="Aptos" panose="020B0004020202020204" pitchFamily="34" charset="0"/>
                <a:cs typeface="Calibri" panose="020F0502020204030204" pitchFamily="34" charset="0"/>
              </a:rPr>
              <a:t> </a:t>
            </a:r>
            <a:r>
              <a:rPr lang="pt-BR" sz="3800" kern="100" dirty="0">
                <a:effectLst/>
                <a:latin typeface="Calibri" panose="020F0502020204030204" pitchFamily="34" charset="0"/>
                <a:ea typeface="Aptos" panose="020B0004020202020204" pitchFamily="34" charset="0"/>
                <a:cs typeface="Calibri" panose="020F0502020204030204" pitchFamily="34" charset="0"/>
              </a:rPr>
              <a:t>As placas de úmero proximal têm se mostrado versáteis para o tratamento de fraturas diversas em virtude da forma se acoplar a anatomia de diversas regiões. A literatura descreve o uso seguro destes implantes em casos selecionados de fraturas </a:t>
            </a:r>
            <a:r>
              <a:rPr lang="pt-BR" sz="3800" kern="100" dirty="0" err="1">
                <a:effectLst/>
                <a:latin typeface="Calibri" panose="020F0502020204030204" pitchFamily="34" charset="0"/>
                <a:ea typeface="Aptos" panose="020B0004020202020204" pitchFamily="34" charset="0"/>
                <a:cs typeface="Calibri" panose="020F0502020204030204" pitchFamily="34" charset="0"/>
              </a:rPr>
              <a:t>metadiafisárias</a:t>
            </a:r>
            <a:r>
              <a:rPr lang="pt-BR" sz="3800" kern="100" dirty="0">
                <a:effectLst/>
                <a:latin typeface="Calibri" panose="020F0502020204030204" pitchFamily="34" charset="0"/>
                <a:ea typeface="Aptos" panose="020B0004020202020204" pitchFamily="34" charset="0"/>
                <a:cs typeface="Calibri" panose="020F0502020204030204" pitchFamily="34" charset="0"/>
              </a:rPr>
              <a:t> distais do úmero, fraturas </a:t>
            </a:r>
            <a:r>
              <a:rPr lang="pt-BR" sz="3800" kern="100" dirty="0" err="1">
                <a:effectLst/>
                <a:latin typeface="Calibri" panose="020F0502020204030204" pitchFamily="34" charset="0"/>
                <a:ea typeface="Aptos" panose="020B0004020202020204" pitchFamily="34" charset="0"/>
                <a:cs typeface="Calibri" panose="020F0502020204030204" pitchFamily="34" charset="0"/>
              </a:rPr>
              <a:t>periprotéticas</a:t>
            </a:r>
            <a:r>
              <a:rPr lang="pt-BR" sz="3800" kern="100" dirty="0">
                <a:effectLst/>
                <a:latin typeface="Calibri" panose="020F0502020204030204" pitchFamily="34" charset="0"/>
                <a:ea typeface="Aptos" panose="020B0004020202020204" pitchFamily="34" charset="0"/>
                <a:cs typeface="Calibri" panose="020F0502020204030204" pitchFamily="34" charset="0"/>
              </a:rPr>
              <a:t> do joelho e fraturas complexas do fêmur distal.</a:t>
            </a:r>
          </a:p>
          <a:p>
            <a:pPr marL="0" indent="0" algn="just">
              <a:buNone/>
            </a:pPr>
            <a:r>
              <a:rPr lang="pt-BR" sz="3800" kern="100" dirty="0">
                <a:effectLst/>
                <a:latin typeface="Calibri" panose="020F0502020204030204" pitchFamily="34" charset="0"/>
                <a:ea typeface="Aptos" panose="020B0004020202020204" pitchFamily="34" charset="0"/>
                <a:cs typeface="Calibri" panose="020F0502020204030204" pitchFamily="34" charset="0"/>
              </a:rPr>
              <a:t>Como a lesão fibrosa se encontrava muito próxima a linha </a:t>
            </a:r>
            <a:r>
              <a:rPr lang="pt-BR" sz="3800" kern="100" dirty="0" err="1">
                <a:effectLst/>
                <a:latin typeface="Calibri" panose="020F0502020204030204" pitchFamily="34" charset="0"/>
                <a:ea typeface="Aptos" panose="020B0004020202020204" pitchFamily="34" charset="0"/>
                <a:cs typeface="Calibri" panose="020F0502020204030204" pitchFamily="34" charset="0"/>
              </a:rPr>
              <a:t>fisária</a:t>
            </a:r>
            <a:r>
              <a:rPr lang="pt-BR" sz="3800" kern="100" dirty="0">
                <a:effectLst/>
                <a:latin typeface="Calibri" panose="020F0502020204030204" pitchFamily="34" charset="0"/>
                <a:ea typeface="Aptos" panose="020B0004020202020204" pitchFamily="34" charset="0"/>
                <a:cs typeface="Calibri" panose="020F0502020204030204" pitchFamily="34" charset="0"/>
              </a:rPr>
              <a:t> do fêmur distal optamos em utilizar um implante que contemplasse grande estabilidade, segurança quanto a proximidade da </a:t>
            </a:r>
            <a:r>
              <a:rPr lang="pt-BR" sz="3800" kern="100" dirty="0" err="1">
                <a:effectLst/>
                <a:latin typeface="Calibri" panose="020F0502020204030204" pitchFamily="34" charset="0"/>
                <a:ea typeface="Aptos" panose="020B0004020202020204" pitchFamily="34" charset="0"/>
                <a:cs typeface="Calibri" panose="020F0502020204030204" pitchFamily="34" charset="0"/>
              </a:rPr>
              <a:t>fise</a:t>
            </a:r>
            <a:r>
              <a:rPr lang="pt-BR" sz="3800" kern="100" dirty="0">
                <a:effectLst/>
                <a:latin typeface="Calibri" panose="020F0502020204030204" pitchFamily="34" charset="0"/>
                <a:ea typeface="Aptos" panose="020B0004020202020204" pitchFamily="34" charset="0"/>
                <a:cs typeface="Calibri" panose="020F0502020204030204" pitchFamily="34" charset="0"/>
              </a:rPr>
              <a:t> e que se acoplasse anatomicamente ao fêmur distal.</a:t>
            </a:r>
          </a:p>
          <a:p>
            <a:pPr marL="0" indent="0" algn="just">
              <a:buNone/>
            </a:pPr>
            <a:r>
              <a:rPr lang="pt-BR" sz="3800" b="1" u="sng" kern="100" dirty="0">
                <a:effectLst/>
                <a:latin typeface="Calibri" panose="020F0502020204030204" pitchFamily="34" charset="0"/>
                <a:ea typeface="Aptos" panose="020B0004020202020204" pitchFamily="34" charset="0"/>
                <a:cs typeface="Calibri" panose="020F0502020204030204" pitchFamily="34" charset="0"/>
              </a:rPr>
              <a:t>Conclusão:</a:t>
            </a:r>
            <a:r>
              <a:rPr lang="pt-BR" sz="3800" u="sng" kern="100" dirty="0">
                <a:effectLst/>
                <a:latin typeface="Calibri" panose="020F0502020204030204" pitchFamily="34" charset="0"/>
                <a:ea typeface="Aptos" panose="020B0004020202020204" pitchFamily="34" charset="0"/>
                <a:cs typeface="Calibri" panose="020F0502020204030204" pitchFamily="34" charset="0"/>
              </a:rPr>
              <a:t> </a:t>
            </a:r>
            <a:r>
              <a:rPr lang="pt-BR" sz="3800" kern="100" dirty="0">
                <a:effectLst/>
                <a:latin typeface="Calibri" panose="020F0502020204030204" pitchFamily="34" charset="0"/>
                <a:ea typeface="Aptos" panose="020B0004020202020204" pitchFamily="34" charset="0"/>
                <a:cs typeface="Calibri" panose="020F0502020204030204" pitchFamily="34" charset="0"/>
              </a:rPr>
              <a:t>A utilização da placa de úmero proximal bloqueada com angulo fixo se mostrou muito útil e versátil nesta situação por se acoplar a superfície medial do fêmur distal, conferindo grande estabilidade a fratura e preservando a cartilagem de crescimento do fêmur distal. </a:t>
            </a:r>
            <a:endParaRPr lang="pt-BR" sz="38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8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8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8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8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8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8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8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8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8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800" kern="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800" kern="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800" kern="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800" kern="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800" kern="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800" kern="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800" kern="1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8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8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8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8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8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8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8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8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800" dirty="0">
              <a:latin typeface="Calibri" panose="020F0502020204030204" pitchFamily="34" charset="0"/>
              <a:ea typeface="Calibri" panose="020F0502020204030204" pitchFamily="34" charset="0"/>
              <a:cs typeface="Calibri" panose="020F0502020204030204" pitchFamily="34" charset="0"/>
            </a:endParaRPr>
          </a:p>
        </p:txBody>
      </p:sp>
      <p:sp>
        <p:nvSpPr>
          <p:cNvPr id="11" name="Marcador de Posição de Conteúdo 10">
            <a:extLst>
              <a:ext uri="{FF2B5EF4-FFF2-40B4-BE49-F238E27FC236}">
                <a16:creationId xmlns:a16="http://schemas.microsoft.com/office/drawing/2014/main" id="{08844000-5FAA-4694-8FCB-C21961B4ED42}"/>
              </a:ext>
            </a:extLst>
          </p:cNvPr>
          <p:cNvSpPr>
            <a:spLocks noGrp="1"/>
          </p:cNvSpPr>
          <p:nvPr>
            <p:ph sz="half" idx="2"/>
          </p:nvPr>
        </p:nvSpPr>
        <p:spPr>
          <a:xfrm>
            <a:off x="14327388" y="6621346"/>
            <a:ext cx="13752311" cy="33235803"/>
          </a:xfrm>
        </p:spPr>
        <p:txBody>
          <a:bodyPr>
            <a:noAutofit/>
          </a:bodyPr>
          <a:lstStyle/>
          <a:p>
            <a:pPr marL="0" indent="0">
              <a:buNone/>
            </a:pPr>
            <a:r>
              <a:rPr lang="pt-BR" sz="3000" dirty="0">
                <a:latin typeface="Calibri" panose="020F0502020204030204" pitchFamily="34" charset="0"/>
                <a:ea typeface="Calibri" panose="020F0502020204030204" pitchFamily="34" charset="0"/>
                <a:cs typeface="Calibri" panose="020F0502020204030204" pitchFamily="34" charset="0"/>
              </a:rPr>
              <a:t> </a:t>
            </a:r>
          </a:p>
          <a:p>
            <a:pPr marL="0" indent="0">
              <a:buNone/>
            </a:pPr>
            <a:endParaRPr lang="pt-BR" sz="3000" b="1"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000" b="1"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000" b="1"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000" b="1"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000" b="1"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000" b="1"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000" b="1"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000" b="1"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000" b="1"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000" b="1"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000" b="1"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000" b="1"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000" b="1"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000" b="1"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000" b="1"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000" b="1"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000" b="1"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000" b="1"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pt-BR" sz="3000" dirty="0">
                <a:latin typeface="Calibri" panose="020F0502020204030204" pitchFamily="34" charset="0"/>
                <a:ea typeface="Calibri" panose="020F0502020204030204" pitchFamily="34" charset="0"/>
                <a:cs typeface="Calibri" panose="020F0502020204030204" pitchFamily="34" charset="0"/>
              </a:rPr>
              <a:t>]</a:t>
            </a:r>
            <a:endParaRPr lang="pt-BR" sz="3000" b="1"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000" b="1"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000" b="1"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000" b="1"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000" b="1"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000" b="1"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000" b="1"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pt-BR" sz="3000" b="1" dirty="0">
              <a:latin typeface="Calibri" panose="020F0502020204030204" pitchFamily="34" charset="0"/>
              <a:ea typeface="Calibri" panose="020F0502020204030204" pitchFamily="34" charset="0"/>
              <a:cs typeface="Calibri" panose="020F0502020204030204" pitchFamily="34" charset="0"/>
            </a:endParaRPr>
          </a:p>
        </p:txBody>
      </p:sp>
      <p:pic>
        <p:nvPicPr>
          <p:cNvPr id="12" name="Imagem 11">
            <a:extLst>
              <a:ext uri="{FF2B5EF4-FFF2-40B4-BE49-F238E27FC236}">
                <a16:creationId xmlns:a16="http://schemas.microsoft.com/office/drawing/2014/main" id="{35F242EC-014E-4213-8246-237175382C91}"/>
              </a:ext>
            </a:extLst>
          </p:cNvPr>
          <p:cNvPicPr/>
          <p:nvPr/>
        </p:nvPicPr>
        <p:blipFill rotWithShape="1">
          <a:blip r:embed="Rf9232e645ade4fbc" cstate="print">
            <a:extLst>
              <a:ext uri="{28A0092B-C50C-407E-A947-70E740481C1C}">
                <a14:useLocalDpi xmlns:a14="http://schemas.microsoft.com/office/drawing/2010/main" val="0"/>
              </a:ext>
            </a:extLst>
          </a:blip>
          <a:srcRect l="4547" t="26817" r="6757" b="22247"/>
          <a:stretch/>
        </p:blipFill>
        <p:spPr bwMode="auto">
          <a:xfrm>
            <a:off x="16802304" y="12140936"/>
            <a:ext cx="6323740" cy="2605361"/>
          </a:xfrm>
          <a:prstGeom prst="rect">
            <a:avLst/>
          </a:prstGeom>
          <a:ln>
            <a:noFill/>
          </a:ln>
          <a:extLst>
            <a:ext uri="{53640926-AAD7-44D8-BBD7-CCE9431645EC}">
              <a14:shadowObscured xmlns:a14="http://schemas.microsoft.com/office/drawing/2010/main"/>
            </a:ext>
          </a:extLst>
        </p:spPr>
      </p:pic>
      <p:pic>
        <p:nvPicPr>
          <p:cNvPr id="13" name="Imagem 12">
            <a:extLst>
              <a:ext uri="{FF2B5EF4-FFF2-40B4-BE49-F238E27FC236}">
                <a16:creationId xmlns:a16="http://schemas.microsoft.com/office/drawing/2014/main" id="{FDA06B09-2296-4FA0-87C7-F5EE445CE307}"/>
              </a:ext>
            </a:extLst>
          </p:cNvPr>
          <p:cNvPicPr>
            <a:picLocks noChangeAspect="1"/>
          </p:cNvPicPr>
          <p:nvPr/>
        </p:nvPicPr>
        <p:blipFill>
          <a:blip r:embed="R3fccf8a19d5a4aa7"/>
          <a:stretch>
            <a:fillRect/>
          </a:stretch>
        </p:blipFill>
        <p:spPr>
          <a:xfrm>
            <a:off x="16802305" y="15583866"/>
            <a:ext cx="6323740" cy="3775965"/>
          </a:xfrm>
          <a:prstGeom prst="rect">
            <a:avLst/>
          </a:prstGeom>
        </p:spPr>
      </p:pic>
      <p:pic>
        <p:nvPicPr>
          <p:cNvPr id="14" name="Imagem 13">
            <a:extLst>
              <a:ext uri="{FF2B5EF4-FFF2-40B4-BE49-F238E27FC236}">
                <a16:creationId xmlns:a16="http://schemas.microsoft.com/office/drawing/2014/main" id="{369C8DB5-1F53-43AE-B50A-0C2662889182}"/>
              </a:ext>
            </a:extLst>
          </p:cNvPr>
          <p:cNvPicPr/>
          <p:nvPr/>
        </p:nvPicPr>
        <p:blipFill rotWithShape="1">
          <a:blip r:embed="R5c5c9439dea54f80">
            <a:extLst>
              <a:ext uri="{28A0092B-C50C-407E-A947-70E740481C1C}">
                <a14:useLocalDpi xmlns:a14="http://schemas.microsoft.com/office/drawing/2010/main" val="0"/>
              </a:ext>
            </a:extLst>
          </a:blip>
          <a:srcRect b="8803"/>
          <a:stretch/>
        </p:blipFill>
        <p:spPr bwMode="auto">
          <a:xfrm flipH="1">
            <a:off x="15553311" y="20042460"/>
            <a:ext cx="3143805" cy="4221600"/>
          </a:xfrm>
          <a:prstGeom prst="rect">
            <a:avLst/>
          </a:prstGeom>
          <a:ln>
            <a:noFill/>
          </a:ln>
          <a:extLst>
            <a:ext uri="{53640926-AAD7-44D8-BBD7-CCE9431645EC}">
              <a14:shadowObscured xmlns:a14="http://schemas.microsoft.com/office/drawing/2010/main"/>
            </a:ext>
          </a:extLst>
        </p:spPr>
      </p:pic>
      <p:pic>
        <p:nvPicPr>
          <p:cNvPr id="15" name="Imagem 14">
            <a:extLst>
              <a:ext uri="{FF2B5EF4-FFF2-40B4-BE49-F238E27FC236}">
                <a16:creationId xmlns:a16="http://schemas.microsoft.com/office/drawing/2014/main" id="{DFA28E09-BCF5-471F-9A21-97A4DCFEE6BD}"/>
              </a:ext>
            </a:extLst>
          </p:cNvPr>
          <p:cNvPicPr>
            <a:picLocks noChangeAspect="1"/>
          </p:cNvPicPr>
          <p:nvPr/>
        </p:nvPicPr>
        <p:blipFill>
          <a:blip r:embed="R87c7b79edc224b57"/>
          <a:stretch>
            <a:fillRect/>
          </a:stretch>
        </p:blipFill>
        <p:spPr>
          <a:xfrm>
            <a:off x="21721046" y="20076916"/>
            <a:ext cx="2897476" cy="4087373"/>
          </a:xfrm>
          <a:prstGeom prst="rect">
            <a:avLst/>
          </a:prstGeom>
        </p:spPr>
      </p:pic>
      <p:pic>
        <p:nvPicPr>
          <p:cNvPr id="16" name="Imagem 15">
            <a:extLst>
              <a:ext uri="{FF2B5EF4-FFF2-40B4-BE49-F238E27FC236}">
                <a16:creationId xmlns:a16="http://schemas.microsoft.com/office/drawing/2014/main" id="{2F34BB76-8E0E-4293-893D-FB40AFD55E73}"/>
              </a:ext>
            </a:extLst>
          </p:cNvPr>
          <p:cNvPicPr/>
          <p:nvPr/>
        </p:nvPicPr>
        <p:blipFill rotWithShape="1">
          <a:blip r:embed="R30644028aeca4ad2" cstate="print">
            <a:extLst>
              <a:ext uri="{28A0092B-C50C-407E-A947-70E740481C1C}">
                <a14:useLocalDpi xmlns:a14="http://schemas.microsoft.com/office/drawing/2010/main" val="0"/>
              </a:ext>
            </a:extLst>
          </a:blip>
          <a:srcRect l="3501" t="22535" r="21622" b="2629"/>
          <a:stretch/>
        </p:blipFill>
        <p:spPr bwMode="auto">
          <a:xfrm>
            <a:off x="21426818" y="24865017"/>
            <a:ext cx="4162888" cy="5872447"/>
          </a:xfrm>
          <a:prstGeom prst="rect">
            <a:avLst/>
          </a:prstGeom>
          <a:ln>
            <a:noFill/>
          </a:ln>
          <a:extLst>
            <a:ext uri="{53640926-AAD7-44D8-BBD7-CCE9431645EC}">
              <a14:shadowObscured xmlns:a14="http://schemas.microsoft.com/office/drawing/2010/main"/>
            </a:ext>
          </a:extLst>
        </p:spPr>
      </p:pic>
      <p:pic>
        <p:nvPicPr>
          <p:cNvPr id="17" name="Imagem 16">
            <a:extLst>
              <a:ext uri="{FF2B5EF4-FFF2-40B4-BE49-F238E27FC236}">
                <a16:creationId xmlns:a16="http://schemas.microsoft.com/office/drawing/2014/main" id="{0B3B231F-2C88-4365-AE71-816B1B83348A}"/>
              </a:ext>
            </a:extLst>
          </p:cNvPr>
          <p:cNvPicPr/>
          <p:nvPr/>
        </p:nvPicPr>
        <p:blipFill rotWithShape="1">
          <a:blip r:embed="R45c3df622d5a4044" cstate="print">
            <a:extLst>
              <a:ext uri="{28A0092B-C50C-407E-A947-70E740481C1C}">
                <a14:useLocalDpi xmlns:a14="http://schemas.microsoft.com/office/drawing/2010/main" val="0"/>
              </a:ext>
            </a:extLst>
          </a:blip>
          <a:srcRect l="11866" t="17940" r="22974" b="3346"/>
          <a:stretch/>
        </p:blipFill>
        <p:spPr bwMode="auto">
          <a:xfrm>
            <a:off x="15327292" y="24859156"/>
            <a:ext cx="3413368" cy="5872447"/>
          </a:xfrm>
          <a:prstGeom prst="rect">
            <a:avLst/>
          </a:prstGeom>
          <a:ln>
            <a:noFill/>
          </a:ln>
          <a:extLst>
            <a:ext uri="{53640926-AAD7-44D8-BBD7-CCE9431645EC}">
              <a14:shadowObscured xmlns:a14="http://schemas.microsoft.com/office/drawing/2010/main"/>
            </a:ext>
          </a:extLst>
        </p:spPr>
      </p:pic>
      <p:pic>
        <p:nvPicPr>
          <p:cNvPr id="3" name="Imagem 2">
            <a:extLst>
              <a:ext uri="{FF2B5EF4-FFF2-40B4-BE49-F238E27FC236}">
                <a16:creationId xmlns:a16="http://schemas.microsoft.com/office/drawing/2014/main" id="{B64F5565-B0A7-0E29-92CE-0C6C7341149D}"/>
              </a:ext>
            </a:extLst>
          </p:cNvPr>
          <p:cNvPicPr>
            <a:picLocks noChangeAspect="1"/>
          </p:cNvPicPr>
          <p:nvPr/>
        </p:nvPicPr>
        <p:blipFill>
          <a:blip r:embed="Ra100df67b5334595"/>
          <a:stretch>
            <a:fillRect/>
          </a:stretch>
        </p:blipFill>
        <p:spPr>
          <a:xfrm>
            <a:off x="1522449" y="517346"/>
            <a:ext cx="2774105" cy="2774105"/>
          </a:xfrm>
          <a:prstGeom prst="rect">
            <a:avLst/>
          </a:prstGeom>
        </p:spPr>
      </p:pic>
      <p:pic>
        <p:nvPicPr>
          <p:cNvPr id="5" name="Imagem 4">
            <a:extLst>
              <a:ext uri="{FF2B5EF4-FFF2-40B4-BE49-F238E27FC236}">
                <a16:creationId xmlns:a16="http://schemas.microsoft.com/office/drawing/2014/main" id="{5CD35D7E-AEC6-12BE-EF8B-039FAE919509}"/>
              </a:ext>
            </a:extLst>
          </p:cNvPr>
          <p:cNvPicPr>
            <a:picLocks noChangeAspect="1"/>
          </p:cNvPicPr>
          <p:nvPr/>
        </p:nvPicPr>
        <p:blipFill>
          <a:blip r:embed="Re3bfcde8e2994ba8"/>
          <a:stretch>
            <a:fillRect/>
          </a:stretch>
        </p:blipFill>
        <p:spPr>
          <a:xfrm>
            <a:off x="21691600" y="1026569"/>
            <a:ext cx="5510212" cy="1653064"/>
          </a:xfrm>
          <a:prstGeom prst="rect">
            <a:avLst/>
          </a:prstGeom>
        </p:spPr>
      </p:pic>
      <p:sp>
        <p:nvSpPr>
          <p:cNvPr id="6" name="CaixaDeTexto 5">
            <a:extLst>
              <a:ext uri="{FF2B5EF4-FFF2-40B4-BE49-F238E27FC236}">
                <a16:creationId xmlns:a16="http://schemas.microsoft.com/office/drawing/2014/main" id="{9057D9A2-0183-1017-3114-471047BAE366}"/>
              </a:ext>
            </a:extLst>
          </p:cNvPr>
          <p:cNvSpPr txBox="1"/>
          <p:nvPr/>
        </p:nvSpPr>
        <p:spPr>
          <a:xfrm>
            <a:off x="846420" y="29549756"/>
            <a:ext cx="12634546" cy="9448740"/>
          </a:xfrm>
          <a:prstGeom prst="rect">
            <a:avLst/>
          </a:prstGeom>
          <a:noFill/>
        </p:spPr>
        <p:txBody>
          <a:bodyPr wrap="square" rtlCol="0">
            <a:spAutoFit/>
          </a:bodyPr>
          <a:lstStyle/>
          <a:p>
            <a:pPr marL="0" indent="0">
              <a:buNone/>
            </a:pPr>
            <a:r>
              <a:rPr lang="pt-BR" sz="3800" b="1" dirty="0">
                <a:latin typeface="Calibri" panose="020F0502020204030204" pitchFamily="34" charset="0"/>
                <a:ea typeface="Calibri" panose="020F0502020204030204" pitchFamily="34" charset="0"/>
                <a:cs typeface="Calibri" panose="020F0502020204030204" pitchFamily="34" charset="0"/>
              </a:rPr>
              <a:t>Discussão:</a:t>
            </a:r>
          </a:p>
          <a:p>
            <a:pPr marL="0" indent="0" algn="just">
              <a:buNone/>
            </a:pPr>
            <a:r>
              <a:rPr lang="pt-BR" sz="3800" dirty="0">
                <a:latin typeface="Calibri" panose="020F0502020204030204" pitchFamily="34" charset="0"/>
                <a:ea typeface="Calibri" panose="020F0502020204030204" pitchFamily="34" charset="0"/>
                <a:cs typeface="Calibri" panose="020F0502020204030204" pitchFamily="34" charset="0"/>
              </a:rPr>
              <a:t>As placas de úmero proximal têm se mostrado versáteis para o tratamento de fraturas diversas em virtude da forma se acoplar a anatomia de diversas regiões. A literatura descreve o uso seguro destes implantes em casos selecionados de fraturas </a:t>
            </a:r>
            <a:r>
              <a:rPr lang="pt-BR" sz="3800">
                <a:latin typeface="Calibri" panose="020F0502020204030204" pitchFamily="34" charset="0"/>
                <a:ea typeface="Calibri" panose="020F0502020204030204" pitchFamily="34" charset="0"/>
                <a:cs typeface="Calibri" panose="020F0502020204030204" pitchFamily="34" charset="0"/>
              </a:rPr>
              <a:t>metadiafisárias</a:t>
            </a:r>
            <a:r>
              <a:rPr lang="pt-BR" sz="3800" dirty="0">
                <a:latin typeface="Calibri" panose="020F0502020204030204" pitchFamily="34" charset="0"/>
                <a:ea typeface="Calibri" panose="020F0502020204030204" pitchFamily="34" charset="0"/>
                <a:cs typeface="Calibri" panose="020F0502020204030204" pitchFamily="34" charset="0"/>
              </a:rPr>
              <a:t> distais do úmero, fraturas </a:t>
            </a:r>
            <a:r>
              <a:rPr lang="pt-BR" sz="3800" dirty="0" err="1">
                <a:latin typeface="Calibri" panose="020F0502020204030204" pitchFamily="34" charset="0"/>
                <a:ea typeface="Calibri" panose="020F0502020204030204" pitchFamily="34" charset="0"/>
                <a:cs typeface="Calibri" panose="020F0502020204030204" pitchFamily="34" charset="0"/>
              </a:rPr>
              <a:t>periprotéticas</a:t>
            </a:r>
            <a:r>
              <a:rPr lang="pt-BR" sz="3800" dirty="0">
                <a:latin typeface="Calibri" panose="020F0502020204030204" pitchFamily="34" charset="0"/>
                <a:ea typeface="Calibri" panose="020F0502020204030204" pitchFamily="34" charset="0"/>
                <a:cs typeface="Calibri" panose="020F0502020204030204" pitchFamily="34" charset="0"/>
              </a:rPr>
              <a:t> do joelho e fraturas complexas do fêmur distal</a:t>
            </a:r>
            <a:r>
              <a:rPr lang="pt-BR" sz="3800" baseline="30000" dirty="0">
                <a:latin typeface="Calibri" panose="020F0502020204030204" pitchFamily="34" charset="0"/>
                <a:ea typeface="Calibri" panose="020F0502020204030204" pitchFamily="34" charset="0"/>
                <a:cs typeface="Calibri" panose="020F0502020204030204" pitchFamily="34" charset="0"/>
              </a:rPr>
              <a:t>1,2,3,4</a:t>
            </a:r>
            <a:r>
              <a:rPr lang="pt-BR" sz="3800" dirty="0">
                <a:latin typeface="Calibri" panose="020F0502020204030204" pitchFamily="34" charset="0"/>
                <a:ea typeface="Calibri" panose="020F0502020204030204" pitchFamily="34" charset="0"/>
                <a:cs typeface="Calibri" panose="020F0502020204030204" pitchFamily="34" charset="0"/>
              </a:rPr>
              <a:t>. Como a lesão fibrosa se encontrava muito próxima a linha </a:t>
            </a:r>
            <a:r>
              <a:rPr lang="pt-BR" sz="3800" dirty="0" err="1">
                <a:latin typeface="Calibri" panose="020F0502020204030204" pitchFamily="34" charset="0"/>
                <a:ea typeface="Calibri" panose="020F0502020204030204" pitchFamily="34" charset="0"/>
                <a:cs typeface="Calibri" panose="020F0502020204030204" pitchFamily="34" charset="0"/>
              </a:rPr>
              <a:t>fisária</a:t>
            </a:r>
            <a:r>
              <a:rPr lang="pt-BR" sz="3800" dirty="0">
                <a:latin typeface="Calibri" panose="020F0502020204030204" pitchFamily="34" charset="0"/>
                <a:ea typeface="Calibri" panose="020F0502020204030204" pitchFamily="34" charset="0"/>
                <a:cs typeface="Calibri" panose="020F0502020204030204" pitchFamily="34" charset="0"/>
              </a:rPr>
              <a:t> do fêmur distal optamos em utilizar um implante que contemplasse grande estabilidade, segurança quanto a proximidade da </a:t>
            </a:r>
            <a:r>
              <a:rPr lang="pt-BR" sz="3800" dirty="0" err="1">
                <a:latin typeface="Calibri" panose="020F0502020204030204" pitchFamily="34" charset="0"/>
                <a:ea typeface="Calibri" panose="020F0502020204030204" pitchFamily="34" charset="0"/>
                <a:cs typeface="Calibri" panose="020F0502020204030204" pitchFamily="34" charset="0"/>
              </a:rPr>
              <a:t>fise</a:t>
            </a:r>
            <a:r>
              <a:rPr lang="pt-BR" sz="3800" dirty="0">
                <a:latin typeface="Calibri" panose="020F0502020204030204" pitchFamily="34" charset="0"/>
                <a:ea typeface="Calibri" panose="020F0502020204030204" pitchFamily="34" charset="0"/>
                <a:cs typeface="Calibri" panose="020F0502020204030204" pitchFamily="34" charset="0"/>
              </a:rPr>
              <a:t> e que se acoplasse anatomicamente ao fêmur distal.</a:t>
            </a:r>
            <a:r>
              <a:rPr lang="pt-BR" sz="3800" b="1" dirty="0">
                <a:latin typeface="Calibri" panose="020F0502020204030204" pitchFamily="34" charset="0"/>
                <a:ea typeface="Calibri" panose="020F0502020204030204" pitchFamily="34" charset="0"/>
                <a:cs typeface="Calibri" panose="020F0502020204030204" pitchFamily="34" charset="0"/>
              </a:rPr>
              <a:t> </a:t>
            </a:r>
          </a:p>
          <a:p>
            <a:pPr marL="0" indent="0" algn="just">
              <a:buNone/>
            </a:pPr>
            <a:r>
              <a:rPr lang="pt-BR" sz="3800" dirty="0">
                <a:latin typeface="Calibri" panose="020F0502020204030204" pitchFamily="34" charset="0"/>
                <a:ea typeface="Calibri" panose="020F0502020204030204" pitchFamily="34" charset="0"/>
                <a:cs typeface="Calibri" panose="020F0502020204030204" pitchFamily="34" charset="0"/>
              </a:rPr>
              <a:t>Logo, a  utilização da placa de úmero proximal bloqueada com angulo fixo se mostrou muito útil e versátil nesta situação por se acoplar a superfície medial do fêmur distal, conferindo grande estabilidade a fratura e preservando a cartilagem de crescimento do fêmur distal.</a:t>
            </a:r>
            <a:endParaRPr lang="pt-BR" sz="3800" dirty="0"/>
          </a:p>
        </p:txBody>
      </p:sp>
      <p:sp>
        <p:nvSpPr>
          <p:cNvPr id="18" name="CaixaDeTexto 17">
            <a:extLst>
              <a:ext uri="{FF2B5EF4-FFF2-40B4-BE49-F238E27FC236}">
                <a16:creationId xmlns:a16="http://schemas.microsoft.com/office/drawing/2014/main" id="{9BA09CAA-9225-2DA7-9FCB-E13BCD5C94CD}"/>
              </a:ext>
            </a:extLst>
          </p:cNvPr>
          <p:cNvSpPr txBox="1"/>
          <p:nvPr/>
        </p:nvSpPr>
        <p:spPr>
          <a:xfrm>
            <a:off x="768669" y="27197721"/>
            <a:ext cx="12911283" cy="2246769"/>
          </a:xfrm>
          <a:prstGeom prst="rect">
            <a:avLst/>
          </a:prstGeom>
          <a:noFill/>
        </p:spPr>
        <p:txBody>
          <a:bodyPr wrap="square" rtlCol="0">
            <a:spAutoFit/>
          </a:bodyPr>
          <a:lstStyle/>
          <a:p>
            <a:r>
              <a:rPr lang="pt-BR" sz="2800" dirty="0"/>
              <a:t>1Acadêmicos do Curso de Medicina – Faculdade Santa Marcelina – São Paulo</a:t>
            </a:r>
          </a:p>
          <a:p>
            <a:r>
              <a:rPr lang="pt-BR" sz="2800" dirty="0"/>
              <a:t>2 Médicos do Grupo de Trauma – Hospital Santa Marcelina – São Paulo</a:t>
            </a:r>
          </a:p>
          <a:p>
            <a:r>
              <a:rPr lang="pt-BR" sz="2800" dirty="0"/>
              <a:t>3 Professores do Curso de Medicina – Faculdade Santa Marcelina – São Paulo</a:t>
            </a:r>
          </a:p>
          <a:p>
            <a:r>
              <a:rPr lang="pt-BR" sz="2800" dirty="0"/>
              <a:t>4 Chefe do Serviço de Ortopedia  - Hospital Santa Marcelina – São Paulo</a:t>
            </a:r>
          </a:p>
          <a:p>
            <a:r>
              <a:rPr lang="pt-BR" sz="2800" dirty="0"/>
              <a:t>5 Chefe do Grupo de Oncologia Ortopédica – Hospital Santa Marcelina – São Paulo</a:t>
            </a:r>
          </a:p>
        </p:txBody>
      </p:sp>
      <p:sp>
        <p:nvSpPr>
          <p:cNvPr id="21" name="CaixaDeTexto 20">
            <a:extLst>
              <a:ext uri="{FF2B5EF4-FFF2-40B4-BE49-F238E27FC236}">
                <a16:creationId xmlns:a16="http://schemas.microsoft.com/office/drawing/2014/main" id="{0AD2056E-C15E-1C97-F622-A37FD9590D58}"/>
              </a:ext>
            </a:extLst>
          </p:cNvPr>
          <p:cNvSpPr txBox="1"/>
          <p:nvPr/>
        </p:nvSpPr>
        <p:spPr>
          <a:xfrm>
            <a:off x="800100" y="4669970"/>
            <a:ext cx="27279599" cy="830997"/>
          </a:xfrm>
          <a:prstGeom prst="rect">
            <a:avLst/>
          </a:prstGeom>
          <a:noFill/>
        </p:spPr>
        <p:txBody>
          <a:bodyPr wrap="square" rtlCol="0">
            <a:spAutoFit/>
          </a:bodyPr>
          <a:lstStyle/>
          <a:p>
            <a:r>
              <a:rPr lang="pt-BR" sz="4800" b="1" kern="100" dirty="0">
                <a:effectLst/>
                <a:latin typeface="Calibri" panose="020F0502020204030204" pitchFamily="34" charset="0"/>
                <a:ea typeface="Calibri" panose="020F0502020204030204" pitchFamily="34" charset="0"/>
                <a:cs typeface="Calibri" panose="020F0502020204030204" pitchFamily="34" charset="0"/>
              </a:rPr>
              <a:t>Fibroma não </a:t>
            </a:r>
            <a:r>
              <a:rPr lang="pt-BR" sz="4800" b="1" kern="100" dirty="0" err="1">
                <a:effectLst/>
                <a:latin typeface="Calibri" panose="020F0502020204030204" pitchFamily="34" charset="0"/>
                <a:ea typeface="Calibri" panose="020F0502020204030204" pitchFamily="34" charset="0"/>
                <a:cs typeface="Calibri" panose="020F0502020204030204" pitchFamily="34" charset="0"/>
              </a:rPr>
              <a:t>ossificante</a:t>
            </a:r>
            <a:r>
              <a:rPr lang="pt-BR" sz="4800" b="1" kern="100" dirty="0">
                <a:effectLst/>
                <a:latin typeface="Calibri" panose="020F0502020204030204" pitchFamily="34" charset="0"/>
                <a:ea typeface="Calibri" panose="020F0502020204030204" pitchFamily="34" charset="0"/>
                <a:cs typeface="Calibri" panose="020F0502020204030204" pitchFamily="34" charset="0"/>
              </a:rPr>
              <a:t> do fêmur distal tratado cirurgicamente com implante não usual: um relato de caso</a:t>
            </a:r>
            <a:endParaRPr lang="pt-BR" sz="4800" dirty="0"/>
          </a:p>
        </p:txBody>
      </p:sp>
      <p:sp>
        <p:nvSpPr>
          <p:cNvPr id="22" name="CaixaDeTexto 21">
            <a:extLst>
              <a:ext uri="{FF2B5EF4-FFF2-40B4-BE49-F238E27FC236}">
                <a16:creationId xmlns:a16="http://schemas.microsoft.com/office/drawing/2014/main" id="{F0248EE3-DD31-76B3-041C-5D5F996F7C60}"/>
              </a:ext>
            </a:extLst>
          </p:cNvPr>
          <p:cNvSpPr txBox="1"/>
          <p:nvPr/>
        </p:nvSpPr>
        <p:spPr>
          <a:xfrm>
            <a:off x="800100" y="5443532"/>
            <a:ext cx="27546300" cy="1466555"/>
          </a:xfrm>
          <a:prstGeom prst="rect">
            <a:avLst/>
          </a:prstGeom>
          <a:noFill/>
        </p:spPr>
        <p:txBody>
          <a:bodyPr wrap="square" rtlCol="0">
            <a:spAutoFit/>
          </a:bodyPr>
          <a:lstStyle/>
          <a:p>
            <a:pPr>
              <a:lnSpc>
                <a:spcPct val="115000"/>
              </a:lnSpc>
              <a:spcAft>
                <a:spcPts val="800"/>
              </a:spcAft>
            </a:pPr>
            <a:r>
              <a:rPr lang="pt-BR" sz="4000" kern="100" dirty="0">
                <a:effectLst/>
                <a:latin typeface="Calibri" panose="020F0502020204030204" pitchFamily="34" charset="0"/>
                <a:ea typeface="Aptos" panose="020B0004020202020204" pitchFamily="34" charset="0"/>
                <a:cs typeface="Calibri" panose="020F0502020204030204" pitchFamily="34" charset="0"/>
              </a:rPr>
              <a:t>Estela Estevez Monteiro</a:t>
            </a:r>
            <a:r>
              <a:rPr lang="pt-BR" sz="4000" kern="100" baseline="30000" dirty="0">
                <a:effectLst/>
                <a:latin typeface="Calibri" panose="020F0502020204030204" pitchFamily="34" charset="0"/>
                <a:ea typeface="Aptos" panose="020B0004020202020204" pitchFamily="34" charset="0"/>
                <a:cs typeface="Calibri" panose="020F0502020204030204" pitchFamily="34" charset="0"/>
              </a:rPr>
              <a:t>1</a:t>
            </a:r>
            <a:r>
              <a:rPr lang="pt-BR" sz="4000" kern="100" dirty="0">
                <a:effectLst/>
                <a:latin typeface="Calibri" panose="020F0502020204030204" pitchFamily="34" charset="0"/>
                <a:ea typeface="Aptos" panose="020B0004020202020204" pitchFamily="34" charset="0"/>
                <a:cs typeface="Calibri" panose="020F0502020204030204" pitchFamily="34" charset="0"/>
              </a:rPr>
              <a:t>, Rafael Batman de Goes</a:t>
            </a:r>
            <a:r>
              <a:rPr lang="pt-BR" sz="4000" kern="100" baseline="30000" dirty="0">
                <a:effectLst/>
                <a:latin typeface="Calibri" panose="020F0502020204030204" pitchFamily="34" charset="0"/>
                <a:ea typeface="Aptos" panose="020B0004020202020204" pitchFamily="34" charset="0"/>
                <a:cs typeface="Calibri" panose="020F0502020204030204" pitchFamily="34" charset="0"/>
              </a:rPr>
              <a:t>1</a:t>
            </a:r>
            <a:r>
              <a:rPr lang="pt-BR" sz="4000" kern="100" dirty="0">
                <a:effectLst/>
                <a:latin typeface="Calibri" panose="020F0502020204030204" pitchFamily="34" charset="0"/>
                <a:ea typeface="Aptos" panose="020B0004020202020204" pitchFamily="34" charset="0"/>
                <a:cs typeface="Calibri" panose="020F0502020204030204" pitchFamily="34" charset="0"/>
              </a:rPr>
              <a:t>, Leticia </a:t>
            </a:r>
            <a:r>
              <a:rPr lang="pt-BR" sz="4000" kern="100" dirty="0" err="1">
                <a:effectLst/>
                <a:latin typeface="Calibri" panose="020F0502020204030204" pitchFamily="34" charset="0"/>
                <a:ea typeface="Aptos" panose="020B0004020202020204" pitchFamily="34" charset="0"/>
                <a:cs typeface="Calibri" panose="020F0502020204030204" pitchFamily="34" charset="0"/>
              </a:rPr>
              <a:t>Gugliermo</a:t>
            </a:r>
            <a:r>
              <a:rPr lang="pt-BR" sz="4000" kern="100" dirty="0">
                <a:effectLst/>
                <a:latin typeface="Calibri" panose="020F0502020204030204" pitchFamily="34" charset="0"/>
                <a:ea typeface="Aptos" panose="020B0004020202020204" pitchFamily="34" charset="0"/>
                <a:cs typeface="Calibri" panose="020F0502020204030204" pitchFamily="34" charset="0"/>
              </a:rPr>
              <a:t> Tarento</a:t>
            </a:r>
            <a:r>
              <a:rPr lang="pt-BR" sz="4000" kern="100" baseline="30000" dirty="0">
                <a:effectLst/>
                <a:latin typeface="Calibri" panose="020F0502020204030204" pitchFamily="34" charset="0"/>
                <a:ea typeface="Aptos" panose="020B0004020202020204" pitchFamily="34" charset="0"/>
                <a:cs typeface="Calibri" panose="020F0502020204030204" pitchFamily="34" charset="0"/>
              </a:rPr>
              <a:t>1</a:t>
            </a:r>
            <a:r>
              <a:rPr lang="pt-BR" sz="4000" kern="100" dirty="0">
                <a:effectLst/>
                <a:latin typeface="Calibri" panose="020F0502020204030204" pitchFamily="34" charset="0"/>
                <a:ea typeface="Aptos" panose="020B0004020202020204" pitchFamily="34" charset="0"/>
                <a:cs typeface="Calibri" panose="020F0502020204030204" pitchFamily="34" charset="0"/>
              </a:rPr>
              <a:t>, Ricardo Streitas</a:t>
            </a:r>
            <a:r>
              <a:rPr lang="pt-BR" sz="4000" kern="100" baseline="30000" dirty="0">
                <a:effectLst/>
                <a:latin typeface="Calibri" panose="020F0502020204030204" pitchFamily="34" charset="0"/>
                <a:ea typeface="Aptos" panose="020B0004020202020204" pitchFamily="34" charset="0"/>
                <a:cs typeface="Calibri" panose="020F0502020204030204" pitchFamily="34" charset="0"/>
              </a:rPr>
              <a:t>2,3</a:t>
            </a:r>
            <a:r>
              <a:rPr lang="pt-BR" sz="4000" kern="100" dirty="0">
                <a:effectLst/>
                <a:latin typeface="Calibri" panose="020F0502020204030204" pitchFamily="34" charset="0"/>
                <a:ea typeface="Aptos" panose="020B0004020202020204" pitchFamily="34" charset="0"/>
                <a:cs typeface="Calibri" panose="020F0502020204030204" pitchFamily="34" charset="0"/>
              </a:rPr>
              <a:t>, Renan Pires Negrão dos Santos</a:t>
            </a:r>
            <a:r>
              <a:rPr lang="pt-BR" sz="4000" kern="100" baseline="30000" dirty="0">
                <a:effectLst/>
                <a:latin typeface="Calibri" panose="020F0502020204030204" pitchFamily="34" charset="0"/>
                <a:ea typeface="Aptos" panose="020B0004020202020204" pitchFamily="34" charset="0"/>
                <a:cs typeface="Calibri" panose="020F0502020204030204" pitchFamily="34" charset="0"/>
              </a:rPr>
              <a:t>2</a:t>
            </a:r>
            <a:r>
              <a:rPr lang="pt-BR" sz="4000" kern="100" dirty="0">
                <a:effectLst/>
                <a:latin typeface="Calibri" panose="020F0502020204030204" pitchFamily="34" charset="0"/>
                <a:ea typeface="Aptos" panose="020B0004020202020204" pitchFamily="34" charset="0"/>
                <a:cs typeface="Calibri" panose="020F0502020204030204" pitchFamily="34" charset="0"/>
              </a:rPr>
              <a:t>, Luiz Claudio Rodrigues Lacerda</a:t>
            </a:r>
            <a:r>
              <a:rPr lang="pt-BR" sz="4000" kern="100" baseline="30000" dirty="0">
                <a:effectLst/>
                <a:latin typeface="Calibri" panose="020F0502020204030204" pitchFamily="34" charset="0"/>
                <a:ea typeface="Aptos" panose="020B0004020202020204" pitchFamily="34" charset="0"/>
                <a:cs typeface="Calibri" panose="020F0502020204030204" pitchFamily="34" charset="0"/>
              </a:rPr>
              <a:t>3</a:t>
            </a:r>
            <a:r>
              <a:rPr lang="pt-BR" sz="4000" kern="100" dirty="0">
                <a:effectLst/>
                <a:latin typeface="Calibri" panose="020F0502020204030204" pitchFamily="34" charset="0"/>
                <a:ea typeface="Aptos" panose="020B0004020202020204" pitchFamily="34" charset="0"/>
                <a:cs typeface="Calibri" panose="020F0502020204030204" pitchFamily="34" charset="0"/>
              </a:rPr>
              <a:t>, Luciano Rodrigo Peres Arruda</a:t>
            </a:r>
            <a:r>
              <a:rPr lang="pt-BR" sz="4000" kern="100" baseline="30000" dirty="0">
                <a:effectLst/>
                <a:latin typeface="Calibri" panose="020F0502020204030204" pitchFamily="34" charset="0"/>
                <a:ea typeface="Aptos" panose="020B0004020202020204" pitchFamily="34" charset="0"/>
                <a:cs typeface="Calibri" panose="020F0502020204030204" pitchFamily="34" charset="0"/>
              </a:rPr>
              <a:t>4</a:t>
            </a:r>
            <a:r>
              <a:rPr lang="pt-BR" sz="4000" kern="100" dirty="0">
                <a:effectLst/>
                <a:latin typeface="Calibri" panose="020F0502020204030204" pitchFamily="34" charset="0"/>
                <a:ea typeface="Aptos" panose="020B0004020202020204" pitchFamily="34" charset="0"/>
                <a:cs typeface="Calibri" panose="020F0502020204030204" pitchFamily="34" charset="0"/>
              </a:rPr>
              <a:t>, </a:t>
            </a:r>
            <a:r>
              <a:rPr lang="pt-BR" sz="4000" kern="100" dirty="0" err="1">
                <a:effectLst/>
                <a:latin typeface="Calibri" panose="020F0502020204030204" pitchFamily="34" charset="0"/>
                <a:ea typeface="Aptos" panose="020B0004020202020204" pitchFamily="34" charset="0"/>
                <a:cs typeface="Calibri" panose="020F0502020204030204" pitchFamily="34" charset="0"/>
              </a:rPr>
              <a:t>Helio</a:t>
            </a:r>
            <a:r>
              <a:rPr lang="pt-BR" sz="4000" kern="100" dirty="0">
                <a:effectLst/>
                <a:latin typeface="Calibri" panose="020F0502020204030204" pitchFamily="34" charset="0"/>
                <a:ea typeface="Aptos" panose="020B0004020202020204" pitchFamily="34" charset="0"/>
                <a:cs typeface="Calibri" panose="020F0502020204030204" pitchFamily="34" charset="0"/>
              </a:rPr>
              <a:t> </a:t>
            </a:r>
            <a:r>
              <a:rPr lang="pt-BR" sz="4000" kern="100" dirty="0" err="1">
                <a:effectLst/>
                <a:latin typeface="Calibri" panose="020F0502020204030204" pitchFamily="34" charset="0"/>
                <a:ea typeface="Aptos" panose="020B0004020202020204" pitchFamily="34" charset="0"/>
                <a:cs typeface="Calibri" panose="020F0502020204030204" pitchFamily="34" charset="0"/>
              </a:rPr>
              <a:t>Yoshiteru</a:t>
            </a:r>
            <a:r>
              <a:rPr lang="pt-BR" sz="4000" kern="100" dirty="0">
                <a:effectLst/>
                <a:latin typeface="Calibri" panose="020F0502020204030204" pitchFamily="34" charset="0"/>
                <a:ea typeface="Aptos" panose="020B0004020202020204" pitchFamily="34" charset="0"/>
                <a:cs typeface="Calibri" panose="020F0502020204030204" pitchFamily="34" charset="0"/>
              </a:rPr>
              <a:t> Ishihara</a:t>
            </a:r>
            <a:r>
              <a:rPr lang="pt-BR" sz="4000" kern="100" baseline="30000" dirty="0">
                <a:effectLst/>
                <a:latin typeface="Calibri" panose="020F0502020204030204" pitchFamily="34" charset="0"/>
                <a:ea typeface="Aptos" panose="020B0004020202020204" pitchFamily="34" charset="0"/>
                <a:cs typeface="Calibri" panose="020F0502020204030204" pitchFamily="34" charset="0"/>
              </a:rPr>
              <a:t>5</a:t>
            </a:r>
            <a:r>
              <a:rPr lang="pt-BR" sz="4000" kern="100" dirty="0">
                <a:effectLst/>
                <a:latin typeface="Calibri" panose="020F0502020204030204" pitchFamily="34" charset="0"/>
                <a:ea typeface="Aptos" panose="020B0004020202020204" pitchFamily="34" charset="0"/>
                <a:cs typeface="Calibri" panose="020F0502020204030204" pitchFamily="34" charset="0"/>
              </a:rPr>
              <a:t>.</a:t>
            </a:r>
          </a:p>
        </p:txBody>
      </p:sp>
      <p:pic>
        <p:nvPicPr>
          <p:cNvPr id="24" name="Imagem 23" descr="Tela de computador com monitor ligado&#10;&#10;Descrição gerada automaticamente">
            <a:extLst>
              <a:ext uri="{FF2B5EF4-FFF2-40B4-BE49-F238E27FC236}">
                <a16:creationId xmlns:a16="http://schemas.microsoft.com/office/drawing/2014/main" id="{9CE3826E-ADB3-30E7-D183-738E462F4A66}"/>
              </a:ext>
            </a:extLst>
          </p:cNvPr>
          <p:cNvPicPr>
            <a:picLocks noChangeAspect="1"/>
          </p:cNvPicPr>
          <p:nvPr/>
        </p:nvPicPr>
        <p:blipFill>
          <a:blip r:embed="Rafb76c8d51364ad2">
            <a:extLst>
              <a:ext uri="{BEBA8EAE-BF5A-486C-A8C5-ECC9F3942E4B}">
                <a14:imgProps xmlns:a14="http://schemas.microsoft.com/office/drawing/2010/main">
                  <a14:imgLayer r:embed="Rba344d39e7214bb6">
                    <a14:imgEffect>
                      <a14:saturation sat="0"/>
                    </a14:imgEffect>
                  </a14:imgLayer>
                </a14:imgProps>
              </a:ext>
              <a:ext uri="{28A0092B-C50C-407E-A947-70E740481C1C}">
                <a14:useLocalDpi xmlns:a14="http://schemas.microsoft.com/office/drawing/2010/main" val="0"/>
              </a:ext>
            </a:extLst>
          </a:blip>
          <a:srcRect l="32411" t="34369" r="14536" b="23308"/>
          <a:stretch/>
        </p:blipFill>
        <p:spPr>
          <a:xfrm>
            <a:off x="21916988" y="7833538"/>
            <a:ext cx="2506074" cy="3554120"/>
          </a:xfrm>
          <a:prstGeom prst="rect">
            <a:avLst/>
          </a:prstGeom>
        </p:spPr>
      </p:pic>
      <p:pic>
        <p:nvPicPr>
          <p:cNvPr id="26" name="Imagem 25" descr="Tela de computador com teclado e monitor de computador&#10;&#10;Descrição gerada automaticamente">
            <a:extLst>
              <a:ext uri="{FF2B5EF4-FFF2-40B4-BE49-F238E27FC236}">
                <a16:creationId xmlns:a16="http://schemas.microsoft.com/office/drawing/2014/main" id="{4FC0914C-6AF6-165E-465F-95A4FE82D1F7}"/>
              </a:ext>
            </a:extLst>
          </p:cNvPr>
          <p:cNvPicPr>
            <a:picLocks noChangeAspect="1"/>
          </p:cNvPicPr>
          <p:nvPr/>
        </p:nvPicPr>
        <p:blipFill>
          <a:blip r:embed="R79f4d72e3b624ddb">
            <a:extLst>
              <a:ext uri="{BEBA8EAE-BF5A-486C-A8C5-ECC9F3942E4B}">
                <a14:imgProps xmlns:a14="http://schemas.microsoft.com/office/drawing/2010/main">
                  <a14:imgLayer r:embed="R7aba889881214ec3">
                    <a14:imgEffect>
                      <a14:saturation sat="0"/>
                    </a14:imgEffect>
                  </a14:imgLayer>
                </a14:imgProps>
              </a:ext>
              <a:ext uri="{28A0092B-C50C-407E-A947-70E740481C1C}">
                <a14:useLocalDpi xmlns:a14="http://schemas.microsoft.com/office/drawing/2010/main" val="0"/>
              </a:ext>
            </a:extLst>
          </a:blip>
          <a:srcRect l="38971" t="39248" r="16092" b="31214"/>
          <a:stretch/>
        </p:blipFill>
        <p:spPr>
          <a:xfrm>
            <a:off x="15338180" y="7884705"/>
            <a:ext cx="2977939" cy="3479922"/>
          </a:xfrm>
          <a:prstGeom prst="rect">
            <a:avLst/>
          </a:prstGeom>
        </p:spPr>
      </p:pic>
      <p:sp>
        <p:nvSpPr>
          <p:cNvPr id="27" name="CaixaDeTexto 26">
            <a:extLst>
              <a:ext uri="{FF2B5EF4-FFF2-40B4-BE49-F238E27FC236}">
                <a16:creationId xmlns:a16="http://schemas.microsoft.com/office/drawing/2014/main" id="{008B99A2-F718-350C-58C2-A2BB397BAA7C}"/>
              </a:ext>
            </a:extLst>
          </p:cNvPr>
          <p:cNvSpPr txBox="1"/>
          <p:nvPr/>
        </p:nvSpPr>
        <p:spPr>
          <a:xfrm>
            <a:off x="14902751" y="11523572"/>
            <a:ext cx="10275057" cy="461665"/>
          </a:xfrm>
          <a:prstGeom prst="rect">
            <a:avLst/>
          </a:prstGeom>
          <a:noFill/>
        </p:spPr>
        <p:txBody>
          <a:bodyPr wrap="none" rtlCol="0">
            <a:spAutoFit/>
          </a:bodyPr>
          <a:lstStyle/>
          <a:p>
            <a:r>
              <a:rPr lang="pt-BR" sz="2400" dirty="0">
                <a:latin typeface="Calibri" panose="020F0502020204030204" pitchFamily="34" charset="0"/>
                <a:cs typeface="Calibri" panose="020F0502020204030204" pitchFamily="34" charset="0"/>
              </a:rPr>
              <a:t>1. Radiografias </a:t>
            </a:r>
            <a:r>
              <a:rPr lang="pt-BR" sz="2400" dirty="0" err="1">
                <a:latin typeface="Calibri" panose="020F0502020204030204" pitchFamily="34" charset="0"/>
                <a:cs typeface="Calibri" panose="020F0502020204030204" pitchFamily="34" charset="0"/>
              </a:rPr>
              <a:t>préoperatórias</a:t>
            </a:r>
            <a:r>
              <a:rPr lang="pt-BR" sz="2400" dirty="0">
                <a:latin typeface="Calibri" panose="020F0502020204030204" pitchFamily="34" charset="0"/>
                <a:cs typeface="Calibri" panose="020F0502020204030204" pitchFamily="34" charset="0"/>
              </a:rPr>
              <a:t>, evidenciando a fratura patológica do fêmur distal </a:t>
            </a:r>
          </a:p>
        </p:txBody>
      </p:sp>
      <p:sp>
        <p:nvSpPr>
          <p:cNvPr id="28" name="CaixaDeTexto 27">
            <a:extLst>
              <a:ext uri="{FF2B5EF4-FFF2-40B4-BE49-F238E27FC236}">
                <a16:creationId xmlns:a16="http://schemas.microsoft.com/office/drawing/2014/main" id="{FF182A01-B7FD-98E9-A87E-5EEB603936A8}"/>
              </a:ext>
            </a:extLst>
          </p:cNvPr>
          <p:cNvSpPr txBox="1"/>
          <p:nvPr/>
        </p:nvSpPr>
        <p:spPr>
          <a:xfrm>
            <a:off x="16992142" y="14828318"/>
            <a:ext cx="5944063" cy="461665"/>
          </a:xfrm>
          <a:prstGeom prst="rect">
            <a:avLst/>
          </a:prstGeom>
          <a:noFill/>
        </p:spPr>
        <p:txBody>
          <a:bodyPr wrap="none" rtlCol="0">
            <a:spAutoFit/>
          </a:bodyPr>
          <a:lstStyle/>
          <a:p>
            <a:r>
              <a:rPr lang="pt-BR" sz="2400" dirty="0">
                <a:latin typeface="Calibri" panose="020F0502020204030204" pitchFamily="34" charset="0"/>
                <a:cs typeface="Calibri" panose="020F0502020204030204" pitchFamily="34" charset="0"/>
              </a:rPr>
              <a:t>2. Placa de úmero proximal bloqueada em aço</a:t>
            </a:r>
          </a:p>
        </p:txBody>
      </p:sp>
      <p:sp>
        <p:nvSpPr>
          <p:cNvPr id="29" name="CaixaDeTexto 28">
            <a:extLst>
              <a:ext uri="{FF2B5EF4-FFF2-40B4-BE49-F238E27FC236}">
                <a16:creationId xmlns:a16="http://schemas.microsoft.com/office/drawing/2014/main" id="{0E542FA3-42F0-5860-8267-E462ADC382DD}"/>
              </a:ext>
            </a:extLst>
          </p:cNvPr>
          <p:cNvSpPr txBox="1"/>
          <p:nvPr/>
        </p:nvSpPr>
        <p:spPr>
          <a:xfrm>
            <a:off x="17366309" y="19468114"/>
            <a:ext cx="5347939" cy="461665"/>
          </a:xfrm>
          <a:prstGeom prst="rect">
            <a:avLst/>
          </a:prstGeom>
          <a:noFill/>
        </p:spPr>
        <p:txBody>
          <a:bodyPr wrap="none" rtlCol="0">
            <a:spAutoFit/>
          </a:bodyPr>
          <a:lstStyle/>
          <a:p>
            <a:r>
              <a:rPr lang="pt-BR" sz="2400" dirty="0">
                <a:latin typeface="Calibri" panose="020F0502020204030204" pitchFamily="34" charset="0"/>
                <a:cs typeface="Calibri" panose="020F0502020204030204" pitchFamily="34" charset="0"/>
              </a:rPr>
              <a:t>3. Imagem intraoperatória após a fixação </a:t>
            </a:r>
          </a:p>
        </p:txBody>
      </p:sp>
      <p:sp>
        <p:nvSpPr>
          <p:cNvPr id="30" name="CaixaDeTexto 29">
            <a:extLst>
              <a:ext uri="{FF2B5EF4-FFF2-40B4-BE49-F238E27FC236}">
                <a16:creationId xmlns:a16="http://schemas.microsoft.com/office/drawing/2014/main" id="{8C3D30EF-63F0-D8B0-F7B5-C05FEE51B185}"/>
              </a:ext>
            </a:extLst>
          </p:cNvPr>
          <p:cNvSpPr txBox="1"/>
          <p:nvPr/>
        </p:nvSpPr>
        <p:spPr>
          <a:xfrm>
            <a:off x="17366309" y="24264076"/>
            <a:ext cx="5368777" cy="461665"/>
          </a:xfrm>
          <a:prstGeom prst="rect">
            <a:avLst/>
          </a:prstGeom>
          <a:noFill/>
        </p:spPr>
        <p:txBody>
          <a:bodyPr wrap="none" rtlCol="0">
            <a:spAutoFit/>
          </a:bodyPr>
          <a:lstStyle/>
          <a:p>
            <a:r>
              <a:rPr lang="pt-BR" sz="2400" dirty="0">
                <a:latin typeface="Calibri" panose="020F0502020204030204" pitchFamily="34" charset="0"/>
                <a:cs typeface="Calibri" panose="020F0502020204030204" pitchFamily="34" charset="0"/>
              </a:rPr>
              <a:t>4. Imagens </a:t>
            </a:r>
            <a:r>
              <a:rPr lang="pt-BR" sz="2400" dirty="0" err="1">
                <a:latin typeface="Calibri" panose="020F0502020204030204" pitchFamily="34" charset="0"/>
                <a:cs typeface="Calibri" panose="020F0502020204030204" pitchFamily="34" charset="0"/>
              </a:rPr>
              <a:t>floroscópicas</a:t>
            </a:r>
            <a:r>
              <a:rPr lang="pt-BR" sz="2400" dirty="0">
                <a:latin typeface="Calibri" panose="020F0502020204030204" pitchFamily="34" charset="0"/>
                <a:cs typeface="Calibri" panose="020F0502020204030204" pitchFamily="34" charset="0"/>
              </a:rPr>
              <a:t> da </a:t>
            </a:r>
            <a:r>
              <a:rPr lang="pt-BR" sz="2400" dirty="0" err="1">
                <a:latin typeface="Calibri" panose="020F0502020204030204" pitchFamily="34" charset="0"/>
                <a:cs typeface="Calibri" panose="020F0502020204030204" pitchFamily="34" charset="0"/>
              </a:rPr>
              <a:t>osteossintese</a:t>
            </a:r>
            <a:endParaRPr lang="pt-BR" sz="2400" dirty="0">
              <a:latin typeface="Calibri" panose="020F0502020204030204" pitchFamily="34" charset="0"/>
              <a:cs typeface="Calibri" panose="020F0502020204030204" pitchFamily="34" charset="0"/>
            </a:endParaRPr>
          </a:p>
        </p:txBody>
      </p:sp>
      <p:sp>
        <p:nvSpPr>
          <p:cNvPr id="31" name="CaixaDeTexto 30">
            <a:extLst>
              <a:ext uri="{FF2B5EF4-FFF2-40B4-BE49-F238E27FC236}">
                <a16:creationId xmlns:a16="http://schemas.microsoft.com/office/drawing/2014/main" id="{6D63A120-3866-DFF5-0F1E-7A7E4B6F767C}"/>
              </a:ext>
            </a:extLst>
          </p:cNvPr>
          <p:cNvSpPr txBox="1"/>
          <p:nvPr/>
        </p:nvSpPr>
        <p:spPr>
          <a:xfrm>
            <a:off x="16157633" y="30811425"/>
            <a:ext cx="9178923" cy="461665"/>
          </a:xfrm>
          <a:prstGeom prst="rect">
            <a:avLst/>
          </a:prstGeom>
          <a:noFill/>
        </p:spPr>
        <p:txBody>
          <a:bodyPr wrap="none" rtlCol="0">
            <a:spAutoFit/>
          </a:bodyPr>
          <a:lstStyle/>
          <a:p>
            <a:r>
              <a:rPr lang="pt-BR" sz="2400" dirty="0">
                <a:latin typeface="Calibri" panose="020F0502020204030204" pitchFamily="34" charset="0"/>
                <a:cs typeface="Calibri" panose="020F0502020204030204" pitchFamily="34" charset="0"/>
              </a:rPr>
              <a:t>5. Radiografias do fêmur distal esquerdo após 3 meses de osteossíntese </a:t>
            </a:r>
          </a:p>
        </p:txBody>
      </p:sp>
      <p:sp>
        <p:nvSpPr>
          <p:cNvPr id="32" name="CaixaDeTexto 31">
            <a:extLst>
              <a:ext uri="{FF2B5EF4-FFF2-40B4-BE49-F238E27FC236}">
                <a16:creationId xmlns:a16="http://schemas.microsoft.com/office/drawing/2014/main" id="{15C02FFE-3222-3F28-B84D-CADAFF0DA4D9}"/>
              </a:ext>
            </a:extLst>
          </p:cNvPr>
          <p:cNvSpPr txBox="1"/>
          <p:nvPr/>
        </p:nvSpPr>
        <p:spPr>
          <a:xfrm>
            <a:off x="14902751" y="31151974"/>
            <a:ext cx="12299061" cy="9601603"/>
          </a:xfrm>
          <a:prstGeom prst="rect">
            <a:avLst/>
          </a:prstGeom>
          <a:noFill/>
        </p:spPr>
        <p:txBody>
          <a:bodyPr wrap="square" rtlCol="0">
            <a:spAutoFit/>
          </a:bodyPr>
          <a:lstStyle/>
          <a:p>
            <a:pPr>
              <a:lnSpc>
                <a:spcPct val="115000"/>
              </a:lnSpc>
              <a:spcAft>
                <a:spcPts val="800"/>
              </a:spcAft>
            </a:pPr>
            <a:r>
              <a:rPr lang="en-US" sz="3600" b="1" kern="100" dirty="0" err="1">
                <a:effectLst/>
                <a:latin typeface="Calibri" panose="020F0502020204030204" pitchFamily="34" charset="0"/>
                <a:ea typeface="Aptos" panose="020B0004020202020204" pitchFamily="34" charset="0"/>
                <a:cs typeface="Calibri" panose="020F0502020204030204" pitchFamily="34" charset="0"/>
              </a:rPr>
              <a:t>Referências</a:t>
            </a:r>
            <a:endParaRPr lang="pt-BR" sz="3600" kern="100" dirty="0">
              <a:effectLst/>
              <a:latin typeface="Calibri" panose="020F0502020204030204" pitchFamily="34" charset="0"/>
              <a:ea typeface="Aptos" panose="020B0004020202020204" pitchFamily="34" charset="0"/>
              <a:cs typeface="Calibri" panose="020F0502020204030204" pitchFamily="34" charset="0"/>
            </a:endParaRPr>
          </a:p>
          <a:p>
            <a:pPr marL="514350" indent="-514350" algn="just">
              <a:lnSpc>
                <a:spcPct val="115000"/>
              </a:lnSpc>
              <a:spcAft>
                <a:spcPts val="800"/>
              </a:spcAft>
              <a:buFont typeface="+mj-lt"/>
              <a:buAutoNum type="arabicPeriod"/>
            </a:pPr>
            <a:r>
              <a:rPr lang="en-US" sz="2800" kern="100" dirty="0">
                <a:effectLst/>
                <a:latin typeface="Calibri" panose="020F0502020204030204" pitchFamily="34" charset="0"/>
                <a:ea typeface="Aptos" panose="020B0004020202020204" pitchFamily="34" charset="0"/>
                <a:cs typeface="Calibri" panose="020F0502020204030204" pitchFamily="34" charset="0"/>
              </a:rPr>
              <a:t>Holzman MA, </a:t>
            </a:r>
            <a:r>
              <a:rPr lang="en-US" sz="2800" kern="100" dirty="0" err="1">
                <a:effectLst/>
                <a:latin typeface="Calibri" panose="020F0502020204030204" pitchFamily="34" charset="0"/>
                <a:ea typeface="Aptos" panose="020B0004020202020204" pitchFamily="34" charset="0"/>
                <a:cs typeface="Calibri" panose="020F0502020204030204" pitchFamily="34" charset="0"/>
              </a:rPr>
              <a:t>Hanus</a:t>
            </a:r>
            <a:r>
              <a:rPr lang="en-US" sz="2800" kern="100" dirty="0">
                <a:effectLst/>
                <a:latin typeface="Calibri" panose="020F0502020204030204" pitchFamily="34" charset="0"/>
                <a:ea typeface="Aptos" panose="020B0004020202020204" pitchFamily="34" charset="0"/>
                <a:cs typeface="Calibri" panose="020F0502020204030204" pitchFamily="34" charset="0"/>
              </a:rPr>
              <a:t> BD, </a:t>
            </a:r>
            <a:r>
              <a:rPr lang="en-US" sz="2800" kern="100" dirty="0" err="1">
                <a:effectLst/>
                <a:latin typeface="Calibri" panose="020F0502020204030204" pitchFamily="34" charset="0"/>
                <a:ea typeface="Aptos" panose="020B0004020202020204" pitchFamily="34" charset="0"/>
                <a:cs typeface="Calibri" panose="020F0502020204030204" pitchFamily="34" charset="0"/>
              </a:rPr>
              <a:t>Munz</a:t>
            </a:r>
            <a:r>
              <a:rPr lang="en-US" sz="2800" kern="100" dirty="0">
                <a:effectLst/>
                <a:latin typeface="Calibri" panose="020F0502020204030204" pitchFamily="34" charset="0"/>
                <a:ea typeface="Aptos" panose="020B0004020202020204" pitchFamily="34" charset="0"/>
                <a:cs typeface="Calibri" panose="020F0502020204030204" pitchFamily="34" charset="0"/>
              </a:rPr>
              <a:t> JW, O'Connor DP, Brinker MR. Addition of a medial locking plate to an in situ lateral locking plate results in healing f distal femoral nonunion. Clin </a:t>
            </a:r>
            <a:r>
              <a:rPr lang="en-US" sz="2800" kern="100" dirty="0" err="1">
                <a:effectLst/>
                <a:latin typeface="Calibri" panose="020F0502020204030204" pitchFamily="34" charset="0"/>
                <a:ea typeface="Aptos" panose="020B0004020202020204" pitchFamily="34" charset="0"/>
                <a:cs typeface="Calibri" panose="020F0502020204030204" pitchFamily="34" charset="0"/>
              </a:rPr>
              <a:t>Orthop</a:t>
            </a:r>
            <a:r>
              <a:rPr lang="en-US" sz="2800" kern="100" dirty="0">
                <a:effectLst/>
                <a:latin typeface="Calibri" panose="020F0502020204030204" pitchFamily="34" charset="0"/>
                <a:ea typeface="Aptos" panose="020B0004020202020204" pitchFamily="34" charset="0"/>
                <a:cs typeface="Calibri" panose="020F0502020204030204" pitchFamily="34" charset="0"/>
              </a:rPr>
              <a:t> </a:t>
            </a:r>
            <a:r>
              <a:rPr lang="en-US" sz="2800" kern="100" dirty="0" err="1">
                <a:effectLst/>
                <a:latin typeface="Calibri" panose="020F0502020204030204" pitchFamily="34" charset="0"/>
                <a:ea typeface="Aptos" panose="020B0004020202020204" pitchFamily="34" charset="0"/>
                <a:cs typeface="Calibri" panose="020F0502020204030204" pitchFamily="34" charset="0"/>
              </a:rPr>
              <a:t>Relat</a:t>
            </a:r>
            <a:r>
              <a:rPr lang="en-US" sz="2800" kern="100" dirty="0">
                <a:effectLst/>
                <a:latin typeface="Calibri" panose="020F0502020204030204" pitchFamily="34" charset="0"/>
                <a:ea typeface="Aptos" panose="020B0004020202020204" pitchFamily="34" charset="0"/>
                <a:cs typeface="Calibri" panose="020F0502020204030204" pitchFamily="34" charset="0"/>
              </a:rPr>
              <a:t> Res. 2016 Jun;474(6):1498-505. </a:t>
            </a:r>
            <a:r>
              <a:rPr lang="en-US" sz="2800" kern="100" dirty="0" err="1">
                <a:effectLst/>
                <a:latin typeface="Calibri" panose="020F0502020204030204" pitchFamily="34" charset="0"/>
                <a:ea typeface="Aptos" panose="020B0004020202020204" pitchFamily="34" charset="0"/>
                <a:cs typeface="Calibri" panose="020F0502020204030204" pitchFamily="34" charset="0"/>
              </a:rPr>
              <a:t>doi</a:t>
            </a:r>
            <a:r>
              <a:rPr lang="en-US" sz="2800" kern="100" dirty="0">
                <a:effectLst/>
                <a:latin typeface="Calibri" panose="020F0502020204030204" pitchFamily="34" charset="0"/>
                <a:ea typeface="Aptos" panose="020B0004020202020204" pitchFamily="34" charset="0"/>
                <a:cs typeface="Calibri" panose="020F0502020204030204" pitchFamily="34" charset="0"/>
              </a:rPr>
              <a:t>: 10.1007/s11999-016-4709-3. </a:t>
            </a:r>
            <a:r>
              <a:rPr lang="en-US" sz="2800" kern="100" dirty="0" err="1">
                <a:effectLst/>
                <a:latin typeface="Calibri" panose="020F0502020204030204" pitchFamily="34" charset="0"/>
                <a:ea typeface="Aptos" panose="020B0004020202020204" pitchFamily="34" charset="0"/>
                <a:cs typeface="Calibri" panose="020F0502020204030204" pitchFamily="34" charset="0"/>
              </a:rPr>
              <a:t>Epub</a:t>
            </a:r>
            <a:r>
              <a:rPr lang="en-US" sz="2800" kern="100" dirty="0">
                <a:effectLst/>
                <a:latin typeface="Calibri" panose="020F0502020204030204" pitchFamily="34" charset="0"/>
                <a:ea typeface="Aptos" panose="020B0004020202020204" pitchFamily="34" charset="0"/>
                <a:cs typeface="Calibri" panose="020F0502020204030204" pitchFamily="34" charset="0"/>
              </a:rPr>
              <a:t> 2016 Jan 21.PMID: 2679791</a:t>
            </a:r>
            <a:endParaRPr lang="pt-BR" sz="2800" kern="100" dirty="0">
              <a:effectLst/>
              <a:latin typeface="Calibri" panose="020F0502020204030204" pitchFamily="34" charset="0"/>
              <a:ea typeface="Aptos" panose="020B0004020202020204" pitchFamily="34" charset="0"/>
              <a:cs typeface="Calibri" panose="020F0502020204030204" pitchFamily="34" charset="0"/>
            </a:endParaRPr>
          </a:p>
          <a:p>
            <a:pPr marL="514350" indent="-514350" algn="just">
              <a:lnSpc>
                <a:spcPct val="115000"/>
              </a:lnSpc>
              <a:spcAft>
                <a:spcPts val="800"/>
              </a:spcAft>
              <a:buFont typeface="+mj-lt"/>
              <a:buAutoNum type="arabicPeriod"/>
            </a:pPr>
            <a:r>
              <a:rPr lang="en-US" sz="2800" kern="100" dirty="0" err="1">
                <a:effectLst/>
                <a:latin typeface="Calibri" panose="020F0502020204030204" pitchFamily="34" charset="0"/>
                <a:ea typeface="Aptos" panose="020B0004020202020204" pitchFamily="34" charset="0"/>
                <a:cs typeface="Calibri" panose="020F0502020204030204" pitchFamily="34" charset="0"/>
              </a:rPr>
              <a:t>Achudan</a:t>
            </a:r>
            <a:r>
              <a:rPr lang="en-US" sz="2800" kern="100" dirty="0">
                <a:effectLst/>
                <a:latin typeface="Calibri" panose="020F0502020204030204" pitchFamily="34" charset="0"/>
                <a:ea typeface="Aptos" panose="020B0004020202020204" pitchFamily="34" charset="0"/>
                <a:cs typeface="Calibri" panose="020F0502020204030204" pitchFamily="34" charset="0"/>
              </a:rPr>
              <a:t> S, Antony Xavier RP, Tan </a:t>
            </a:r>
            <a:r>
              <a:rPr lang="en-US" sz="2800" kern="100" dirty="0" err="1">
                <a:effectLst/>
                <a:latin typeface="Calibri" panose="020F0502020204030204" pitchFamily="34" charset="0"/>
                <a:ea typeface="Aptos" panose="020B0004020202020204" pitchFamily="34" charset="0"/>
                <a:cs typeface="Calibri" panose="020F0502020204030204" pitchFamily="34" charset="0"/>
              </a:rPr>
              <a:t>SE.Eur</a:t>
            </a:r>
            <a:r>
              <a:rPr lang="en-US" sz="2800" kern="100" dirty="0">
                <a:effectLst/>
                <a:latin typeface="Calibri" panose="020F0502020204030204" pitchFamily="34" charset="0"/>
                <a:ea typeface="Aptos" panose="020B0004020202020204" pitchFamily="34" charset="0"/>
                <a:cs typeface="Calibri" panose="020F0502020204030204" pitchFamily="34" charset="0"/>
              </a:rPr>
              <a:t> J </a:t>
            </a:r>
            <a:r>
              <a:rPr lang="en-US" sz="2800" kern="100" dirty="0" err="1">
                <a:effectLst/>
                <a:latin typeface="Calibri" panose="020F0502020204030204" pitchFamily="34" charset="0"/>
                <a:ea typeface="Aptos" panose="020B0004020202020204" pitchFamily="34" charset="0"/>
                <a:cs typeface="Calibri" panose="020F0502020204030204" pitchFamily="34" charset="0"/>
              </a:rPr>
              <a:t>Orthop</a:t>
            </a:r>
            <a:r>
              <a:rPr lang="en-US" sz="2800" kern="100" dirty="0">
                <a:effectLst/>
                <a:latin typeface="Calibri" panose="020F0502020204030204" pitchFamily="34" charset="0"/>
                <a:ea typeface="Aptos" panose="020B0004020202020204" pitchFamily="34" charset="0"/>
                <a:cs typeface="Calibri" panose="020F0502020204030204" pitchFamily="34" charset="0"/>
              </a:rPr>
              <a:t> Surg </a:t>
            </a:r>
            <a:r>
              <a:rPr lang="en-US" sz="2800" kern="100" dirty="0" err="1">
                <a:effectLst/>
                <a:latin typeface="Calibri" panose="020F0502020204030204" pitchFamily="34" charset="0"/>
                <a:ea typeface="Aptos" panose="020B0004020202020204" pitchFamily="34" charset="0"/>
                <a:cs typeface="Calibri" panose="020F0502020204030204" pitchFamily="34" charset="0"/>
              </a:rPr>
              <a:t>Traumatol</a:t>
            </a:r>
            <a:r>
              <a:rPr lang="en-US" sz="2800" kern="100" dirty="0">
                <a:effectLst/>
                <a:latin typeface="Calibri" panose="020F0502020204030204" pitchFamily="34" charset="0"/>
                <a:ea typeface="Aptos" panose="020B0004020202020204" pitchFamily="34" charset="0"/>
                <a:cs typeface="Calibri" panose="020F0502020204030204" pitchFamily="34" charset="0"/>
              </a:rPr>
              <a:t>. Medial plating of distal femur: which pre-contoured angular stable plate fits best? 2024 Aug;34(6):3297-3308. </a:t>
            </a:r>
            <a:r>
              <a:rPr lang="en-US" sz="2800" kern="100" dirty="0" err="1">
                <a:effectLst/>
                <a:latin typeface="Calibri" panose="020F0502020204030204" pitchFamily="34" charset="0"/>
                <a:ea typeface="Aptos" panose="020B0004020202020204" pitchFamily="34" charset="0"/>
                <a:cs typeface="Calibri" panose="020F0502020204030204" pitchFamily="34" charset="0"/>
              </a:rPr>
              <a:t>doi</a:t>
            </a:r>
            <a:r>
              <a:rPr lang="en-US" sz="2800" kern="100" dirty="0">
                <a:effectLst/>
                <a:latin typeface="Calibri" panose="020F0502020204030204" pitchFamily="34" charset="0"/>
                <a:ea typeface="Aptos" panose="020B0004020202020204" pitchFamily="34" charset="0"/>
                <a:cs typeface="Calibri" panose="020F0502020204030204" pitchFamily="34" charset="0"/>
              </a:rPr>
              <a:t>: 10.1007/s00590-024-04068-5. </a:t>
            </a:r>
            <a:r>
              <a:rPr lang="en-US" sz="2800" kern="100" dirty="0" err="1">
                <a:effectLst/>
                <a:latin typeface="Calibri" panose="020F0502020204030204" pitchFamily="34" charset="0"/>
                <a:ea typeface="Aptos" panose="020B0004020202020204" pitchFamily="34" charset="0"/>
                <a:cs typeface="Calibri" panose="020F0502020204030204" pitchFamily="34" charset="0"/>
              </a:rPr>
              <a:t>Epub</a:t>
            </a:r>
            <a:r>
              <a:rPr lang="en-US" sz="2800" kern="100" dirty="0">
                <a:effectLst/>
                <a:latin typeface="Calibri" panose="020F0502020204030204" pitchFamily="34" charset="0"/>
                <a:ea typeface="Aptos" panose="020B0004020202020204" pitchFamily="34" charset="0"/>
                <a:cs typeface="Calibri" panose="020F0502020204030204" pitchFamily="34" charset="0"/>
              </a:rPr>
              <a:t> 2024 Aug 16.PMID: 39152353</a:t>
            </a:r>
            <a:endParaRPr lang="pt-BR" sz="2800" kern="100" dirty="0">
              <a:effectLst/>
              <a:latin typeface="Calibri" panose="020F0502020204030204" pitchFamily="34" charset="0"/>
              <a:ea typeface="Aptos" panose="020B0004020202020204" pitchFamily="34" charset="0"/>
              <a:cs typeface="Calibri" panose="020F0502020204030204" pitchFamily="34" charset="0"/>
            </a:endParaRPr>
          </a:p>
          <a:p>
            <a:pPr marL="514350" indent="-514350" algn="just">
              <a:lnSpc>
                <a:spcPct val="115000"/>
              </a:lnSpc>
              <a:spcAft>
                <a:spcPts val="800"/>
              </a:spcAft>
              <a:buFont typeface="+mj-lt"/>
              <a:buAutoNum type="arabicPeriod"/>
            </a:pPr>
            <a:r>
              <a:rPr lang="en-US" sz="2800" kern="100" dirty="0" err="1">
                <a:effectLst/>
                <a:latin typeface="Calibri" panose="020F0502020204030204" pitchFamily="34" charset="0"/>
                <a:ea typeface="Aptos" panose="020B0004020202020204" pitchFamily="34" charset="0"/>
                <a:cs typeface="Calibri" panose="020F0502020204030204" pitchFamily="34" charset="0"/>
              </a:rPr>
              <a:t>DeKeyser</a:t>
            </a:r>
            <a:r>
              <a:rPr lang="en-US" sz="2800" kern="100" dirty="0">
                <a:effectLst/>
                <a:latin typeface="Calibri" panose="020F0502020204030204" pitchFamily="34" charset="0"/>
                <a:ea typeface="Aptos" panose="020B0004020202020204" pitchFamily="34" charset="0"/>
                <a:cs typeface="Calibri" panose="020F0502020204030204" pitchFamily="34" charset="0"/>
              </a:rPr>
              <a:t>, G. J., Hakim, A. J., O’Neill, D. C., </a:t>
            </a:r>
            <a:r>
              <a:rPr lang="en-US" sz="2800" kern="100" dirty="0" err="1">
                <a:effectLst/>
                <a:latin typeface="Calibri" panose="020F0502020204030204" pitchFamily="34" charset="0"/>
                <a:ea typeface="Aptos" panose="020B0004020202020204" pitchFamily="34" charset="0"/>
                <a:cs typeface="Calibri" panose="020F0502020204030204" pitchFamily="34" charset="0"/>
              </a:rPr>
              <a:t>Schlickewei</a:t>
            </a:r>
            <a:r>
              <a:rPr lang="en-US" sz="2800" kern="100" dirty="0">
                <a:effectLst/>
                <a:latin typeface="Calibri" panose="020F0502020204030204" pitchFamily="34" charset="0"/>
                <a:ea typeface="Aptos" panose="020B0004020202020204" pitchFamily="34" charset="0"/>
                <a:cs typeface="Calibri" panose="020F0502020204030204" pitchFamily="34" charset="0"/>
              </a:rPr>
              <a:t>, C. W., Marchand, L. S., &amp; Haller, J. M. (2021). Biomechanical and anatomical considerations for dual plating of distal femur fractures: a systematic literature review. Archives of </a:t>
            </a:r>
            <a:r>
              <a:rPr lang="en-US" sz="2800" kern="100" dirty="0" err="1">
                <a:effectLst/>
                <a:latin typeface="Calibri" panose="020F0502020204030204" pitchFamily="34" charset="0"/>
                <a:ea typeface="Aptos" panose="020B0004020202020204" pitchFamily="34" charset="0"/>
                <a:cs typeface="Calibri" panose="020F0502020204030204" pitchFamily="34" charset="0"/>
              </a:rPr>
              <a:t>Orthopaedic</a:t>
            </a:r>
            <a:r>
              <a:rPr lang="en-US" sz="2800" kern="100" dirty="0">
                <a:effectLst/>
                <a:latin typeface="Calibri" panose="020F0502020204030204" pitchFamily="34" charset="0"/>
                <a:ea typeface="Aptos" panose="020B0004020202020204" pitchFamily="34" charset="0"/>
                <a:cs typeface="Calibri" panose="020F0502020204030204" pitchFamily="34" charset="0"/>
              </a:rPr>
              <a:t> and Trauma Surgery.doi:10.1007/s00402-021-03988-9 </a:t>
            </a:r>
            <a:endParaRPr lang="pt-BR" sz="2800" kern="100" dirty="0">
              <a:effectLst/>
              <a:latin typeface="Calibri" panose="020F0502020204030204" pitchFamily="34" charset="0"/>
              <a:ea typeface="Aptos" panose="020B0004020202020204" pitchFamily="34" charset="0"/>
              <a:cs typeface="Calibri" panose="020F0502020204030204" pitchFamily="34" charset="0"/>
            </a:endParaRPr>
          </a:p>
          <a:p>
            <a:pPr marL="514350" indent="-514350" algn="just">
              <a:lnSpc>
                <a:spcPct val="115000"/>
              </a:lnSpc>
              <a:spcAft>
                <a:spcPts val="800"/>
              </a:spcAft>
              <a:buFont typeface="+mj-lt"/>
              <a:buAutoNum type="arabicPeriod"/>
            </a:pPr>
            <a:r>
              <a:rPr lang="en-US" sz="2800" kern="100" dirty="0">
                <a:effectLst/>
                <a:latin typeface="Calibri" panose="020F0502020204030204" pitchFamily="34" charset="0"/>
                <a:ea typeface="Aptos" panose="020B0004020202020204" pitchFamily="34" charset="0"/>
                <a:cs typeface="Calibri" panose="020F0502020204030204" pitchFamily="34" charset="0"/>
              </a:rPr>
              <a:t>Park YG, Kang H, Song JK, Lee J, Rho JY, Choi S. Minimally invasive plate osteosynthesis with dual plating for periprosthetic distal femoral fractures following total knee arthroplasty. </a:t>
            </a:r>
            <a:r>
              <a:rPr lang="pt-BR" sz="2800" kern="100" dirty="0">
                <a:effectLst/>
                <a:latin typeface="Calibri" panose="020F0502020204030204" pitchFamily="34" charset="0"/>
                <a:ea typeface="Aptos" panose="020B0004020202020204" pitchFamily="34" charset="0"/>
                <a:cs typeface="Calibri" panose="020F0502020204030204" pitchFamily="34" charset="0"/>
              </a:rPr>
              <a:t>J </a:t>
            </a:r>
            <a:r>
              <a:rPr lang="pt-BR" sz="2800" kern="100" dirty="0" err="1">
                <a:effectLst/>
                <a:latin typeface="Calibri" panose="020F0502020204030204" pitchFamily="34" charset="0"/>
                <a:ea typeface="Aptos" panose="020B0004020202020204" pitchFamily="34" charset="0"/>
                <a:cs typeface="Calibri" panose="020F0502020204030204" pitchFamily="34" charset="0"/>
              </a:rPr>
              <a:t>Orthop</a:t>
            </a:r>
            <a:r>
              <a:rPr lang="pt-BR" sz="2800" kern="100" dirty="0">
                <a:effectLst/>
                <a:latin typeface="Calibri" panose="020F0502020204030204" pitchFamily="34" charset="0"/>
                <a:ea typeface="Aptos" panose="020B0004020202020204" pitchFamily="34" charset="0"/>
                <a:cs typeface="Calibri" panose="020F0502020204030204" pitchFamily="34" charset="0"/>
              </a:rPr>
              <a:t> </a:t>
            </a:r>
            <a:r>
              <a:rPr lang="pt-BR" sz="2800" kern="100" dirty="0" err="1">
                <a:effectLst/>
                <a:latin typeface="Calibri" panose="020F0502020204030204" pitchFamily="34" charset="0"/>
                <a:ea typeface="Aptos" panose="020B0004020202020204" pitchFamily="34" charset="0"/>
                <a:cs typeface="Calibri" panose="020F0502020204030204" pitchFamily="34" charset="0"/>
              </a:rPr>
              <a:t>Surg</a:t>
            </a:r>
            <a:r>
              <a:rPr lang="pt-BR" sz="2800" kern="100" dirty="0">
                <a:effectLst/>
                <a:latin typeface="Calibri" panose="020F0502020204030204" pitchFamily="34" charset="0"/>
                <a:ea typeface="Aptos" panose="020B0004020202020204" pitchFamily="34" charset="0"/>
                <a:cs typeface="Calibri" panose="020F0502020204030204" pitchFamily="34" charset="0"/>
              </a:rPr>
              <a:t> Res. 2021 Jul 6;16(1):433. </a:t>
            </a:r>
            <a:r>
              <a:rPr lang="pt-BR" sz="2800" kern="100" dirty="0" err="1">
                <a:effectLst/>
                <a:latin typeface="Calibri" panose="020F0502020204030204" pitchFamily="34" charset="0"/>
                <a:ea typeface="Aptos" panose="020B0004020202020204" pitchFamily="34" charset="0"/>
                <a:cs typeface="Calibri" panose="020F0502020204030204" pitchFamily="34" charset="0"/>
              </a:rPr>
              <a:t>doi</a:t>
            </a:r>
            <a:r>
              <a:rPr lang="pt-BR" sz="2800" kern="100" dirty="0">
                <a:effectLst/>
                <a:latin typeface="Calibri" panose="020F0502020204030204" pitchFamily="34" charset="0"/>
                <a:ea typeface="Aptos" panose="020B0004020202020204" pitchFamily="34" charset="0"/>
                <a:cs typeface="Calibri" panose="020F0502020204030204" pitchFamily="34" charset="0"/>
              </a:rPr>
              <a:t>: 10.1186/s13018-021-02586-0.PMID: 34229703</a:t>
            </a:r>
          </a:p>
          <a:p>
            <a:endParaRPr lang="pt-BR"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7035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33792E-82CA-9828-71C6-7EE8C1A6AFC3}"/>
              </a:ext>
            </a:extLst>
          </p:cNvPr>
          <p:cNvSpPr>
            <a:spLocks noGrp="1"/>
          </p:cNvSpPr>
          <p:nvPr>
            <p:ph type="title"/>
          </p:nvPr>
        </p:nvSpPr>
        <p:spPr>
          <a:xfrm>
            <a:off x="1591450" y="1853303"/>
            <a:ext cx="24840367" cy="8350126"/>
          </a:xfrm>
        </p:spPr>
        <p:txBody>
          <a:bodyPr>
            <a:normAutofit/>
          </a:bodyPr>
          <a:lstStyle/>
          <a:p>
            <a:pPr algn="ctr" rtl="0">
              <a:buNone/>
            </a:pPr>
            <a:r>
              <a:rPr lang="pt-BR" sz="5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FRATURA DE CÔNDILO LATERAL DO FÊMUR DISTAL: UM RELATO DE CASO</a:t>
            </a:r>
            <a:br>
              <a:rPr lang="pt-BR" sz="5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br>
              <a:rPr lang="pt-BR" sz="4800" b="1" dirty="0">
                <a:effectLst/>
                <a:latin typeface="Calibri" panose="020F0502020204030204" pitchFamily="34" charset="0"/>
                <a:ea typeface="Calibri" panose="020F0502020204030204" pitchFamily="34" charset="0"/>
                <a:cs typeface="Calibri" panose="020F0502020204030204" pitchFamily="34" charset="0"/>
              </a:rPr>
            </a:br>
            <a:r>
              <a:rPr lang="pt-BR" sz="4800" dirty="0">
                <a:latin typeface="Calibri" panose="020F0502020204030204" pitchFamily="34" charset="0"/>
                <a:ea typeface="Calibri" panose="020F0502020204030204" pitchFamily="34" charset="0"/>
                <a:cs typeface="Calibri" panose="020F0502020204030204" pitchFamily="34" charset="0"/>
              </a:rPr>
              <a:t>AUTOR PRINCIPAL: </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Douglas </a:t>
            </a:r>
            <a:r>
              <a:rPr lang="pt-BR" sz="4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Bolsonelo¹</a:t>
            </a:r>
            <a:b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t-BR" sz="4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CO-AUTORES</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Gabriel Ferrari</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 Alves¹</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Miguel Simas Neto¹, Leonardo </a:t>
            </a:r>
            <a:r>
              <a:rPr lang="pt-BR" sz="4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Teza</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Bernardo¹, Jean Zambeli da Silva², Maurício da Silva Duarte², Laura Cella Machado</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²</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Marina </a:t>
            </a:r>
            <a:r>
              <a:rPr lang="pt-BR" sz="4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Ottmann</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Boff³, Gustavo </a:t>
            </a:r>
            <a:r>
              <a:rPr lang="pt-BR" sz="4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Hoffmeister</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Silva¹</a:t>
            </a:r>
            <a:b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b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b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endParaRPr lang="pt-BR" sz="6600" dirty="0">
              <a:latin typeface="Calibri" panose="020F0502020204030204" pitchFamily="34" charset="0"/>
              <a:ea typeface="Calibri" panose="020F0502020204030204" pitchFamily="34" charset="0"/>
              <a:cs typeface="Calibri" panose="020F0502020204030204" pitchFamily="34" charset="0"/>
            </a:endParaRPr>
          </a:p>
        </p:txBody>
      </p:sp>
      <p:sp>
        <p:nvSpPr>
          <p:cNvPr id="3" name="Espaço Reservado para Conteúdo 2">
            <a:extLst>
              <a:ext uri="{FF2B5EF4-FFF2-40B4-BE49-F238E27FC236}">
                <a16:creationId xmlns:a16="http://schemas.microsoft.com/office/drawing/2014/main" id="{180D34C0-0D51-AA11-17BD-655BDA815798}"/>
              </a:ext>
            </a:extLst>
          </p:cNvPr>
          <p:cNvSpPr>
            <a:spLocks noGrp="1"/>
          </p:cNvSpPr>
          <p:nvPr>
            <p:ph sz="half" idx="1"/>
          </p:nvPr>
        </p:nvSpPr>
        <p:spPr>
          <a:xfrm>
            <a:off x="1771453" y="9334500"/>
            <a:ext cx="12240181" cy="30720838"/>
          </a:xfrm>
        </p:spPr>
        <p:txBody>
          <a:bodyPr>
            <a:normAutofit fontScale="92500" lnSpcReduction="20000"/>
          </a:bodyPr>
          <a:lstStyle/>
          <a:p>
            <a:pPr algn="just" rtl="0">
              <a:spcBef>
                <a:spcPts val="1200"/>
              </a:spcBef>
              <a:spcAft>
                <a:spcPts val="1200"/>
              </a:spcAft>
              <a:buNone/>
            </a:pPr>
            <a:r>
              <a:rPr lang="pt-BR" sz="52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Introdução</a:t>
            </a:r>
            <a:r>
              <a:rPr lang="pt-BR" sz="5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algn="just" rtl="0">
              <a:spcBef>
                <a:spcPts val="1200"/>
              </a:spcBef>
              <a:spcAft>
                <a:spcPts val="1200"/>
              </a:spcAft>
              <a:buNone/>
            </a:pPr>
            <a:r>
              <a:rPr lang="pt-BR" sz="5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Fraturas do côndilo lateral do fêmur distal em jovens ocorrem, frequentemente, de traumas de alta energia. Elas representam a maioria dos casos nessa região e exigem tratamento cirúrgico para restaurar a anatomia e preservar a função articular.</a:t>
            </a:r>
            <a:endParaRPr lang="pt-BR" sz="5200" b="0" dirty="0">
              <a:effectLst/>
              <a:latin typeface="Calibri" panose="020F0502020204030204" pitchFamily="34" charset="0"/>
              <a:ea typeface="Calibri" panose="020F0502020204030204" pitchFamily="34" charset="0"/>
              <a:cs typeface="Calibri" panose="020F0502020204030204" pitchFamily="34" charset="0"/>
            </a:endParaRPr>
          </a:p>
          <a:p>
            <a:pPr algn="just" rtl="0">
              <a:spcBef>
                <a:spcPts val="1200"/>
              </a:spcBef>
              <a:spcAft>
                <a:spcPts val="1200"/>
              </a:spcAft>
              <a:buNone/>
            </a:pPr>
            <a:endParaRPr lang="pt-BR" sz="52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rtl="0">
              <a:spcBef>
                <a:spcPts val="1200"/>
              </a:spcBef>
              <a:spcAft>
                <a:spcPts val="1200"/>
              </a:spcAft>
              <a:buNone/>
            </a:pPr>
            <a:r>
              <a:rPr lang="pt-BR" sz="52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Objetivos primários e secundários</a:t>
            </a:r>
            <a:r>
              <a:rPr lang="pt-BR" sz="5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algn="just" rtl="0">
              <a:spcBef>
                <a:spcPts val="1200"/>
              </a:spcBef>
              <a:spcAft>
                <a:spcPts val="1200"/>
              </a:spcAft>
              <a:buNone/>
            </a:pPr>
            <a:r>
              <a:rPr lang="pt-BR" sz="5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Relatar o manejo cirúrgico e a evolução de uma paciente jovem com fratura do côndilo lateral do fêmur esquerdo.</a:t>
            </a:r>
            <a:endParaRPr lang="pt-BR" sz="5200" b="0" dirty="0">
              <a:effectLst/>
              <a:latin typeface="Calibri" panose="020F0502020204030204" pitchFamily="34" charset="0"/>
              <a:ea typeface="Calibri" panose="020F0502020204030204" pitchFamily="34" charset="0"/>
              <a:cs typeface="Calibri" panose="020F0502020204030204" pitchFamily="34" charset="0"/>
            </a:endParaRPr>
          </a:p>
          <a:p>
            <a:pPr algn="just" rtl="0">
              <a:spcBef>
                <a:spcPts val="1200"/>
              </a:spcBef>
              <a:spcAft>
                <a:spcPts val="1200"/>
              </a:spcAft>
              <a:buNone/>
            </a:pPr>
            <a:endParaRPr lang="pt-BR" sz="52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rtl="0">
              <a:spcBef>
                <a:spcPts val="1200"/>
              </a:spcBef>
              <a:spcAft>
                <a:spcPts val="1200"/>
              </a:spcAft>
              <a:buNone/>
            </a:pPr>
            <a:r>
              <a:rPr lang="pt-BR" sz="52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Materiais e Métodos</a:t>
            </a:r>
            <a:r>
              <a:rPr lang="pt-BR" sz="5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algn="just" rtl="0">
              <a:spcBef>
                <a:spcPts val="1200"/>
              </a:spcBef>
              <a:spcAft>
                <a:spcPts val="1200"/>
              </a:spcAft>
              <a:buNone/>
            </a:pPr>
            <a:r>
              <a:rPr lang="pt-BR" sz="5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Relato de caso com avaliação de prontuário hospitalar, complementado por revisão na literatura sobre fraturas condilares em jovens.</a:t>
            </a:r>
          </a:p>
          <a:p>
            <a:pPr algn="just" rtl="0">
              <a:spcBef>
                <a:spcPts val="1200"/>
              </a:spcBef>
              <a:spcAft>
                <a:spcPts val="1200"/>
              </a:spcAft>
              <a:buNone/>
            </a:pPr>
            <a:endParaRPr lang="pt-BR" sz="5200" b="0" dirty="0">
              <a:effectLst/>
              <a:latin typeface="Calibri" panose="020F0502020204030204" pitchFamily="34" charset="0"/>
              <a:ea typeface="Calibri" panose="020F0502020204030204" pitchFamily="34" charset="0"/>
              <a:cs typeface="Calibri" panose="020F0502020204030204" pitchFamily="34" charset="0"/>
            </a:endParaRPr>
          </a:p>
          <a:p>
            <a:pPr algn="just">
              <a:buNone/>
            </a:pPr>
            <a:r>
              <a:rPr lang="pt-BR" sz="52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Resultados</a:t>
            </a:r>
            <a:r>
              <a:rPr lang="pt-BR" sz="5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algn="just">
              <a:buNone/>
            </a:pPr>
            <a:r>
              <a:rPr lang="pt-BR" sz="5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5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Paciente feminina, 17 anos, com histórico de drogadição, foi encontrada caída em via pública. Relatava dor intensa, limitação funcional e incapacidade de estender o joelho esquerdo. Ao exame físico, apresentava derrame articular moderado, joelho em flexão e pulsos preservados. Radiografia evidenciou fratura do côndilo lateral, e tomografia confirmou comprometimento articular. A tentativa de redução com anestesia intra-articular foi ineficaz. Realizou-se osteossíntese por via </a:t>
            </a:r>
            <a:r>
              <a:rPr lang="pt-BR" sz="52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parapatelar</a:t>
            </a:r>
            <a:r>
              <a:rPr lang="pt-BR" sz="5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lateral, com garrote. Durante o procedimento, observou-se hemartrose volumosa e fragmento </a:t>
            </a:r>
            <a:r>
              <a:rPr lang="pt-BR" sz="52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condral</a:t>
            </a:r>
            <a:r>
              <a:rPr lang="pt-BR" sz="5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solto, que foi retirado. A redução foi obtida com o joelho em flexão máxima, seguida de fixação com dois parafusos de Herbert e um terceiro para reforço. A fluoroscopia confirmou boa fixação, e as radiografias mostraram implantes bem posicionados.</a:t>
            </a:r>
          </a:p>
          <a:p>
            <a:pPr algn="just">
              <a:buNone/>
            </a:pPr>
            <a:endParaRPr lang="pt-BR" sz="5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r>
              <a:rPr lang="pt-BR" sz="5200" b="1" dirty="0">
                <a:solidFill>
                  <a:srgbClr val="000000"/>
                </a:solidFill>
                <a:latin typeface="Calibri" panose="020F0502020204030204" pitchFamily="34" charset="0"/>
                <a:ea typeface="Calibri" panose="020F0502020204030204" pitchFamily="34" charset="0"/>
                <a:cs typeface="Calibri" panose="020F0502020204030204" pitchFamily="34" charset="0"/>
              </a:rPr>
              <a:t>Discussão: </a:t>
            </a:r>
          </a:p>
          <a:p>
            <a:pPr algn="just">
              <a:spcBef>
                <a:spcPts val="1200"/>
              </a:spcBef>
              <a:spcAft>
                <a:spcPts val="1200"/>
              </a:spcAft>
              <a:buFont typeface="Arial" panose="020B0604020202020204" pitchFamily="34" charset="0"/>
              <a:buNone/>
            </a:pPr>
            <a:r>
              <a:rPr lang="pt-BR" sz="5200" dirty="0">
                <a:solidFill>
                  <a:srgbClr val="000000"/>
                </a:solidFill>
                <a:latin typeface="Calibri" panose="020F0502020204030204" pitchFamily="34" charset="0"/>
                <a:ea typeface="Calibri" panose="020F0502020204030204" pitchFamily="34" charset="0"/>
                <a:cs typeface="Calibri" panose="020F0502020204030204" pitchFamily="34" charset="0"/>
              </a:rPr>
              <a:t>	O diagnóstico precoce e a estabilização cirúrgica são essenciais. A tomografia auxiliou no planejamento, e a fluoroscopia garantiu precisão. A fixação foi eficaz, e a equipe multidisciplinar contribuiu para o bom desfecho.</a:t>
            </a:r>
          </a:p>
          <a:p>
            <a:pPr algn="just">
              <a:buNone/>
            </a:pPr>
            <a:endParaRPr lang="pt-BR" sz="4800" dirty="0">
              <a:latin typeface="Calibri" panose="020F0502020204030204" pitchFamily="34" charset="0"/>
              <a:ea typeface="Calibri" panose="020F0502020204030204" pitchFamily="34" charset="0"/>
              <a:cs typeface="Calibri" panose="020F0502020204030204" pitchFamily="34" charset="0"/>
            </a:endParaRPr>
          </a:p>
        </p:txBody>
      </p:sp>
      <p:pic>
        <p:nvPicPr>
          <p:cNvPr id="5" name="Imagem 4" descr="Interface gráfica do usuário&#10;&#10;Descrição gerada automaticamente com confiança baixa">
            <a:extLst>
              <a:ext uri="{FF2B5EF4-FFF2-40B4-BE49-F238E27FC236}">
                <a16:creationId xmlns:a16="http://schemas.microsoft.com/office/drawing/2014/main" id="{AA131BD9-0D28-0D1A-59D9-5B8C34BD8ACE}"/>
              </a:ext>
            </a:extLst>
          </p:cNvPr>
          <p:cNvPicPr>
            <a:picLocks noChangeAspect="1"/>
          </p:cNvPicPr>
          <p:nvPr/>
        </p:nvPicPr>
        <p:blipFill>
          <a:blip r:embed="R71d0261bff2247b0">
            <a:extLst>
              <a:ext uri="{28A0092B-C50C-407E-A947-70E740481C1C}">
                <a14:useLocalDpi xmlns:a14="http://schemas.microsoft.com/office/drawing/2010/main" val="0"/>
              </a:ext>
            </a:extLst>
          </a:blip>
          <a:stretch>
            <a:fillRect/>
          </a:stretch>
        </p:blipFill>
        <p:spPr>
          <a:xfrm>
            <a:off x="-3" y="-1794986"/>
            <a:ext cx="28800425" cy="4692410"/>
          </a:xfrm>
          <a:prstGeom prst="rect">
            <a:avLst/>
          </a:prstGeom>
        </p:spPr>
      </p:pic>
      <p:pic>
        <p:nvPicPr>
          <p:cNvPr id="6" name="Imagem 5">
            <a:extLst>
              <a:ext uri="{FF2B5EF4-FFF2-40B4-BE49-F238E27FC236}">
                <a16:creationId xmlns:a16="http://schemas.microsoft.com/office/drawing/2014/main" id="{F20E4F02-101C-AEE5-B2AE-0FF2611F0E1D}"/>
              </a:ext>
            </a:extLst>
          </p:cNvPr>
          <p:cNvPicPr>
            <a:picLocks noChangeAspect="1"/>
          </p:cNvPicPr>
          <p:nvPr/>
        </p:nvPicPr>
        <p:blipFill>
          <a:blip r:embed="Rad3af10257ae4af1">
            <a:extLst>
              <a:ext uri="{28A0092B-C50C-407E-A947-70E740481C1C}">
                <a14:useLocalDpi xmlns:a14="http://schemas.microsoft.com/office/drawing/2010/main" val="0"/>
              </a:ext>
            </a:extLst>
          </a:blip>
          <a:stretch>
            <a:fillRect/>
          </a:stretch>
        </p:blipFill>
        <p:spPr>
          <a:xfrm>
            <a:off x="-2" y="40423833"/>
            <a:ext cx="28800425" cy="3550392"/>
          </a:xfrm>
          <a:prstGeom prst="rect">
            <a:avLst/>
          </a:prstGeom>
        </p:spPr>
      </p:pic>
      <p:sp>
        <p:nvSpPr>
          <p:cNvPr id="17" name="Espaço Reservado para Conteúdo 2">
            <a:extLst>
              <a:ext uri="{FF2B5EF4-FFF2-40B4-BE49-F238E27FC236}">
                <a16:creationId xmlns:a16="http://schemas.microsoft.com/office/drawing/2014/main" id="{62128E07-DB87-C605-F532-AE789CA2C42D}"/>
              </a:ext>
            </a:extLst>
          </p:cNvPr>
          <p:cNvSpPr txBox="1">
            <a:spLocks/>
          </p:cNvSpPr>
          <p:nvPr/>
        </p:nvSpPr>
        <p:spPr>
          <a:xfrm>
            <a:off x="14580216" y="12644930"/>
            <a:ext cx="12240181" cy="27410408"/>
          </a:xfrm>
          <a:prstGeom prst="rect">
            <a:avLst/>
          </a:prstGeom>
        </p:spPr>
        <p:txBody>
          <a:bodyPr vert="horz" lIns="91440" tIns="45720" rIns="91440" bIns="45720" rtlCol="0">
            <a:noAutofit/>
          </a:bodyPr>
          <a:lst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a:lstStyle>
          <a:p>
            <a:pPr algn="just">
              <a:spcBef>
                <a:spcPts val="1200"/>
              </a:spcBef>
              <a:spcAft>
                <a:spcPts val="1200"/>
              </a:spcAft>
              <a:buFont typeface="Arial" panose="020B0604020202020204" pitchFamily="34" charset="0"/>
              <a:buNone/>
            </a:pPr>
            <a:endPar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r>
              <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rPr>
              <a:t>Conclusão</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algn="just">
              <a:spcBef>
                <a:spcPts val="1200"/>
              </a:spcBef>
              <a:spcAft>
                <a:spcPts val="1200"/>
              </a:spcAft>
              <a:buFont typeface="Arial" panose="020B0604020202020204" pitchFamily="34" charset="0"/>
              <a:buNone/>
            </a:pP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	A osteossíntese com parafusos mostrou-se adequada para estabilização e recuperação funcional da fratura condilar.</a:t>
            </a: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r>
              <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rPr>
              <a:t>REFERÊNCIAS:</a:t>
            </a:r>
          </a:p>
          <a:p>
            <a:pPr algn="just">
              <a:spcBef>
                <a:spcPts val="1200"/>
              </a:spcBef>
              <a:spcAft>
                <a:spcPts val="1200"/>
              </a:spcAft>
              <a:buFont typeface="Arial" panose="020B0604020202020204" pitchFamily="34" charset="0"/>
              <a:buNone/>
            </a:pP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1- Zhou Y, Pan Y, Wang Q, </a:t>
            </a:r>
            <a:r>
              <a:rPr lang="pt-BR" sz="4800" dirty="0" err="1">
                <a:solidFill>
                  <a:srgbClr val="000000"/>
                </a:solidFill>
                <a:latin typeface="Calibri" panose="020F0502020204030204" pitchFamily="34" charset="0"/>
                <a:ea typeface="Calibri" panose="020F0502020204030204" pitchFamily="34" charset="0"/>
                <a:cs typeface="Calibri" panose="020F0502020204030204" pitchFamily="34" charset="0"/>
              </a:rPr>
              <a:t>Hou</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 Z, Chen W. </a:t>
            </a:r>
            <a:r>
              <a:rPr lang="pt-BR" sz="4800" dirty="0" err="1">
                <a:solidFill>
                  <a:srgbClr val="000000"/>
                </a:solidFill>
                <a:latin typeface="Calibri" panose="020F0502020204030204" pitchFamily="34" charset="0"/>
                <a:ea typeface="Calibri" panose="020F0502020204030204" pitchFamily="34" charset="0"/>
                <a:cs typeface="Calibri" panose="020F0502020204030204" pitchFamily="34" charset="0"/>
              </a:rPr>
              <a:t>Hoffa</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4800" dirty="0" err="1">
                <a:solidFill>
                  <a:srgbClr val="000000"/>
                </a:solidFill>
                <a:latin typeface="Calibri" panose="020F0502020204030204" pitchFamily="34" charset="0"/>
                <a:ea typeface="Calibri" panose="020F0502020204030204" pitchFamily="34" charset="0"/>
                <a:cs typeface="Calibri" panose="020F0502020204030204" pitchFamily="34" charset="0"/>
              </a:rPr>
              <a:t>fracture</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 of </a:t>
            </a:r>
            <a:r>
              <a:rPr lang="pt-BR" sz="4800" dirty="0" err="1">
                <a:solidFill>
                  <a:srgbClr val="000000"/>
                </a:solidFill>
                <a:latin typeface="Calibri" panose="020F0502020204030204" pitchFamily="34" charset="0"/>
                <a:ea typeface="Calibri" panose="020F0502020204030204" pitchFamily="34" charset="0"/>
                <a:cs typeface="Calibri" panose="020F0502020204030204" pitchFamily="34" charset="0"/>
              </a:rPr>
              <a:t>the</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 femoral </a:t>
            </a:r>
            <a:r>
              <a:rPr lang="pt-BR" sz="4800" dirty="0" err="1">
                <a:solidFill>
                  <a:srgbClr val="000000"/>
                </a:solidFill>
                <a:latin typeface="Calibri" panose="020F0502020204030204" pitchFamily="34" charset="0"/>
                <a:ea typeface="Calibri" panose="020F0502020204030204" pitchFamily="34" charset="0"/>
                <a:cs typeface="Calibri" panose="020F0502020204030204" pitchFamily="34" charset="0"/>
              </a:rPr>
              <a:t>condyle</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4800" dirty="0" err="1">
                <a:solidFill>
                  <a:srgbClr val="000000"/>
                </a:solidFill>
                <a:latin typeface="Calibri" panose="020F0502020204030204" pitchFamily="34" charset="0"/>
                <a:ea typeface="Calibri" panose="020F0502020204030204" pitchFamily="34" charset="0"/>
                <a:cs typeface="Calibri" panose="020F0502020204030204" pitchFamily="34" charset="0"/>
              </a:rPr>
              <a:t>Injury</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4800" dirty="0" err="1">
                <a:solidFill>
                  <a:srgbClr val="000000"/>
                </a:solidFill>
                <a:latin typeface="Calibri" panose="020F0502020204030204" pitchFamily="34" charset="0"/>
                <a:ea typeface="Calibri" panose="020F0502020204030204" pitchFamily="34" charset="0"/>
                <a:cs typeface="Calibri" panose="020F0502020204030204" pitchFamily="34" charset="0"/>
              </a:rPr>
              <a:t>mechanism</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4800" dirty="0" err="1">
                <a:solidFill>
                  <a:srgbClr val="000000"/>
                </a:solidFill>
                <a:latin typeface="Calibri" panose="020F0502020204030204" pitchFamily="34" charset="0"/>
                <a:ea typeface="Calibri" panose="020F0502020204030204" pitchFamily="34" charset="0"/>
                <a:cs typeface="Calibri" panose="020F0502020204030204" pitchFamily="34" charset="0"/>
              </a:rPr>
              <a:t>classification</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4800" dirty="0" err="1">
                <a:solidFill>
                  <a:srgbClr val="000000"/>
                </a:solidFill>
                <a:latin typeface="Calibri" panose="020F0502020204030204" pitchFamily="34" charset="0"/>
                <a:ea typeface="Calibri" panose="020F0502020204030204" pitchFamily="34" charset="0"/>
                <a:cs typeface="Calibri" panose="020F0502020204030204" pitchFamily="34" charset="0"/>
              </a:rPr>
              <a:t>diagnosis</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4800" dirty="0" err="1">
                <a:solidFill>
                  <a:srgbClr val="000000"/>
                </a:solidFill>
                <a:latin typeface="Calibri" panose="020F0502020204030204" pitchFamily="34" charset="0"/>
                <a:ea typeface="Calibri" panose="020F0502020204030204" pitchFamily="34" charset="0"/>
                <a:cs typeface="Calibri" panose="020F0502020204030204" pitchFamily="34" charset="0"/>
              </a:rPr>
              <a:t>and</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4800" dirty="0" err="1">
                <a:solidFill>
                  <a:srgbClr val="000000"/>
                </a:solidFill>
                <a:latin typeface="Calibri" panose="020F0502020204030204" pitchFamily="34" charset="0"/>
                <a:ea typeface="Calibri" panose="020F0502020204030204" pitchFamily="34" charset="0"/>
                <a:cs typeface="Calibri" panose="020F0502020204030204" pitchFamily="34" charset="0"/>
              </a:rPr>
              <a:t>treatment</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 Medicine (Baltimore). 2019 </a:t>
            </a:r>
            <a:r>
              <a:rPr lang="pt-BR" sz="4800" dirty="0" err="1">
                <a:solidFill>
                  <a:srgbClr val="000000"/>
                </a:solidFill>
                <a:latin typeface="Calibri" panose="020F0502020204030204" pitchFamily="34" charset="0"/>
                <a:ea typeface="Calibri" panose="020F0502020204030204" pitchFamily="34" charset="0"/>
                <a:cs typeface="Calibri" panose="020F0502020204030204" pitchFamily="34" charset="0"/>
              </a:rPr>
              <a:t>Feb;98</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(8):</a:t>
            </a:r>
            <a:r>
              <a:rPr lang="pt-BR" sz="4800" dirty="0" err="1">
                <a:solidFill>
                  <a:srgbClr val="000000"/>
                </a:solidFill>
                <a:latin typeface="Calibri" panose="020F0502020204030204" pitchFamily="34" charset="0"/>
                <a:ea typeface="Calibri" panose="020F0502020204030204" pitchFamily="34" charset="0"/>
                <a:cs typeface="Calibri" panose="020F0502020204030204" pitchFamily="34" charset="0"/>
              </a:rPr>
              <a:t>e14633</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4800" dirty="0" err="1">
                <a:solidFill>
                  <a:srgbClr val="000000"/>
                </a:solidFill>
                <a:latin typeface="Calibri" panose="020F0502020204030204" pitchFamily="34" charset="0"/>
                <a:ea typeface="Calibri" panose="020F0502020204030204" pitchFamily="34" charset="0"/>
                <a:cs typeface="Calibri" panose="020F0502020204030204" pitchFamily="34" charset="0"/>
              </a:rPr>
              <a:t>doi</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 10.1097/</a:t>
            </a:r>
            <a:r>
              <a:rPr lang="pt-BR" sz="4800" dirty="0" err="1">
                <a:solidFill>
                  <a:srgbClr val="000000"/>
                </a:solidFill>
                <a:latin typeface="Calibri" panose="020F0502020204030204" pitchFamily="34" charset="0"/>
                <a:ea typeface="Calibri" panose="020F0502020204030204" pitchFamily="34" charset="0"/>
                <a:cs typeface="Calibri" panose="020F0502020204030204" pitchFamily="34" charset="0"/>
              </a:rPr>
              <a:t>MD.0000000000014633</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 PMID: 30813201; </a:t>
            </a:r>
            <a:r>
              <a:rPr lang="pt-BR" sz="4800" dirty="0" err="1">
                <a:solidFill>
                  <a:srgbClr val="000000"/>
                </a:solidFill>
                <a:latin typeface="Calibri" panose="020F0502020204030204" pitchFamily="34" charset="0"/>
                <a:ea typeface="Calibri" panose="020F0502020204030204" pitchFamily="34" charset="0"/>
                <a:cs typeface="Calibri" panose="020F0502020204030204" pitchFamily="34" charset="0"/>
              </a:rPr>
              <a:t>PMCID</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4800" dirty="0" err="1">
                <a:solidFill>
                  <a:srgbClr val="000000"/>
                </a:solidFill>
                <a:latin typeface="Calibri" panose="020F0502020204030204" pitchFamily="34" charset="0"/>
                <a:ea typeface="Calibri" panose="020F0502020204030204" pitchFamily="34" charset="0"/>
                <a:cs typeface="Calibri" panose="020F0502020204030204" pitchFamily="34" charset="0"/>
              </a:rPr>
              <a:t>PMC6408088</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algn="just">
              <a:spcBef>
                <a:spcPts val="1200"/>
              </a:spcBef>
              <a:spcAft>
                <a:spcPts val="1200"/>
              </a:spcAft>
              <a:buFont typeface="Arial" panose="020B0604020202020204" pitchFamily="34" charset="0"/>
              <a:buNone/>
            </a:pP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2- </a:t>
            </a:r>
            <a:r>
              <a:rPr lang="pt-BR" sz="4800" dirty="0" err="1">
                <a:solidFill>
                  <a:srgbClr val="000000"/>
                </a:solidFill>
                <a:latin typeface="Calibri" panose="020F0502020204030204" pitchFamily="34" charset="0"/>
                <a:ea typeface="Calibri" panose="020F0502020204030204" pitchFamily="34" charset="0"/>
                <a:cs typeface="Calibri" panose="020F0502020204030204" pitchFamily="34" charset="0"/>
              </a:rPr>
              <a:t>EGOL</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 K. A.; </a:t>
            </a:r>
            <a:r>
              <a:rPr lang="pt-BR" sz="4800" dirty="0" err="1">
                <a:solidFill>
                  <a:srgbClr val="000000"/>
                </a:solidFill>
                <a:latin typeface="Calibri" panose="020F0502020204030204" pitchFamily="34" charset="0"/>
                <a:ea typeface="Calibri" panose="020F0502020204030204" pitchFamily="34" charset="0"/>
                <a:cs typeface="Calibri" panose="020F0502020204030204" pitchFamily="34" charset="0"/>
              </a:rPr>
              <a:t>KOVAL</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 K. J. </a:t>
            </a:r>
            <a:r>
              <a:rPr lang="pt-BR" sz="4800" dirty="0" err="1">
                <a:solidFill>
                  <a:srgbClr val="000000"/>
                </a:solidFill>
                <a:latin typeface="Calibri" panose="020F0502020204030204" pitchFamily="34" charset="0"/>
                <a:ea typeface="Calibri" panose="020F0502020204030204" pitchFamily="34" charset="0"/>
                <a:cs typeface="Calibri" panose="020F0502020204030204" pitchFamily="34" charset="0"/>
              </a:rPr>
              <a:t>ZUCKERMAN</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 J. D. Manual de </a:t>
            </a:r>
            <a:r>
              <a:rPr lang="pt-BR" sz="4800" dirty="0" err="1">
                <a:solidFill>
                  <a:srgbClr val="000000"/>
                </a:solidFill>
                <a:latin typeface="Calibri" panose="020F0502020204030204" pitchFamily="34" charset="0"/>
                <a:ea typeface="Calibri" panose="020F0502020204030204" pitchFamily="34" charset="0"/>
                <a:cs typeface="Calibri" panose="020F0502020204030204" pitchFamily="34" charset="0"/>
              </a:rPr>
              <a:t>fracturas</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 5. ed. Barcelona, Spain: </a:t>
            </a:r>
            <a:r>
              <a:rPr lang="pt-BR" sz="4800" dirty="0" err="1">
                <a:solidFill>
                  <a:srgbClr val="000000"/>
                </a:solidFill>
                <a:latin typeface="Calibri" panose="020F0502020204030204" pitchFamily="34" charset="0"/>
                <a:ea typeface="Calibri" panose="020F0502020204030204" pitchFamily="34" charset="0"/>
                <a:cs typeface="Calibri" panose="020F0502020204030204" pitchFamily="34" charset="0"/>
              </a:rPr>
              <a:t>Lippincott</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 Williams &amp; Wilkins, 2015.</a:t>
            </a:r>
          </a:p>
        </p:txBody>
      </p:sp>
      <p:pic>
        <p:nvPicPr>
          <p:cNvPr id="1038" name="Picture 14">
            <a:extLst>
              <a:ext uri="{FF2B5EF4-FFF2-40B4-BE49-F238E27FC236}">
                <a16:creationId xmlns:a16="http://schemas.microsoft.com/office/drawing/2014/main" id="{B67E5EDE-8724-75AD-EEA7-F45139A5E540}"/>
              </a:ext>
            </a:extLst>
          </p:cNvPr>
          <p:cNvPicPr>
            <a:picLocks noChangeAspect="1" noChangeArrowheads="1"/>
          </p:cNvPicPr>
          <p:nvPr/>
        </p:nvPicPr>
        <p:blipFill rotWithShape="1">
          <a:blip r:embed="R906ab0fba7ae41a9">
            <a:extLst>
              <a:ext uri="{28A0092B-C50C-407E-A947-70E740481C1C}">
                <a14:useLocalDpi xmlns:a14="http://schemas.microsoft.com/office/drawing/2010/main" val="0"/>
              </a:ext>
            </a:extLst>
          </a:blip>
          <a:srcRect t="7539" r="8871" b="8700"/>
          <a:stretch/>
        </p:blipFill>
        <p:spPr bwMode="auto">
          <a:xfrm>
            <a:off x="15389127" y="9334500"/>
            <a:ext cx="5697895" cy="697414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836B9C99-656A-3186-FC59-1F243622BA20}"/>
              </a:ext>
            </a:extLst>
          </p:cNvPr>
          <p:cNvPicPr>
            <a:picLocks noChangeAspect="1" noChangeArrowheads="1"/>
          </p:cNvPicPr>
          <p:nvPr/>
        </p:nvPicPr>
        <p:blipFill rotWithShape="1">
          <a:blip r:embed="R0add242649b84f76">
            <a:extLst>
              <a:ext uri="{28A0092B-C50C-407E-A947-70E740481C1C}">
                <a14:useLocalDpi xmlns:a14="http://schemas.microsoft.com/office/drawing/2010/main" val="0"/>
              </a:ext>
            </a:extLst>
          </a:blip>
          <a:srcRect t="3970" b="3841"/>
          <a:stretch/>
        </p:blipFill>
        <p:spPr bwMode="auto">
          <a:xfrm>
            <a:off x="22026784" y="9157857"/>
            <a:ext cx="5697895" cy="697414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36D97128-5D0C-E8E5-3770-15E4EDFE8857}"/>
              </a:ext>
            </a:extLst>
          </p:cNvPr>
          <p:cNvPicPr>
            <a:picLocks noChangeAspect="1" noChangeArrowheads="1"/>
          </p:cNvPicPr>
          <p:nvPr/>
        </p:nvPicPr>
        <p:blipFill rotWithShape="1">
          <a:blip r:embed="R46bbadf7bcb14759">
            <a:extLst>
              <a:ext uri="{28A0092B-C50C-407E-A947-70E740481C1C}">
                <a14:useLocalDpi xmlns:a14="http://schemas.microsoft.com/office/drawing/2010/main" val="0"/>
              </a:ext>
            </a:extLst>
          </a:blip>
          <a:srcRect r="8007" b="12122"/>
          <a:stretch/>
        </p:blipFill>
        <p:spPr bwMode="auto">
          <a:xfrm>
            <a:off x="18726779" y="18175069"/>
            <a:ext cx="5930776" cy="754304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 name="Tabela 19">
            <a:extLst>
              <a:ext uri="{FF2B5EF4-FFF2-40B4-BE49-F238E27FC236}">
                <a16:creationId xmlns:a16="http://schemas.microsoft.com/office/drawing/2014/main" id="{BE2C0DB1-0BB6-B8DE-5939-FAACB462DB3C}"/>
              </a:ext>
            </a:extLst>
          </p:cNvPr>
          <p:cNvGraphicFramePr>
            <a:graphicFrameLocks noGrp="1"/>
          </p:cNvGraphicFramePr>
          <p:nvPr>
            <p:extLst>
              <p:ext uri="{D42A27DB-BD31-4B8C-83A1-F6EECF244321}">
                <p14:modId xmlns:p14="http://schemas.microsoft.com/office/powerpoint/2010/main" val="4274450510"/>
              </p:ext>
            </p:extLst>
          </p:nvPr>
        </p:nvGraphicFramePr>
        <p:xfrm>
          <a:off x="16356068" y="16644957"/>
          <a:ext cx="3764012" cy="980440"/>
        </p:xfrm>
        <a:graphic>
          <a:graphicData uri="http://schemas.openxmlformats.org/drawingml/2006/table">
            <a:tbl>
              <a:tblPr/>
              <a:tblGrid>
                <a:gridCol w="3764012">
                  <a:extLst>
                    <a:ext uri="{9D8B030D-6E8A-4147-A177-3AD203B41FA5}">
                      <a16:colId xmlns:a16="http://schemas.microsoft.com/office/drawing/2014/main" val="1609137859"/>
                    </a:ext>
                  </a:extLst>
                </a:gridCol>
              </a:tblGrid>
              <a:tr h="0">
                <a:tc>
                  <a:txBody>
                    <a:bodyPr/>
                    <a:lstStyle/>
                    <a:p>
                      <a:pPr algn="ctr" rtl="0" fontAlgn="t">
                        <a:buNone/>
                      </a:pPr>
                      <a:r>
                        <a:rPr lang="pt-BR" sz="2800" b="0" i="1"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Figura 1: Raio-X da fratura na chegada</a:t>
                      </a:r>
                      <a:endParaRPr lang="pt-BR" sz="2800" dirty="0">
                        <a:effectLst/>
                        <a:latin typeface="Calibri" panose="020F0502020204030204" pitchFamily="34" charset="0"/>
                        <a:ea typeface="Calibri" panose="020F0502020204030204" pitchFamily="34" charset="0"/>
                        <a:cs typeface="Calibri" panose="020F0502020204030204" pitchFamily="34" charset="0"/>
                      </a:endParaRPr>
                    </a:p>
                  </a:txBody>
                  <a:tcPr marL="63500" marR="63500" marT="63500" marB="635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929677711"/>
                  </a:ext>
                </a:extLst>
              </a:tr>
            </a:tbl>
          </a:graphicData>
        </a:graphic>
      </p:graphicFrame>
      <p:sp>
        <p:nvSpPr>
          <p:cNvPr id="21" name="Rectangle 21">
            <a:extLst>
              <a:ext uri="{FF2B5EF4-FFF2-40B4-BE49-F238E27FC236}">
                <a16:creationId xmlns:a16="http://schemas.microsoft.com/office/drawing/2014/main" id="{5E253D6B-7DA9-A9F7-71CA-5B04C5F68B27}"/>
              </a:ext>
            </a:extLst>
          </p:cNvPr>
          <p:cNvSpPr>
            <a:spLocks noChangeArrowheads="1"/>
          </p:cNvSpPr>
          <p:nvPr/>
        </p:nvSpPr>
        <p:spPr bwMode="auto">
          <a:xfrm>
            <a:off x="13381038" y="25004713"/>
            <a:ext cx="28800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graphicFrame>
        <p:nvGraphicFramePr>
          <p:cNvPr id="22" name="Tabela 21">
            <a:extLst>
              <a:ext uri="{FF2B5EF4-FFF2-40B4-BE49-F238E27FC236}">
                <a16:creationId xmlns:a16="http://schemas.microsoft.com/office/drawing/2014/main" id="{C9D2A58C-78A1-171F-C2E9-44E54FCBD735}"/>
              </a:ext>
            </a:extLst>
          </p:cNvPr>
          <p:cNvGraphicFramePr>
            <a:graphicFrameLocks noGrp="1"/>
          </p:cNvGraphicFramePr>
          <p:nvPr>
            <p:extLst>
              <p:ext uri="{D42A27DB-BD31-4B8C-83A1-F6EECF244321}">
                <p14:modId xmlns:p14="http://schemas.microsoft.com/office/powerpoint/2010/main" val="2138699861"/>
              </p:ext>
            </p:extLst>
          </p:nvPr>
        </p:nvGraphicFramePr>
        <p:xfrm>
          <a:off x="22993725" y="16431597"/>
          <a:ext cx="3764012" cy="1407160"/>
        </p:xfrm>
        <a:graphic>
          <a:graphicData uri="http://schemas.openxmlformats.org/drawingml/2006/table">
            <a:tbl>
              <a:tblPr/>
              <a:tblGrid>
                <a:gridCol w="3764012">
                  <a:extLst>
                    <a:ext uri="{9D8B030D-6E8A-4147-A177-3AD203B41FA5}">
                      <a16:colId xmlns:a16="http://schemas.microsoft.com/office/drawing/2014/main" val="1609137859"/>
                    </a:ext>
                  </a:extLst>
                </a:gridCol>
              </a:tblGrid>
              <a:tr h="0">
                <a:tc>
                  <a:txBody>
                    <a:bodyPr/>
                    <a:lstStyle/>
                    <a:p>
                      <a:pPr algn="ctr" rtl="0" fontAlgn="t">
                        <a:buNone/>
                      </a:pPr>
                      <a:r>
                        <a:rPr lang="pt-BR" sz="2800" b="0" i="1"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Figura 2: Radiografia de controle pós-cirúrgica - perfil</a:t>
                      </a:r>
                      <a:endParaRPr lang="pt-BR" sz="2800" dirty="0">
                        <a:effectLst/>
                        <a:latin typeface="Calibri" panose="020F0502020204030204" pitchFamily="34" charset="0"/>
                        <a:ea typeface="Calibri" panose="020F0502020204030204" pitchFamily="34" charset="0"/>
                        <a:cs typeface="Calibri" panose="020F0502020204030204" pitchFamily="34" charset="0"/>
                      </a:endParaRPr>
                    </a:p>
                  </a:txBody>
                  <a:tcPr marL="63500" marR="63500" marT="63500" marB="635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929677711"/>
                  </a:ext>
                </a:extLst>
              </a:tr>
            </a:tbl>
          </a:graphicData>
        </a:graphic>
      </p:graphicFrame>
      <p:graphicFrame>
        <p:nvGraphicFramePr>
          <p:cNvPr id="23" name="Tabela 22">
            <a:extLst>
              <a:ext uri="{FF2B5EF4-FFF2-40B4-BE49-F238E27FC236}">
                <a16:creationId xmlns:a16="http://schemas.microsoft.com/office/drawing/2014/main" id="{572364E4-7753-7173-488E-02A2622532D7}"/>
              </a:ext>
            </a:extLst>
          </p:cNvPr>
          <p:cNvGraphicFramePr>
            <a:graphicFrameLocks noGrp="1"/>
          </p:cNvGraphicFramePr>
          <p:nvPr>
            <p:extLst>
              <p:ext uri="{D42A27DB-BD31-4B8C-83A1-F6EECF244321}">
                <p14:modId xmlns:p14="http://schemas.microsoft.com/office/powerpoint/2010/main" val="792339657"/>
              </p:ext>
            </p:extLst>
          </p:nvPr>
        </p:nvGraphicFramePr>
        <p:xfrm>
          <a:off x="19810161" y="26086610"/>
          <a:ext cx="3764012" cy="1407160"/>
        </p:xfrm>
        <a:graphic>
          <a:graphicData uri="http://schemas.openxmlformats.org/drawingml/2006/table">
            <a:tbl>
              <a:tblPr/>
              <a:tblGrid>
                <a:gridCol w="3764012">
                  <a:extLst>
                    <a:ext uri="{9D8B030D-6E8A-4147-A177-3AD203B41FA5}">
                      <a16:colId xmlns:a16="http://schemas.microsoft.com/office/drawing/2014/main" val="1609137859"/>
                    </a:ext>
                  </a:extLst>
                </a:gridCol>
              </a:tblGrid>
              <a:tr h="0">
                <a:tc>
                  <a:txBody>
                    <a:bodyPr/>
                    <a:lstStyle/>
                    <a:p>
                      <a:pPr algn="ctr" rtl="0" fontAlgn="t">
                        <a:buNone/>
                      </a:pPr>
                      <a:r>
                        <a:rPr lang="pt-BR" sz="2800" b="0" i="1" u="none" strike="noStrike"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Figura 3: Radiografia de controle pós-cirúrgica - AP</a:t>
                      </a:r>
                      <a:endParaRPr lang="pt-BR" sz="2800" dirty="0">
                        <a:effectLst/>
                        <a:latin typeface="Calibri" panose="020F0502020204030204" pitchFamily="34" charset="0"/>
                        <a:ea typeface="Calibri" panose="020F0502020204030204" pitchFamily="34" charset="0"/>
                        <a:cs typeface="Calibri" panose="020F0502020204030204" pitchFamily="34" charset="0"/>
                      </a:endParaRPr>
                    </a:p>
                  </a:txBody>
                  <a:tcPr marL="63500" marR="63500" marT="63500" marB="6350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929677711"/>
                  </a:ext>
                </a:extLst>
              </a:tr>
            </a:tbl>
          </a:graphicData>
        </a:graphic>
      </p:graphicFrame>
      <p:pic>
        <p:nvPicPr>
          <p:cNvPr id="27" name="Espaço Reservado para Conteúdo 12" descr="Logotipo&#10;&#10;O conteúdo gerado por IA pode estar incorreto.">
            <a:extLst>
              <a:ext uri="{FF2B5EF4-FFF2-40B4-BE49-F238E27FC236}">
                <a16:creationId xmlns:a16="http://schemas.microsoft.com/office/drawing/2014/main" id="{F561FD33-1B1E-C9E3-DE1F-192C8052412F}"/>
              </a:ext>
            </a:extLst>
          </p:cNvPr>
          <p:cNvPicPr>
            <a:picLocks noChangeAspect="1"/>
          </p:cNvPicPr>
          <p:nvPr/>
        </p:nvPicPr>
        <p:blipFill>
          <a:blip r:embed="R73f841b7b41b408a">
            <a:extLst>
              <a:ext uri="{28A0092B-C50C-407E-A947-70E740481C1C}">
                <a14:useLocalDpi xmlns:a14="http://schemas.microsoft.com/office/drawing/2010/main" val="0"/>
              </a:ext>
            </a:extLst>
          </a:blip>
          <a:stretch>
            <a:fillRect/>
          </a:stretch>
        </p:blipFill>
        <p:spPr>
          <a:xfrm>
            <a:off x="22440181" y="-1635299"/>
            <a:ext cx="3092045" cy="4373036"/>
          </a:xfrm>
          <a:prstGeom prst="rect">
            <a:avLst/>
          </a:prstGeom>
        </p:spPr>
      </p:pic>
      <p:sp>
        <p:nvSpPr>
          <p:cNvPr id="7" name="CaixaDeTexto 6">
            <a:extLst>
              <a:ext uri="{FF2B5EF4-FFF2-40B4-BE49-F238E27FC236}">
                <a16:creationId xmlns:a16="http://schemas.microsoft.com/office/drawing/2014/main" id="{4AE4D4ED-2146-29D0-CB73-F1AFC38F35A3}"/>
              </a:ext>
            </a:extLst>
          </p:cNvPr>
          <p:cNvSpPr txBox="1"/>
          <p:nvPr/>
        </p:nvSpPr>
        <p:spPr>
          <a:xfrm>
            <a:off x="2368608" y="6761484"/>
            <a:ext cx="21088350" cy="2554545"/>
          </a:xfrm>
          <a:prstGeom prst="rect">
            <a:avLst/>
          </a:prstGeom>
          <a:noFill/>
        </p:spPr>
        <p:txBody>
          <a:bodyPr wrap="square">
            <a:spAutoFit/>
          </a:bodyPr>
          <a:lstStyle/>
          <a:p>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Hospital Cristo </a:t>
            </a:r>
            <a:r>
              <a:rPr lang="pt-BR" sz="4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Redentor (HCR)</a:t>
            </a:r>
            <a:b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Universidade do Vale do Rio dos Sinos (UNISINOS)</a:t>
            </a:r>
            <a:b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pt-BR" sz="4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3- Pontifícia </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Universidade Católica do Rio Grande do Sul (PUCRS)</a:t>
            </a:r>
            <a:br>
              <a:rPr lang="pt-BR" sz="1800" b="0" dirty="0">
                <a:effectLst/>
                <a:latin typeface="Calibri" panose="020F0502020204030204" pitchFamily="34" charset="0"/>
                <a:ea typeface="Calibri" panose="020F0502020204030204" pitchFamily="34" charset="0"/>
                <a:cs typeface="Calibri" panose="020F0502020204030204" pitchFamily="34" charset="0"/>
              </a:rPr>
            </a:br>
            <a:br>
              <a:rPr lang="pt-BR" sz="800" dirty="0"/>
            </a:br>
            <a:r>
              <a:rPr lang="pt-BR" sz="800" dirty="0"/>
              <a:t> (</a:t>
            </a:r>
            <a:endParaRPr lang="pt-BR" dirty="0"/>
          </a:p>
        </p:txBody>
      </p:sp>
      <p:pic>
        <p:nvPicPr>
          <p:cNvPr id="11" name="Imagem 10" descr="Logotipo&#10;&#10;O conteúdo gerado por IA pode estar incorreto.">
            <a:extLst>
              <a:ext uri="{FF2B5EF4-FFF2-40B4-BE49-F238E27FC236}">
                <a16:creationId xmlns:a16="http://schemas.microsoft.com/office/drawing/2014/main" id="{3F54F017-7709-FA62-986F-C9F53C203B51}"/>
              </a:ext>
            </a:extLst>
          </p:cNvPr>
          <p:cNvPicPr>
            <a:picLocks noChangeAspect="1"/>
          </p:cNvPicPr>
          <p:nvPr/>
        </p:nvPicPr>
        <p:blipFill>
          <a:blip r:embed="R4ad418ac99eb4362">
            <a:extLst>
              <a:ext uri="{28A0092B-C50C-407E-A947-70E740481C1C}">
                <a14:useLocalDpi xmlns:a14="http://schemas.microsoft.com/office/drawing/2010/main" val="0"/>
              </a:ext>
            </a:extLst>
          </a:blip>
          <a:stretch>
            <a:fillRect/>
          </a:stretch>
        </p:blipFill>
        <p:spPr>
          <a:xfrm>
            <a:off x="25122552" y="41733316"/>
            <a:ext cx="2658698" cy="2061162"/>
          </a:xfrm>
          <a:prstGeom prst="rect">
            <a:avLst/>
          </a:prstGeom>
        </p:spPr>
      </p:pic>
      <p:pic>
        <p:nvPicPr>
          <p:cNvPr id="12" name="Imagem 11" descr="Logotipo&#10;&#10;O conteúdo gerado por IA pode estar incorreto.">
            <a:extLst>
              <a:ext uri="{FF2B5EF4-FFF2-40B4-BE49-F238E27FC236}">
                <a16:creationId xmlns:a16="http://schemas.microsoft.com/office/drawing/2014/main" id="{2FE0D947-0023-1B1F-B6C2-346594FCDE36}"/>
              </a:ext>
            </a:extLst>
          </p:cNvPr>
          <p:cNvPicPr>
            <a:picLocks noChangeAspect="1"/>
          </p:cNvPicPr>
          <p:nvPr/>
        </p:nvPicPr>
        <p:blipFill>
          <a:blip r:embed="R9dbaaea7e7db4192">
            <a:extLst>
              <a:ext uri="{28A0092B-C50C-407E-A947-70E740481C1C}">
                <a14:useLocalDpi xmlns:a14="http://schemas.microsoft.com/office/drawing/2010/main" val="0"/>
              </a:ext>
            </a:extLst>
          </a:blip>
          <a:stretch>
            <a:fillRect/>
          </a:stretch>
        </p:blipFill>
        <p:spPr>
          <a:xfrm>
            <a:off x="20969934" y="41921762"/>
            <a:ext cx="3810000" cy="1905000"/>
          </a:xfrm>
          <a:prstGeom prst="rect">
            <a:avLst/>
          </a:prstGeom>
        </p:spPr>
      </p:pic>
    </p:spTree>
    <p:extLst>
      <p:ext uri="{BB962C8B-B14F-4D97-AF65-F5344CB8AC3E}">
        <p14:creationId xmlns:p14="http://schemas.microsoft.com/office/powerpoint/2010/main" val="987835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xmlns="" id="{79FFA355-A75A-C2DE-E190-AB9C09873BB8}"/>
              </a:ext>
            </a:extLst>
          </p:cNvPr>
          <p:cNvPicPr>
            <a:picLocks noChangeAspect="1"/>
          </p:cNvPicPr>
          <p:nvPr/>
        </p:nvPicPr>
        <p:blipFill>
          <a:blip r:embed="R976e136be8f74353">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xmlns="" id="{C9AF6D0D-0BC3-6481-03E9-CC32363D5A4B}"/>
              </a:ext>
            </a:extLst>
          </p:cNvPr>
          <p:cNvPicPr>
            <a:picLocks noChangeAspect="1"/>
          </p:cNvPicPr>
          <p:nvPr/>
        </p:nvPicPr>
        <p:blipFill>
          <a:blip r:embed="R59ae587af7d6493f">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28" name="Retângulo: Cantos Arredondados 5">
            <a:extLst>
              <a:ext uri="{FF2B5EF4-FFF2-40B4-BE49-F238E27FC236}">
                <a16:creationId xmlns:a16="http://schemas.microsoft.com/office/drawing/2014/main" xmlns="" id="{CC003FA7-7440-1BB9-64B3-7480C268094F}"/>
              </a:ext>
            </a:extLst>
          </p:cNvPr>
          <p:cNvSpPr/>
          <p:nvPr/>
        </p:nvSpPr>
        <p:spPr>
          <a:xfrm>
            <a:off x="388686" y="4692410"/>
            <a:ext cx="27906913" cy="2267190"/>
          </a:xfrm>
          <a:prstGeom prst="roundRect">
            <a:avLst/>
          </a:prstGeom>
          <a:noFill/>
          <a:ln>
            <a:solidFill>
              <a:srgbClr val="ACE4F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pt-BR" sz="6000" b="1" dirty="0">
                <a:solidFill>
                  <a:schemeClr val="tx2">
                    <a:lumMod val="75000"/>
                    <a:lumOff val="25000"/>
                  </a:schemeClr>
                </a:solidFill>
                <a:latin typeface="Calibri" charset="0"/>
                <a:ea typeface="Calibri" charset="0"/>
                <a:cs typeface="Calibri" charset="0"/>
              </a:rPr>
              <a:t>CONCORDÂNCIA INTRAOBSERVADOR E INTEROBSERVADOR NA CLASSIFICAÇÃO DAS FRATURAS PROXIMAIS DO ÚMERO  </a:t>
            </a:r>
            <a:endParaRPr lang="pt-BR" sz="6000" dirty="0">
              <a:solidFill>
                <a:schemeClr val="tx2">
                  <a:lumMod val="75000"/>
                  <a:lumOff val="25000"/>
                </a:schemeClr>
              </a:solidFill>
              <a:latin typeface="Calibri" charset="0"/>
              <a:ea typeface="Calibri" charset="0"/>
              <a:cs typeface="Calibri" charset="0"/>
            </a:endParaRPr>
          </a:p>
        </p:txBody>
      </p:sp>
      <p:sp>
        <p:nvSpPr>
          <p:cNvPr id="29" name="Retângulo: Cantos Arredondados 8">
            <a:extLst>
              <a:ext uri="{FF2B5EF4-FFF2-40B4-BE49-F238E27FC236}">
                <a16:creationId xmlns:a16="http://schemas.microsoft.com/office/drawing/2014/main" xmlns="" id="{38FA404F-0A21-737C-807E-E76B5EC3082E}"/>
              </a:ext>
            </a:extLst>
          </p:cNvPr>
          <p:cNvSpPr/>
          <p:nvPr/>
        </p:nvSpPr>
        <p:spPr>
          <a:xfrm>
            <a:off x="388685" y="7233525"/>
            <a:ext cx="27906913" cy="2850275"/>
          </a:xfrm>
          <a:prstGeom prst="roundRect">
            <a:avLst/>
          </a:prstGeom>
          <a:noFill/>
          <a:ln>
            <a:solidFill>
              <a:srgbClr val="ACE4F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pt-BR" sz="5000" b="1" dirty="0">
                <a:latin typeface="Calibri" charset="0"/>
                <a:ea typeface="Calibri" charset="0"/>
                <a:cs typeface="Calibri" charset="0"/>
              </a:rPr>
              <a:t>André </a:t>
            </a:r>
            <a:r>
              <a:rPr lang="pt-BR" sz="5000" b="1" dirty="0">
                <a:latin typeface="Calibri" charset="0"/>
                <a:ea typeface="Calibri" charset="0"/>
                <a:cs typeface="Calibri" charset="0"/>
              </a:rPr>
              <a:t>Campana Otoni Vieira, Fernanda Moura </a:t>
            </a:r>
            <a:r>
              <a:rPr lang="pt-BR" sz="5000" b="1" dirty="0">
                <a:latin typeface="Calibri" charset="0"/>
                <a:ea typeface="Calibri" charset="0"/>
                <a:cs typeface="Calibri" charset="0"/>
              </a:rPr>
              <a:t>Viana, João </a:t>
            </a:r>
            <a:r>
              <a:rPr lang="pt-BR" sz="5000" b="1" dirty="0">
                <a:latin typeface="Calibri" charset="0"/>
                <a:ea typeface="Calibri" charset="0"/>
                <a:cs typeface="Calibri" charset="0"/>
              </a:rPr>
              <a:t>Mário Moraes Jacob, Luís Otávio </a:t>
            </a:r>
            <a:r>
              <a:rPr lang="pt-BR" sz="5000" b="1" dirty="0" err="1">
                <a:latin typeface="Calibri" charset="0"/>
                <a:ea typeface="Calibri" charset="0"/>
                <a:cs typeface="Calibri" charset="0"/>
              </a:rPr>
              <a:t>Montovani</a:t>
            </a:r>
            <a:r>
              <a:rPr lang="pt-BR" sz="5000" b="1" dirty="0">
                <a:latin typeface="Calibri" charset="0"/>
                <a:ea typeface="Calibri" charset="0"/>
                <a:cs typeface="Calibri" charset="0"/>
              </a:rPr>
              <a:t> </a:t>
            </a:r>
            <a:r>
              <a:rPr lang="pt-BR" sz="5000" b="1" dirty="0" err="1">
                <a:latin typeface="Calibri" charset="0"/>
                <a:ea typeface="Calibri" charset="0"/>
                <a:cs typeface="Calibri" charset="0"/>
              </a:rPr>
              <a:t>Battaglin</a:t>
            </a:r>
            <a:r>
              <a:rPr lang="pt-BR" sz="5000" b="1" dirty="0">
                <a:latin typeface="Calibri" charset="0"/>
                <a:ea typeface="Calibri" charset="0"/>
                <a:cs typeface="Calibri" charset="0"/>
              </a:rPr>
              <a:t>, Matheus de Oliveira Cardoso e Rafael Silva Cardoso</a:t>
            </a:r>
            <a:endParaRPr lang="pt-BR" sz="5000" b="1" dirty="0">
              <a:latin typeface="Calibri" charset="0"/>
              <a:ea typeface="Calibri" charset="0"/>
              <a:cs typeface="Calibri" charset="0"/>
            </a:endParaRPr>
          </a:p>
        </p:txBody>
      </p:sp>
      <p:sp>
        <p:nvSpPr>
          <p:cNvPr id="31" name="Retângulo: Cantos Arredondados 8">
            <a:extLst>
              <a:ext uri="{FF2B5EF4-FFF2-40B4-BE49-F238E27FC236}">
                <a16:creationId xmlns:a16="http://schemas.microsoft.com/office/drawing/2014/main" xmlns="" id="{38FA404F-0A21-737C-807E-E76B5EC3082E}"/>
              </a:ext>
            </a:extLst>
          </p:cNvPr>
          <p:cNvSpPr/>
          <p:nvPr/>
        </p:nvSpPr>
        <p:spPr>
          <a:xfrm>
            <a:off x="388681" y="14628653"/>
            <a:ext cx="27906913" cy="3945641"/>
          </a:xfrm>
          <a:prstGeom prst="roundRect">
            <a:avLst/>
          </a:prstGeom>
          <a:noFill/>
          <a:ln>
            <a:solidFill>
              <a:srgbClr val="ACE4F6"/>
            </a:solidFill>
          </a:ln>
        </p:spPr>
        <p:style>
          <a:lnRef idx="2">
            <a:schemeClr val="accent6"/>
          </a:lnRef>
          <a:fillRef idx="1">
            <a:schemeClr val="lt1"/>
          </a:fillRef>
          <a:effectRef idx="0">
            <a:schemeClr val="accent6"/>
          </a:effectRef>
          <a:fontRef idx="minor">
            <a:schemeClr val="dk1"/>
          </a:fontRef>
        </p:style>
        <p:txBody>
          <a:bodyPr rtlCol="0" anchor="ctr"/>
          <a:lstStyle/>
          <a:p>
            <a:r>
              <a:rPr lang="pt-BR" sz="4800" b="1" dirty="0">
                <a:latin typeface="Calibri" charset="0"/>
                <a:ea typeface="Calibri" charset="0"/>
                <a:cs typeface="Calibri" charset="0"/>
              </a:rPr>
              <a:t>Materiais </a:t>
            </a:r>
            <a:r>
              <a:rPr lang="pt-BR" sz="4800" b="1" dirty="0">
                <a:latin typeface="Calibri" charset="0"/>
                <a:ea typeface="Calibri" charset="0"/>
                <a:cs typeface="Calibri" charset="0"/>
              </a:rPr>
              <a:t>e Métodos </a:t>
            </a:r>
          </a:p>
          <a:p>
            <a:pPr algn="just"/>
            <a:r>
              <a:rPr lang="pt-BR" sz="4800" dirty="0">
                <a:latin typeface="Calibri" charset="0"/>
                <a:ea typeface="Calibri" charset="0"/>
                <a:cs typeface="Calibri" charset="0"/>
              </a:rPr>
              <a:t>			Foi </a:t>
            </a:r>
            <a:r>
              <a:rPr lang="pt-BR" sz="4800" dirty="0">
                <a:latin typeface="Calibri" charset="0"/>
                <a:ea typeface="Calibri" charset="0"/>
                <a:cs typeface="Calibri" charset="0"/>
              </a:rPr>
              <a:t>aplicado um questionário a </a:t>
            </a:r>
            <a:r>
              <a:rPr lang="pt-BR" sz="4800" dirty="0">
                <a:latin typeface="Calibri" charset="0"/>
                <a:ea typeface="Calibri" charset="0"/>
                <a:cs typeface="Calibri" charset="0"/>
              </a:rPr>
              <a:t>18 médicos </a:t>
            </a:r>
            <a:r>
              <a:rPr lang="pt-BR" sz="4800" dirty="0">
                <a:latin typeface="Calibri" charset="0"/>
                <a:ea typeface="Calibri" charset="0"/>
                <a:cs typeface="Calibri" charset="0"/>
              </a:rPr>
              <a:t>ortopedistas para classificação de 30 fraturas de úmero proximal utilizando os sistemas de classificação: </a:t>
            </a:r>
            <a:r>
              <a:rPr lang="pt-BR" sz="4800" dirty="0" err="1">
                <a:latin typeface="Calibri" charset="0"/>
                <a:ea typeface="Calibri" charset="0"/>
                <a:cs typeface="Calibri" charset="0"/>
              </a:rPr>
              <a:t>Neer</a:t>
            </a:r>
            <a:r>
              <a:rPr lang="pt-BR" sz="4800" dirty="0">
                <a:latin typeface="Calibri" charset="0"/>
                <a:ea typeface="Calibri" charset="0"/>
                <a:cs typeface="Calibri" charset="0"/>
              </a:rPr>
              <a:t> e </a:t>
            </a:r>
            <a:r>
              <a:rPr lang="pt-BR" sz="4800" dirty="0" err="1">
                <a:latin typeface="Calibri" charset="0"/>
                <a:ea typeface="Calibri" charset="0"/>
                <a:cs typeface="Calibri" charset="0"/>
              </a:rPr>
              <a:t>Arbeitsgemeinschaft</a:t>
            </a:r>
            <a:r>
              <a:rPr lang="pt-BR" sz="4800" dirty="0">
                <a:latin typeface="Calibri" charset="0"/>
                <a:ea typeface="Calibri" charset="0"/>
                <a:cs typeface="Calibri" charset="0"/>
              </a:rPr>
              <a:t> </a:t>
            </a:r>
            <a:r>
              <a:rPr lang="pt-BR" sz="4800" dirty="0" err="1">
                <a:latin typeface="Calibri" charset="0"/>
                <a:ea typeface="Calibri" charset="0"/>
                <a:cs typeface="Calibri" charset="0"/>
              </a:rPr>
              <a:t>für</a:t>
            </a:r>
            <a:r>
              <a:rPr lang="pt-BR" sz="4800" dirty="0">
                <a:latin typeface="Calibri" charset="0"/>
                <a:ea typeface="Calibri" charset="0"/>
                <a:cs typeface="Calibri" charset="0"/>
              </a:rPr>
              <a:t> </a:t>
            </a:r>
            <a:r>
              <a:rPr lang="pt-BR" sz="4800" dirty="0" err="1">
                <a:latin typeface="Calibri" charset="0"/>
                <a:ea typeface="Calibri" charset="0"/>
                <a:cs typeface="Calibri" charset="0"/>
              </a:rPr>
              <a:t>Osteosynthesefragen</a:t>
            </a:r>
            <a:r>
              <a:rPr lang="pt-BR" sz="4800" dirty="0">
                <a:latin typeface="Calibri" charset="0"/>
                <a:ea typeface="Calibri" charset="0"/>
                <a:cs typeface="Calibri" charset="0"/>
              </a:rPr>
              <a:t> (AO/OTA) em dois momentos diferentes.</a:t>
            </a:r>
          </a:p>
        </p:txBody>
      </p:sp>
      <p:sp>
        <p:nvSpPr>
          <p:cNvPr id="32" name="Retângulo: Cantos Arredondados 8">
            <a:extLst>
              <a:ext uri="{FF2B5EF4-FFF2-40B4-BE49-F238E27FC236}">
                <a16:creationId xmlns:a16="http://schemas.microsoft.com/office/drawing/2014/main" xmlns="" id="{38FA404F-0A21-737C-807E-E76B5EC3082E}"/>
              </a:ext>
            </a:extLst>
          </p:cNvPr>
          <p:cNvSpPr/>
          <p:nvPr/>
        </p:nvSpPr>
        <p:spPr>
          <a:xfrm>
            <a:off x="388682" y="10418029"/>
            <a:ext cx="27906913" cy="3945641"/>
          </a:xfrm>
          <a:prstGeom prst="roundRect">
            <a:avLst/>
          </a:prstGeom>
          <a:noFill/>
          <a:ln>
            <a:solidFill>
              <a:srgbClr val="ACE4F6"/>
            </a:solidFill>
          </a:ln>
        </p:spPr>
        <p:style>
          <a:lnRef idx="2">
            <a:schemeClr val="accent6"/>
          </a:lnRef>
          <a:fillRef idx="1">
            <a:schemeClr val="lt1"/>
          </a:fillRef>
          <a:effectRef idx="0">
            <a:schemeClr val="accent6"/>
          </a:effectRef>
          <a:fontRef idx="minor">
            <a:schemeClr val="dk1"/>
          </a:fontRef>
        </p:style>
        <p:txBody>
          <a:bodyPr rtlCol="0" anchor="ctr"/>
          <a:lstStyle/>
          <a:p>
            <a:r>
              <a:rPr lang="pt-BR" sz="4800" b="1" dirty="0">
                <a:latin typeface="Calibri" charset="0"/>
                <a:ea typeface="Calibri" charset="0"/>
                <a:cs typeface="Calibri" charset="0"/>
              </a:rPr>
              <a:t>Introdução</a:t>
            </a:r>
            <a:endParaRPr lang="pt-BR" sz="4800" b="1" dirty="0">
              <a:latin typeface="Calibri" charset="0"/>
              <a:ea typeface="Calibri" charset="0"/>
              <a:cs typeface="Calibri" charset="0"/>
            </a:endParaRPr>
          </a:p>
          <a:p>
            <a:pPr algn="just"/>
            <a:r>
              <a:rPr lang="pt-BR" sz="4800" dirty="0">
                <a:latin typeface="Calibri" charset="0"/>
                <a:ea typeface="Calibri" charset="0"/>
                <a:cs typeface="Calibri" charset="0"/>
              </a:rPr>
              <a:t>			A </a:t>
            </a:r>
            <a:r>
              <a:rPr lang="pt-BR" sz="4800" dirty="0">
                <a:latin typeface="Calibri" charset="0"/>
                <a:ea typeface="Calibri" charset="0"/>
                <a:cs typeface="Calibri" charset="0"/>
              </a:rPr>
              <a:t>adequada tomada de decisão quanto ao tratamento, prognóstico e risco de complicações de fraturas de úmero depende de um sistema de classificação que permita diferentes observadores chegarem à mesma classificação, independentemente de seu nível de experiência</a:t>
            </a:r>
            <a:r>
              <a:rPr lang="pt-BR" sz="4800" dirty="0">
                <a:latin typeface="Calibri" charset="0"/>
                <a:ea typeface="Calibri" charset="0"/>
                <a:cs typeface="Calibri" charset="0"/>
              </a:rPr>
              <a:t>.</a:t>
            </a:r>
            <a:endParaRPr lang="pt-BR" sz="4800" dirty="0">
              <a:latin typeface="Calibri" charset="0"/>
              <a:ea typeface="Calibri" charset="0"/>
              <a:cs typeface="Calibri" charset="0"/>
            </a:endParaRPr>
          </a:p>
        </p:txBody>
      </p:sp>
      <p:sp>
        <p:nvSpPr>
          <p:cNvPr id="33" name="Retângulo: Cantos Arredondados 8">
            <a:extLst>
              <a:ext uri="{FF2B5EF4-FFF2-40B4-BE49-F238E27FC236}">
                <a16:creationId xmlns:a16="http://schemas.microsoft.com/office/drawing/2014/main" xmlns="" id="{38FA404F-0A21-737C-807E-E76B5EC3082E}"/>
              </a:ext>
            </a:extLst>
          </p:cNvPr>
          <p:cNvSpPr/>
          <p:nvPr/>
        </p:nvSpPr>
        <p:spPr>
          <a:xfrm>
            <a:off x="388678" y="18839277"/>
            <a:ext cx="27906913" cy="5073668"/>
          </a:xfrm>
          <a:prstGeom prst="roundRect">
            <a:avLst/>
          </a:prstGeom>
          <a:noFill/>
          <a:ln>
            <a:solidFill>
              <a:srgbClr val="ACE4F6"/>
            </a:solidFill>
          </a:ln>
        </p:spPr>
        <p:style>
          <a:lnRef idx="2">
            <a:schemeClr val="accent6"/>
          </a:lnRef>
          <a:fillRef idx="1">
            <a:schemeClr val="lt1"/>
          </a:fillRef>
          <a:effectRef idx="0">
            <a:schemeClr val="accent6"/>
          </a:effectRef>
          <a:fontRef idx="minor">
            <a:schemeClr val="dk1"/>
          </a:fontRef>
        </p:style>
        <p:txBody>
          <a:bodyPr rtlCol="0" anchor="ctr"/>
          <a:lstStyle/>
          <a:p>
            <a:r>
              <a:rPr lang="pt-BR" sz="4800" b="1" dirty="0">
                <a:latin typeface="Calibri" charset="0"/>
                <a:ea typeface="Calibri" charset="0"/>
                <a:cs typeface="Calibri" charset="0"/>
              </a:rPr>
              <a:t>Resultados</a:t>
            </a:r>
            <a:endParaRPr lang="pt-BR" sz="4800" b="1" dirty="0">
              <a:latin typeface="Calibri" charset="0"/>
              <a:ea typeface="Calibri" charset="0"/>
              <a:cs typeface="Calibri" charset="0"/>
            </a:endParaRPr>
          </a:p>
          <a:p>
            <a:pPr algn="just"/>
            <a:r>
              <a:rPr lang="pt-BR" sz="4800" dirty="0">
                <a:latin typeface="Calibri" charset="0"/>
                <a:ea typeface="Calibri" charset="0"/>
                <a:cs typeface="Calibri" charset="0"/>
              </a:rPr>
              <a:t>		</a:t>
            </a:r>
            <a:r>
              <a:rPr lang="pt-BR" sz="4800" dirty="0">
                <a:latin typeface="Calibri" charset="0"/>
                <a:ea typeface="Calibri" charset="0"/>
                <a:cs typeface="Calibri" charset="0"/>
              </a:rPr>
              <a:t>	</a:t>
            </a:r>
            <a:r>
              <a:rPr lang="pt-BR" sz="4800" dirty="0">
                <a:latin typeface="Calibri" charset="0"/>
                <a:ea typeface="Calibri" charset="0"/>
                <a:cs typeface="Calibri" charset="0"/>
              </a:rPr>
              <a:t>Todos </a:t>
            </a:r>
            <a:r>
              <a:rPr lang="pt-BR" sz="4800" dirty="0">
                <a:latin typeface="Calibri" charset="0"/>
                <a:ea typeface="Calibri" charset="0"/>
                <a:cs typeface="Calibri" charset="0"/>
              </a:rPr>
              <a:t>os participantes eram do sexo masculino, com idade média de 39,28 anos (±7,27, IC95%: 35,92 - 42,64). A maioria já possuía o título de especialista em ortopedia e traumatologia </a:t>
            </a:r>
            <a:r>
              <a:rPr lang="pt-BR" sz="4800" dirty="0">
                <a:latin typeface="Calibri" charset="0"/>
                <a:ea typeface="Calibri" charset="0"/>
                <a:cs typeface="Calibri" charset="0"/>
              </a:rPr>
              <a:t>há </a:t>
            </a:r>
            <a:r>
              <a:rPr lang="pt-BR" sz="4800" dirty="0">
                <a:latin typeface="Calibri" charset="0"/>
                <a:ea typeface="Calibri" charset="0"/>
                <a:cs typeface="Calibri" charset="0"/>
              </a:rPr>
              <a:t>mais de 10 anos (44,4%, </a:t>
            </a:r>
            <a:r>
              <a:rPr lang="pt-BR" sz="4800" dirty="0" err="1">
                <a:latin typeface="Calibri" charset="0"/>
                <a:ea typeface="Calibri" charset="0"/>
                <a:cs typeface="Calibri" charset="0"/>
              </a:rPr>
              <a:t>n</a:t>
            </a:r>
            <a:r>
              <a:rPr lang="pt-BR" sz="4800" dirty="0">
                <a:latin typeface="Calibri" charset="0"/>
                <a:ea typeface="Calibri" charset="0"/>
                <a:cs typeface="Calibri" charset="0"/>
              </a:rPr>
              <a:t>= 8). </a:t>
            </a:r>
            <a:r>
              <a:rPr lang="pt-BR" sz="4800" dirty="0">
                <a:latin typeface="Calibri" charset="0"/>
                <a:ea typeface="Calibri" charset="0"/>
                <a:cs typeface="Calibri" charset="0"/>
              </a:rPr>
              <a:t>O </a:t>
            </a:r>
            <a:r>
              <a:rPr lang="pt-BR" sz="4800" dirty="0">
                <a:latin typeface="Calibri" charset="0"/>
                <a:ea typeface="Calibri" charset="0"/>
                <a:cs typeface="Calibri" charset="0"/>
              </a:rPr>
              <a:t>maior índice de concordância </a:t>
            </a:r>
            <a:r>
              <a:rPr lang="pt-BR" sz="4800" dirty="0" err="1">
                <a:latin typeface="Calibri" charset="0"/>
                <a:ea typeface="Calibri" charset="0"/>
                <a:cs typeface="Calibri" charset="0"/>
              </a:rPr>
              <a:t>kappa</a:t>
            </a:r>
            <a:r>
              <a:rPr lang="pt-BR" sz="4800" dirty="0">
                <a:latin typeface="Calibri" charset="0"/>
                <a:ea typeface="Calibri" charset="0"/>
                <a:cs typeface="Calibri" charset="0"/>
              </a:rPr>
              <a:t> intraobservador </a:t>
            </a:r>
            <a:r>
              <a:rPr lang="pt-BR" sz="4800" dirty="0">
                <a:latin typeface="Calibri" charset="0"/>
                <a:ea typeface="Calibri" charset="0"/>
                <a:cs typeface="Calibri" charset="0"/>
              </a:rPr>
              <a:t>foi para a </a:t>
            </a:r>
            <a:r>
              <a:rPr lang="pt-BR" sz="4800" dirty="0">
                <a:latin typeface="Calibri" charset="0"/>
                <a:ea typeface="Calibri" charset="0"/>
                <a:cs typeface="Calibri" charset="0"/>
              </a:rPr>
              <a:t>classificação de </a:t>
            </a:r>
            <a:r>
              <a:rPr lang="pt-BR" sz="4800" dirty="0" err="1">
                <a:latin typeface="Calibri" charset="0"/>
                <a:ea typeface="Calibri" charset="0"/>
                <a:cs typeface="Calibri" charset="0"/>
              </a:rPr>
              <a:t>Neer</a:t>
            </a:r>
            <a:r>
              <a:rPr lang="pt-BR" sz="4800" dirty="0">
                <a:latin typeface="Calibri" charset="0"/>
                <a:ea typeface="Calibri" charset="0"/>
                <a:cs typeface="Calibri" charset="0"/>
              </a:rPr>
              <a:t> (</a:t>
            </a:r>
            <a:r>
              <a:rPr lang="pt-BR" sz="4800" dirty="0" err="1">
                <a:latin typeface="Calibri" charset="0"/>
                <a:ea typeface="Calibri" charset="0"/>
                <a:cs typeface="Calibri" charset="0"/>
              </a:rPr>
              <a:t>k</a:t>
            </a:r>
            <a:r>
              <a:rPr lang="pt-BR" sz="4800" dirty="0">
                <a:latin typeface="Calibri" charset="0"/>
                <a:ea typeface="Calibri" charset="0"/>
                <a:cs typeface="Calibri" charset="0"/>
              </a:rPr>
              <a:t>= -0,287</a:t>
            </a:r>
            <a:r>
              <a:rPr lang="pt-BR" sz="4800" dirty="0">
                <a:latin typeface="Calibri" charset="0"/>
                <a:ea typeface="Calibri" charset="0"/>
                <a:cs typeface="Calibri" charset="0"/>
              </a:rPr>
              <a:t>), seguido pela classificação AO (</a:t>
            </a:r>
            <a:r>
              <a:rPr lang="pt-BR" sz="4800" dirty="0" err="1">
                <a:latin typeface="Calibri" charset="0"/>
                <a:ea typeface="Calibri" charset="0"/>
                <a:cs typeface="Calibri" charset="0"/>
              </a:rPr>
              <a:t>k</a:t>
            </a:r>
            <a:r>
              <a:rPr lang="pt-BR" sz="4800" dirty="0">
                <a:latin typeface="Calibri" charset="0"/>
                <a:ea typeface="Calibri" charset="0"/>
                <a:cs typeface="Calibri" charset="0"/>
              </a:rPr>
              <a:t>= 0,062). Na </a:t>
            </a:r>
            <a:r>
              <a:rPr lang="pt-BR" sz="4800" dirty="0">
                <a:latin typeface="Calibri" charset="0"/>
                <a:ea typeface="Calibri" charset="0"/>
                <a:cs typeface="Calibri" charset="0"/>
              </a:rPr>
              <a:t>primeira e na segunda avaliação das radiografias foram obtidos os valores de </a:t>
            </a:r>
            <a:r>
              <a:rPr lang="pt-BR" sz="4800" dirty="0" err="1">
                <a:latin typeface="Calibri" charset="0"/>
                <a:ea typeface="Calibri" charset="0"/>
                <a:cs typeface="Calibri" charset="0"/>
              </a:rPr>
              <a:t>k</a:t>
            </a:r>
            <a:r>
              <a:rPr lang="pt-BR" sz="4800" dirty="0">
                <a:latin typeface="Calibri" charset="0"/>
                <a:ea typeface="Calibri" charset="0"/>
                <a:cs typeface="Calibri" charset="0"/>
              </a:rPr>
              <a:t> = -0,461 e </a:t>
            </a:r>
            <a:r>
              <a:rPr lang="pt-BR" sz="4800" dirty="0" err="1">
                <a:latin typeface="Calibri" charset="0"/>
                <a:ea typeface="Calibri" charset="0"/>
                <a:cs typeface="Calibri" charset="0"/>
              </a:rPr>
              <a:t>k</a:t>
            </a:r>
            <a:r>
              <a:rPr lang="pt-BR" sz="4800" dirty="0">
                <a:latin typeface="Calibri" charset="0"/>
                <a:ea typeface="Calibri" charset="0"/>
                <a:cs typeface="Calibri" charset="0"/>
              </a:rPr>
              <a:t> = -0,341 respectivamente, que indicam que a concordância intraobservador não melhorou na segunda avaliação, independente do sistema de classificação utilizado. </a:t>
            </a:r>
            <a:endParaRPr lang="pt-BR" sz="4800" dirty="0">
              <a:latin typeface="Calibri" charset="0"/>
              <a:ea typeface="Calibri" charset="0"/>
              <a:cs typeface="Calibri" charset="0"/>
            </a:endParaRPr>
          </a:p>
        </p:txBody>
      </p:sp>
      <p:sp>
        <p:nvSpPr>
          <p:cNvPr id="34" name="Retângulo: Cantos Arredondados 8">
            <a:extLst>
              <a:ext uri="{FF2B5EF4-FFF2-40B4-BE49-F238E27FC236}">
                <a16:creationId xmlns:a16="http://schemas.microsoft.com/office/drawing/2014/main" xmlns="" id="{38FA404F-0A21-737C-807E-E76B5EC3082E}"/>
              </a:ext>
            </a:extLst>
          </p:cNvPr>
          <p:cNvSpPr/>
          <p:nvPr/>
        </p:nvSpPr>
        <p:spPr>
          <a:xfrm>
            <a:off x="388675" y="30818114"/>
            <a:ext cx="27906913" cy="3945641"/>
          </a:xfrm>
          <a:prstGeom prst="roundRect">
            <a:avLst/>
          </a:prstGeom>
          <a:noFill/>
          <a:ln>
            <a:solidFill>
              <a:srgbClr val="ACE4F6"/>
            </a:solidFill>
          </a:ln>
        </p:spPr>
        <p:style>
          <a:lnRef idx="2">
            <a:schemeClr val="accent6"/>
          </a:lnRef>
          <a:fillRef idx="1">
            <a:schemeClr val="lt1"/>
          </a:fillRef>
          <a:effectRef idx="0">
            <a:schemeClr val="accent6"/>
          </a:effectRef>
          <a:fontRef idx="minor">
            <a:schemeClr val="dk1"/>
          </a:fontRef>
        </p:style>
        <p:txBody>
          <a:bodyPr rtlCol="0" anchor="ctr"/>
          <a:lstStyle/>
          <a:p>
            <a:r>
              <a:rPr lang="pt-BR" sz="4800" b="1" dirty="0">
                <a:latin typeface="Calibri" charset="0"/>
                <a:ea typeface="Calibri" charset="0"/>
                <a:cs typeface="Calibri" charset="0"/>
              </a:rPr>
              <a:t>Conclusões</a:t>
            </a:r>
            <a:endParaRPr lang="pt-BR" sz="4800" b="1" dirty="0">
              <a:latin typeface="Calibri" charset="0"/>
              <a:ea typeface="Calibri" charset="0"/>
              <a:cs typeface="Calibri" charset="0"/>
            </a:endParaRPr>
          </a:p>
          <a:p>
            <a:pPr algn="just"/>
            <a:r>
              <a:rPr lang="pt-BR" sz="4800" dirty="0">
                <a:latin typeface="Calibri" charset="0"/>
                <a:ea typeface="Calibri" charset="0"/>
                <a:cs typeface="Calibri" charset="0"/>
              </a:rPr>
              <a:t>		</a:t>
            </a:r>
            <a:r>
              <a:rPr lang="pt-BR" sz="4800" dirty="0">
                <a:latin typeface="Calibri" charset="0"/>
                <a:ea typeface="Calibri" charset="0"/>
                <a:cs typeface="Calibri" charset="0"/>
              </a:rPr>
              <a:t>	A distribuição das respostas entre ortopedistas e subespecialistas foi marcadamente divergente, reforçando a ausência de consenso na classificação e a necessidade de se estabelecer uma classificação que possa facilitar a escolha do tratamento cirúrgico ou conservador na condução dos casos clínicos.</a:t>
            </a:r>
          </a:p>
        </p:txBody>
      </p:sp>
      <p:sp>
        <p:nvSpPr>
          <p:cNvPr id="35" name="Retângulo: Cantos Arredondados 8">
            <a:extLst>
              <a:ext uri="{FF2B5EF4-FFF2-40B4-BE49-F238E27FC236}">
                <a16:creationId xmlns:a16="http://schemas.microsoft.com/office/drawing/2014/main" xmlns="" id="{38FA404F-0A21-737C-807E-E76B5EC3082E}"/>
              </a:ext>
            </a:extLst>
          </p:cNvPr>
          <p:cNvSpPr/>
          <p:nvPr/>
        </p:nvSpPr>
        <p:spPr>
          <a:xfrm>
            <a:off x="388677" y="24253914"/>
            <a:ext cx="27906913" cy="6200057"/>
          </a:xfrm>
          <a:prstGeom prst="roundRect">
            <a:avLst/>
          </a:prstGeom>
          <a:noFill/>
          <a:ln>
            <a:solidFill>
              <a:srgbClr val="ACE4F6"/>
            </a:solidFill>
          </a:ln>
        </p:spPr>
        <p:style>
          <a:lnRef idx="2">
            <a:schemeClr val="accent6"/>
          </a:lnRef>
          <a:fillRef idx="1">
            <a:schemeClr val="lt1"/>
          </a:fillRef>
          <a:effectRef idx="0">
            <a:schemeClr val="accent6"/>
          </a:effectRef>
          <a:fontRef idx="minor">
            <a:schemeClr val="dk1"/>
          </a:fontRef>
        </p:style>
        <p:txBody>
          <a:bodyPr rtlCol="0" anchor="ctr"/>
          <a:lstStyle/>
          <a:p>
            <a:r>
              <a:rPr lang="pt-BR" sz="4800" b="1" dirty="0">
                <a:latin typeface="Calibri" charset="0"/>
                <a:ea typeface="Calibri" charset="0"/>
                <a:cs typeface="Calibri" charset="0"/>
              </a:rPr>
              <a:t>Discussão</a:t>
            </a:r>
          </a:p>
          <a:p>
            <a:pPr algn="just"/>
            <a:r>
              <a:rPr lang="pt-BR" sz="4800" dirty="0">
                <a:latin typeface="Calibri" charset="0"/>
                <a:ea typeface="Calibri" charset="0"/>
                <a:cs typeface="Calibri" charset="0"/>
              </a:rPr>
              <a:t>		</a:t>
            </a:r>
            <a:r>
              <a:rPr lang="pt-BR" sz="4800" dirty="0">
                <a:latin typeface="Calibri" charset="0"/>
                <a:ea typeface="Calibri" charset="0"/>
                <a:cs typeface="Calibri" charset="0"/>
              </a:rPr>
              <a:t>	Os principais sistemas de classificação das fraturas da extremidade proximal do úmero possuem uma baixa concordância e pouca reprodutibilidade, fato demonstrado no presente estudo e na </a:t>
            </a:r>
            <a:r>
              <a:rPr lang="pt-BR" sz="4800" dirty="0">
                <a:latin typeface="Calibri" charset="0"/>
                <a:ea typeface="Calibri" charset="0"/>
                <a:cs typeface="Calibri" charset="0"/>
              </a:rPr>
              <a:t>literatura.</a:t>
            </a:r>
            <a:r>
              <a:rPr lang="pt-BR" sz="4800" baseline="30000" dirty="0">
                <a:latin typeface="Calibri" charset="0"/>
                <a:ea typeface="Calibri" charset="0"/>
                <a:cs typeface="Calibri" charset="0"/>
              </a:rPr>
              <a:t>1,2</a:t>
            </a:r>
            <a:r>
              <a:rPr lang="pt-BR" sz="4800" dirty="0">
                <a:latin typeface="Calibri" charset="0"/>
                <a:ea typeface="Calibri" charset="0"/>
                <a:cs typeface="Calibri" charset="0"/>
              </a:rPr>
              <a:t> Considerando os resultados da concordância </a:t>
            </a:r>
            <a:r>
              <a:rPr lang="pt-BR" sz="4800" dirty="0" err="1">
                <a:latin typeface="Calibri" charset="0"/>
                <a:ea typeface="Calibri" charset="0"/>
                <a:cs typeface="Calibri" charset="0"/>
              </a:rPr>
              <a:t>intra</a:t>
            </a:r>
            <a:r>
              <a:rPr lang="pt-BR" sz="4800" dirty="0">
                <a:latin typeface="Calibri" charset="0"/>
                <a:ea typeface="Calibri" charset="0"/>
                <a:cs typeface="Calibri" charset="0"/>
              </a:rPr>
              <a:t>- e </a:t>
            </a:r>
            <a:r>
              <a:rPr lang="pt-BR" sz="4800" dirty="0" err="1">
                <a:latin typeface="Calibri" charset="0"/>
                <a:ea typeface="Calibri" charset="0"/>
                <a:cs typeface="Calibri" charset="0"/>
              </a:rPr>
              <a:t>interobservadores</a:t>
            </a:r>
            <a:r>
              <a:rPr lang="pt-BR" sz="4800" dirty="0">
                <a:latin typeface="Calibri" charset="0"/>
                <a:ea typeface="Calibri" charset="0"/>
                <a:cs typeface="Calibri" charset="0"/>
              </a:rPr>
              <a:t>, os avaliadores menos experientes apresentaram índices de correlação ruins em comparação com os outros avaliadores, possivelmente devido à menor capacidade de interpretação das imagens. Esse achado corrobora a ideia de que as habilidades de interpretação dos residentes em ortopedia com menos experiência melhoram quando eles são orientados por cirurgiões subespecialistas.</a:t>
            </a:r>
            <a:endParaRPr lang="pt-BR" sz="4800" dirty="0">
              <a:latin typeface="Calibri" charset="0"/>
              <a:ea typeface="Calibri" charset="0"/>
              <a:cs typeface="Calibri" charset="0"/>
            </a:endParaRPr>
          </a:p>
        </p:txBody>
      </p:sp>
      <p:sp>
        <p:nvSpPr>
          <p:cNvPr id="36" name="Retângulo: Cantos Arredondados 8">
            <a:extLst>
              <a:ext uri="{FF2B5EF4-FFF2-40B4-BE49-F238E27FC236}">
                <a16:creationId xmlns:a16="http://schemas.microsoft.com/office/drawing/2014/main" xmlns="" id="{38FA404F-0A21-737C-807E-E76B5EC3082E}"/>
              </a:ext>
            </a:extLst>
          </p:cNvPr>
          <p:cNvSpPr/>
          <p:nvPr/>
        </p:nvSpPr>
        <p:spPr>
          <a:xfrm>
            <a:off x="388676" y="35028738"/>
            <a:ext cx="27906913" cy="4828411"/>
          </a:xfrm>
          <a:prstGeom prst="roundRect">
            <a:avLst/>
          </a:prstGeom>
          <a:noFill/>
          <a:ln>
            <a:solidFill>
              <a:srgbClr val="ACE4F6"/>
            </a:solidFill>
          </a:ln>
        </p:spPr>
        <p:style>
          <a:lnRef idx="2">
            <a:schemeClr val="accent6"/>
          </a:lnRef>
          <a:fillRef idx="1">
            <a:schemeClr val="lt1"/>
          </a:fillRef>
          <a:effectRef idx="0">
            <a:schemeClr val="accent6"/>
          </a:effectRef>
          <a:fontRef idx="minor">
            <a:schemeClr val="dk1"/>
          </a:fontRef>
        </p:style>
        <p:txBody>
          <a:bodyPr rtlCol="0" anchor="ctr"/>
          <a:lstStyle/>
          <a:p>
            <a:r>
              <a:rPr lang="pt-BR" sz="4800" b="1" dirty="0">
                <a:latin typeface="Calibri" charset="0"/>
                <a:ea typeface="Calibri" charset="0"/>
                <a:cs typeface="Calibri" charset="0"/>
              </a:rPr>
              <a:t>Referências Bibliográficas</a:t>
            </a:r>
            <a:endParaRPr lang="pt-BR" sz="4800" b="1" dirty="0">
              <a:latin typeface="Calibri" charset="0"/>
              <a:ea typeface="Calibri" charset="0"/>
              <a:cs typeface="Calibri" charset="0"/>
            </a:endParaRPr>
          </a:p>
          <a:p>
            <a:pPr marL="914400" indent="-914400" algn="just">
              <a:buFont typeface="+mj-lt"/>
              <a:buAutoNum type="arabicPeriod"/>
            </a:pPr>
            <a:r>
              <a:rPr lang="pt-BR" sz="4800" dirty="0" err="1">
                <a:latin typeface="Calibri" charset="0"/>
                <a:ea typeface="Calibri" charset="0"/>
                <a:cs typeface="Calibri" charset="0"/>
              </a:rPr>
              <a:t>Carrerra</a:t>
            </a:r>
            <a:r>
              <a:rPr lang="pt-BR" sz="4800" dirty="0">
                <a:latin typeface="Calibri" charset="0"/>
                <a:ea typeface="Calibri" charset="0"/>
                <a:cs typeface="Calibri" charset="0"/>
              </a:rPr>
              <a:t> EFC, </a:t>
            </a:r>
            <a:r>
              <a:rPr lang="pt-BR" sz="4800" i="1" dirty="0">
                <a:latin typeface="Calibri" charset="0"/>
                <a:ea typeface="Calibri" charset="0"/>
                <a:cs typeface="Calibri" charset="0"/>
              </a:rPr>
              <a:t>et al</a:t>
            </a:r>
            <a:r>
              <a:rPr lang="pt-BR" sz="4800" dirty="0">
                <a:latin typeface="Calibri" charset="0"/>
                <a:ea typeface="Calibri" charset="0"/>
                <a:cs typeface="Calibri" charset="0"/>
              </a:rPr>
              <a:t>. </a:t>
            </a:r>
            <a:r>
              <a:rPr lang="pt-BR" sz="4800" dirty="0">
                <a:latin typeface="Calibri" charset="0"/>
                <a:ea typeface="Calibri" charset="0"/>
                <a:cs typeface="Calibri" charset="0"/>
              </a:rPr>
              <a:t>Reprodutibilidade </a:t>
            </a:r>
            <a:r>
              <a:rPr lang="pt-BR" sz="4800" dirty="0">
                <a:latin typeface="Calibri" charset="0"/>
                <a:ea typeface="Calibri" charset="0"/>
                <a:cs typeface="Calibri" charset="0"/>
              </a:rPr>
              <a:t>de três classificações de fraturas na região proximal do </a:t>
            </a:r>
            <a:r>
              <a:rPr lang="pt-BR" sz="4800" dirty="0">
                <a:latin typeface="Calibri" charset="0"/>
                <a:ea typeface="Calibri" charset="0"/>
                <a:cs typeface="Calibri" charset="0"/>
              </a:rPr>
              <a:t>úmero. Einstein </a:t>
            </a:r>
            <a:r>
              <a:rPr lang="is-IS" sz="4800" dirty="0">
                <a:latin typeface="Calibri" charset="0"/>
                <a:ea typeface="Calibri" charset="0"/>
                <a:cs typeface="Calibri" charset="0"/>
              </a:rPr>
              <a:t>2012;10(4):</a:t>
            </a:r>
            <a:r>
              <a:rPr lang="is-IS" sz="4800" dirty="0">
                <a:latin typeface="Calibri" charset="0"/>
                <a:ea typeface="Calibri" charset="0"/>
                <a:cs typeface="Calibri" charset="0"/>
              </a:rPr>
              <a:t>473-9.</a:t>
            </a:r>
          </a:p>
          <a:p>
            <a:pPr marL="914400" indent="-914400" algn="just">
              <a:buFont typeface="+mj-lt"/>
              <a:buAutoNum type="arabicPeriod"/>
            </a:pPr>
            <a:r>
              <a:rPr lang="pt-BR" sz="4800" dirty="0" err="1">
                <a:latin typeface="Calibri" charset="0"/>
                <a:ea typeface="Calibri" charset="0"/>
                <a:cs typeface="Calibri" charset="0"/>
              </a:rPr>
              <a:t>Papakonstantinou</a:t>
            </a:r>
            <a:r>
              <a:rPr lang="pt-BR" sz="4800" dirty="0">
                <a:latin typeface="Calibri" charset="0"/>
                <a:ea typeface="Calibri" charset="0"/>
                <a:cs typeface="Calibri" charset="0"/>
              </a:rPr>
              <a:t> </a:t>
            </a:r>
            <a:r>
              <a:rPr lang="pt-BR" sz="4800" dirty="0">
                <a:latin typeface="Calibri" charset="0"/>
                <a:ea typeface="Calibri" charset="0"/>
                <a:cs typeface="Calibri" charset="0"/>
              </a:rPr>
              <a:t>MK, Hart MJ, </a:t>
            </a:r>
            <a:r>
              <a:rPr lang="pt-BR" sz="4800" dirty="0" err="1">
                <a:latin typeface="Calibri" charset="0"/>
                <a:ea typeface="Calibri" charset="0"/>
                <a:cs typeface="Calibri" charset="0"/>
              </a:rPr>
              <a:t>Farrugia</a:t>
            </a:r>
            <a:r>
              <a:rPr lang="pt-BR" sz="4800" dirty="0">
                <a:latin typeface="Calibri" charset="0"/>
                <a:ea typeface="Calibri" charset="0"/>
                <a:cs typeface="Calibri" charset="0"/>
              </a:rPr>
              <a:t> </a:t>
            </a:r>
            <a:r>
              <a:rPr lang="pt-BR" sz="4800" dirty="0" err="1">
                <a:latin typeface="Calibri" charset="0"/>
                <a:ea typeface="Calibri" charset="0"/>
                <a:cs typeface="Calibri" charset="0"/>
              </a:rPr>
              <a:t>R</a:t>
            </a:r>
            <a:r>
              <a:rPr lang="pt-BR" sz="4800" dirty="0">
                <a:latin typeface="Calibri" charset="0"/>
                <a:ea typeface="Calibri" charset="0"/>
                <a:cs typeface="Calibri" charset="0"/>
              </a:rPr>
              <a:t>, et al. </a:t>
            </a:r>
            <a:r>
              <a:rPr lang="pt-BR" sz="4800" dirty="0" err="1">
                <a:latin typeface="Calibri" charset="0"/>
                <a:ea typeface="Calibri" charset="0"/>
                <a:cs typeface="Calibri" charset="0"/>
              </a:rPr>
              <a:t>Interobserver</a:t>
            </a:r>
            <a:r>
              <a:rPr lang="pt-BR" sz="4800" dirty="0">
                <a:latin typeface="Calibri" charset="0"/>
                <a:ea typeface="Calibri" charset="0"/>
                <a:cs typeface="Calibri" charset="0"/>
              </a:rPr>
              <a:t> </a:t>
            </a:r>
            <a:r>
              <a:rPr lang="pt-BR" sz="4800" dirty="0" err="1">
                <a:latin typeface="Calibri" charset="0"/>
                <a:ea typeface="Calibri" charset="0"/>
                <a:cs typeface="Calibri" charset="0"/>
              </a:rPr>
              <a:t>agreement</a:t>
            </a:r>
            <a:r>
              <a:rPr lang="pt-BR" sz="4800" dirty="0">
                <a:latin typeface="Calibri" charset="0"/>
                <a:ea typeface="Calibri" charset="0"/>
                <a:cs typeface="Calibri" charset="0"/>
              </a:rPr>
              <a:t> of </a:t>
            </a:r>
            <a:r>
              <a:rPr lang="pt-BR" sz="4800" dirty="0" err="1">
                <a:latin typeface="Calibri" charset="0"/>
                <a:ea typeface="Calibri" charset="0"/>
                <a:cs typeface="Calibri" charset="0"/>
              </a:rPr>
              <a:t>Neer</a:t>
            </a:r>
            <a:r>
              <a:rPr lang="pt-BR" sz="4800" dirty="0">
                <a:latin typeface="Calibri" charset="0"/>
                <a:ea typeface="Calibri" charset="0"/>
                <a:cs typeface="Calibri" charset="0"/>
              </a:rPr>
              <a:t> and AO </a:t>
            </a:r>
            <a:r>
              <a:rPr lang="pt-BR" sz="4800" dirty="0" err="1">
                <a:latin typeface="Calibri" charset="0"/>
                <a:ea typeface="Calibri" charset="0"/>
                <a:cs typeface="Calibri" charset="0"/>
              </a:rPr>
              <a:t>classifications</a:t>
            </a:r>
            <a:r>
              <a:rPr lang="pt-BR" sz="4800" dirty="0">
                <a:latin typeface="Calibri" charset="0"/>
                <a:ea typeface="Calibri" charset="0"/>
                <a:cs typeface="Calibri" charset="0"/>
              </a:rPr>
              <a:t> for proximal </a:t>
            </a:r>
            <a:r>
              <a:rPr lang="pt-BR" sz="4800" dirty="0" err="1">
                <a:latin typeface="Calibri" charset="0"/>
                <a:ea typeface="Calibri" charset="0"/>
                <a:cs typeface="Calibri" charset="0"/>
              </a:rPr>
              <a:t>humeral</a:t>
            </a:r>
            <a:r>
              <a:rPr lang="pt-BR" sz="4800" dirty="0">
                <a:latin typeface="Calibri" charset="0"/>
                <a:ea typeface="Calibri" charset="0"/>
                <a:cs typeface="Calibri" charset="0"/>
              </a:rPr>
              <a:t> </a:t>
            </a:r>
            <a:r>
              <a:rPr lang="pt-BR" sz="4800" dirty="0" err="1">
                <a:latin typeface="Calibri" charset="0"/>
                <a:ea typeface="Calibri" charset="0"/>
                <a:cs typeface="Calibri" charset="0"/>
              </a:rPr>
              <a:t>fractures</a:t>
            </a:r>
            <a:r>
              <a:rPr lang="pt-BR" sz="4800" dirty="0">
                <a:latin typeface="Calibri" charset="0"/>
                <a:ea typeface="Calibri" charset="0"/>
                <a:cs typeface="Calibri" charset="0"/>
              </a:rPr>
              <a:t>. ANZ J </a:t>
            </a:r>
            <a:r>
              <a:rPr lang="pt-BR" sz="4800" dirty="0" err="1">
                <a:latin typeface="Calibri" charset="0"/>
                <a:ea typeface="Calibri" charset="0"/>
                <a:cs typeface="Calibri" charset="0"/>
              </a:rPr>
              <a:t>Surg</a:t>
            </a:r>
            <a:r>
              <a:rPr lang="pt-BR" sz="4800" dirty="0">
                <a:latin typeface="Calibri" charset="0"/>
                <a:ea typeface="Calibri" charset="0"/>
                <a:cs typeface="Calibri" charset="0"/>
              </a:rPr>
              <a:t>. 2016;86(4):280–4.</a:t>
            </a:r>
            <a:endParaRPr lang="is-IS" sz="4800" dirty="0">
              <a:latin typeface="Calibri" charset="0"/>
              <a:ea typeface="Calibri" charset="0"/>
              <a:cs typeface="Calibri" charset="0"/>
            </a:endParaRPr>
          </a:p>
          <a:p>
            <a:pPr algn="just"/>
            <a:endParaRPr lang="pt-BR" sz="4800" dirty="0">
              <a:latin typeface="Calibri" charset="0"/>
              <a:ea typeface="Calibri" charset="0"/>
              <a:cs typeface="Calibri" charset="0"/>
            </a:endParaRPr>
          </a:p>
        </p:txBody>
      </p:sp>
    </p:spTree>
    <p:extLst>
      <p:ext uri="{BB962C8B-B14F-4D97-AF65-F5344CB8AC3E}">
        <p14:creationId xmlns:p14="http://schemas.microsoft.com/office/powerpoint/2010/main" val="3207035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c906b464fd514572">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a0b48ab800c34d71">
            <a:extLst>
              <a:ext uri="{28A0092B-C50C-407E-A947-70E740481C1C}">
                <a14:useLocalDpi xmlns:a14="http://schemas.microsoft.com/office/drawing/2010/main" val="0"/>
              </a:ext>
            </a:extLst>
          </a:blip>
          <a:stretch>
            <a:fillRect/>
          </a:stretch>
        </p:blipFill>
        <p:spPr>
          <a:xfrm>
            <a:off x="-2" y="40060349"/>
            <a:ext cx="28800425" cy="3181087"/>
          </a:xfrm>
          <a:prstGeom prst="rect">
            <a:avLst/>
          </a:prstGeom>
        </p:spPr>
      </p:pic>
      <p:sp>
        <p:nvSpPr>
          <p:cNvPr id="2" name="CaixaDeTexto 1">
            <a:extLst>
              <a:ext uri="{FF2B5EF4-FFF2-40B4-BE49-F238E27FC236}">
                <a16:creationId xmlns:a16="http://schemas.microsoft.com/office/drawing/2014/main" id="{96A42553-6F26-685D-54C9-2E2BEC7A4C75}"/>
              </a:ext>
            </a:extLst>
          </p:cNvPr>
          <p:cNvSpPr txBox="1"/>
          <p:nvPr/>
        </p:nvSpPr>
        <p:spPr>
          <a:xfrm>
            <a:off x="1549400" y="5092698"/>
            <a:ext cx="26162000" cy="2308324"/>
          </a:xfrm>
          <a:prstGeom prst="rect">
            <a:avLst/>
          </a:prstGeom>
          <a:noFill/>
        </p:spPr>
        <p:txBody>
          <a:bodyPr wrap="square" rtlCol="0">
            <a:spAutoFit/>
          </a:bodyPr>
          <a:lstStyle/>
          <a:p>
            <a:pPr algn="ctr"/>
            <a:r>
              <a:rPr lang="pt-BR" sz="7200" b="1" dirty="0">
                <a:latin typeface="Shonar Bangla" panose="020B0502040504020204" pitchFamily="34" charset="0"/>
                <a:ea typeface="Amasis MT Pro" panose="02000000000000000000" pitchFamily="2" charset="0"/>
                <a:cs typeface="Aldhabi" pitchFamily="2" charset="-78"/>
              </a:rPr>
              <a:t>COMPLICAÇÃO DA FIXAÇÃO DA HASTE PFN EM FRATURA TROCANTÉRICA: UM RELATO DE CASO</a:t>
            </a:r>
          </a:p>
        </p:txBody>
      </p:sp>
      <p:sp>
        <p:nvSpPr>
          <p:cNvPr id="3" name="CaixaDeTexto 2">
            <a:extLst>
              <a:ext uri="{FF2B5EF4-FFF2-40B4-BE49-F238E27FC236}">
                <a16:creationId xmlns:a16="http://schemas.microsoft.com/office/drawing/2014/main" id="{F5A874F0-BA9A-99C8-0CB5-18015B0440F6}"/>
              </a:ext>
            </a:extLst>
          </p:cNvPr>
          <p:cNvSpPr txBox="1"/>
          <p:nvPr/>
        </p:nvSpPr>
        <p:spPr>
          <a:xfrm>
            <a:off x="2413000" y="7741083"/>
            <a:ext cx="24790400" cy="2400657"/>
          </a:xfrm>
          <a:prstGeom prst="rect">
            <a:avLst/>
          </a:prstGeom>
          <a:noFill/>
        </p:spPr>
        <p:txBody>
          <a:bodyPr wrap="square" rtlCol="0" anchor="ctr">
            <a:spAutoFit/>
          </a:bodyPr>
          <a:lstStyle/>
          <a:p>
            <a:pPr algn="ctr"/>
            <a:r>
              <a:rPr lang="pt-BR" sz="5400" b="1" dirty="0">
                <a:latin typeface="Shonar Bangla" panose="02020603050405020304" pitchFamily="18" charset="0"/>
                <a:cs typeface="Shonar Bangla" panose="02020603050405020304" pitchFamily="18" charset="0"/>
              </a:rPr>
              <a:t>AUTOR PRINCIPAL</a:t>
            </a:r>
            <a:r>
              <a:rPr lang="pt-BR" sz="5400" dirty="0">
                <a:latin typeface="Shonar Bangla" panose="02020603050405020304" pitchFamily="18" charset="0"/>
                <a:cs typeface="Shonar Bangla" panose="02020603050405020304" pitchFamily="18" charset="0"/>
              </a:rPr>
              <a:t>: Douglas Bolsonelo</a:t>
            </a:r>
            <a:r>
              <a:rPr lang="pt-BR" sz="5400" baseline="30000" dirty="0">
                <a:latin typeface="Shonar Bangla" panose="02020603050405020304" pitchFamily="18" charset="0"/>
                <a:cs typeface="Shonar Bangla" panose="02020603050405020304" pitchFamily="18" charset="0"/>
              </a:rPr>
              <a:t>1</a:t>
            </a:r>
            <a:r>
              <a:rPr lang="pt-BR" sz="5400" dirty="0">
                <a:latin typeface="Shonar Bangla" panose="02020603050405020304" pitchFamily="18" charset="0"/>
                <a:cs typeface="Shonar Bangla" panose="02020603050405020304" pitchFamily="18" charset="0"/>
              </a:rPr>
              <a:t>; </a:t>
            </a:r>
          </a:p>
          <a:p>
            <a:pPr algn="ctr"/>
            <a:r>
              <a:rPr lang="pt-BR" sz="4800" b="1" dirty="0">
                <a:latin typeface="Calibri" panose="020F0502020204030204" pitchFamily="34" charset="0"/>
                <a:ea typeface="Calibri" panose="020F0502020204030204" pitchFamily="34" charset="0"/>
                <a:cs typeface="Calibri" panose="020F0502020204030204" pitchFamily="34" charset="0"/>
              </a:rPr>
              <a:t>CO-AUTORES:</a:t>
            </a:r>
            <a:r>
              <a:rPr lang="pt-BR" sz="4800" dirty="0">
                <a:latin typeface="Calibri" panose="020F0502020204030204" pitchFamily="34" charset="0"/>
                <a:ea typeface="Calibri" panose="020F0502020204030204" pitchFamily="34" charset="0"/>
                <a:cs typeface="Calibri" panose="020F0502020204030204" pitchFamily="34" charset="0"/>
              </a:rPr>
              <a:t> Miguel Simas </a:t>
            </a:r>
            <a:r>
              <a:rPr lang="pt-BR" sz="4800" dirty="0" err="1">
                <a:latin typeface="Calibri" panose="020F0502020204030204" pitchFamily="34" charset="0"/>
                <a:ea typeface="Calibri" panose="020F0502020204030204" pitchFamily="34" charset="0"/>
                <a:cs typeface="Calibri" panose="020F0502020204030204" pitchFamily="34" charset="0"/>
              </a:rPr>
              <a:t>Netos</a:t>
            </a:r>
            <a:r>
              <a:rPr lang="pt-BR" sz="4800" baseline="30000" dirty="0" err="1">
                <a:latin typeface="Calibri" panose="020F0502020204030204" pitchFamily="34" charset="0"/>
                <a:ea typeface="Calibri" panose="020F0502020204030204" pitchFamily="34" charset="0"/>
                <a:cs typeface="Calibri" panose="020F0502020204030204" pitchFamily="34" charset="0"/>
              </a:rPr>
              <a:t>1</a:t>
            </a:r>
            <a:r>
              <a:rPr lang="pt-BR" sz="4800" dirty="0">
                <a:latin typeface="Calibri" panose="020F0502020204030204" pitchFamily="34" charset="0"/>
                <a:ea typeface="Calibri" panose="020F0502020204030204" pitchFamily="34" charset="0"/>
                <a:cs typeface="Calibri" panose="020F0502020204030204" pitchFamily="34" charset="0"/>
              </a:rPr>
              <a:t>, Jean </a:t>
            </a:r>
            <a:r>
              <a:rPr lang="pt-BR" sz="4800" dirty="0" err="1">
                <a:latin typeface="Calibri" panose="020F0502020204030204" pitchFamily="34" charset="0"/>
                <a:ea typeface="Calibri" panose="020F0502020204030204" pitchFamily="34" charset="0"/>
                <a:cs typeface="Calibri" panose="020F0502020204030204" pitchFamily="34" charset="0"/>
              </a:rPr>
              <a:t>Zambeli</a:t>
            </a:r>
            <a:r>
              <a:rPr lang="pt-BR" sz="4800" baseline="30000" dirty="0" err="1">
                <a:latin typeface="Calibri" panose="020F0502020204030204" pitchFamily="34" charset="0"/>
                <a:ea typeface="Calibri" panose="020F0502020204030204" pitchFamily="34" charset="0"/>
                <a:cs typeface="Calibri" panose="020F0502020204030204" pitchFamily="34" charset="0"/>
              </a:rPr>
              <a:t>2</a:t>
            </a:r>
            <a:r>
              <a:rPr lang="pt-BR" sz="4800" dirty="0">
                <a:latin typeface="Calibri" panose="020F0502020204030204" pitchFamily="34" charset="0"/>
                <a:ea typeface="Calibri" panose="020F0502020204030204" pitchFamily="34" charset="0"/>
                <a:cs typeface="Calibri" panose="020F0502020204030204" pitchFamily="34" charset="0"/>
              </a:rPr>
              <a:t>, Martina </a:t>
            </a:r>
            <a:r>
              <a:rPr lang="pt-BR" sz="4800" dirty="0" err="1">
                <a:latin typeface="Calibri" panose="020F0502020204030204" pitchFamily="34" charset="0"/>
                <a:ea typeface="Calibri" panose="020F0502020204030204" pitchFamily="34" charset="0"/>
                <a:cs typeface="Calibri" panose="020F0502020204030204" pitchFamily="34" charset="0"/>
              </a:rPr>
              <a:t>Brandeburski</a:t>
            </a:r>
            <a:r>
              <a:rPr lang="pt-BR" sz="4800" dirty="0">
                <a:latin typeface="Calibri" panose="020F0502020204030204" pitchFamily="34" charset="0"/>
                <a:ea typeface="Calibri" panose="020F0502020204030204" pitchFamily="34" charset="0"/>
                <a:cs typeface="Calibri" panose="020F0502020204030204" pitchFamily="34" charset="0"/>
              </a:rPr>
              <a:t> </a:t>
            </a:r>
            <a:r>
              <a:rPr lang="pt-BR" sz="4800" dirty="0" err="1">
                <a:latin typeface="Calibri" panose="020F0502020204030204" pitchFamily="34" charset="0"/>
                <a:ea typeface="Calibri" panose="020F0502020204030204" pitchFamily="34" charset="0"/>
                <a:cs typeface="Calibri" panose="020F0502020204030204" pitchFamily="34" charset="0"/>
              </a:rPr>
              <a:t>Camargo</a:t>
            </a:r>
            <a:r>
              <a:rPr lang="pt-BR" sz="4800" baseline="30000" dirty="0" err="1">
                <a:latin typeface="Calibri" panose="020F0502020204030204" pitchFamily="34" charset="0"/>
                <a:ea typeface="Calibri" panose="020F0502020204030204" pitchFamily="34" charset="0"/>
                <a:cs typeface="Calibri" panose="020F0502020204030204" pitchFamily="34" charset="0"/>
              </a:rPr>
              <a:t>2</a:t>
            </a:r>
            <a:r>
              <a:rPr lang="pt-BR" sz="4800" dirty="0">
                <a:latin typeface="Calibri" panose="020F0502020204030204" pitchFamily="34" charset="0"/>
                <a:ea typeface="Calibri" panose="020F0502020204030204" pitchFamily="34" charset="0"/>
                <a:cs typeface="Calibri" panose="020F0502020204030204" pitchFamily="34" charset="0"/>
              </a:rPr>
              <a:t>, Laura Cella Machado², Milena </a:t>
            </a:r>
            <a:r>
              <a:rPr lang="pt-BR" sz="4800" dirty="0" err="1">
                <a:latin typeface="Calibri" panose="020F0502020204030204" pitchFamily="34" charset="0"/>
                <a:ea typeface="Calibri" panose="020F0502020204030204" pitchFamily="34" charset="0"/>
                <a:cs typeface="Calibri" panose="020F0502020204030204" pitchFamily="34" charset="0"/>
              </a:rPr>
              <a:t>Hartmann</a:t>
            </a:r>
            <a:r>
              <a:rPr lang="pt-BR" sz="4800" baseline="30000" dirty="0" err="1">
                <a:latin typeface="Calibri" panose="020F0502020204030204" pitchFamily="34" charset="0"/>
                <a:ea typeface="Calibri" panose="020F0502020204030204" pitchFamily="34" charset="0"/>
                <a:cs typeface="Calibri" panose="020F0502020204030204" pitchFamily="34" charset="0"/>
              </a:rPr>
              <a:t>2</a:t>
            </a:r>
            <a:r>
              <a:rPr lang="pt-BR" sz="4800" baseline="30000" dirty="0">
                <a:latin typeface="Calibri" panose="020F0502020204030204" pitchFamily="34" charset="0"/>
                <a:ea typeface="Calibri" panose="020F0502020204030204" pitchFamily="34" charset="0"/>
                <a:cs typeface="Calibri" panose="020F0502020204030204" pitchFamily="34" charset="0"/>
              </a:rPr>
              <a:t> </a:t>
            </a:r>
            <a:r>
              <a:rPr lang="pt-BR" sz="4800" dirty="0">
                <a:latin typeface="Calibri" panose="020F0502020204030204" pitchFamily="34" charset="0"/>
                <a:ea typeface="Calibri" panose="020F0502020204030204" pitchFamily="34" charset="0"/>
                <a:cs typeface="Calibri" panose="020F0502020204030204" pitchFamily="34" charset="0"/>
              </a:rPr>
              <a:t>, Maurício da Silva Duarte², Jorge Moyses </a:t>
            </a:r>
            <a:r>
              <a:rPr lang="pt-BR" sz="4800" dirty="0" err="1">
                <a:latin typeface="Calibri" panose="020F0502020204030204" pitchFamily="34" charset="0"/>
                <a:ea typeface="Calibri" panose="020F0502020204030204" pitchFamily="34" charset="0"/>
                <a:cs typeface="Calibri" panose="020F0502020204030204" pitchFamily="34" charset="0"/>
              </a:rPr>
              <a:t>Schreira¹</a:t>
            </a:r>
            <a:endParaRPr lang="pt-BR" sz="4800" dirty="0">
              <a:latin typeface="Calibri" panose="020F0502020204030204" pitchFamily="34" charset="0"/>
              <a:ea typeface="Calibri" panose="020F0502020204030204" pitchFamily="34" charset="0"/>
              <a:cs typeface="Calibri" panose="020F0502020204030204" pitchFamily="34" charset="0"/>
            </a:endParaRPr>
          </a:p>
        </p:txBody>
      </p:sp>
      <p:sp>
        <p:nvSpPr>
          <p:cNvPr id="6" name="CaixaDeTexto 5">
            <a:extLst>
              <a:ext uri="{FF2B5EF4-FFF2-40B4-BE49-F238E27FC236}">
                <a16:creationId xmlns:a16="http://schemas.microsoft.com/office/drawing/2014/main" id="{4F49A653-BC8B-A440-DCAA-517C52A89B8B}"/>
              </a:ext>
            </a:extLst>
          </p:cNvPr>
          <p:cNvSpPr txBox="1"/>
          <p:nvPr/>
        </p:nvSpPr>
        <p:spPr>
          <a:xfrm>
            <a:off x="584200" y="12016520"/>
            <a:ext cx="6324600" cy="830997"/>
          </a:xfrm>
          <a:prstGeom prst="rect">
            <a:avLst/>
          </a:prstGeom>
          <a:noFill/>
        </p:spPr>
        <p:txBody>
          <a:bodyPr wrap="square" rtlCol="0">
            <a:spAutoFit/>
          </a:bodyPr>
          <a:lstStyle/>
          <a:p>
            <a:pPr algn="l"/>
            <a:r>
              <a:rPr lang="pt-BR" sz="4800" b="1" dirty="0">
                <a:latin typeface="Calibri" panose="020F0502020204030204" pitchFamily="34" charset="0"/>
                <a:ea typeface="Calibri" panose="020F0502020204030204" pitchFamily="34" charset="0"/>
                <a:cs typeface="Calibri" panose="020F0502020204030204" pitchFamily="34" charset="0"/>
              </a:rPr>
              <a:t>Introdução:</a:t>
            </a:r>
          </a:p>
        </p:txBody>
      </p:sp>
      <p:sp>
        <p:nvSpPr>
          <p:cNvPr id="9" name="CaixaDeTexto 8">
            <a:extLst>
              <a:ext uri="{FF2B5EF4-FFF2-40B4-BE49-F238E27FC236}">
                <a16:creationId xmlns:a16="http://schemas.microsoft.com/office/drawing/2014/main" id="{E40C5221-4496-8FF3-1C16-68C1E9DAF132}"/>
              </a:ext>
            </a:extLst>
          </p:cNvPr>
          <p:cNvSpPr txBox="1"/>
          <p:nvPr/>
        </p:nvSpPr>
        <p:spPr>
          <a:xfrm>
            <a:off x="609600" y="20128041"/>
            <a:ext cx="6324600" cy="830997"/>
          </a:xfrm>
          <a:prstGeom prst="rect">
            <a:avLst/>
          </a:prstGeom>
          <a:noFill/>
        </p:spPr>
        <p:txBody>
          <a:bodyPr wrap="square" rtlCol="0">
            <a:spAutoFit/>
          </a:bodyPr>
          <a:lstStyle/>
          <a:p>
            <a:pPr algn="l"/>
            <a:r>
              <a:rPr lang="pt-BR" sz="4800" b="1" dirty="0">
                <a:latin typeface="Calibri" panose="020F0502020204030204" pitchFamily="34" charset="0"/>
                <a:ea typeface="Calibri" panose="020F0502020204030204" pitchFamily="34" charset="0"/>
                <a:cs typeface="Calibri" panose="020F0502020204030204" pitchFamily="34" charset="0"/>
              </a:rPr>
              <a:t>Objetivos Gerais:</a:t>
            </a:r>
          </a:p>
        </p:txBody>
      </p:sp>
      <p:sp>
        <p:nvSpPr>
          <p:cNvPr id="10" name="CaixaDeTexto 9">
            <a:extLst>
              <a:ext uri="{FF2B5EF4-FFF2-40B4-BE49-F238E27FC236}">
                <a16:creationId xmlns:a16="http://schemas.microsoft.com/office/drawing/2014/main" id="{2A3C726A-A1D5-FF57-4ECC-3DE641EFE93E}"/>
              </a:ext>
            </a:extLst>
          </p:cNvPr>
          <p:cNvSpPr txBox="1"/>
          <p:nvPr/>
        </p:nvSpPr>
        <p:spPr>
          <a:xfrm>
            <a:off x="635000" y="13155558"/>
            <a:ext cx="13436600" cy="6740307"/>
          </a:xfrm>
          <a:prstGeom prst="rect">
            <a:avLst/>
          </a:prstGeom>
          <a:noFill/>
        </p:spPr>
        <p:txBody>
          <a:bodyPr wrap="square" rtlCol="0">
            <a:spAutoFit/>
          </a:bodyPr>
          <a:lstStyle/>
          <a:p>
            <a:pPr algn="thaiDist"/>
            <a:r>
              <a:rPr lang="pt-BR" sz="4800" dirty="0">
                <a:latin typeface="Calibri" panose="020F0502020204030204" pitchFamily="34" charset="0"/>
                <a:ea typeface="Calibri" panose="020F0502020204030204" pitchFamily="34" charset="0"/>
                <a:cs typeface="Calibri" panose="020F0502020204030204" pitchFamily="34" charset="0"/>
              </a:rPr>
              <a:t>A haste femoral proximal (PFN) é amplamente utilizada no tratamento de fraturas trocantéricas. No entanto, podem ocorrer complicações mecânicas, exigindo abordagens mais invasivas, como a </a:t>
            </a:r>
            <a:r>
              <a:rPr lang="pt-BR" sz="4800" dirty="0" err="1">
                <a:latin typeface="Calibri" panose="020F0502020204030204" pitchFamily="34" charset="0"/>
                <a:ea typeface="Calibri" panose="020F0502020204030204" pitchFamily="34" charset="0"/>
                <a:cs typeface="Calibri" panose="020F0502020204030204" pitchFamily="34" charset="0"/>
              </a:rPr>
              <a:t>artroplastia</a:t>
            </a:r>
            <a:r>
              <a:rPr lang="pt-BR" sz="4800" dirty="0">
                <a:latin typeface="Calibri" panose="020F0502020204030204" pitchFamily="34" charset="0"/>
                <a:ea typeface="Calibri" panose="020F0502020204030204" pitchFamily="34" charset="0"/>
                <a:cs typeface="Calibri" panose="020F0502020204030204" pitchFamily="34" charset="0"/>
              </a:rPr>
              <a:t> total de quadril (ATQ). Um estudo publicado na Revista Brasileira de Ortopedia observou que houve maior incidência de erros técnicos com PFN (9,67%) quando comparado ao DHS (3,48%).</a:t>
            </a:r>
          </a:p>
        </p:txBody>
      </p:sp>
      <p:sp>
        <p:nvSpPr>
          <p:cNvPr id="12" name="CaixaDeTexto 11">
            <a:extLst>
              <a:ext uri="{FF2B5EF4-FFF2-40B4-BE49-F238E27FC236}">
                <a16:creationId xmlns:a16="http://schemas.microsoft.com/office/drawing/2014/main" id="{178E4C69-B49D-1070-E26D-6968E9E0CDDC}"/>
              </a:ext>
            </a:extLst>
          </p:cNvPr>
          <p:cNvSpPr txBox="1"/>
          <p:nvPr/>
        </p:nvSpPr>
        <p:spPr>
          <a:xfrm>
            <a:off x="609600" y="21210626"/>
            <a:ext cx="13436600" cy="5447645"/>
          </a:xfrm>
          <a:prstGeom prst="rect">
            <a:avLst/>
          </a:prstGeom>
          <a:noFill/>
        </p:spPr>
        <p:txBody>
          <a:bodyPr wrap="square" rtlCol="0">
            <a:spAutoFit/>
          </a:bodyPr>
          <a:lstStyle/>
          <a:p>
            <a:pPr algn="just" rtl="0"/>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Analisar, por meio de um caso clínico, a falha mecânica da fixação com haste PFN em fraturas trocantéricas e quando se realizar </a:t>
            </a:r>
            <a:r>
              <a:rPr lang="pt-BR" sz="4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artroplastia</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total de quadril, destacando critérios de decisão, técnica cirúrgica e desfecho clínico. </a:t>
            </a:r>
            <a:endParaRPr lang="pt-BR" sz="4800" dirty="0">
              <a:effectLst/>
              <a:latin typeface="Calibri" panose="020F0502020204030204" pitchFamily="34" charset="0"/>
              <a:ea typeface="Calibri" panose="020F0502020204030204" pitchFamily="34" charset="0"/>
              <a:cs typeface="Calibri" panose="020F0502020204030204" pitchFamily="34" charset="0"/>
            </a:endParaRPr>
          </a:p>
          <a:p>
            <a:pPr algn="just"/>
            <a:br>
              <a:rPr lang="pt-BR" sz="5400" dirty="0">
                <a:latin typeface="Shonar Bangla" panose="02020603050405020304" pitchFamily="18" charset="0"/>
                <a:cs typeface="Shonar Bangla" panose="02020603050405020304" pitchFamily="18" charset="0"/>
              </a:rPr>
            </a:br>
            <a:endParaRPr lang="pt-BR" sz="5400" dirty="0">
              <a:latin typeface="Shonar Bangla" panose="02020603050405020304" pitchFamily="18" charset="0"/>
              <a:cs typeface="Shonar Bangla" panose="02020603050405020304" pitchFamily="18" charset="0"/>
            </a:endParaRPr>
          </a:p>
        </p:txBody>
      </p:sp>
      <p:sp>
        <p:nvSpPr>
          <p:cNvPr id="16" name="CaixaDeTexto 15">
            <a:extLst>
              <a:ext uri="{FF2B5EF4-FFF2-40B4-BE49-F238E27FC236}">
                <a16:creationId xmlns:a16="http://schemas.microsoft.com/office/drawing/2014/main" id="{F5EABF91-A3D3-269A-9FB1-CE1E62733238}"/>
              </a:ext>
            </a:extLst>
          </p:cNvPr>
          <p:cNvSpPr txBox="1"/>
          <p:nvPr/>
        </p:nvSpPr>
        <p:spPr>
          <a:xfrm>
            <a:off x="685800" y="24827040"/>
            <a:ext cx="7670800" cy="830997"/>
          </a:xfrm>
          <a:prstGeom prst="rect">
            <a:avLst/>
          </a:prstGeom>
          <a:noFill/>
        </p:spPr>
        <p:txBody>
          <a:bodyPr wrap="square" rtlCol="0">
            <a:spAutoFit/>
          </a:bodyPr>
          <a:lstStyle/>
          <a:p>
            <a:pPr algn="l"/>
            <a:r>
              <a:rPr lang="pt-BR" sz="4800" b="1" dirty="0">
                <a:latin typeface="Calibri" panose="020F0502020204030204" pitchFamily="34" charset="0"/>
                <a:ea typeface="Calibri" panose="020F0502020204030204" pitchFamily="34" charset="0"/>
                <a:cs typeface="Calibri" panose="020F0502020204030204" pitchFamily="34" charset="0"/>
              </a:rPr>
              <a:t>Materiais e Métodos:</a:t>
            </a:r>
          </a:p>
        </p:txBody>
      </p:sp>
      <p:sp>
        <p:nvSpPr>
          <p:cNvPr id="18" name="CaixaDeTexto 17">
            <a:extLst>
              <a:ext uri="{FF2B5EF4-FFF2-40B4-BE49-F238E27FC236}">
                <a16:creationId xmlns:a16="http://schemas.microsoft.com/office/drawing/2014/main" id="{3D12B370-F990-D374-B2AF-BC584096D405}"/>
              </a:ext>
            </a:extLst>
          </p:cNvPr>
          <p:cNvSpPr txBox="1"/>
          <p:nvPr/>
        </p:nvSpPr>
        <p:spPr>
          <a:xfrm>
            <a:off x="660400" y="25858826"/>
            <a:ext cx="13385800" cy="5539978"/>
          </a:xfrm>
          <a:prstGeom prst="rect">
            <a:avLst/>
          </a:prstGeom>
          <a:noFill/>
        </p:spPr>
        <p:txBody>
          <a:bodyPr wrap="square" rtlCol="0">
            <a:spAutoFit/>
          </a:bodyPr>
          <a:lstStyle/>
          <a:p>
            <a:pPr algn="just"/>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 estudo descreve um relato de caso clínico, obtido através de um médico plantonista de um hospital de Porto Alegre. A análise foi conduzida baseada em dados do exame e anamnese do paciente. </a:t>
            </a:r>
            <a:endParaRPr lang="pt-BR" sz="4800" dirty="0">
              <a:effectLst/>
              <a:latin typeface="Calibri" panose="020F0502020204030204" pitchFamily="34" charset="0"/>
              <a:ea typeface="Calibri" panose="020F0502020204030204" pitchFamily="34" charset="0"/>
              <a:cs typeface="Calibri" panose="020F0502020204030204" pitchFamily="34" charset="0"/>
            </a:endParaRPr>
          </a:p>
          <a:p>
            <a:pPr algn="just" rtl="0"/>
            <a:endParaRPr lang="pt-BR" sz="5400" dirty="0">
              <a:effectLst/>
              <a:latin typeface="Shonar Bangla" panose="02020603050405020304" pitchFamily="18" charset="0"/>
              <a:cs typeface="Shonar Bangla" panose="02020603050405020304" pitchFamily="18" charset="0"/>
            </a:endParaRPr>
          </a:p>
          <a:p>
            <a:pPr algn="just"/>
            <a:br>
              <a:rPr lang="pt-BR" sz="5400" dirty="0">
                <a:latin typeface="Shonar Bangla" panose="02020603050405020304" pitchFamily="18" charset="0"/>
                <a:cs typeface="Shonar Bangla" panose="02020603050405020304" pitchFamily="18" charset="0"/>
              </a:rPr>
            </a:br>
            <a:endParaRPr lang="pt-BR" sz="5400" dirty="0">
              <a:latin typeface="Shonar Bangla" panose="02020603050405020304" pitchFamily="18" charset="0"/>
              <a:cs typeface="Shonar Bangla" panose="02020603050405020304" pitchFamily="18" charset="0"/>
            </a:endParaRPr>
          </a:p>
        </p:txBody>
      </p:sp>
      <p:sp>
        <p:nvSpPr>
          <p:cNvPr id="20" name="CaixaDeTexto 19">
            <a:extLst>
              <a:ext uri="{FF2B5EF4-FFF2-40B4-BE49-F238E27FC236}">
                <a16:creationId xmlns:a16="http://schemas.microsoft.com/office/drawing/2014/main" id="{C8F01145-4665-626D-20F6-5CB5D6E38404}"/>
              </a:ext>
            </a:extLst>
          </p:cNvPr>
          <p:cNvSpPr txBox="1"/>
          <p:nvPr/>
        </p:nvSpPr>
        <p:spPr>
          <a:xfrm>
            <a:off x="711200" y="29500640"/>
            <a:ext cx="7670800" cy="830997"/>
          </a:xfrm>
          <a:prstGeom prst="rect">
            <a:avLst/>
          </a:prstGeom>
          <a:noFill/>
        </p:spPr>
        <p:txBody>
          <a:bodyPr wrap="square" rtlCol="0">
            <a:spAutoFit/>
          </a:bodyPr>
          <a:lstStyle/>
          <a:p>
            <a:pPr algn="l"/>
            <a:r>
              <a:rPr lang="pt-BR" sz="4800" b="1" dirty="0">
                <a:latin typeface="Calibri" panose="020F0502020204030204" pitchFamily="34" charset="0"/>
                <a:ea typeface="Calibri" panose="020F0502020204030204" pitchFamily="34" charset="0"/>
                <a:cs typeface="Calibri" panose="020F0502020204030204" pitchFamily="34" charset="0"/>
              </a:rPr>
              <a:t>Resultados:</a:t>
            </a:r>
          </a:p>
        </p:txBody>
      </p:sp>
      <p:sp>
        <p:nvSpPr>
          <p:cNvPr id="22" name="CaixaDeTexto 21">
            <a:extLst>
              <a:ext uri="{FF2B5EF4-FFF2-40B4-BE49-F238E27FC236}">
                <a16:creationId xmlns:a16="http://schemas.microsoft.com/office/drawing/2014/main" id="{C67DD576-77D8-2844-90BE-A175396B52F3}"/>
              </a:ext>
            </a:extLst>
          </p:cNvPr>
          <p:cNvSpPr txBox="1"/>
          <p:nvPr/>
        </p:nvSpPr>
        <p:spPr>
          <a:xfrm>
            <a:off x="635000" y="30583226"/>
            <a:ext cx="13411200" cy="8956298"/>
          </a:xfrm>
          <a:prstGeom prst="rect">
            <a:avLst/>
          </a:prstGeom>
          <a:noFill/>
        </p:spPr>
        <p:txBody>
          <a:bodyPr wrap="square" rtlCol="0">
            <a:spAutoFit/>
          </a:bodyPr>
          <a:lstStyle/>
          <a:p>
            <a:pPr algn="just"/>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Paciente 83 anos, sexo feminino com múltiplas cirurgias ortopédicas prévias, buscou atendimento com fratura trocantérica direita  após queda da própria altura. Inicialmente foi realizado procedimento de colocação com haste PFN à direita, no qual apresentou complicações mecânicas (CUT IN/ CUT THROUGH), sendo indicado a retirada do material e realizar uma ATQ. O procedimento foi realizado por um acesso póstero lateral de </a:t>
            </a:r>
            <a:r>
              <a:rPr lang="pt-BR" sz="4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Kocher</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incluindo retirada da síntese,  e uso de enxerto </a:t>
            </a:r>
            <a:r>
              <a:rPr lang="pt-BR" sz="4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osteocondral</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para o defeito </a:t>
            </a:r>
            <a:r>
              <a:rPr lang="pt-BR" sz="4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acetabular</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  realização de cimentação da haste femoral. </a:t>
            </a:r>
            <a:endParaRPr lang="pt-BR" sz="4800" dirty="0">
              <a:latin typeface="Calibri" panose="020F0502020204030204" pitchFamily="34" charset="0"/>
              <a:ea typeface="Calibri" panose="020F0502020204030204" pitchFamily="34" charset="0"/>
              <a:cs typeface="Calibri" panose="020F0502020204030204" pitchFamily="34" charset="0"/>
            </a:endParaRPr>
          </a:p>
        </p:txBody>
      </p:sp>
      <p:sp>
        <p:nvSpPr>
          <p:cNvPr id="26" name="CaixaDeTexto 25">
            <a:extLst>
              <a:ext uri="{FF2B5EF4-FFF2-40B4-BE49-F238E27FC236}">
                <a16:creationId xmlns:a16="http://schemas.microsoft.com/office/drawing/2014/main" id="{FAB58619-8D82-F489-ED89-D84F0B5D4137}"/>
              </a:ext>
            </a:extLst>
          </p:cNvPr>
          <p:cNvSpPr txBox="1"/>
          <p:nvPr/>
        </p:nvSpPr>
        <p:spPr>
          <a:xfrm>
            <a:off x="14757400" y="12063358"/>
            <a:ext cx="13436600" cy="5355312"/>
          </a:xfrm>
          <a:prstGeom prst="rect">
            <a:avLst/>
          </a:prstGeom>
          <a:noFill/>
        </p:spPr>
        <p:txBody>
          <a:bodyPr wrap="square" rtlCol="0">
            <a:spAutoFit/>
          </a:bodyPr>
          <a:lstStyle/>
          <a:p>
            <a:pPr algn="thaiDist"/>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cirurgia evoluiu sem sangramentos importantes ou sinais de infecções ativas, porém foi coletado  tecido necrótico  para a análise do material.  No pós-operatório evoluiu sem intercorrências, com carga sobre o membro após 24 horas da cirurgia, iniciando reabilitação com fisioterapia.</a:t>
            </a:r>
            <a:endParaRPr lang="pt-BR" sz="4800" dirty="0">
              <a:effectLst/>
              <a:latin typeface="Calibri" panose="020F0502020204030204" pitchFamily="34" charset="0"/>
              <a:ea typeface="Calibri" panose="020F0502020204030204" pitchFamily="34" charset="0"/>
              <a:cs typeface="Calibri" panose="020F0502020204030204" pitchFamily="34" charset="0"/>
            </a:endParaRPr>
          </a:p>
          <a:p>
            <a:pPr algn="thaiDist"/>
            <a:endParaRPr lang="pt-BR" sz="5400" dirty="0">
              <a:latin typeface="Shonar Bangla" panose="02020603050405020304" pitchFamily="18" charset="0"/>
              <a:cs typeface="Shonar Bangla" panose="02020603050405020304" pitchFamily="18" charset="0"/>
            </a:endParaRPr>
          </a:p>
        </p:txBody>
      </p:sp>
      <p:sp>
        <p:nvSpPr>
          <p:cNvPr id="32" name="CaixaDeTexto 31">
            <a:extLst>
              <a:ext uri="{FF2B5EF4-FFF2-40B4-BE49-F238E27FC236}">
                <a16:creationId xmlns:a16="http://schemas.microsoft.com/office/drawing/2014/main" id="{64AB1BDE-2EE3-4713-0270-2EC98A03BB3C}"/>
              </a:ext>
            </a:extLst>
          </p:cNvPr>
          <p:cNvSpPr txBox="1"/>
          <p:nvPr/>
        </p:nvSpPr>
        <p:spPr>
          <a:xfrm>
            <a:off x="14681200" y="25884226"/>
            <a:ext cx="13411200" cy="6093976"/>
          </a:xfrm>
          <a:prstGeom prst="rect">
            <a:avLst/>
          </a:prstGeom>
          <a:noFill/>
        </p:spPr>
        <p:txBody>
          <a:bodyPr wrap="square" rtlCol="0">
            <a:spAutoFit/>
          </a:bodyPr>
          <a:lstStyle/>
          <a:p>
            <a:pPr algn="just"/>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 caso evidencia falha na fixação com PFN em fratura trocantérica, reforçando a necessidade de criteriosa avaliação pré-operatória. A escolha pela ATQ considerou a falha inicial, idade avançada e histórico cirúrgico da paciente. O bom desfecho reforça a importância de decisões individualizadas em fraturas trocantéricas de idosos.</a:t>
            </a:r>
            <a:endParaRPr lang="pt-BR" sz="4800" dirty="0">
              <a:effectLst/>
              <a:latin typeface="Calibri" panose="020F0502020204030204" pitchFamily="34" charset="0"/>
              <a:ea typeface="Calibri" panose="020F0502020204030204" pitchFamily="34" charset="0"/>
              <a:cs typeface="Calibri" panose="020F0502020204030204" pitchFamily="34" charset="0"/>
            </a:endParaRPr>
          </a:p>
          <a:p>
            <a:pPr algn="just"/>
            <a:endParaRPr lang="pt-BR" sz="5400" dirty="0">
              <a:latin typeface="Shonar Bangla" panose="02020603050405020304" pitchFamily="18" charset="0"/>
              <a:cs typeface="Shonar Bangla" panose="02020603050405020304" pitchFamily="18" charset="0"/>
            </a:endParaRPr>
          </a:p>
        </p:txBody>
      </p:sp>
      <p:sp>
        <p:nvSpPr>
          <p:cNvPr id="34" name="CaixaDeTexto 33">
            <a:extLst>
              <a:ext uri="{FF2B5EF4-FFF2-40B4-BE49-F238E27FC236}">
                <a16:creationId xmlns:a16="http://schemas.microsoft.com/office/drawing/2014/main" id="{E570D900-67E6-809C-6778-D88F61B97812}"/>
              </a:ext>
            </a:extLst>
          </p:cNvPr>
          <p:cNvSpPr txBox="1"/>
          <p:nvPr/>
        </p:nvSpPr>
        <p:spPr>
          <a:xfrm>
            <a:off x="14757400" y="24852440"/>
            <a:ext cx="7670800" cy="830997"/>
          </a:xfrm>
          <a:prstGeom prst="rect">
            <a:avLst/>
          </a:prstGeom>
          <a:noFill/>
        </p:spPr>
        <p:txBody>
          <a:bodyPr wrap="square" rtlCol="0">
            <a:spAutoFit/>
          </a:bodyPr>
          <a:lstStyle/>
          <a:p>
            <a:pPr algn="l"/>
            <a:r>
              <a:rPr lang="pt-BR" sz="4800" b="1" dirty="0">
                <a:latin typeface="Calibri" panose="020F0502020204030204" pitchFamily="34" charset="0"/>
                <a:ea typeface="Calibri" panose="020F0502020204030204" pitchFamily="34" charset="0"/>
                <a:cs typeface="Calibri" panose="020F0502020204030204" pitchFamily="34" charset="0"/>
              </a:rPr>
              <a:t>Conclusão:</a:t>
            </a:r>
          </a:p>
        </p:txBody>
      </p:sp>
      <p:sp>
        <p:nvSpPr>
          <p:cNvPr id="11" name="CaixaDeTexto 10">
            <a:extLst>
              <a:ext uri="{FF2B5EF4-FFF2-40B4-BE49-F238E27FC236}">
                <a16:creationId xmlns:a16="http://schemas.microsoft.com/office/drawing/2014/main" id="{DE462173-D72B-942A-7961-E7AF01DD5D9D}"/>
              </a:ext>
            </a:extLst>
          </p:cNvPr>
          <p:cNvSpPr txBox="1"/>
          <p:nvPr/>
        </p:nvSpPr>
        <p:spPr>
          <a:xfrm>
            <a:off x="14757400" y="32015240"/>
            <a:ext cx="7670800" cy="1107996"/>
          </a:xfrm>
          <a:prstGeom prst="rect">
            <a:avLst/>
          </a:prstGeom>
          <a:noFill/>
        </p:spPr>
        <p:txBody>
          <a:bodyPr wrap="square" rtlCol="0">
            <a:spAutoFit/>
          </a:bodyPr>
          <a:lstStyle/>
          <a:p>
            <a:pPr algn="l"/>
            <a:r>
              <a:rPr lang="pt-BR" sz="6600" b="1" dirty="0">
                <a:latin typeface="Calibri" panose="020F0502020204030204" pitchFamily="34" charset="0"/>
                <a:ea typeface="Calibri" panose="020F0502020204030204" pitchFamily="34" charset="0"/>
                <a:cs typeface="Calibri" panose="020F0502020204030204" pitchFamily="34" charset="0"/>
              </a:rPr>
              <a:t>Referências:</a:t>
            </a:r>
          </a:p>
        </p:txBody>
      </p:sp>
      <p:sp>
        <p:nvSpPr>
          <p:cNvPr id="14" name="CaixaDeTexto 13">
            <a:extLst>
              <a:ext uri="{FF2B5EF4-FFF2-40B4-BE49-F238E27FC236}">
                <a16:creationId xmlns:a16="http://schemas.microsoft.com/office/drawing/2014/main" id="{687FCB13-9A6C-4078-F987-7B13AB60045E}"/>
              </a:ext>
            </a:extLst>
          </p:cNvPr>
          <p:cNvSpPr txBox="1"/>
          <p:nvPr/>
        </p:nvSpPr>
        <p:spPr>
          <a:xfrm>
            <a:off x="14808200" y="33128314"/>
            <a:ext cx="13411200" cy="8402300"/>
          </a:xfrm>
          <a:prstGeom prst="rect">
            <a:avLst/>
          </a:prstGeom>
          <a:noFill/>
        </p:spPr>
        <p:txBody>
          <a:bodyPr wrap="square" rtlCol="0">
            <a:spAutoFit/>
          </a:bodyPr>
          <a:lstStyle/>
          <a:p>
            <a:pPr algn="just"/>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SHARMA, </a:t>
            </a:r>
            <a:r>
              <a:rPr lang="pt-BR" sz="4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Anmol</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SETHI, </a:t>
            </a:r>
            <a:r>
              <a:rPr lang="pt-BR" sz="4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Anisha</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SHARMA, </a:t>
            </a:r>
            <a:r>
              <a:rPr lang="pt-BR" sz="4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Shardaindu</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t-BR" sz="4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Treatment</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t-BR" sz="4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of</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t-BR" sz="4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stable</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t-BR" sz="4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intertrochanteric</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t-BR" sz="4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fractures</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t-BR" sz="4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of</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t-BR" sz="4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t-BR" sz="4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femur</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t-BR" sz="4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with</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proximal femoral </a:t>
            </a:r>
            <a:r>
              <a:rPr lang="pt-BR" sz="4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nail</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versus </a:t>
            </a:r>
            <a:r>
              <a:rPr lang="pt-BR" sz="4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dynamic</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hip </a:t>
            </a:r>
            <a:r>
              <a:rPr lang="pt-BR" sz="4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screw</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a:t>
            </a:r>
            <a:r>
              <a:rPr lang="pt-BR" sz="4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comparative</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t-BR" sz="4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study</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t-BR" sz="4800" b="0" i="1"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Revista Brasileira de Ortopedia (</a:t>
            </a:r>
            <a:r>
              <a:rPr lang="pt-BR" sz="4800" b="0" i="1"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English</a:t>
            </a:r>
            <a:r>
              <a:rPr lang="pt-BR" sz="4800" b="0" i="1"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t-BR" sz="4800" b="0" i="1"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Edition</a:t>
            </a:r>
            <a:r>
              <a:rPr lang="pt-BR" sz="4800" b="0" i="1"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 53, n. 4, p. 477-481, 2018. ISSN 2255-4971. Disponível em:</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cId9aea221cc8dc428d"/>
              </a:rPr>
              <a:t> </a:t>
            </a:r>
            <a:r>
              <a:rPr lang="pt-BR" sz="4800" b="0" i="0" u="sng" strike="noStrike" dirty="0">
                <a:solidFill>
                  <a:srgbClr val="1155CC"/>
                </a:solidFill>
                <a:effectLst/>
                <a:latin typeface="Calibri" panose="020F0502020204030204" pitchFamily="34" charset="0"/>
                <a:ea typeface="Calibri" panose="020F0502020204030204" pitchFamily="34" charset="0"/>
                <a:cs typeface="Calibri" panose="020F0502020204030204" pitchFamily="34" charset="0"/>
                <a:hlinkClick r:id="rcId9aea221cc8dc428d"/>
              </a:rPr>
              <a:t>https://doi.org/10.1016/j.rboe.2017.07.008</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Acesso em: 6 abr. 2025.</a:t>
            </a:r>
            <a:endParaRPr lang="pt-BR" sz="4800" dirty="0">
              <a:effectLst/>
              <a:latin typeface="Calibri" panose="020F0502020204030204" pitchFamily="34" charset="0"/>
              <a:ea typeface="Calibri" panose="020F0502020204030204" pitchFamily="34" charset="0"/>
              <a:cs typeface="Calibri" panose="020F0502020204030204" pitchFamily="34" charset="0"/>
            </a:endParaRPr>
          </a:p>
          <a:p>
            <a:pPr algn="just"/>
            <a:endParaRPr lang="pt-BR" sz="5400" dirty="0">
              <a:effectLst/>
              <a:latin typeface="Shonar Bangla" panose="02020603050405020304" pitchFamily="18" charset="0"/>
              <a:cs typeface="Shonar Bangla" panose="02020603050405020304" pitchFamily="18" charset="0"/>
            </a:endParaRPr>
          </a:p>
          <a:p>
            <a:pPr algn="just"/>
            <a:endParaRPr lang="pt-BR" sz="5400" dirty="0">
              <a:latin typeface="Shonar Bangla" panose="02020603050405020304" pitchFamily="18" charset="0"/>
              <a:cs typeface="Shonar Bangla" panose="02020603050405020304" pitchFamily="18" charset="0"/>
            </a:endParaRPr>
          </a:p>
        </p:txBody>
      </p:sp>
      <p:pic>
        <p:nvPicPr>
          <p:cNvPr id="15" name="Imagem 14">
            <a:extLst>
              <a:ext uri="{FF2B5EF4-FFF2-40B4-BE49-F238E27FC236}">
                <a16:creationId xmlns:a16="http://schemas.microsoft.com/office/drawing/2014/main" id="{2A0AF214-AF7A-F88A-FC96-7ABC49EF49B5}"/>
              </a:ext>
            </a:extLst>
          </p:cNvPr>
          <p:cNvPicPr>
            <a:picLocks noChangeAspect="1"/>
          </p:cNvPicPr>
          <p:nvPr/>
        </p:nvPicPr>
        <p:blipFill>
          <a:blip r:embed="R6701a51c54e74e06">
            <a:extLst>
              <a:ext uri="{28A0092B-C50C-407E-A947-70E740481C1C}">
                <a14:useLocalDpi xmlns:a14="http://schemas.microsoft.com/office/drawing/2010/main" val="0"/>
              </a:ext>
            </a:extLst>
          </a:blip>
          <a:stretch>
            <a:fillRect/>
          </a:stretch>
        </p:blipFill>
        <p:spPr>
          <a:xfrm>
            <a:off x="15602019" y="17543188"/>
            <a:ext cx="4791367" cy="5213248"/>
          </a:xfrm>
          <a:prstGeom prst="rect">
            <a:avLst/>
          </a:prstGeom>
        </p:spPr>
      </p:pic>
      <p:pic>
        <p:nvPicPr>
          <p:cNvPr id="23" name="Imagem 22">
            <a:extLst>
              <a:ext uri="{FF2B5EF4-FFF2-40B4-BE49-F238E27FC236}">
                <a16:creationId xmlns:a16="http://schemas.microsoft.com/office/drawing/2014/main" id="{BBD68E3F-268E-7D12-1BD1-F3216D459EAC}"/>
              </a:ext>
            </a:extLst>
          </p:cNvPr>
          <p:cNvPicPr>
            <a:picLocks noChangeAspect="1"/>
          </p:cNvPicPr>
          <p:nvPr/>
        </p:nvPicPr>
        <p:blipFill>
          <a:blip r:embed="Rb491654f0ea84870">
            <a:extLst>
              <a:ext uri="{28A0092B-C50C-407E-A947-70E740481C1C}">
                <a14:useLocalDpi xmlns:a14="http://schemas.microsoft.com/office/drawing/2010/main" val="0"/>
              </a:ext>
            </a:extLst>
          </a:blip>
          <a:stretch>
            <a:fillRect/>
          </a:stretch>
        </p:blipFill>
        <p:spPr>
          <a:xfrm>
            <a:off x="22176649" y="28369"/>
            <a:ext cx="3750304" cy="3874826"/>
          </a:xfrm>
          <a:prstGeom prst="rect">
            <a:avLst/>
          </a:prstGeom>
        </p:spPr>
      </p:pic>
      <p:pic>
        <p:nvPicPr>
          <p:cNvPr id="1026" name="Picture 2">
            <a:extLst>
              <a:ext uri="{FF2B5EF4-FFF2-40B4-BE49-F238E27FC236}">
                <a16:creationId xmlns:a16="http://schemas.microsoft.com/office/drawing/2014/main" id="{10040228-546F-DF18-C460-93C90FF8BB0F}"/>
              </a:ext>
            </a:extLst>
          </p:cNvPr>
          <p:cNvPicPr>
            <a:picLocks noChangeAspect="1" noChangeArrowheads="1"/>
          </p:cNvPicPr>
          <p:nvPr/>
        </p:nvPicPr>
        <p:blipFill rotWithShape="1">
          <a:blip r:embed="R2e1decbea86b46e8">
            <a:extLst>
              <a:ext uri="{28A0092B-C50C-407E-A947-70E740481C1C}">
                <a14:useLocalDpi xmlns:a14="http://schemas.microsoft.com/office/drawing/2010/main" val="0"/>
              </a:ext>
            </a:extLst>
          </a:blip>
          <a:srcRect l="4402" t="22617" r="19103" b="19221"/>
          <a:stretch/>
        </p:blipFill>
        <p:spPr bwMode="auto">
          <a:xfrm>
            <a:off x="22428200" y="17461146"/>
            <a:ext cx="5251898" cy="5324254"/>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a:extLst>
              <a:ext uri="{FF2B5EF4-FFF2-40B4-BE49-F238E27FC236}">
                <a16:creationId xmlns:a16="http://schemas.microsoft.com/office/drawing/2014/main" id="{C5D27570-DD7E-6B5F-D4D4-B44D8E0C8DB1}"/>
              </a:ext>
            </a:extLst>
          </p:cNvPr>
          <p:cNvSpPr txBox="1"/>
          <p:nvPr/>
        </p:nvSpPr>
        <p:spPr>
          <a:xfrm>
            <a:off x="15461252" y="22936164"/>
            <a:ext cx="4791367" cy="1815882"/>
          </a:xfrm>
          <a:prstGeom prst="rect">
            <a:avLst/>
          </a:prstGeom>
          <a:noFill/>
        </p:spPr>
        <p:txBody>
          <a:bodyPr wrap="square">
            <a:spAutoFit/>
          </a:bodyPr>
          <a:lstStyle/>
          <a:p>
            <a:pPr algn="ctr" rtl="0" fontAlgn="t">
              <a:buNone/>
            </a:pPr>
            <a:r>
              <a:rPr lang="pt-BR" sz="2800" b="0" i="1"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Figura 1: Raio-X da haste </a:t>
            </a:r>
            <a:r>
              <a:rPr lang="pt-BR" sz="2800" b="0" i="1"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PFN</a:t>
            </a:r>
            <a:r>
              <a:rPr lang="pt-BR" sz="2800" b="0" i="1"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à direta</a:t>
            </a:r>
            <a:r>
              <a:rPr lang="pt-BR" sz="2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com complicação CUT IN/CUT </a:t>
            </a:r>
            <a:r>
              <a:rPr lang="pt-BR" sz="28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THROUGH</a:t>
            </a:r>
            <a:r>
              <a:rPr lang="pt-BR" sz="2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algn="ctr" rtl="0" fontAlgn="t">
              <a:buNone/>
            </a:pPr>
            <a:endParaRPr lang="pt-BR" sz="2800" i="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21" name="CaixaDeTexto 20">
            <a:extLst>
              <a:ext uri="{FF2B5EF4-FFF2-40B4-BE49-F238E27FC236}">
                <a16:creationId xmlns:a16="http://schemas.microsoft.com/office/drawing/2014/main" id="{FA54EDC7-0194-D2D3-19F6-63A758D6116D}"/>
              </a:ext>
            </a:extLst>
          </p:cNvPr>
          <p:cNvSpPr txBox="1"/>
          <p:nvPr/>
        </p:nvSpPr>
        <p:spPr>
          <a:xfrm>
            <a:off x="22428200" y="22889998"/>
            <a:ext cx="5251898" cy="954107"/>
          </a:xfrm>
          <a:prstGeom prst="rect">
            <a:avLst/>
          </a:prstGeom>
          <a:noFill/>
        </p:spPr>
        <p:txBody>
          <a:bodyPr wrap="square">
            <a:spAutoFit/>
          </a:bodyPr>
          <a:lstStyle/>
          <a:p>
            <a:pPr algn="ctr" rtl="0" fontAlgn="t">
              <a:buNone/>
            </a:pPr>
            <a:r>
              <a:rPr lang="pt-BR" sz="2800" b="0" i="1"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Figura 1: Raio-X da pós-operatório da </a:t>
            </a:r>
            <a:r>
              <a:rPr lang="pt-BR" sz="2800" b="0" i="1"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ATQ</a:t>
            </a:r>
            <a:endParaRPr lang="pt-BR" sz="2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9" name="CaixaDeTexto 18">
            <a:extLst>
              <a:ext uri="{FF2B5EF4-FFF2-40B4-BE49-F238E27FC236}">
                <a16:creationId xmlns:a16="http://schemas.microsoft.com/office/drawing/2014/main" id="{0C177E39-0FCD-479F-8F5B-1A04D5AA66F6}"/>
              </a:ext>
            </a:extLst>
          </p:cNvPr>
          <p:cNvSpPr txBox="1"/>
          <p:nvPr/>
        </p:nvSpPr>
        <p:spPr>
          <a:xfrm>
            <a:off x="2963451" y="10122153"/>
            <a:ext cx="21088350" cy="2092881"/>
          </a:xfrm>
          <a:prstGeom prst="rect">
            <a:avLst/>
          </a:prstGeom>
          <a:noFill/>
        </p:spPr>
        <p:txBody>
          <a:bodyPr wrap="square">
            <a:spAutoFit/>
          </a:bodyPr>
          <a:lstStyle/>
          <a:p>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Hospital </a:t>
            </a:r>
            <a:r>
              <a:rPr lang="pt-BR" sz="4800">
                <a:solidFill>
                  <a:srgbClr val="000000"/>
                </a:solidFill>
                <a:latin typeface="Calibri" panose="020F0502020204030204" pitchFamily="34" charset="0"/>
                <a:ea typeface="Calibri" panose="020F0502020204030204" pitchFamily="34" charset="0"/>
                <a:cs typeface="Calibri" panose="020F0502020204030204" pitchFamily="34" charset="0"/>
              </a:rPr>
              <a:t>Cristo Redentor (HCR)</a:t>
            </a:r>
            <a:endParaRPr lang="pt-BR" sz="4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Universidade do Vale do Rio dos Sinos (UNISINOS)</a:t>
            </a:r>
            <a:b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br>
              <a:rPr lang="pt-BR" sz="1800" b="0" dirty="0">
                <a:effectLst/>
                <a:latin typeface="Calibri" panose="020F0502020204030204" pitchFamily="34" charset="0"/>
                <a:ea typeface="Calibri" panose="020F0502020204030204" pitchFamily="34" charset="0"/>
                <a:cs typeface="Calibri" panose="020F0502020204030204" pitchFamily="34" charset="0"/>
              </a:rPr>
            </a:br>
            <a:br>
              <a:rPr lang="pt-BR" sz="800" dirty="0"/>
            </a:br>
            <a:r>
              <a:rPr lang="pt-BR" sz="800" dirty="0"/>
              <a:t> (</a:t>
            </a:r>
            <a:endParaRPr lang="pt-BR" dirty="0"/>
          </a:p>
        </p:txBody>
      </p:sp>
    </p:spTree>
    <p:extLst>
      <p:ext uri="{BB962C8B-B14F-4D97-AF65-F5344CB8AC3E}">
        <p14:creationId xmlns:p14="http://schemas.microsoft.com/office/powerpoint/2010/main" val="3207035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33792E-82CA-9828-71C6-7EE8C1A6AFC3}"/>
              </a:ext>
            </a:extLst>
          </p:cNvPr>
          <p:cNvSpPr>
            <a:spLocks noGrp="1"/>
          </p:cNvSpPr>
          <p:nvPr>
            <p:ph type="title"/>
          </p:nvPr>
        </p:nvSpPr>
        <p:spPr>
          <a:xfrm>
            <a:off x="1591450" y="1853303"/>
            <a:ext cx="24840367" cy="8350126"/>
          </a:xfrm>
        </p:spPr>
        <p:txBody>
          <a:bodyPr>
            <a:normAutofit/>
          </a:bodyPr>
          <a:lstStyle/>
          <a:p>
            <a:pPr algn="ctr" rtl="0">
              <a:buNone/>
            </a:pPr>
            <a:r>
              <a:rPr lang="pt-BR" sz="54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FRATURA DE PILÃO TIBIAL: UM RELATO DE CASO</a:t>
            </a:r>
            <a:br>
              <a:rPr lang="pt-BR" sz="5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br>
              <a:rPr lang="pt-BR" sz="4800" b="1" dirty="0">
                <a:effectLst/>
                <a:latin typeface="Calibri" panose="020F0502020204030204" pitchFamily="34" charset="0"/>
                <a:ea typeface="Calibri" panose="020F0502020204030204" pitchFamily="34" charset="0"/>
                <a:cs typeface="Calibri" panose="020F0502020204030204" pitchFamily="34" charset="0"/>
              </a:rPr>
            </a:br>
            <a:r>
              <a:rPr lang="pt-BR" sz="4800" dirty="0">
                <a:latin typeface="Calibri" panose="020F0502020204030204" pitchFamily="34" charset="0"/>
                <a:ea typeface="Calibri" panose="020F0502020204030204" pitchFamily="34" charset="0"/>
                <a:cs typeface="Calibri" panose="020F0502020204030204" pitchFamily="34" charset="0"/>
              </a:rPr>
              <a:t>AUTOR PRINCIPAL: </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Douglas </a:t>
            </a:r>
            <a:r>
              <a:rPr lang="pt-BR" sz="4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Bolsonelo¹</a:t>
            </a:r>
            <a:b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t-BR" sz="4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CO-AUTORES</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Gabriel Ferrari</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 Alves¹</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Jean Zambeli da Silva², Maurício da Silva Duarte², Jean Zambeli da Silva², Laura Cella Machado</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²</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Marina </a:t>
            </a:r>
            <a:r>
              <a:rPr lang="pt-BR" sz="4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Ottmann</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Boff³, Marcelo Horta Barbosa¹, Douglas </a:t>
            </a:r>
            <a:r>
              <a:rPr lang="pt-BR" sz="4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Backes</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t-BR" sz="4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Schreiner¹</a:t>
            </a:r>
            <a:b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b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b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endParaRPr lang="pt-BR" sz="6600" dirty="0">
              <a:latin typeface="Calibri" panose="020F0502020204030204" pitchFamily="34" charset="0"/>
              <a:ea typeface="Calibri" panose="020F0502020204030204" pitchFamily="34" charset="0"/>
              <a:cs typeface="Calibri" panose="020F0502020204030204" pitchFamily="34" charset="0"/>
            </a:endParaRPr>
          </a:p>
        </p:txBody>
      </p:sp>
      <p:sp>
        <p:nvSpPr>
          <p:cNvPr id="3" name="Espaço Reservado para Conteúdo 2">
            <a:extLst>
              <a:ext uri="{FF2B5EF4-FFF2-40B4-BE49-F238E27FC236}">
                <a16:creationId xmlns:a16="http://schemas.microsoft.com/office/drawing/2014/main" id="{180D34C0-0D51-AA11-17BD-655BDA815798}"/>
              </a:ext>
            </a:extLst>
          </p:cNvPr>
          <p:cNvSpPr>
            <a:spLocks noGrp="1"/>
          </p:cNvSpPr>
          <p:nvPr>
            <p:ph sz="half" idx="1"/>
          </p:nvPr>
        </p:nvSpPr>
        <p:spPr>
          <a:xfrm>
            <a:off x="762001" y="9258300"/>
            <a:ext cx="13249634" cy="30720838"/>
          </a:xfrm>
        </p:spPr>
        <p:txBody>
          <a:bodyPr>
            <a:normAutofit lnSpcReduction="10000"/>
          </a:bodyPr>
          <a:lstStyle/>
          <a:p>
            <a:pPr algn="just" rtl="0">
              <a:spcBef>
                <a:spcPts val="1200"/>
              </a:spcBef>
              <a:spcAft>
                <a:spcPts val="1200"/>
              </a:spcAft>
              <a:buNone/>
            </a:pPr>
            <a:r>
              <a:rPr lang="pt-BR" sz="48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Introdução</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algn="just" rtl="0">
              <a:spcBef>
                <a:spcPts val="1200"/>
              </a:spcBef>
              <a:spcAft>
                <a:spcPts val="1200"/>
              </a:spcAft>
              <a:buNone/>
            </a:pP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As fraturas do pilão tibial são lesões articulares graves, geralmente decorrentes de traumas de alta energia em pacientes jovens. Apresentam elevada complexidade técnica e risco significativo de sequelas funcionais, especialmente quando associadas a lesões de partes moles.</a:t>
            </a:r>
          </a:p>
          <a:p>
            <a:pPr algn="just" rtl="0">
              <a:spcBef>
                <a:spcPts val="1200"/>
              </a:spcBef>
              <a:spcAft>
                <a:spcPts val="1200"/>
              </a:spcAft>
              <a:buNone/>
            </a:pPr>
            <a:endPar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rtl="0">
              <a:spcBef>
                <a:spcPts val="1200"/>
              </a:spcBef>
              <a:spcAft>
                <a:spcPts val="1200"/>
              </a:spcAft>
              <a:buNone/>
            </a:pPr>
            <a:r>
              <a:rPr lang="pt-BR" sz="48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Objetivos primários e secundários</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algn="just" rtl="0">
              <a:spcBef>
                <a:spcPts val="1200"/>
              </a:spcBef>
              <a:spcAft>
                <a:spcPts val="1200"/>
              </a:spcAft>
              <a:buNone/>
            </a:pP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Primário: relatar um caso de fratura do pilão tibial e sua evolução clínica. Secundário: discutir o manejo cirúrgico em etapas, com ênfase na preservação dos tecidos moles e recuperação funcional.</a:t>
            </a:r>
          </a:p>
          <a:p>
            <a:pPr algn="just" rtl="0">
              <a:spcBef>
                <a:spcPts val="1200"/>
              </a:spcBef>
              <a:spcAft>
                <a:spcPts val="1200"/>
              </a:spcAft>
              <a:buNone/>
            </a:pPr>
            <a:endPar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rtl="0">
              <a:spcBef>
                <a:spcPts val="1200"/>
              </a:spcBef>
              <a:spcAft>
                <a:spcPts val="1200"/>
              </a:spcAft>
              <a:buNone/>
            </a:pPr>
            <a:r>
              <a:rPr lang="pt-BR" sz="48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Materiais e Métodos</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algn="just" rtl="0">
              <a:spcBef>
                <a:spcPts val="1200"/>
              </a:spcBef>
              <a:spcAft>
                <a:spcPts val="1200"/>
              </a:spcAft>
              <a:buNone/>
            </a:pP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Relato de caso baseado em revisão de prontuário, imagens radiológicas e condutas médicas hospitalares. A contextualização do manejo foi feita por meio de revisão narrativa da literatura especializada.</a:t>
            </a:r>
          </a:p>
          <a:p>
            <a:pPr algn="just" rtl="0">
              <a:spcBef>
                <a:spcPts val="1200"/>
              </a:spcBef>
              <a:spcAft>
                <a:spcPts val="1200"/>
              </a:spcAft>
              <a:buNone/>
            </a:pPr>
            <a:endParaRPr lang="pt-BR" sz="4800" b="0" dirty="0">
              <a:effectLst/>
              <a:latin typeface="Calibri" panose="020F0502020204030204" pitchFamily="34" charset="0"/>
              <a:ea typeface="Calibri" panose="020F0502020204030204" pitchFamily="34" charset="0"/>
              <a:cs typeface="Calibri" panose="020F0502020204030204" pitchFamily="34" charset="0"/>
            </a:endParaRPr>
          </a:p>
          <a:p>
            <a:pPr algn="just">
              <a:buNone/>
            </a:pPr>
            <a:r>
              <a:rPr lang="pt-BR" sz="48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Resultados</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algn="just">
              <a:buNone/>
            </a:pP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Paciente masculino, 22 anos, sofreu colisão motociclista, apresentando fratura do pilão tibial direito (</a:t>
            </a:r>
            <a:r>
              <a:rPr lang="pt-BR" sz="4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Rüedi-Allgöwer</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III) com preservação </a:t>
            </a:r>
            <a:r>
              <a:rPr lang="pt-BR" sz="4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neurovascular</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Realizou-se redução incruenta, imobilização com tala </a:t>
            </a:r>
            <a:r>
              <a:rPr lang="pt-BR" sz="4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cruropodálica</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 fixação externa em delta. Após estabilização tecidual, foi feita fixação definitiva com placa e parafusos por via póstero-lateral, sob raquianestesia e garrote pneumático. O pós-operatório evoluiu sem sinais de síndrome compartimental, com cicatrização adequada e preservação funcional do membro.</a:t>
            </a:r>
          </a:p>
          <a:p>
            <a:pPr algn="just">
              <a:buNone/>
            </a:pPr>
            <a:endPar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r>
              <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rPr>
              <a:t>Discussão: </a:t>
            </a:r>
          </a:p>
          <a:p>
            <a:pPr algn="just">
              <a:spcBef>
                <a:spcPts val="1200"/>
              </a:spcBef>
              <a:spcAft>
                <a:spcPts val="1200"/>
              </a:spcAft>
              <a:buFont typeface="Arial" panose="020B0604020202020204" pitchFamily="34" charset="0"/>
              <a:buNone/>
            </a:pP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	Fraturas complexas do pilão tibial exigem abordagem em dois tempos: estabilização inicial e posterior fixação definitiva. A escolha da via de acesso e o tempo cirúrgico adequado são determinantes para reduzir complicações e preservar a função articular.</a:t>
            </a:r>
          </a:p>
          <a:p>
            <a:pPr algn="just">
              <a:buNone/>
            </a:pPr>
            <a:endParaRPr lang="pt-BR" sz="4800" dirty="0">
              <a:latin typeface="Calibri" panose="020F0502020204030204" pitchFamily="34" charset="0"/>
              <a:ea typeface="Calibri" panose="020F0502020204030204" pitchFamily="34" charset="0"/>
              <a:cs typeface="Calibri" panose="020F0502020204030204" pitchFamily="34" charset="0"/>
            </a:endParaRPr>
          </a:p>
        </p:txBody>
      </p:sp>
      <p:pic>
        <p:nvPicPr>
          <p:cNvPr id="5" name="Imagem 4" descr="Interface gráfica do usuário&#10;&#10;Descrição gerada automaticamente com confiança baixa">
            <a:extLst>
              <a:ext uri="{FF2B5EF4-FFF2-40B4-BE49-F238E27FC236}">
                <a16:creationId xmlns:a16="http://schemas.microsoft.com/office/drawing/2014/main" id="{AA131BD9-0D28-0D1A-59D9-5B8C34BD8ACE}"/>
              </a:ext>
            </a:extLst>
          </p:cNvPr>
          <p:cNvPicPr>
            <a:picLocks noChangeAspect="1"/>
          </p:cNvPicPr>
          <p:nvPr/>
        </p:nvPicPr>
        <p:blipFill>
          <a:blip r:embed="R7dfc92e935fb47e6">
            <a:extLst>
              <a:ext uri="{28A0092B-C50C-407E-A947-70E740481C1C}">
                <a14:useLocalDpi xmlns:a14="http://schemas.microsoft.com/office/drawing/2010/main" val="0"/>
              </a:ext>
            </a:extLst>
          </a:blip>
          <a:stretch>
            <a:fillRect/>
          </a:stretch>
        </p:blipFill>
        <p:spPr>
          <a:xfrm>
            <a:off x="-3" y="-1794986"/>
            <a:ext cx="28800425" cy="4692410"/>
          </a:xfrm>
          <a:prstGeom prst="rect">
            <a:avLst/>
          </a:prstGeom>
        </p:spPr>
      </p:pic>
      <p:pic>
        <p:nvPicPr>
          <p:cNvPr id="6" name="Imagem 5">
            <a:extLst>
              <a:ext uri="{FF2B5EF4-FFF2-40B4-BE49-F238E27FC236}">
                <a16:creationId xmlns:a16="http://schemas.microsoft.com/office/drawing/2014/main" id="{F20E4F02-101C-AEE5-B2AE-0FF2611F0E1D}"/>
              </a:ext>
            </a:extLst>
          </p:cNvPr>
          <p:cNvPicPr>
            <a:picLocks noChangeAspect="1"/>
          </p:cNvPicPr>
          <p:nvPr/>
        </p:nvPicPr>
        <p:blipFill>
          <a:blip r:embed="Rd3bf37aaa9694e9c">
            <a:extLst>
              <a:ext uri="{28A0092B-C50C-407E-A947-70E740481C1C}">
                <a14:useLocalDpi xmlns:a14="http://schemas.microsoft.com/office/drawing/2010/main" val="0"/>
              </a:ext>
            </a:extLst>
          </a:blip>
          <a:stretch>
            <a:fillRect/>
          </a:stretch>
        </p:blipFill>
        <p:spPr>
          <a:xfrm>
            <a:off x="-2" y="40423833"/>
            <a:ext cx="28800425" cy="3550392"/>
          </a:xfrm>
          <a:prstGeom prst="rect">
            <a:avLst/>
          </a:prstGeom>
        </p:spPr>
      </p:pic>
      <p:sp>
        <p:nvSpPr>
          <p:cNvPr id="17" name="Espaço Reservado para Conteúdo 2">
            <a:extLst>
              <a:ext uri="{FF2B5EF4-FFF2-40B4-BE49-F238E27FC236}">
                <a16:creationId xmlns:a16="http://schemas.microsoft.com/office/drawing/2014/main" id="{62128E07-DB87-C605-F532-AE789CA2C42D}"/>
              </a:ext>
            </a:extLst>
          </p:cNvPr>
          <p:cNvSpPr txBox="1">
            <a:spLocks/>
          </p:cNvSpPr>
          <p:nvPr/>
        </p:nvSpPr>
        <p:spPr>
          <a:xfrm>
            <a:off x="14580216" y="12238530"/>
            <a:ext cx="13458208" cy="27410408"/>
          </a:xfrm>
          <a:prstGeom prst="rect">
            <a:avLst/>
          </a:prstGeom>
        </p:spPr>
        <p:txBody>
          <a:bodyPr vert="horz" lIns="91440" tIns="45720" rIns="91440" bIns="45720" rtlCol="0">
            <a:noAutofit/>
          </a:bodyPr>
          <a:lst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a:lstStyle>
          <a:p>
            <a:pPr algn="just">
              <a:spcBef>
                <a:spcPts val="1200"/>
              </a:spcBef>
              <a:spcAft>
                <a:spcPts val="1200"/>
              </a:spcAft>
              <a:buFont typeface="Arial" panose="020B0604020202020204" pitchFamily="34" charset="0"/>
              <a:buNone/>
            </a:pPr>
            <a:endPar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r>
              <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rPr>
              <a:t>Conclusão</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algn="just">
              <a:spcBef>
                <a:spcPts val="1200"/>
              </a:spcBef>
              <a:spcAft>
                <a:spcPts val="1200"/>
              </a:spcAft>
              <a:buFont typeface="Arial" panose="020B0604020202020204" pitchFamily="34" charset="0"/>
              <a:buNone/>
            </a:pP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	O tratamento em etapas demonstrou-se eficaz, promovendo recuperação progressiva e sem intercorrências. O caso destaca a relevância de condutas baseadas em evidências e do cuidado com os tecidos moles em fraturas articulares graves.</a:t>
            </a:r>
          </a:p>
          <a:p>
            <a:pPr algn="just">
              <a:spcBef>
                <a:spcPts val="1200"/>
              </a:spcBef>
              <a:spcAft>
                <a:spcPts val="1200"/>
              </a:spcAft>
              <a:buFont typeface="Arial" panose="020B0604020202020204" pitchFamily="34" charset="0"/>
              <a:buNone/>
            </a:pPr>
            <a:endParaRPr lang="pt-BR" sz="105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r>
              <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rPr>
              <a:t>REFERÊNCIAS:</a:t>
            </a:r>
          </a:p>
          <a:p>
            <a:pPr algn="just" rtl="0" fontAlgn="base">
              <a:buFont typeface="+mj-lt"/>
              <a:buAutoNum type="arabicPeriod"/>
            </a:pP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Argüelles</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-Linares F,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Mifsut-Miedes</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 Gil-</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Albarova</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 Alternativas para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el</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tratamiento</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las</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fracturas</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complejas</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pilón</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tibial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Alternatives</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for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the</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treatment</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of</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complex</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tibial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pilon</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fractures</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Acta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Ortop</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Mex. 2014 Sep-Oct;28(5):291-6. Spanish. PMID: 26021093.</a:t>
            </a:r>
          </a:p>
          <a:p>
            <a:pPr algn="just" rtl="0" fontAlgn="base">
              <a:buFont typeface="+mj-lt"/>
              <a:buAutoNum type="arabicPeriod"/>
            </a:pP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Murawski</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CD,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Mittwede</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PN,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Wawrose</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RA,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Belayneh</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Tarkin</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IS. Management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of</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High-Energy Tibial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Pilon</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Fractures</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J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Bone</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Joint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Surg</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Am. 2023 Jul 19;105(14):1123-1137.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doi</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10.2106/JBJS.21.01377.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Epub</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2023 May 26. PMID: 37235679.</a:t>
            </a:r>
          </a:p>
          <a:p>
            <a:pPr algn="just" rtl="0" fontAlgn="base">
              <a:buFont typeface="+mj-lt"/>
              <a:buAutoNum type="arabicPeriod"/>
            </a:pP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Hu H, Zhang J, Xie XG, Dai YK, Huang X.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Identification</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of</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risk</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factors</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for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surgical</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site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infection</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after</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type</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II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and</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type</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III tibial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pilon</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fracture</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surgery</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World J Clin Cases. 2022 Jul 6;10(19):6399-6405.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doi</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10.12998/wjcc.v10.i19.6399. PMID: 35979296; PMCID: PMC9294882.</a:t>
            </a:r>
          </a:p>
          <a:p>
            <a:pPr algn="just" rtl="0" fontAlgn="base">
              <a:buFont typeface="+mj-lt"/>
              <a:buAutoNum type="arabicPeriod"/>
            </a:pP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Leonetti</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 Tigani D.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Pilon</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fractures</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 new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classification</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system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based</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on</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CT-</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scan</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Injury</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2017 Oct;48(10):2311-2317.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doi</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10.1016/j.injury.2017.07.026. </a:t>
            </a:r>
            <a:r>
              <a:rPr lang="pt-BR" sz="2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Epub</a:t>
            </a:r>
            <a:r>
              <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2017 Jul 27. PMID: 28774706.</a:t>
            </a:r>
          </a:p>
        </p:txBody>
      </p:sp>
      <p:sp>
        <p:nvSpPr>
          <p:cNvPr id="21" name="Rectangle 21">
            <a:extLst>
              <a:ext uri="{FF2B5EF4-FFF2-40B4-BE49-F238E27FC236}">
                <a16:creationId xmlns:a16="http://schemas.microsoft.com/office/drawing/2014/main" id="{5E253D6B-7DA9-A9F7-71CA-5B04C5F68B27}"/>
              </a:ext>
            </a:extLst>
          </p:cNvPr>
          <p:cNvSpPr>
            <a:spLocks noChangeArrowheads="1"/>
          </p:cNvSpPr>
          <p:nvPr/>
        </p:nvSpPr>
        <p:spPr bwMode="auto">
          <a:xfrm>
            <a:off x="13381038" y="25004713"/>
            <a:ext cx="28800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pic>
        <p:nvPicPr>
          <p:cNvPr id="27" name="Espaço Reservado para Conteúdo 12" descr="Logotipo&#10;&#10;O conteúdo gerado por IA pode estar incorreto.">
            <a:extLst>
              <a:ext uri="{FF2B5EF4-FFF2-40B4-BE49-F238E27FC236}">
                <a16:creationId xmlns:a16="http://schemas.microsoft.com/office/drawing/2014/main" id="{F561FD33-1B1E-C9E3-DE1F-192C8052412F}"/>
              </a:ext>
            </a:extLst>
          </p:cNvPr>
          <p:cNvPicPr>
            <a:picLocks noChangeAspect="1"/>
          </p:cNvPicPr>
          <p:nvPr/>
        </p:nvPicPr>
        <p:blipFill>
          <a:blip r:embed="Rd84e7eaf1c8642e8">
            <a:extLst>
              <a:ext uri="{28A0092B-C50C-407E-A947-70E740481C1C}">
                <a14:useLocalDpi xmlns:a14="http://schemas.microsoft.com/office/drawing/2010/main" val="0"/>
              </a:ext>
            </a:extLst>
          </a:blip>
          <a:stretch>
            <a:fillRect/>
          </a:stretch>
        </p:blipFill>
        <p:spPr>
          <a:xfrm>
            <a:off x="22440181" y="-1635299"/>
            <a:ext cx="3092045" cy="4373036"/>
          </a:xfrm>
          <a:prstGeom prst="rect">
            <a:avLst/>
          </a:prstGeom>
        </p:spPr>
      </p:pic>
      <p:sp>
        <p:nvSpPr>
          <p:cNvPr id="7" name="CaixaDeTexto 6">
            <a:extLst>
              <a:ext uri="{FF2B5EF4-FFF2-40B4-BE49-F238E27FC236}">
                <a16:creationId xmlns:a16="http://schemas.microsoft.com/office/drawing/2014/main" id="{4AE4D4ED-2146-29D0-CB73-F1AFC38F35A3}"/>
              </a:ext>
            </a:extLst>
          </p:cNvPr>
          <p:cNvSpPr txBox="1"/>
          <p:nvPr/>
        </p:nvSpPr>
        <p:spPr>
          <a:xfrm>
            <a:off x="2368608" y="6761484"/>
            <a:ext cx="21088350" cy="2554545"/>
          </a:xfrm>
          <a:prstGeom prst="rect">
            <a:avLst/>
          </a:prstGeom>
          <a:noFill/>
        </p:spPr>
        <p:txBody>
          <a:bodyPr wrap="square">
            <a:spAutoFit/>
          </a:bodyPr>
          <a:lstStyle/>
          <a:p>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Hospital </a:t>
            </a:r>
            <a:r>
              <a:rPr lang="pt-BR" sz="4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Cristo Redentor (</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HCR)</a:t>
            </a:r>
            <a:b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Universidade do Vale do Rio dos Sinos (UNISINOS)</a:t>
            </a:r>
            <a:b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pt-BR" sz="4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3- Pontifícia </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Universidade Católica do Rio Grande do Sul (PUCRS)</a:t>
            </a:r>
            <a:br>
              <a:rPr lang="pt-BR" sz="1800" b="0" dirty="0">
                <a:effectLst/>
                <a:latin typeface="Calibri" panose="020F0502020204030204" pitchFamily="34" charset="0"/>
                <a:ea typeface="Calibri" panose="020F0502020204030204" pitchFamily="34" charset="0"/>
                <a:cs typeface="Calibri" panose="020F0502020204030204" pitchFamily="34" charset="0"/>
              </a:rPr>
            </a:br>
            <a:br>
              <a:rPr lang="pt-BR" sz="800" dirty="0"/>
            </a:br>
            <a:r>
              <a:rPr lang="pt-BR" sz="800" dirty="0"/>
              <a:t> (</a:t>
            </a:r>
            <a:endParaRPr lang="pt-BR" dirty="0"/>
          </a:p>
        </p:txBody>
      </p:sp>
      <p:pic>
        <p:nvPicPr>
          <p:cNvPr id="11" name="Imagem 10" descr="Logotipo&#10;&#10;O conteúdo gerado por IA pode estar incorreto.">
            <a:extLst>
              <a:ext uri="{FF2B5EF4-FFF2-40B4-BE49-F238E27FC236}">
                <a16:creationId xmlns:a16="http://schemas.microsoft.com/office/drawing/2014/main" id="{3F54F017-7709-FA62-986F-C9F53C203B51}"/>
              </a:ext>
            </a:extLst>
          </p:cNvPr>
          <p:cNvPicPr>
            <a:picLocks noChangeAspect="1"/>
          </p:cNvPicPr>
          <p:nvPr/>
        </p:nvPicPr>
        <p:blipFill>
          <a:blip r:embed="R8f057f6676144973">
            <a:extLst>
              <a:ext uri="{28A0092B-C50C-407E-A947-70E740481C1C}">
                <a14:useLocalDpi xmlns:a14="http://schemas.microsoft.com/office/drawing/2010/main" val="0"/>
              </a:ext>
            </a:extLst>
          </a:blip>
          <a:stretch>
            <a:fillRect/>
          </a:stretch>
        </p:blipFill>
        <p:spPr>
          <a:xfrm>
            <a:off x="25122552" y="41733316"/>
            <a:ext cx="2658698" cy="2061162"/>
          </a:xfrm>
          <a:prstGeom prst="rect">
            <a:avLst/>
          </a:prstGeom>
        </p:spPr>
      </p:pic>
      <p:pic>
        <p:nvPicPr>
          <p:cNvPr id="12" name="Imagem 11" descr="Logotipo&#10;&#10;O conteúdo gerado por IA pode estar incorreto.">
            <a:extLst>
              <a:ext uri="{FF2B5EF4-FFF2-40B4-BE49-F238E27FC236}">
                <a16:creationId xmlns:a16="http://schemas.microsoft.com/office/drawing/2014/main" id="{2FE0D947-0023-1B1F-B6C2-346594FCDE36}"/>
              </a:ext>
            </a:extLst>
          </p:cNvPr>
          <p:cNvPicPr>
            <a:picLocks noChangeAspect="1"/>
          </p:cNvPicPr>
          <p:nvPr/>
        </p:nvPicPr>
        <p:blipFill>
          <a:blip r:embed="Re8c2ae83f049440f">
            <a:extLst>
              <a:ext uri="{28A0092B-C50C-407E-A947-70E740481C1C}">
                <a14:useLocalDpi xmlns:a14="http://schemas.microsoft.com/office/drawing/2010/main" val="0"/>
              </a:ext>
            </a:extLst>
          </a:blip>
          <a:stretch>
            <a:fillRect/>
          </a:stretch>
        </p:blipFill>
        <p:spPr>
          <a:xfrm>
            <a:off x="20969934" y="41921762"/>
            <a:ext cx="3810000" cy="1905000"/>
          </a:xfrm>
          <a:prstGeom prst="rect">
            <a:avLst/>
          </a:prstGeom>
        </p:spPr>
      </p:pic>
      <p:pic>
        <p:nvPicPr>
          <p:cNvPr id="4" name="Picture 21">
            <a:extLst>
              <a:ext uri="{FF2B5EF4-FFF2-40B4-BE49-F238E27FC236}">
                <a16:creationId xmlns:a16="http://schemas.microsoft.com/office/drawing/2014/main" id="{29903EE5-F253-BC0D-EEE0-27DC2C52B816}"/>
              </a:ext>
            </a:extLst>
          </p:cNvPr>
          <p:cNvPicPr>
            <a:picLocks noChangeAspect="1" noChangeArrowheads="1"/>
          </p:cNvPicPr>
          <p:nvPr/>
        </p:nvPicPr>
        <p:blipFill>
          <a:blip r:embed="Rb26e8ba9274040ef">
            <a:extLst>
              <a:ext uri="{28A0092B-C50C-407E-A947-70E740481C1C}">
                <a14:useLocalDpi xmlns:a14="http://schemas.microsoft.com/office/drawing/2010/main" val="0"/>
              </a:ext>
            </a:extLst>
          </a:blip>
          <a:srcRect/>
          <a:stretch>
            <a:fillRect/>
          </a:stretch>
        </p:blipFill>
        <p:spPr bwMode="auto">
          <a:xfrm>
            <a:off x="15499813" y="9306323"/>
            <a:ext cx="5622689" cy="74969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3">
            <a:extLst>
              <a:ext uri="{FF2B5EF4-FFF2-40B4-BE49-F238E27FC236}">
                <a16:creationId xmlns:a16="http://schemas.microsoft.com/office/drawing/2014/main" id="{079D931C-E166-717E-DF10-5AE02B708925}"/>
              </a:ext>
            </a:extLst>
          </p:cNvPr>
          <p:cNvPicPr>
            <a:picLocks noChangeAspect="1" noChangeArrowheads="1"/>
          </p:cNvPicPr>
          <p:nvPr/>
        </p:nvPicPr>
        <p:blipFill>
          <a:blip r:embed="Rdef40cfddc3142cf">
            <a:extLst>
              <a:ext uri="{28A0092B-C50C-407E-A947-70E740481C1C}">
                <a14:useLocalDpi xmlns:a14="http://schemas.microsoft.com/office/drawing/2010/main" val="0"/>
              </a:ext>
            </a:extLst>
          </a:blip>
          <a:srcRect/>
          <a:stretch>
            <a:fillRect/>
          </a:stretch>
        </p:blipFill>
        <p:spPr bwMode="auto">
          <a:xfrm>
            <a:off x="21942776" y="9272880"/>
            <a:ext cx="5673344" cy="74969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5">
            <a:extLst>
              <a:ext uri="{FF2B5EF4-FFF2-40B4-BE49-F238E27FC236}">
                <a16:creationId xmlns:a16="http://schemas.microsoft.com/office/drawing/2014/main" id="{64FBA76C-6CB4-B893-A90E-333F22DB3929}"/>
              </a:ext>
            </a:extLst>
          </p:cNvPr>
          <p:cNvPicPr>
            <a:picLocks noChangeAspect="1" noChangeArrowheads="1"/>
          </p:cNvPicPr>
          <p:nvPr/>
        </p:nvPicPr>
        <p:blipFill>
          <a:blip r:embed="R60851690e98c4b12">
            <a:extLst>
              <a:ext uri="{28A0092B-C50C-407E-A947-70E740481C1C}">
                <a14:useLocalDpi xmlns:a14="http://schemas.microsoft.com/office/drawing/2010/main" val="0"/>
              </a:ext>
            </a:extLst>
          </a:blip>
          <a:srcRect/>
          <a:stretch>
            <a:fillRect/>
          </a:stretch>
        </p:blipFill>
        <p:spPr bwMode="auto">
          <a:xfrm>
            <a:off x="15241293" y="17945570"/>
            <a:ext cx="5891961" cy="78132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7">
            <a:extLst>
              <a:ext uri="{FF2B5EF4-FFF2-40B4-BE49-F238E27FC236}">
                <a16:creationId xmlns:a16="http://schemas.microsoft.com/office/drawing/2014/main" id="{53BB5C00-E991-2011-D815-659D67B41770}"/>
              </a:ext>
            </a:extLst>
          </p:cNvPr>
          <p:cNvPicPr>
            <a:picLocks noChangeAspect="1" noChangeArrowheads="1"/>
          </p:cNvPicPr>
          <p:nvPr/>
        </p:nvPicPr>
        <p:blipFill>
          <a:blip r:embed="Rb805b9e1df924efb">
            <a:extLst>
              <a:ext uri="{28A0092B-C50C-407E-A947-70E740481C1C}">
                <a14:useLocalDpi xmlns:a14="http://schemas.microsoft.com/office/drawing/2010/main" val="0"/>
              </a:ext>
            </a:extLst>
          </a:blip>
          <a:srcRect/>
          <a:stretch>
            <a:fillRect/>
          </a:stretch>
        </p:blipFill>
        <p:spPr bwMode="auto">
          <a:xfrm>
            <a:off x="21976779" y="17916525"/>
            <a:ext cx="5838474" cy="7813252"/>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a:extLst>
              <a:ext uri="{FF2B5EF4-FFF2-40B4-BE49-F238E27FC236}">
                <a16:creationId xmlns:a16="http://schemas.microsoft.com/office/drawing/2014/main" id="{DCB6276E-8A4A-0EAA-0D8F-43E7CCD2F37F}"/>
              </a:ext>
            </a:extLst>
          </p:cNvPr>
          <p:cNvSpPr txBox="1"/>
          <p:nvPr/>
        </p:nvSpPr>
        <p:spPr>
          <a:xfrm>
            <a:off x="15660725" y="25891257"/>
            <a:ext cx="4632960" cy="954107"/>
          </a:xfrm>
          <a:prstGeom prst="rect">
            <a:avLst/>
          </a:prstGeom>
          <a:noFill/>
        </p:spPr>
        <p:txBody>
          <a:bodyPr wrap="square" rtlCol="0">
            <a:spAutoFit/>
          </a:bodyPr>
          <a:lstStyle/>
          <a:p>
            <a:pPr algn="ctr"/>
            <a:r>
              <a:rPr lang="pt-BR" sz="2800" b="0" i="1"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Figura 3: Raio-X cirurgia definitiva AP</a:t>
            </a:r>
            <a:endParaRPr lang="pt-BR" sz="3600" dirty="0">
              <a:latin typeface="Calibri" panose="020F0502020204030204" pitchFamily="34" charset="0"/>
              <a:ea typeface="Calibri" panose="020F0502020204030204" pitchFamily="34" charset="0"/>
              <a:cs typeface="Calibri" panose="020F0502020204030204" pitchFamily="34" charset="0"/>
            </a:endParaRPr>
          </a:p>
        </p:txBody>
      </p:sp>
      <p:sp>
        <p:nvSpPr>
          <p:cNvPr id="14" name="CaixaDeTexto 13">
            <a:extLst>
              <a:ext uri="{FF2B5EF4-FFF2-40B4-BE49-F238E27FC236}">
                <a16:creationId xmlns:a16="http://schemas.microsoft.com/office/drawing/2014/main" id="{BF6333FD-FC70-6C2A-EB3F-8FB6CE8F5E20}"/>
              </a:ext>
            </a:extLst>
          </p:cNvPr>
          <p:cNvSpPr txBox="1"/>
          <p:nvPr/>
        </p:nvSpPr>
        <p:spPr>
          <a:xfrm>
            <a:off x="22462968" y="25829701"/>
            <a:ext cx="4632960" cy="1077218"/>
          </a:xfrm>
          <a:prstGeom prst="rect">
            <a:avLst/>
          </a:prstGeom>
          <a:noFill/>
        </p:spPr>
        <p:txBody>
          <a:bodyPr wrap="square" rtlCol="0">
            <a:spAutoFit/>
          </a:bodyPr>
          <a:lstStyle/>
          <a:p>
            <a:pPr algn="ctr"/>
            <a:r>
              <a:rPr lang="pt-BR" sz="3200" b="0" i="1"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Figura 4: Raio-X cirurgia definitiva perfil</a:t>
            </a:r>
            <a:endParaRPr lang="pt-BR" sz="4000" dirty="0">
              <a:latin typeface="Calibri" panose="020F0502020204030204" pitchFamily="34" charset="0"/>
              <a:ea typeface="Calibri" panose="020F0502020204030204" pitchFamily="34" charset="0"/>
              <a:cs typeface="Calibri" panose="020F0502020204030204" pitchFamily="34" charset="0"/>
            </a:endParaRPr>
          </a:p>
        </p:txBody>
      </p:sp>
      <p:sp>
        <p:nvSpPr>
          <p:cNvPr id="15" name="CaixaDeTexto 14">
            <a:extLst>
              <a:ext uri="{FF2B5EF4-FFF2-40B4-BE49-F238E27FC236}">
                <a16:creationId xmlns:a16="http://schemas.microsoft.com/office/drawing/2014/main" id="{8ECFE1CC-9285-24C4-9345-947568668649}"/>
              </a:ext>
            </a:extLst>
          </p:cNvPr>
          <p:cNvSpPr txBox="1"/>
          <p:nvPr/>
        </p:nvSpPr>
        <p:spPr>
          <a:xfrm>
            <a:off x="15870793" y="16905237"/>
            <a:ext cx="4632960" cy="954107"/>
          </a:xfrm>
          <a:prstGeom prst="rect">
            <a:avLst/>
          </a:prstGeom>
          <a:noFill/>
        </p:spPr>
        <p:txBody>
          <a:bodyPr wrap="square" rtlCol="0">
            <a:spAutoFit/>
          </a:bodyPr>
          <a:lstStyle/>
          <a:p>
            <a:pPr algn="ctr"/>
            <a:r>
              <a:rPr lang="pt-BR" sz="2800" b="0" i="1"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Figura 1: Raio-X da fratura na chegada </a:t>
            </a:r>
            <a:endParaRPr lang="pt-BR" sz="3200" dirty="0">
              <a:latin typeface="Calibri" panose="020F0502020204030204" pitchFamily="34" charset="0"/>
              <a:ea typeface="Calibri" panose="020F0502020204030204" pitchFamily="34" charset="0"/>
              <a:cs typeface="Calibri" panose="020F0502020204030204" pitchFamily="34" charset="0"/>
            </a:endParaRPr>
          </a:p>
        </p:txBody>
      </p:sp>
      <p:sp>
        <p:nvSpPr>
          <p:cNvPr id="16" name="CaixaDeTexto 15">
            <a:extLst>
              <a:ext uri="{FF2B5EF4-FFF2-40B4-BE49-F238E27FC236}">
                <a16:creationId xmlns:a16="http://schemas.microsoft.com/office/drawing/2014/main" id="{5A7B73D0-886B-B483-53D0-5BA859AD91AE}"/>
              </a:ext>
            </a:extLst>
          </p:cNvPr>
          <p:cNvSpPr txBox="1"/>
          <p:nvPr/>
        </p:nvSpPr>
        <p:spPr>
          <a:xfrm>
            <a:off x="22440181" y="16831171"/>
            <a:ext cx="4632960" cy="954107"/>
          </a:xfrm>
          <a:prstGeom prst="rect">
            <a:avLst/>
          </a:prstGeom>
          <a:noFill/>
        </p:spPr>
        <p:txBody>
          <a:bodyPr wrap="square" rtlCol="0">
            <a:spAutoFit/>
          </a:bodyPr>
          <a:lstStyle/>
          <a:p>
            <a:pPr algn="ctr"/>
            <a:r>
              <a:rPr lang="pt-BR" sz="2800" b="0" i="1"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Figura 2: Raio-X do fixador em delta</a:t>
            </a:r>
            <a:endParaRPr lang="pt-BR" sz="4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7835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5c5aa8e6de2c4c68">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95dc218022994fa9">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3" name="CaixaDeTexto 2">
            <a:extLst>
              <a:ext uri="{FF2B5EF4-FFF2-40B4-BE49-F238E27FC236}">
                <a16:creationId xmlns:a16="http://schemas.microsoft.com/office/drawing/2014/main" id="{B4A8323F-F76B-7656-1176-6C5817981E8E}"/>
              </a:ext>
            </a:extLst>
          </p:cNvPr>
          <p:cNvSpPr txBox="1"/>
          <p:nvPr/>
        </p:nvSpPr>
        <p:spPr>
          <a:xfrm>
            <a:off x="8331200" y="5163469"/>
            <a:ext cx="18306615" cy="2554545"/>
          </a:xfrm>
          <a:prstGeom prst="rect">
            <a:avLst/>
          </a:prstGeom>
          <a:noFill/>
        </p:spPr>
        <p:txBody>
          <a:bodyPr wrap="none" rtlCol="0">
            <a:spAutoFit/>
          </a:bodyPr>
          <a:lstStyle/>
          <a:p>
            <a:r>
              <a:rPr lang="pt-BR" sz="3200" dirty="0"/>
              <a:t>Autores: 	João Pedro Lemos Soares – Médico residente do 3º ano do Serviço de Ortopedia e Traumatologia </a:t>
            </a:r>
            <a:br>
              <a:rPr lang="pt-BR" sz="3200" dirty="0"/>
            </a:br>
            <a:r>
              <a:rPr lang="pt-BR" sz="3200" dirty="0"/>
              <a:t>                    do Hospital de Base do Distrito Federal</a:t>
            </a:r>
            <a:br>
              <a:rPr lang="pt-BR" sz="3200" dirty="0"/>
            </a:br>
            <a:r>
              <a:rPr lang="pt-BR" sz="3200" dirty="0"/>
              <a:t>			     Tomas Costa </a:t>
            </a:r>
            <a:r>
              <a:rPr lang="pt-BR" sz="3200" dirty="0" err="1"/>
              <a:t>Arslanian</a:t>
            </a:r>
            <a:r>
              <a:rPr lang="pt-BR" sz="3200" dirty="0"/>
              <a:t> – Médico residente do 2º ano do Serviço de Ortopedia e Traumatologia do </a:t>
            </a:r>
            <a:br>
              <a:rPr lang="pt-BR" sz="3200" dirty="0"/>
            </a:br>
            <a:r>
              <a:rPr lang="pt-BR" sz="3200" dirty="0"/>
              <a:t>                    Hospital de Base do Distrito Federal 			</a:t>
            </a:r>
          </a:p>
          <a:p>
            <a:endParaRPr lang="pt-BR" sz="3200" dirty="0"/>
          </a:p>
        </p:txBody>
      </p:sp>
      <p:sp>
        <p:nvSpPr>
          <p:cNvPr id="5" name="Retângulo 4">
            <a:extLst>
              <a:ext uri="{FF2B5EF4-FFF2-40B4-BE49-F238E27FC236}">
                <a16:creationId xmlns:a16="http://schemas.microsoft.com/office/drawing/2014/main" id="{3007A07D-72E4-76F5-FAC4-1A20576BB004}"/>
              </a:ext>
            </a:extLst>
          </p:cNvPr>
          <p:cNvSpPr/>
          <p:nvPr/>
        </p:nvSpPr>
        <p:spPr>
          <a:xfrm>
            <a:off x="1727200" y="8115250"/>
            <a:ext cx="24638000" cy="1754326"/>
          </a:xfrm>
          <a:prstGeom prst="rect">
            <a:avLst/>
          </a:prstGeom>
          <a:solidFill>
            <a:schemeClr val="tx2">
              <a:lumMod val="25000"/>
              <a:lumOff val="75000"/>
            </a:schemeClr>
          </a:solidFill>
          <a:ln>
            <a:solidFill>
              <a:schemeClr val="tx1"/>
            </a:solidFill>
          </a:ln>
        </p:spPr>
        <p:txBody>
          <a:bodyPr wrap="square">
            <a:spAutoFit/>
          </a:bodyPr>
          <a:lstStyle/>
          <a:p>
            <a:pPr algn="ctr"/>
            <a:r>
              <a:rPr lang="pt-BR" sz="5400" b="1" dirty="0">
                <a:latin typeface="Calibri" panose="020F0502020204030204" pitchFamily="34" charset="0"/>
                <a:cs typeface="Calibri" panose="020F0502020204030204" pitchFamily="34" charset="0"/>
              </a:rPr>
              <a:t>Tratamento Cirúrgico e Não Cirúrgico das Luxações de Joelho: Abordagens e Resultados, Uma Revisão Sistemática</a:t>
            </a:r>
          </a:p>
        </p:txBody>
      </p:sp>
      <p:sp>
        <p:nvSpPr>
          <p:cNvPr id="8" name="CaixaDeTexto 7">
            <a:extLst>
              <a:ext uri="{FF2B5EF4-FFF2-40B4-BE49-F238E27FC236}">
                <a16:creationId xmlns:a16="http://schemas.microsoft.com/office/drawing/2014/main" id="{790DF04B-0EA8-686F-EEE1-656E54E2771F}"/>
              </a:ext>
            </a:extLst>
          </p:cNvPr>
          <p:cNvSpPr txBox="1"/>
          <p:nvPr/>
        </p:nvSpPr>
        <p:spPr>
          <a:xfrm>
            <a:off x="1371599" y="11810207"/>
            <a:ext cx="11285061" cy="3539430"/>
          </a:xfrm>
          <a:prstGeom prst="rect">
            <a:avLst/>
          </a:prstGeom>
          <a:noFill/>
        </p:spPr>
        <p:txBody>
          <a:bodyPr wrap="square" rtlCol="0">
            <a:spAutoFit/>
          </a:bodyPr>
          <a:lstStyle/>
          <a:p>
            <a:pPr algn="just"/>
            <a:r>
              <a:rPr lang="pt-BR"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As luxações de joelho representam uma condição ortopédica complexa, frequentemente associada a traumas de alta energia e lesões </a:t>
            </a:r>
            <a:r>
              <a:rPr lang="pt-BR"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multiligamentares</a:t>
            </a:r>
            <a:r>
              <a:rPr lang="pt-BR"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com impacto significativo sobre a função articular e a qualidade de vida dos pacientes. A conduta terapêutica para esse tipo de lesão ainda é motivo de debate na literatura, especialmente no que se refere à </a:t>
            </a:r>
            <a:r>
              <a:rPr lang="pt-BR" sz="32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tescolha</a:t>
            </a:r>
            <a:r>
              <a:rPr lang="pt-BR" sz="3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entre o tratamento cirúrgico e o não cirúrgico. </a:t>
            </a:r>
            <a:endParaRPr lang="pt-BR" sz="3200" dirty="0">
              <a:latin typeface="Calibri" panose="020F0502020204030204" pitchFamily="34" charset="0"/>
              <a:cs typeface="Calibri" panose="020F0502020204030204" pitchFamily="34" charset="0"/>
            </a:endParaRPr>
          </a:p>
        </p:txBody>
      </p:sp>
      <p:sp>
        <p:nvSpPr>
          <p:cNvPr id="11" name="CaixaDeTexto 10">
            <a:extLst>
              <a:ext uri="{FF2B5EF4-FFF2-40B4-BE49-F238E27FC236}">
                <a16:creationId xmlns:a16="http://schemas.microsoft.com/office/drawing/2014/main" id="{A32E23BE-436F-032A-622B-A66EAF16BD5C}"/>
              </a:ext>
            </a:extLst>
          </p:cNvPr>
          <p:cNvSpPr txBox="1"/>
          <p:nvPr/>
        </p:nvSpPr>
        <p:spPr>
          <a:xfrm>
            <a:off x="1371600" y="10647081"/>
            <a:ext cx="2514214"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Introdução</a:t>
            </a:r>
          </a:p>
        </p:txBody>
      </p:sp>
      <p:sp>
        <p:nvSpPr>
          <p:cNvPr id="12" name="CaixaDeTexto 11">
            <a:extLst>
              <a:ext uri="{FF2B5EF4-FFF2-40B4-BE49-F238E27FC236}">
                <a16:creationId xmlns:a16="http://schemas.microsoft.com/office/drawing/2014/main" id="{6017FC5B-1552-BBE6-714F-03D2C1E15166}"/>
              </a:ext>
            </a:extLst>
          </p:cNvPr>
          <p:cNvSpPr txBox="1"/>
          <p:nvPr/>
        </p:nvSpPr>
        <p:spPr>
          <a:xfrm>
            <a:off x="1371599" y="16891112"/>
            <a:ext cx="11285060" cy="4031873"/>
          </a:xfrm>
          <a:prstGeom prst="rect">
            <a:avLst/>
          </a:prstGeom>
          <a:noFill/>
        </p:spPr>
        <p:txBody>
          <a:bodyPr wrap="square" rtlCol="0">
            <a:spAutoFit/>
          </a:bodyPr>
          <a:lstStyle/>
          <a:p>
            <a:pPr algn="just"/>
            <a:r>
              <a:rPr lang="pt-BR" sz="3200" dirty="0">
                <a:latin typeface="Calibri" panose="020F0502020204030204" pitchFamily="34" charset="0"/>
                <a:cs typeface="Calibri" panose="020F0502020204030204" pitchFamily="34" charset="0"/>
              </a:rPr>
              <a:t>Por meio de uma revisão sistemática, foram identificados 96 artigos, dos quais 10 atenderam aos critérios de inclusão. A metodologia seguiu as diretrizes PRISMA, com buscas realizadas nas bases </a:t>
            </a:r>
            <a:r>
              <a:rPr lang="pt-BR" sz="3200" dirty="0" err="1">
                <a:latin typeface="Calibri" panose="020F0502020204030204" pitchFamily="34" charset="0"/>
                <a:cs typeface="Calibri" panose="020F0502020204030204" pitchFamily="34" charset="0"/>
              </a:rPr>
              <a:t>PubMed</a:t>
            </a:r>
            <a:r>
              <a:rPr lang="pt-BR" sz="3200" dirty="0">
                <a:latin typeface="Calibri" panose="020F0502020204030204" pitchFamily="34" charset="0"/>
                <a:cs typeface="Calibri" panose="020F0502020204030204" pitchFamily="34" charset="0"/>
              </a:rPr>
              <a:t>, </a:t>
            </a:r>
            <a:r>
              <a:rPr lang="pt-BR" sz="3200" dirty="0" err="1">
                <a:latin typeface="Calibri" panose="020F0502020204030204" pitchFamily="34" charset="0"/>
                <a:cs typeface="Calibri" panose="020F0502020204030204" pitchFamily="34" charset="0"/>
              </a:rPr>
              <a:t>Scopus</a:t>
            </a:r>
            <a:r>
              <a:rPr lang="pt-BR" sz="3200" dirty="0">
                <a:latin typeface="Calibri" panose="020F0502020204030204" pitchFamily="34" charset="0"/>
                <a:cs typeface="Calibri" panose="020F0502020204030204" pitchFamily="34" charset="0"/>
              </a:rPr>
              <a:t>, Web </a:t>
            </a:r>
            <a:r>
              <a:rPr lang="pt-BR" sz="3200" dirty="0" err="1">
                <a:latin typeface="Calibri" panose="020F0502020204030204" pitchFamily="34" charset="0"/>
                <a:cs typeface="Calibri" panose="020F0502020204030204" pitchFamily="34" charset="0"/>
              </a:rPr>
              <a:t>of</a:t>
            </a:r>
            <a:r>
              <a:rPr lang="pt-BR" sz="3200" dirty="0">
                <a:latin typeface="Calibri" panose="020F0502020204030204" pitchFamily="34" charset="0"/>
                <a:cs typeface="Calibri" panose="020F0502020204030204" pitchFamily="34" charset="0"/>
              </a:rPr>
              <a:t> Science, </a:t>
            </a:r>
            <a:r>
              <a:rPr lang="pt-BR" sz="3200" dirty="0" err="1">
                <a:latin typeface="Calibri" panose="020F0502020204030204" pitchFamily="34" charset="0"/>
                <a:cs typeface="Calibri" panose="020F0502020204030204" pitchFamily="34" charset="0"/>
              </a:rPr>
              <a:t>Medline</a:t>
            </a:r>
            <a:r>
              <a:rPr lang="pt-BR" sz="3200" dirty="0">
                <a:latin typeface="Calibri" panose="020F0502020204030204" pitchFamily="34" charset="0"/>
                <a:cs typeface="Calibri" panose="020F0502020204030204" pitchFamily="34" charset="0"/>
              </a:rPr>
              <a:t> </a:t>
            </a:r>
            <a:r>
              <a:rPr lang="pt-BR" sz="3200" dirty="0" err="1">
                <a:latin typeface="Calibri" panose="020F0502020204030204" pitchFamily="34" charset="0"/>
                <a:cs typeface="Calibri" panose="020F0502020204030204" pitchFamily="34" charset="0"/>
              </a:rPr>
              <a:t>Ovid</a:t>
            </a:r>
            <a:r>
              <a:rPr lang="pt-BR" sz="3200" dirty="0">
                <a:latin typeface="Calibri" panose="020F0502020204030204" pitchFamily="34" charset="0"/>
                <a:cs typeface="Calibri" panose="020F0502020204030204" pitchFamily="34" charset="0"/>
              </a:rPr>
              <a:t> e </a:t>
            </a:r>
            <a:r>
              <a:rPr lang="pt-BR" sz="3200" dirty="0" err="1">
                <a:latin typeface="Calibri" panose="020F0502020204030204" pitchFamily="34" charset="0"/>
                <a:cs typeface="Calibri" panose="020F0502020204030204" pitchFamily="34" charset="0"/>
              </a:rPr>
              <a:t>SciELO</a:t>
            </a:r>
            <a:r>
              <a:rPr lang="pt-BR" sz="3200" dirty="0">
                <a:latin typeface="Calibri" panose="020F0502020204030204" pitchFamily="34" charset="0"/>
                <a:cs typeface="Calibri" panose="020F0502020204030204" pitchFamily="34" charset="0"/>
              </a:rPr>
              <a:t>. Os estudos incluídos abordaram variáveis como estabilidade articular, retorno às atividades, rigidez, complicações pós-operatórias e necessidade de </a:t>
            </a:r>
            <a:r>
              <a:rPr lang="pt-BR" sz="3200" dirty="0" err="1">
                <a:latin typeface="Calibri" panose="020F0502020204030204" pitchFamily="34" charset="0"/>
                <a:cs typeface="Calibri" panose="020F0502020204030204" pitchFamily="34" charset="0"/>
              </a:rPr>
              <a:t>reintervenção</a:t>
            </a:r>
            <a:r>
              <a:rPr lang="pt-BR" sz="3200" dirty="0">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 </a:t>
            </a:r>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13" name="CaixaDeTexto 12">
            <a:extLst>
              <a:ext uri="{FF2B5EF4-FFF2-40B4-BE49-F238E27FC236}">
                <a16:creationId xmlns:a16="http://schemas.microsoft.com/office/drawing/2014/main" id="{719ECD29-8E79-6688-896A-4EAA229BF9D3}"/>
              </a:ext>
            </a:extLst>
          </p:cNvPr>
          <p:cNvSpPr txBox="1"/>
          <p:nvPr/>
        </p:nvSpPr>
        <p:spPr>
          <a:xfrm>
            <a:off x="1371599" y="15981354"/>
            <a:ext cx="2914067"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Metodologia</a:t>
            </a:r>
          </a:p>
        </p:txBody>
      </p:sp>
      <p:sp>
        <p:nvSpPr>
          <p:cNvPr id="15" name="CaixaDeTexto 14">
            <a:extLst>
              <a:ext uri="{FF2B5EF4-FFF2-40B4-BE49-F238E27FC236}">
                <a16:creationId xmlns:a16="http://schemas.microsoft.com/office/drawing/2014/main" id="{64CB81E8-652F-E054-B2B9-7A9F1A2A1E7D}"/>
              </a:ext>
            </a:extLst>
          </p:cNvPr>
          <p:cNvSpPr txBox="1"/>
          <p:nvPr/>
        </p:nvSpPr>
        <p:spPr>
          <a:xfrm>
            <a:off x="1314871" y="22357858"/>
            <a:ext cx="11285060" cy="7971413"/>
          </a:xfrm>
          <a:prstGeom prst="rect">
            <a:avLst/>
          </a:prstGeom>
          <a:noFill/>
        </p:spPr>
        <p:txBody>
          <a:bodyPr wrap="square" rtlCol="0">
            <a:spAutoFit/>
          </a:bodyPr>
          <a:lstStyle/>
          <a:p>
            <a:pPr algn="just"/>
            <a:r>
              <a:rPr lang="pt-BR" sz="3200" dirty="0">
                <a:latin typeface="Calibri" panose="020F0502020204030204" pitchFamily="34" charset="0"/>
                <a:cs typeface="Calibri" panose="020F0502020204030204" pitchFamily="34" charset="0"/>
              </a:rPr>
              <a:t>Após a aplicação dos critérios de elegibilidade, 10 estudos foram incluídos na análise final. Esses estudos abordaram tanto intervenções cirúrgicas (como reparo ligamentar, reconstrução </a:t>
            </a:r>
            <a:r>
              <a:rPr lang="pt-BR" sz="3200" dirty="0" err="1">
                <a:latin typeface="Calibri" panose="020F0502020204030204" pitchFamily="34" charset="0"/>
                <a:cs typeface="Calibri" panose="020F0502020204030204" pitchFamily="34" charset="0"/>
              </a:rPr>
              <a:t>multiligamentar</a:t>
            </a:r>
            <a:r>
              <a:rPr lang="pt-BR" sz="3200" dirty="0">
                <a:latin typeface="Calibri" panose="020F0502020204030204" pitchFamily="34" charset="0"/>
                <a:cs typeface="Calibri" panose="020F0502020204030204" pitchFamily="34" charset="0"/>
              </a:rPr>
              <a:t> e fixação externa) quanto abordagens não cirúrgicas (imobilização, fisioterapia, acompanhamento funcional) no tratamento das luxações de joelho. As variáveis avaliadas incluíram tempo de retorno à função, instabilidade articular residual, amplitude de movimento, complicações (como rigidez, </a:t>
            </a:r>
            <a:r>
              <a:rPr lang="pt-BR" sz="3200" dirty="0" err="1">
                <a:latin typeface="Calibri" panose="020F0502020204030204" pitchFamily="34" charset="0"/>
                <a:cs typeface="Calibri" panose="020F0502020204030204" pitchFamily="34" charset="0"/>
              </a:rPr>
              <a:t>artrofibrose</a:t>
            </a:r>
            <a:r>
              <a:rPr lang="pt-BR" sz="3200" dirty="0">
                <a:latin typeface="Calibri" panose="020F0502020204030204" pitchFamily="34" charset="0"/>
                <a:cs typeface="Calibri" panose="020F0502020204030204" pitchFamily="34" charset="0"/>
              </a:rPr>
              <a:t> ou recidiva da luxação), necessidade de </a:t>
            </a:r>
            <a:r>
              <a:rPr lang="pt-BR" sz="3200" dirty="0" err="1">
                <a:latin typeface="Calibri" panose="020F0502020204030204" pitchFamily="34" charset="0"/>
                <a:cs typeface="Calibri" panose="020F0502020204030204" pitchFamily="34" charset="0"/>
              </a:rPr>
              <a:t>reintervenção</a:t>
            </a:r>
            <a:r>
              <a:rPr lang="pt-BR" sz="3200" dirty="0">
                <a:latin typeface="Calibri" panose="020F0502020204030204" pitchFamily="34" charset="0"/>
                <a:cs typeface="Calibri" panose="020F0502020204030204" pitchFamily="34" charset="0"/>
              </a:rPr>
              <a:t> e satisfação do paciente.</a:t>
            </a:r>
            <a:endParaRPr lang="en-US" sz="3200" dirty="0">
              <a:latin typeface="Calibri" panose="020F0502020204030204" pitchFamily="34" charset="0"/>
              <a:cs typeface="Calibri" panose="020F0502020204030204" pitchFamily="34" charset="0"/>
            </a:endParaRPr>
          </a:p>
          <a:p>
            <a:pPr algn="just"/>
            <a:r>
              <a:rPr lang="pt-BR" sz="3200" dirty="0">
                <a:latin typeface="Calibri" panose="020F0502020204030204" pitchFamily="34" charset="0"/>
                <a:cs typeface="Calibri" panose="020F0502020204030204" pitchFamily="34" charset="0"/>
              </a:rPr>
              <a:t>A amostra total dos estudos incluídos foi composta por aproximadamente 712 pacientes, com idade média variando entre 25 e 54 anos. A maioria dos estudos envolveu pacientes vítimas de trauma de alta energia, como acidentes automobilísticos ou esportivos, com diagnóstico de luxações de joelho uni ou </a:t>
            </a:r>
            <a:r>
              <a:rPr lang="pt-BR" sz="3200" dirty="0" err="1">
                <a:latin typeface="Calibri" panose="020F0502020204030204" pitchFamily="34" charset="0"/>
                <a:cs typeface="Calibri" panose="020F0502020204030204" pitchFamily="34" charset="0"/>
              </a:rPr>
              <a:t>multiligamentares</a:t>
            </a:r>
            <a:r>
              <a:rPr lang="pt-BR" sz="3200" dirty="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sp>
        <p:nvSpPr>
          <p:cNvPr id="16" name="CaixaDeTexto 15">
            <a:extLst>
              <a:ext uri="{FF2B5EF4-FFF2-40B4-BE49-F238E27FC236}">
                <a16:creationId xmlns:a16="http://schemas.microsoft.com/office/drawing/2014/main" id="{A826B188-9A62-BD2B-FD17-AF4A01CDC365}"/>
              </a:ext>
            </a:extLst>
          </p:cNvPr>
          <p:cNvSpPr txBox="1"/>
          <p:nvPr/>
        </p:nvSpPr>
        <p:spPr>
          <a:xfrm>
            <a:off x="1314871" y="21195684"/>
            <a:ext cx="2970795" cy="707886"/>
          </a:xfrm>
          <a:prstGeom prst="rect">
            <a:avLst/>
          </a:prstGeom>
          <a:noFill/>
        </p:spPr>
        <p:txBody>
          <a:bodyPr wrap="square" rtlCol="0">
            <a:spAutoFit/>
          </a:bodyPr>
          <a:lstStyle/>
          <a:p>
            <a:r>
              <a:rPr lang="pt-BR" sz="4000" b="1" dirty="0">
                <a:latin typeface="Calibri" panose="020F0502020204030204" pitchFamily="34" charset="0"/>
                <a:cs typeface="Calibri" panose="020F0502020204030204" pitchFamily="34" charset="0"/>
              </a:rPr>
              <a:t>Resultados</a:t>
            </a:r>
          </a:p>
        </p:txBody>
      </p:sp>
      <p:sp>
        <p:nvSpPr>
          <p:cNvPr id="20" name="CaixaDeTexto 19">
            <a:extLst>
              <a:ext uri="{FF2B5EF4-FFF2-40B4-BE49-F238E27FC236}">
                <a16:creationId xmlns:a16="http://schemas.microsoft.com/office/drawing/2014/main" id="{C9801DE1-BE9C-91B4-8E6A-5E2F98EA3E2B}"/>
              </a:ext>
            </a:extLst>
          </p:cNvPr>
          <p:cNvSpPr txBox="1"/>
          <p:nvPr/>
        </p:nvSpPr>
        <p:spPr>
          <a:xfrm>
            <a:off x="14931837" y="11641576"/>
            <a:ext cx="11285061" cy="6494085"/>
          </a:xfrm>
          <a:prstGeom prst="rect">
            <a:avLst/>
          </a:prstGeom>
          <a:noFill/>
        </p:spPr>
        <p:txBody>
          <a:bodyPr wrap="square" rtlCol="0">
            <a:spAutoFit/>
          </a:bodyPr>
          <a:lstStyle/>
          <a:p>
            <a:pPr algn="just"/>
            <a:r>
              <a:rPr lang="pt-BR" sz="3200" dirty="0">
                <a:latin typeface="Calibri" panose="020F0502020204030204" pitchFamily="34" charset="0"/>
                <a:cs typeface="Calibri" panose="020F0502020204030204" pitchFamily="34" charset="0"/>
              </a:rPr>
              <a:t>Por outro lado, o tratamento conservador tem ganhado espaço em cenários clínicos mais controlados, como em luxações sem ruptura completa de múltiplos ligamentos, com boa estabilidade inicial após a redução e sem lesões associadas significativas. Estudo de Silva et al. (2018) mostrou que pacientes tratados de forma não cirúrgica apresentaram recuperação funcional satisfatória, com menores taxas de complicações e preservação da amplitude de movimento. Contudo, esse tipo de abordagem exige protocolos rigorosos de imobilização seguidos de reabilitação precoce e progressiva, o que nem sempre é viável em todos os contextos hospitalares.</a:t>
            </a:r>
            <a:endParaRPr lang="en-US"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1" name="CaixaDeTexto 20">
            <a:extLst>
              <a:ext uri="{FF2B5EF4-FFF2-40B4-BE49-F238E27FC236}">
                <a16:creationId xmlns:a16="http://schemas.microsoft.com/office/drawing/2014/main" id="{B7AD82AB-87AF-5708-26D4-3AB73CB17AE3}"/>
              </a:ext>
            </a:extLst>
          </p:cNvPr>
          <p:cNvSpPr txBox="1"/>
          <p:nvPr/>
        </p:nvSpPr>
        <p:spPr>
          <a:xfrm>
            <a:off x="1371599" y="30952879"/>
            <a:ext cx="2270173"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Discussão</a:t>
            </a:r>
          </a:p>
        </p:txBody>
      </p:sp>
      <p:sp>
        <p:nvSpPr>
          <p:cNvPr id="24" name="CaixaDeTexto 23">
            <a:extLst>
              <a:ext uri="{FF2B5EF4-FFF2-40B4-BE49-F238E27FC236}">
                <a16:creationId xmlns:a16="http://schemas.microsoft.com/office/drawing/2014/main" id="{D70C7F32-77F2-4AA0-D017-04EBA42F3AC4}"/>
              </a:ext>
            </a:extLst>
          </p:cNvPr>
          <p:cNvSpPr txBox="1"/>
          <p:nvPr/>
        </p:nvSpPr>
        <p:spPr>
          <a:xfrm>
            <a:off x="14931837" y="18602473"/>
            <a:ext cx="11557676" cy="6494085"/>
          </a:xfrm>
          <a:prstGeom prst="rect">
            <a:avLst/>
          </a:prstGeom>
          <a:noFill/>
        </p:spPr>
        <p:txBody>
          <a:bodyPr wrap="square" rtlCol="0">
            <a:spAutoFit/>
          </a:bodyPr>
          <a:lstStyle/>
          <a:p>
            <a:pPr algn="just"/>
            <a:r>
              <a:rPr lang="pt-BR" sz="3200" dirty="0">
                <a:latin typeface="Calibri" panose="020F0502020204030204" pitchFamily="34" charset="0"/>
                <a:cs typeface="Calibri" panose="020F0502020204030204" pitchFamily="34" charset="0"/>
              </a:rPr>
              <a:t>O tratamento cirúrgico é geralmente preferido em casos de luxações com lesão </a:t>
            </a:r>
            <a:r>
              <a:rPr lang="pt-BR" sz="3200" dirty="0" err="1">
                <a:latin typeface="Calibri" panose="020F0502020204030204" pitchFamily="34" charset="0"/>
                <a:cs typeface="Calibri" panose="020F0502020204030204" pitchFamily="34" charset="0"/>
              </a:rPr>
              <a:t>multiligamentar</a:t>
            </a:r>
            <a:r>
              <a:rPr lang="pt-BR" sz="3200" dirty="0">
                <a:latin typeface="Calibri" panose="020F0502020204030204" pitchFamily="34" charset="0"/>
                <a:cs typeface="Calibri" panose="020F0502020204030204" pitchFamily="34" charset="0"/>
              </a:rPr>
              <a:t>, instabilidade persistente ou associação com lesões vasculares e nervosas. Já o tratamento conservador demonstrou bons resultados em luxações simples e em pacientes selecionados, especialmente quando iniciado precocemente e acompanhado de protocolo de reabilitação estruturado. Estudos comparativos evidenciaram que o tempo de retorno à função pode ser semelhante entre as abordagens, desde que respeitados os critérios de indicação. No entanto, a taxa de complicações foi ligeiramente maior em procedimentos cirúrgicos, principalmente em casos com reconstruções complexas ou múltiplas </a:t>
            </a:r>
            <a:r>
              <a:rPr lang="pt-BR" sz="3200" dirty="0" err="1">
                <a:latin typeface="Calibri" panose="020F0502020204030204" pitchFamily="34" charset="0"/>
                <a:cs typeface="Calibri" panose="020F0502020204030204" pitchFamily="34" charset="0"/>
              </a:rPr>
              <a:t>reintervenções</a:t>
            </a:r>
            <a:r>
              <a:rPr lang="pt-BR" sz="3200" dirty="0">
                <a:latin typeface="Calibri" panose="020F0502020204030204" pitchFamily="34" charset="0"/>
                <a:cs typeface="Calibri" panose="020F0502020204030204" pitchFamily="34" charset="0"/>
              </a:rPr>
              <a:t>.</a:t>
            </a: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5" name="CaixaDeTexto 24">
            <a:extLst>
              <a:ext uri="{FF2B5EF4-FFF2-40B4-BE49-F238E27FC236}">
                <a16:creationId xmlns:a16="http://schemas.microsoft.com/office/drawing/2014/main" id="{B2BFC977-3492-1383-FA2E-5AFF9694BF8D}"/>
              </a:ext>
            </a:extLst>
          </p:cNvPr>
          <p:cNvSpPr txBox="1"/>
          <p:nvPr/>
        </p:nvSpPr>
        <p:spPr>
          <a:xfrm>
            <a:off x="14931837" y="17538430"/>
            <a:ext cx="2358338"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Conclusão</a:t>
            </a:r>
          </a:p>
        </p:txBody>
      </p:sp>
      <p:sp>
        <p:nvSpPr>
          <p:cNvPr id="26" name="CaixaDeTexto 25">
            <a:extLst>
              <a:ext uri="{FF2B5EF4-FFF2-40B4-BE49-F238E27FC236}">
                <a16:creationId xmlns:a16="http://schemas.microsoft.com/office/drawing/2014/main" id="{11AC0074-C1C8-4018-D601-2CB479214EDE}"/>
              </a:ext>
            </a:extLst>
          </p:cNvPr>
          <p:cNvSpPr txBox="1"/>
          <p:nvPr/>
        </p:nvSpPr>
        <p:spPr>
          <a:xfrm>
            <a:off x="14949704" y="25563370"/>
            <a:ext cx="11557676" cy="10926068"/>
          </a:xfrm>
          <a:prstGeom prst="rect">
            <a:avLst/>
          </a:prstGeom>
          <a:noFill/>
        </p:spPr>
        <p:txBody>
          <a:bodyPr wrap="square" rtlCol="0">
            <a:spAutoFit/>
          </a:bodyPr>
          <a:lstStyle/>
          <a:p>
            <a:r>
              <a:rPr lang="en-US" sz="3200" dirty="0">
                <a:latin typeface="Calibri" panose="020F0502020204030204" pitchFamily="34" charset="0"/>
                <a:cs typeface="Calibri" panose="020F0502020204030204" pitchFamily="34" charset="0"/>
              </a:rPr>
              <a:t>1) Whittaker JL, et al. Risk factors for knee osteoarthritis after traumatic knee injury: a systematic review and meta-analysis of </a:t>
            </a:r>
            <a:r>
              <a:rPr lang="en-US" sz="3200" dirty="0" err="1">
                <a:latin typeface="Calibri" panose="020F0502020204030204" pitchFamily="34" charset="0"/>
                <a:cs typeface="Calibri" panose="020F0502020204030204" pitchFamily="34" charset="0"/>
              </a:rPr>
              <a:t>randomised</a:t>
            </a:r>
            <a:r>
              <a:rPr lang="en-US" sz="3200" dirty="0">
                <a:latin typeface="Calibri" panose="020F0502020204030204" pitchFamily="34" charset="0"/>
                <a:cs typeface="Calibri" panose="020F0502020204030204" pitchFamily="34" charset="0"/>
              </a:rPr>
              <a:t> controlled trials and cohort studies for the OPTIKNEE Consensus. Br J Sports Med. 2022 Dec </a:t>
            </a:r>
          </a:p>
          <a:p>
            <a:r>
              <a:rPr lang="pt-BR" sz="3200" dirty="0">
                <a:latin typeface="Calibri" panose="020F0502020204030204" pitchFamily="34" charset="0"/>
                <a:cs typeface="Calibri" panose="020F0502020204030204" pitchFamily="34" charset="0"/>
              </a:rPr>
              <a:t>2) </a:t>
            </a:r>
            <a:r>
              <a:rPr lang="pt-BR" sz="3200" dirty="0" err="1">
                <a:latin typeface="Calibri" panose="020F0502020204030204" pitchFamily="34" charset="0"/>
                <a:cs typeface="Calibri" panose="020F0502020204030204" pitchFamily="34" charset="0"/>
              </a:rPr>
              <a:t>Malik</a:t>
            </a:r>
            <a:r>
              <a:rPr lang="pt-BR" sz="3200" dirty="0">
                <a:latin typeface="Calibri" panose="020F0502020204030204" pitchFamily="34" charset="0"/>
                <a:cs typeface="Calibri" panose="020F0502020204030204" pitchFamily="34" charset="0"/>
              </a:rPr>
              <a:t> SS, et al. </a:t>
            </a:r>
            <a:r>
              <a:rPr lang="en-US" sz="3200" dirty="0">
                <a:latin typeface="Calibri" panose="020F0502020204030204" pitchFamily="34" charset="0"/>
                <a:cs typeface="Calibri" panose="020F0502020204030204" pitchFamily="34" charset="0"/>
              </a:rPr>
              <a:t>A systematic review on management and outcome of irreducible knee dislocations. </a:t>
            </a:r>
            <a:r>
              <a:rPr lang="en-US" sz="3200" dirty="0" err="1">
                <a:latin typeface="Calibri" panose="020F0502020204030204" pitchFamily="34" charset="0"/>
                <a:cs typeface="Calibri" panose="020F0502020204030204" pitchFamily="34" charset="0"/>
              </a:rPr>
              <a:t>Orthop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Traumatol</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Surg</a:t>
            </a:r>
            <a:r>
              <a:rPr lang="en-US" sz="3200" dirty="0">
                <a:latin typeface="Calibri" panose="020F0502020204030204" pitchFamily="34" charset="0"/>
                <a:cs typeface="Calibri" panose="020F0502020204030204" pitchFamily="34" charset="0"/>
              </a:rPr>
              <a:t> Res. 2022 Dec </a:t>
            </a:r>
          </a:p>
          <a:p>
            <a:r>
              <a:rPr lang="en-US" sz="3200" dirty="0">
                <a:latin typeface="Calibri" panose="020F0502020204030204" pitchFamily="34" charset="0"/>
                <a:cs typeface="Calibri" panose="020F0502020204030204" pitchFamily="34" charset="0"/>
              </a:rPr>
              <a:t>3)Hecker A, et al. Treatment of Knee Dislocation With Primary Repair and Suture Augmentation: A Viable Solution. </a:t>
            </a:r>
            <a:r>
              <a:rPr lang="en-US" sz="3200" dirty="0" err="1">
                <a:latin typeface="Calibri" panose="020F0502020204030204" pitchFamily="34" charset="0"/>
                <a:cs typeface="Calibri" panose="020F0502020204030204" pitchFamily="34" charset="0"/>
              </a:rPr>
              <a:t>Orthop</a:t>
            </a:r>
            <a:r>
              <a:rPr lang="en-US" sz="3200" dirty="0">
                <a:latin typeface="Calibri" panose="020F0502020204030204" pitchFamily="34" charset="0"/>
                <a:cs typeface="Calibri" panose="020F0502020204030204" pitchFamily="34" charset="0"/>
              </a:rPr>
              <a:t> J Sports Med. 2022 Nov </a:t>
            </a:r>
          </a:p>
          <a:p>
            <a:r>
              <a:rPr lang="en-US" sz="3200" dirty="0">
                <a:latin typeface="Calibri" panose="020F0502020204030204" pitchFamily="34" charset="0"/>
                <a:cs typeface="Calibri" panose="020F0502020204030204" pitchFamily="34" charset="0"/>
              </a:rPr>
              <a:t>4) </a:t>
            </a:r>
            <a:r>
              <a:rPr lang="en-US" sz="3200" dirty="0" err="1">
                <a:latin typeface="Calibri" panose="020F0502020204030204" pitchFamily="34" charset="0"/>
                <a:cs typeface="Calibri" panose="020F0502020204030204" pitchFamily="34" charset="0"/>
              </a:rPr>
              <a:t>Gompels</a:t>
            </a:r>
            <a:r>
              <a:rPr lang="en-US" sz="3200" dirty="0">
                <a:latin typeface="Calibri" panose="020F0502020204030204" pitchFamily="34" charset="0"/>
                <a:cs typeface="Calibri" panose="020F0502020204030204" pitchFamily="34" charset="0"/>
              </a:rPr>
              <a:t> B, et al. Outcomes of Knee Dislocations and Subluxations in Polytrauma Patients at a Major Trauma Center. </a:t>
            </a:r>
            <a:r>
              <a:rPr lang="en-US" sz="3200" dirty="0" err="1">
                <a:latin typeface="Calibri" panose="020F0502020204030204" pitchFamily="34" charset="0"/>
                <a:cs typeface="Calibri" panose="020F0502020204030204" pitchFamily="34" charset="0"/>
              </a:rPr>
              <a:t>Cureus</a:t>
            </a:r>
            <a:r>
              <a:rPr lang="en-US" sz="3200" dirty="0">
                <a:latin typeface="Calibri" panose="020F0502020204030204" pitchFamily="34" charset="0"/>
                <a:cs typeface="Calibri" panose="020F0502020204030204" pitchFamily="34" charset="0"/>
              </a:rPr>
              <a:t>. 2024 Dec </a:t>
            </a:r>
          </a:p>
          <a:p>
            <a:r>
              <a:rPr lang="en-US" sz="3200" dirty="0">
                <a:latin typeface="Calibri" panose="020F0502020204030204" pitchFamily="34" charset="0"/>
                <a:cs typeface="Calibri" panose="020F0502020204030204" pitchFamily="34" charset="0"/>
              </a:rPr>
              <a:t>5) Venter SM, et al. The management of acute knee dislocations: A global survey of </a:t>
            </a:r>
            <a:r>
              <a:rPr lang="en-US" sz="3200" dirty="0" err="1">
                <a:latin typeface="Calibri" panose="020F0502020204030204" pitchFamily="34" charset="0"/>
                <a:cs typeface="Calibri" panose="020F0502020204030204" pitchFamily="34" charset="0"/>
              </a:rPr>
              <a:t>orthopaedic</a:t>
            </a:r>
            <a:r>
              <a:rPr lang="en-US" sz="3200" dirty="0">
                <a:latin typeface="Calibri" panose="020F0502020204030204" pitchFamily="34" charset="0"/>
                <a:cs typeface="Calibri" panose="020F0502020204030204" pitchFamily="34" charset="0"/>
              </a:rPr>
              <a:t> surgeons' strategies. </a:t>
            </a:r>
            <a:r>
              <a:rPr lang="pt-BR" sz="3200" dirty="0">
                <a:latin typeface="Calibri" panose="020F0502020204030204" pitchFamily="34" charset="0"/>
                <a:cs typeface="Calibri" panose="020F0502020204030204" pitchFamily="34" charset="0"/>
              </a:rPr>
              <a:t>SICOT J. 2021</a:t>
            </a:r>
            <a:endParaRPr lang="en-US" sz="3200" dirty="0">
              <a:latin typeface="Calibri" panose="020F0502020204030204" pitchFamily="34" charset="0"/>
              <a:cs typeface="Calibri" panose="020F0502020204030204" pitchFamily="34" charset="0"/>
            </a:endParaRPr>
          </a:p>
          <a:p>
            <a:r>
              <a:rPr lang="en-US" sz="3200" dirty="0">
                <a:latin typeface="Calibri" panose="020F0502020204030204" pitchFamily="34" charset="0"/>
                <a:cs typeface="Calibri" panose="020F0502020204030204" pitchFamily="34" charset="0"/>
              </a:rPr>
              <a:t>6) Liu X, et al [Surgical technique of lateral </a:t>
            </a:r>
            <a:r>
              <a:rPr lang="en-US" sz="3200" dirty="0" err="1">
                <a:latin typeface="Calibri" panose="020F0502020204030204" pitchFamily="34" charset="0"/>
                <a:cs typeface="Calibri" panose="020F0502020204030204" pitchFamily="34" charset="0"/>
              </a:rPr>
              <a:t>unicompartmental</a:t>
            </a:r>
            <a:r>
              <a:rPr lang="en-US" sz="3200" dirty="0">
                <a:latin typeface="Calibri" panose="020F0502020204030204" pitchFamily="34" charset="0"/>
                <a:cs typeface="Calibri" panose="020F0502020204030204" pitchFamily="34" charset="0"/>
              </a:rPr>
              <a:t> knee arthroplasty and discussion of the maximum correction value in the treatment of knee valgus deformity]. </a:t>
            </a:r>
            <a:r>
              <a:rPr lang="en-US" sz="3200" dirty="0" err="1">
                <a:latin typeface="Calibri" panose="020F0502020204030204" pitchFamily="34" charset="0"/>
                <a:cs typeface="Calibri" panose="020F0502020204030204" pitchFamily="34" charset="0"/>
              </a:rPr>
              <a:t>Zhongguo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Xiu</a:t>
            </a:r>
            <a:r>
              <a:rPr lang="en-US" sz="3200" dirty="0">
                <a:latin typeface="Calibri" panose="020F0502020204030204" pitchFamily="34" charset="0"/>
                <a:cs typeface="Calibri" panose="020F0502020204030204" pitchFamily="34" charset="0"/>
              </a:rPr>
              <a:t> Fu Chong Jian Wai </a:t>
            </a:r>
            <a:r>
              <a:rPr lang="en-US" sz="3200" dirty="0" err="1">
                <a:latin typeface="Calibri" panose="020F0502020204030204" pitchFamily="34" charset="0"/>
                <a:cs typeface="Calibri" panose="020F0502020204030204" pitchFamily="34" charset="0"/>
              </a:rPr>
              <a:t>Ke</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Za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Zhi</a:t>
            </a:r>
            <a:r>
              <a:rPr lang="en-US" sz="3200" dirty="0">
                <a:latin typeface="Calibri" panose="020F0502020204030204" pitchFamily="34" charset="0"/>
                <a:cs typeface="Calibri" panose="020F0502020204030204" pitchFamily="34" charset="0"/>
              </a:rPr>
              <a:t>. 2023 Oct </a:t>
            </a:r>
          </a:p>
          <a:p>
            <a:r>
              <a:rPr lang="pt-BR" sz="3200" dirty="0">
                <a:latin typeface="Calibri" panose="020F0502020204030204" pitchFamily="34" charset="0"/>
                <a:cs typeface="Calibri" panose="020F0502020204030204" pitchFamily="34" charset="0"/>
              </a:rPr>
              <a:t> </a:t>
            </a:r>
            <a:endParaRPr lang="en-US"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7" name="CaixaDeTexto 26">
            <a:extLst>
              <a:ext uri="{FF2B5EF4-FFF2-40B4-BE49-F238E27FC236}">
                <a16:creationId xmlns:a16="http://schemas.microsoft.com/office/drawing/2014/main" id="{8A7BD139-0A03-BF1D-EB75-D7E215E276C8}"/>
              </a:ext>
            </a:extLst>
          </p:cNvPr>
          <p:cNvSpPr txBox="1"/>
          <p:nvPr/>
        </p:nvSpPr>
        <p:spPr>
          <a:xfrm>
            <a:off x="14931837" y="24509419"/>
            <a:ext cx="5715154"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Referências Bibliográficas </a:t>
            </a:r>
          </a:p>
        </p:txBody>
      </p:sp>
      <p:pic>
        <p:nvPicPr>
          <p:cNvPr id="17" name="Picture 16">
            <a:extLst>
              <a:ext uri="{FF2B5EF4-FFF2-40B4-BE49-F238E27FC236}">
                <a16:creationId xmlns:a16="http://schemas.microsoft.com/office/drawing/2014/main" id="{7C75F28A-C6CE-D84B-9F83-186156034E44}"/>
              </a:ext>
            </a:extLst>
          </p:cNvPr>
          <p:cNvPicPr>
            <a:picLocks noChangeAspect="1"/>
          </p:cNvPicPr>
          <p:nvPr/>
        </p:nvPicPr>
        <p:blipFill>
          <a:blip r:embed="Rc09ee147e44546b5">
            <a:extLst>
              <a:ext uri="{28A0092B-C50C-407E-A947-70E740481C1C}">
                <a14:useLocalDpi xmlns:a14="http://schemas.microsoft.com/office/drawing/2010/main" val="0"/>
              </a:ext>
            </a:extLst>
          </a:blip>
          <a:stretch>
            <a:fillRect/>
          </a:stretch>
        </p:blipFill>
        <p:spPr>
          <a:xfrm>
            <a:off x="2003674" y="4103922"/>
            <a:ext cx="3764279" cy="3743629"/>
          </a:xfrm>
          <a:prstGeom prst="rect">
            <a:avLst/>
          </a:prstGeom>
        </p:spPr>
      </p:pic>
      <p:sp>
        <p:nvSpPr>
          <p:cNvPr id="31" name="CaixaDeTexto 19">
            <a:extLst>
              <a:ext uri="{FF2B5EF4-FFF2-40B4-BE49-F238E27FC236}">
                <a16:creationId xmlns:a16="http://schemas.microsoft.com/office/drawing/2014/main" id="{1A721DFB-9F86-7C49-9F39-7BA9BE10C045}"/>
              </a:ext>
            </a:extLst>
          </p:cNvPr>
          <p:cNvSpPr txBox="1"/>
          <p:nvPr/>
        </p:nvSpPr>
        <p:spPr>
          <a:xfrm>
            <a:off x="1314870" y="32279739"/>
            <a:ext cx="11285061" cy="6986528"/>
          </a:xfrm>
          <a:prstGeom prst="rect">
            <a:avLst/>
          </a:prstGeom>
          <a:noFill/>
        </p:spPr>
        <p:txBody>
          <a:bodyPr wrap="square" rtlCol="0">
            <a:spAutoFit/>
          </a:bodyPr>
          <a:lstStyle/>
          <a:p>
            <a:pPr algn="just"/>
            <a:r>
              <a:rPr lang="pt-BR" sz="3200" dirty="0">
                <a:latin typeface="Calibri" panose="020F0502020204030204" pitchFamily="34" charset="0"/>
                <a:cs typeface="Calibri" panose="020F0502020204030204" pitchFamily="34" charset="0"/>
              </a:rPr>
              <a:t>A abordagem cirúrgica tem sido amplamente indicada em casos de luxações com instabilidade persistente, rupturas completas de múltiplos ligamentos, associação com fraturas e comprometimento vascular. Nesses contextos, a cirurgia precoce pode favorecer a restauração anatômica e funcional da articulação, como demonstrado por Robertson et al. (2020), cujo estudo evidenciou melhor estabilidade ligamentar e menor taxa de recidiva nos pacientes submetidos à reconstrução precoce. Ainda assim, há uma preocupação crescente com o desenvolvimento de rigidez articular, </a:t>
            </a:r>
            <a:r>
              <a:rPr lang="pt-BR" sz="3200" dirty="0" err="1">
                <a:latin typeface="Calibri" panose="020F0502020204030204" pitchFamily="34" charset="0"/>
                <a:cs typeface="Calibri" panose="020F0502020204030204" pitchFamily="34" charset="0"/>
              </a:rPr>
              <a:t>artrofibrose</a:t>
            </a:r>
            <a:r>
              <a:rPr lang="pt-BR" sz="3200" dirty="0">
                <a:latin typeface="Calibri" panose="020F0502020204030204" pitchFamily="34" charset="0"/>
                <a:cs typeface="Calibri" panose="020F0502020204030204" pitchFamily="34" charset="0"/>
              </a:rPr>
              <a:t> e necessidade de mobilizações forçadas ou </a:t>
            </a:r>
            <a:r>
              <a:rPr lang="pt-BR" sz="3200" dirty="0" err="1">
                <a:latin typeface="Calibri" panose="020F0502020204030204" pitchFamily="34" charset="0"/>
                <a:cs typeface="Calibri" panose="020F0502020204030204" pitchFamily="34" charset="0"/>
              </a:rPr>
              <a:t>reintervenções</a:t>
            </a:r>
            <a:r>
              <a:rPr lang="pt-BR" sz="3200" dirty="0">
                <a:latin typeface="Calibri" panose="020F0502020204030204" pitchFamily="34" charset="0"/>
                <a:cs typeface="Calibri" panose="020F0502020204030204" pitchFamily="34" charset="0"/>
              </a:rPr>
              <a:t>, especialmente quando a reabilitação não é conduzida de maneira adequada no pós-operatório.</a:t>
            </a:r>
            <a:endParaRPr lang="en-US"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7035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33792E-82CA-9828-71C6-7EE8C1A6AFC3}"/>
              </a:ext>
            </a:extLst>
          </p:cNvPr>
          <p:cNvSpPr>
            <a:spLocks noGrp="1"/>
          </p:cNvSpPr>
          <p:nvPr>
            <p:ph type="title"/>
          </p:nvPr>
        </p:nvSpPr>
        <p:spPr>
          <a:xfrm>
            <a:off x="1591450" y="1853303"/>
            <a:ext cx="24840367" cy="8350126"/>
          </a:xfrm>
        </p:spPr>
        <p:txBody>
          <a:bodyPr>
            <a:normAutofit/>
          </a:bodyPr>
          <a:lstStyle/>
          <a:p>
            <a:pPr algn="ctr" rtl="0">
              <a:buNone/>
            </a:pPr>
            <a:r>
              <a:rPr lang="pt-BR" sz="54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CUT-IN EM FRATURA TRANSTROCANTÉRICA FIXADA COM PFN: UM RELATO DE CASO</a:t>
            </a:r>
            <a:br>
              <a:rPr lang="pt-BR" sz="50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pt-BR" sz="4800" dirty="0">
                <a:latin typeface="Calibri" panose="020F0502020204030204" pitchFamily="34" charset="0"/>
                <a:ea typeface="Calibri" panose="020F0502020204030204" pitchFamily="34" charset="0"/>
                <a:cs typeface="Calibri" panose="020F0502020204030204" pitchFamily="34" charset="0"/>
              </a:rPr>
              <a:t>AUTOR PRINCIPAL: </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Douglas </a:t>
            </a:r>
            <a:r>
              <a:rPr lang="pt-BR" sz="4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Bolsonelo¹</a:t>
            </a:r>
            <a:b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pt-BR" sz="4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CO-AUTORES</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Gabriel Ferrari</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 Alves¹</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Marcelo Horta Barbosa¹, Maurício da Silva Duarte², Laura Cella Machado</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²</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Marina </a:t>
            </a:r>
            <a:r>
              <a:rPr lang="pt-BR" sz="4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Ottmann</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Boff³, Jean Zambeli da </a:t>
            </a:r>
            <a:r>
              <a:rPr lang="pt-BR" sz="4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Silva², Carlos </a:t>
            </a: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Guilherme Weissheimer </a:t>
            </a:r>
            <a:r>
              <a:rPr lang="pt-BR" sz="48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Berwanger¹</a:t>
            </a:r>
            <a:br>
              <a:rPr lang="pt-BR" sz="4800" b="1" dirty="0">
                <a:effectLst/>
                <a:latin typeface="Calibri" panose="020F0502020204030204" pitchFamily="34" charset="0"/>
                <a:ea typeface="Calibri" panose="020F0502020204030204" pitchFamily="34" charset="0"/>
                <a:cs typeface="Calibri" panose="020F0502020204030204" pitchFamily="34" charset="0"/>
              </a:rPr>
            </a:br>
            <a:b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b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b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endParaRPr lang="pt-BR" sz="6600" dirty="0">
              <a:latin typeface="Calibri" panose="020F0502020204030204" pitchFamily="34" charset="0"/>
              <a:ea typeface="Calibri" panose="020F0502020204030204" pitchFamily="34" charset="0"/>
              <a:cs typeface="Calibri" panose="020F0502020204030204" pitchFamily="34" charset="0"/>
            </a:endParaRPr>
          </a:p>
        </p:txBody>
      </p:sp>
      <p:sp>
        <p:nvSpPr>
          <p:cNvPr id="3" name="Espaço Reservado para Conteúdo 2">
            <a:extLst>
              <a:ext uri="{FF2B5EF4-FFF2-40B4-BE49-F238E27FC236}">
                <a16:creationId xmlns:a16="http://schemas.microsoft.com/office/drawing/2014/main" id="{180D34C0-0D51-AA11-17BD-655BDA815798}"/>
              </a:ext>
            </a:extLst>
          </p:cNvPr>
          <p:cNvSpPr>
            <a:spLocks noGrp="1"/>
          </p:cNvSpPr>
          <p:nvPr>
            <p:ph sz="half" idx="1"/>
          </p:nvPr>
        </p:nvSpPr>
        <p:spPr>
          <a:xfrm>
            <a:off x="945119" y="9334500"/>
            <a:ext cx="12935888" cy="30720838"/>
          </a:xfrm>
        </p:spPr>
        <p:txBody>
          <a:bodyPr>
            <a:normAutofit fontScale="92500" lnSpcReduction="10000"/>
          </a:bodyPr>
          <a:lstStyle/>
          <a:p>
            <a:pPr algn="just" rtl="0">
              <a:spcBef>
                <a:spcPts val="1200"/>
              </a:spcBef>
              <a:spcAft>
                <a:spcPts val="1200"/>
              </a:spcAft>
              <a:buNone/>
            </a:pPr>
            <a:r>
              <a:rPr lang="pt-BR" sz="52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Introdução</a:t>
            </a:r>
            <a:r>
              <a:rPr lang="pt-BR" sz="5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algn="just" rtl="0">
              <a:spcBef>
                <a:spcPts val="1200"/>
              </a:spcBef>
              <a:spcAft>
                <a:spcPts val="1200"/>
              </a:spcAft>
              <a:buNone/>
            </a:pPr>
            <a:r>
              <a:rPr lang="pt-BR" sz="5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Fraturas </a:t>
            </a:r>
            <a:r>
              <a:rPr lang="pt-BR" sz="52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transtrocantéricas</a:t>
            </a:r>
            <a:r>
              <a:rPr lang="pt-BR" sz="5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do fêmur são comuns em idosos e geralmente tratadas com o haste intramedular proximal do fêmur (PFN). Apesar da eficácia, complicações como o </a:t>
            </a:r>
            <a:r>
              <a:rPr lang="pt-BR" sz="52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cut-in</a:t>
            </a:r>
            <a:r>
              <a:rPr lang="pt-BR" sz="5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migração </a:t>
            </a:r>
            <a:r>
              <a:rPr lang="pt-BR" sz="52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superomedial</a:t>
            </a:r>
            <a:r>
              <a:rPr lang="pt-BR" sz="5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da lâmina para a cabeça femoral e articulação do quadril — podem ocorrer, causando dor, instabilidade e necessidade de nova cirurgia.</a:t>
            </a:r>
          </a:p>
          <a:p>
            <a:pPr algn="just" rtl="0">
              <a:spcBef>
                <a:spcPts val="1200"/>
              </a:spcBef>
              <a:spcAft>
                <a:spcPts val="1200"/>
              </a:spcAft>
              <a:buNone/>
            </a:pPr>
            <a:endParaRPr lang="pt-BR" sz="52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rtl="0">
              <a:spcBef>
                <a:spcPts val="1200"/>
              </a:spcBef>
              <a:spcAft>
                <a:spcPts val="1200"/>
              </a:spcAft>
              <a:buNone/>
            </a:pPr>
            <a:r>
              <a:rPr lang="pt-BR" sz="52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Objetivos primários e secundários</a:t>
            </a:r>
            <a:r>
              <a:rPr lang="pt-BR" sz="5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algn="just" rtl="0">
              <a:spcBef>
                <a:spcPts val="1200"/>
              </a:spcBef>
              <a:spcAft>
                <a:spcPts val="1200"/>
              </a:spcAft>
              <a:buNone/>
            </a:pPr>
            <a:r>
              <a:rPr lang="pt-BR" sz="5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Relatar um caso de </a:t>
            </a:r>
            <a:r>
              <a:rPr lang="pt-BR" sz="52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cut-in</a:t>
            </a:r>
            <a:r>
              <a:rPr lang="pt-BR" sz="5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após fixação com PFN, abordando o manejo adotado e os desfechos clínicos.</a:t>
            </a:r>
            <a:endParaRPr lang="pt-BR" sz="5200" b="0" dirty="0">
              <a:effectLst/>
              <a:latin typeface="Calibri" panose="020F0502020204030204" pitchFamily="34" charset="0"/>
              <a:ea typeface="Calibri" panose="020F0502020204030204" pitchFamily="34" charset="0"/>
              <a:cs typeface="Calibri" panose="020F0502020204030204" pitchFamily="34" charset="0"/>
            </a:endParaRPr>
          </a:p>
          <a:p>
            <a:pPr algn="just" rtl="0">
              <a:spcBef>
                <a:spcPts val="1200"/>
              </a:spcBef>
              <a:spcAft>
                <a:spcPts val="1200"/>
              </a:spcAft>
              <a:buNone/>
            </a:pPr>
            <a:endParaRPr lang="pt-BR" sz="52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rtl="0">
              <a:spcBef>
                <a:spcPts val="1200"/>
              </a:spcBef>
              <a:spcAft>
                <a:spcPts val="1200"/>
              </a:spcAft>
              <a:buNone/>
            </a:pPr>
            <a:r>
              <a:rPr lang="pt-BR" sz="52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Materiais e Métodos</a:t>
            </a:r>
            <a:r>
              <a:rPr lang="pt-BR" sz="5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algn="just" rtl="0">
              <a:spcBef>
                <a:spcPts val="1200"/>
              </a:spcBef>
              <a:spcAft>
                <a:spcPts val="1200"/>
              </a:spcAft>
              <a:buNone/>
            </a:pPr>
            <a:r>
              <a:rPr lang="pt-BR" sz="5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Relato de caso baseado em análise retrospectiva de prontuário, exames de imagem, condutas clínicas e complementação com revisão da literatura.</a:t>
            </a:r>
          </a:p>
          <a:p>
            <a:pPr algn="just" rtl="0">
              <a:spcBef>
                <a:spcPts val="1200"/>
              </a:spcBef>
              <a:spcAft>
                <a:spcPts val="1200"/>
              </a:spcAft>
              <a:buNone/>
            </a:pPr>
            <a:endParaRPr lang="pt-BR" sz="5200" b="0" dirty="0">
              <a:effectLst/>
              <a:latin typeface="Calibri" panose="020F0502020204030204" pitchFamily="34" charset="0"/>
              <a:ea typeface="Calibri" panose="020F0502020204030204" pitchFamily="34" charset="0"/>
              <a:cs typeface="Calibri" panose="020F0502020204030204" pitchFamily="34" charset="0"/>
            </a:endParaRPr>
          </a:p>
          <a:p>
            <a:pPr algn="just">
              <a:buNone/>
            </a:pPr>
            <a:r>
              <a:rPr lang="pt-BR" sz="52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Resultados</a:t>
            </a:r>
            <a:r>
              <a:rPr lang="pt-BR" sz="5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algn="just">
              <a:buNone/>
            </a:pPr>
            <a:r>
              <a:rPr lang="pt-BR" sz="52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5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Paciente feminina, 81 anos, </a:t>
            </a:r>
            <a:r>
              <a:rPr lang="pt-BR" sz="52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deambuladora</a:t>
            </a:r>
            <a:r>
              <a:rPr lang="pt-BR" sz="5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com bengala, sofreu queda da própria altura, apresentando dor e rotação externa do quadril esquerdo. Radiografia evidenciou fratura </a:t>
            </a:r>
            <a:r>
              <a:rPr lang="pt-BR" sz="52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transtrocantérica</a:t>
            </a:r>
            <a:r>
              <a:rPr lang="pt-BR" sz="5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tratada com PFN 09x200 mm e parafuso deslizante 100 mm. Teve alta em quatro dias. Após 84 dias, retornou com dor intensa após nova queda; exame revelou </a:t>
            </a:r>
            <a:r>
              <a:rPr lang="pt-BR" sz="5200" b="0" i="0" u="none" strike="noStrik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cut-in</a:t>
            </a:r>
            <a:r>
              <a:rPr lang="pt-BR" sz="5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Indicou-se nova cirurgia. A radioscopia mostrou consolidação do fêmur proximal, optando-se inicialmente apenas pela retirada. Com piora clínica, foi realizada artroplastia total do quadril com fixação do grande trocanter.</a:t>
            </a:r>
          </a:p>
          <a:p>
            <a:pPr algn="just">
              <a:buNone/>
            </a:pPr>
            <a:endParaRPr lang="pt-BR" sz="5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r>
              <a:rPr lang="pt-BR" sz="5200" b="1" dirty="0">
                <a:solidFill>
                  <a:srgbClr val="000000"/>
                </a:solidFill>
                <a:latin typeface="Calibri" panose="020F0502020204030204" pitchFamily="34" charset="0"/>
                <a:ea typeface="Calibri" panose="020F0502020204030204" pitchFamily="34" charset="0"/>
                <a:cs typeface="Calibri" panose="020F0502020204030204" pitchFamily="34" charset="0"/>
              </a:rPr>
              <a:t>Discussão: </a:t>
            </a:r>
          </a:p>
          <a:p>
            <a:pPr algn="just">
              <a:spcBef>
                <a:spcPts val="1200"/>
              </a:spcBef>
              <a:spcAft>
                <a:spcPts val="1200"/>
              </a:spcAft>
              <a:buFont typeface="Arial" panose="020B0604020202020204" pitchFamily="34" charset="0"/>
              <a:buNone/>
            </a:pPr>
            <a:r>
              <a:rPr lang="pt-BR" sz="5200" dirty="0">
                <a:solidFill>
                  <a:srgbClr val="000000"/>
                </a:solidFill>
                <a:latin typeface="Calibri" panose="020F0502020204030204" pitchFamily="34" charset="0"/>
                <a:ea typeface="Calibri" panose="020F0502020204030204" pitchFamily="34" charset="0"/>
                <a:cs typeface="Calibri" panose="020F0502020204030204" pitchFamily="34" charset="0"/>
              </a:rPr>
              <a:t>	O </a:t>
            </a:r>
            <a:r>
              <a:rPr lang="pt-BR" sz="5200" dirty="0" err="1">
                <a:solidFill>
                  <a:srgbClr val="000000"/>
                </a:solidFill>
                <a:latin typeface="Calibri" panose="020F0502020204030204" pitchFamily="34" charset="0"/>
                <a:ea typeface="Calibri" panose="020F0502020204030204" pitchFamily="34" charset="0"/>
                <a:cs typeface="Calibri" panose="020F0502020204030204" pitchFamily="34" charset="0"/>
              </a:rPr>
              <a:t>cut-in</a:t>
            </a:r>
            <a:r>
              <a:rPr lang="pt-BR" sz="5200" dirty="0">
                <a:solidFill>
                  <a:srgbClr val="000000"/>
                </a:solidFill>
                <a:latin typeface="Calibri" panose="020F0502020204030204" pitchFamily="34" charset="0"/>
                <a:ea typeface="Calibri" panose="020F0502020204030204" pitchFamily="34" charset="0"/>
                <a:cs typeface="Calibri" panose="020F0502020204030204" pitchFamily="34" charset="0"/>
              </a:rPr>
              <a:t> é uma falha mecânica rara, associada à baixa densidade óssea e à má distribuição de cargas. O caso destaca a importância da escolha adequada do implante, da técnica cirúrgica e do seguimento pós-operatório cuidadoso.</a:t>
            </a:r>
          </a:p>
          <a:p>
            <a:pPr algn="just">
              <a:buNone/>
            </a:pPr>
            <a:endParaRPr lang="pt-BR" sz="4800" dirty="0">
              <a:latin typeface="Calibri" panose="020F0502020204030204" pitchFamily="34" charset="0"/>
              <a:ea typeface="Calibri" panose="020F0502020204030204" pitchFamily="34" charset="0"/>
              <a:cs typeface="Calibri" panose="020F0502020204030204" pitchFamily="34" charset="0"/>
            </a:endParaRPr>
          </a:p>
        </p:txBody>
      </p:sp>
      <p:pic>
        <p:nvPicPr>
          <p:cNvPr id="5" name="Imagem 4" descr="Interface gráfica do usuário&#10;&#10;Descrição gerada automaticamente com confiança baixa">
            <a:extLst>
              <a:ext uri="{FF2B5EF4-FFF2-40B4-BE49-F238E27FC236}">
                <a16:creationId xmlns:a16="http://schemas.microsoft.com/office/drawing/2014/main" id="{AA131BD9-0D28-0D1A-59D9-5B8C34BD8ACE}"/>
              </a:ext>
            </a:extLst>
          </p:cNvPr>
          <p:cNvPicPr>
            <a:picLocks noChangeAspect="1"/>
          </p:cNvPicPr>
          <p:nvPr/>
        </p:nvPicPr>
        <p:blipFill>
          <a:blip r:embed="Re3c043f8b4e14c4b">
            <a:extLst>
              <a:ext uri="{28A0092B-C50C-407E-A947-70E740481C1C}">
                <a14:useLocalDpi xmlns:a14="http://schemas.microsoft.com/office/drawing/2010/main" val="0"/>
              </a:ext>
            </a:extLst>
          </a:blip>
          <a:stretch>
            <a:fillRect/>
          </a:stretch>
        </p:blipFill>
        <p:spPr>
          <a:xfrm>
            <a:off x="-3" y="-1794986"/>
            <a:ext cx="28800425" cy="4692410"/>
          </a:xfrm>
          <a:prstGeom prst="rect">
            <a:avLst/>
          </a:prstGeom>
        </p:spPr>
      </p:pic>
      <p:pic>
        <p:nvPicPr>
          <p:cNvPr id="6" name="Imagem 5">
            <a:extLst>
              <a:ext uri="{FF2B5EF4-FFF2-40B4-BE49-F238E27FC236}">
                <a16:creationId xmlns:a16="http://schemas.microsoft.com/office/drawing/2014/main" id="{F20E4F02-101C-AEE5-B2AE-0FF2611F0E1D}"/>
              </a:ext>
            </a:extLst>
          </p:cNvPr>
          <p:cNvPicPr>
            <a:picLocks noChangeAspect="1"/>
          </p:cNvPicPr>
          <p:nvPr/>
        </p:nvPicPr>
        <p:blipFill>
          <a:blip r:embed="R610e38efca3b4d73">
            <a:extLst>
              <a:ext uri="{28A0092B-C50C-407E-A947-70E740481C1C}">
                <a14:useLocalDpi xmlns:a14="http://schemas.microsoft.com/office/drawing/2010/main" val="0"/>
              </a:ext>
            </a:extLst>
          </a:blip>
          <a:stretch>
            <a:fillRect/>
          </a:stretch>
        </p:blipFill>
        <p:spPr>
          <a:xfrm>
            <a:off x="-2" y="40423833"/>
            <a:ext cx="28800425" cy="3550392"/>
          </a:xfrm>
          <a:prstGeom prst="rect">
            <a:avLst/>
          </a:prstGeom>
        </p:spPr>
      </p:pic>
      <p:sp>
        <p:nvSpPr>
          <p:cNvPr id="17" name="Espaço Reservado para Conteúdo 2">
            <a:extLst>
              <a:ext uri="{FF2B5EF4-FFF2-40B4-BE49-F238E27FC236}">
                <a16:creationId xmlns:a16="http://schemas.microsoft.com/office/drawing/2014/main" id="{62128E07-DB87-C605-F532-AE789CA2C42D}"/>
              </a:ext>
            </a:extLst>
          </p:cNvPr>
          <p:cNvSpPr txBox="1">
            <a:spLocks/>
          </p:cNvSpPr>
          <p:nvPr/>
        </p:nvSpPr>
        <p:spPr>
          <a:xfrm>
            <a:off x="14580215" y="12644930"/>
            <a:ext cx="13280593" cy="27410408"/>
          </a:xfrm>
          <a:prstGeom prst="rect">
            <a:avLst/>
          </a:prstGeom>
        </p:spPr>
        <p:txBody>
          <a:bodyPr vert="horz" lIns="91440" tIns="45720" rIns="91440" bIns="45720" rtlCol="0">
            <a:noAutofit/>
          </a:bodyPr>
          <a:lstStyle>
            <a:lvl1pPr marL="720021" indent="-720021" algn="l" defTabSz="2880086" rtl="0" eaLnBrk="1" latinLnBrk="0" hangingPunct="1">
              <a:lnSpc>
                <a:spcPct val="90000"/>
              </a:lnSpc>
              <a:spcBef>
                <a:spcPts val="3150"/>
              </a:spcBef>
              <a:buFont typeface="Arial" panose="020B0604020202020204" pitchFamily="34" charset="0"/>
              <a:buChar char="•"/>
              <a:defRPr sz="8819" kern="1200">
                <a:solidFill>
                  <a:schemeClr val="tx1"/>
                </a:solidFill>
                <a:latin typeface="+mn-lt"/>
                <a:ea typeface="+mn-ea"/>
                <a:cs typeface="+mn-cs"/>
              </a:defRPr>
            </a:lvl1pPr>
            <a:lvl2pPr marL="2160064" indent="-720021" algn="l" defTabSz="2880086" rtl="0" eaLnBrk="1" latinLnBrk="0" hangingPunct="1">
              <a:lnSpc>
                <a:spcPct val="90000"/>
              </a:lnSpc>
              <a:spcBef>
                <a:spcPts val="1575"/>
              </a:spcBef>
              <a:buFont typeface="Arial" panose="020B0604020202020204" pitchFamily="34" charset="0"/>
              <a:buChar char="•"/>
              <a:defRPr sz="7559" kern="1200">
                <a:solidFill>
                  <a:schemeClr val="tx1"/>
                </a:solidFill>
                <a:latin typeface="+mn-lt"/>
                <a:ea typeface="+mn-ea"/>
                <a:cs typeface="+mn-cs"/>
              </a:defRPr>
            </a:lvl2pPr>
            <a:lvl3pPr marL="3600107" indent="-720021" algn="l" defTabSz="2880086" rtl="0" eaLnBrk="1" latinLnBrk="0" hangingPunct="1">
              <a:lnSpc>
                <a:spcPct val="90000"/>
              </a:lnSpc>
              <a:spcBef>
                <a:spcPts val="1575"/>
              </a:spcBef>
              <a:buFont typeface="Arial" panose="020B0604020202020204" pitchFamily="34" charset="0"/>
              <a:buChar char="•"/>
              <a:defRPr sz="6299" kern="1200">
                <a:solidFill>
                  <a:schemeClr val="tx1"/>
                </a:solidFill>
                <a:latin typeface="+mn-lt"/>
                <a:ea typeface="+mn-ea"/>
                <a:cs typeface="+mn-cs"/>
              </a:defRPr>
            </a:lvl3pPr>
            <a:lvl4pPr marL="5040150"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4pPr>
            <a:lvl5pPr marL="6480193"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5pPr>
            <a:lvl6pPr marL="7920236"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6pPr>
            <a:lvl7pPr marL="9360278"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7pPr>
            <a:lvl8pPr marL="10800321"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8pPr>
            <a:lvl9pPr marL="12240364" indent="-720021" algn="l" defTabSz="2880086" rtl="0" eaLnBrk="1" latinLnBrk="0" hangingPunct="1">
              <a:lnSpc>
                <a:spcPct val="90000"/>
              </a:lnSpc>
              <a:spcBef>
                <a:spcPts val="1575"/>
              </a:spcBef>
              <a:buFont typeface="Arial" panose="020B0604020202020204" pitchFamily="34" charset="0"/>
              <a:buChar char="•"/>
              <a:defRPr sz="5669" kern="1200">
                <a:solidFill>
                  <a:schemeClr val="tx1"/>
                </a:solidFill>
                <a:latin typeface="+mn-lt"/>
                <a:ea typeface="+mn-ea"/>
                <a:cs typeface="+mn-cs"/>
              </a:defRPr>
            </a:lvl9pPr>
          </a:lstStyle>
          <a:p>
            <a:pPr algn="just">
              <a:spcBef>
                <a:spcPts val="1200"/>
              </a:spcBef>
              <a:spcAft>
                <a:spcPts val="1200"/>
              </a:spcAft>
              <a:buFont typeface="Arial" panose="020B0604020202020204" pitchFamily="34" charset="0"/>
              <a:buNone/>
            </a:pPr>
            <a:endPar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r>
              <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rPr>
              <a:t>Conclusão</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 </a:t>
            </a:r>
          </a:p>
          <a:p>
            <a:pPr algn="just">
              <a:spcBef>
                <a:spcPts val="1200"/>
              </a:spcBef>
              <a:spcAft>
                <a:spcPts val="1200"/>
              </a:spcAft>
              <a:buFont typeface="Arial" panose="020B0604020202020204" pitchFamily="34" charset="0"/>
              <a:buNone/>
            </a:pP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	Complicações como o </a:t>
            </a:r>
            <a:r>
              <a:rPr lang="pt-BR" sz="4800" dirty="0" err="1">
                <a:solidFill>
                  <a:srgbClr val="000000"/>
                </a:solidFill>
                <a:latin typeface="Calibri" panose="020F0502020204030204" pitchFamily="34" charset="0"/>
                <a:ea typeface="Calibri" panose="020F0502020204030204" pitchFamily="34" charset="0"/>
                <a:cs typeface="Calibri" panose="020F0502020204030204" pitchFamily="34" charset="0"/>
              </a:rPr>
              <a:t>cut-in</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 exigem abordagem individualizada e atuação multidisciplinar. A intervenção oportuna permitiu recuperação funcional satisfatória e melhora da qualidade de vida.</a:t>
            </a:r>
          </a:p>
          <a:p>
            <a:pPr algn="just">
              <a:spcBef>
                <a:spcPts val="1200"/>
              </a:spcBef>
              <a:spcAft>
                <a:spcPts val="1200"/>
              </a:spcAft>
              <a:buFont typeface="Arial" panose="020B0604020202020204" pitchFamily="34" charset="0"/>
              <a:buNone/>
            </a:pPr>
            <a:endPar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
              <a:spcBef>
                <a:spcPts val="1200"/>
              </a:spcBef>
              <a:spcAft>
                <a:spcPts val="1200"/>
              </a:spcAft>
              <a:buFont typeface="Arial" panose="020B0604020202020204" pitchFamily="34" charset="0"/>
              <a:buNone/>
            </a:pPr>
            <a:r>
              <a:rPr lang="pt-BR" sz="4800" b="1" dirty="0">
                <a:solidFill>
                  <a:srgbClr val="000000"/>
                </a:solidFill>
                <a:latin typeface="Calibri" panose="020F0502020204030204" pitchFamily="34" charset="0"/>
                <a:ea typeface="Calibri" panose="020F0502020204030204" pitchFamily="34" charset="0"/>
                <a:cs typeface="Calibri" panose="020F0502020204030204" pitchFamily="34" charset="0"/>
              </a:rPr>
              <a:t>REFERÊNCIAS:</a:t>
            </a:r>
            <a:endParaRPr lang="pt-BR" sz="4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914400" indent="-914400" algn="just">
              <a:spcBef>
                <a:spcPts val="1200"/>
              </a:spcBef>
              <a:spcAft>
                <a:spcPts val="1200"/>
              </a:spcAft>
              <a:buFont typeface="+mj-lt"/>
              <a:buAutoNum type="arabicPeriod"/>
            </a:pPr>
            <a:r>
              <a:rPr lang="pt-BR" sz="4400" dirty="0">
                <a:solidFill>
                  <a:srgbClr val="000000"/>
                </a:solidFill>
                <a:latin typeface="Calibri" panose="020F0502020204030204" pitchFamily="34" charset="0"/>
                <a:ea typeface="Calibri" panose="020F0502020204030204" pitchFamily="34" charset="0"/>
                <a:cs typeface="Calibri" panose="020F0502020204030204" pitchFamily="34" charset="0"/>
              </a:rPr>
              <a:t>Zhang W, Antony Xavier RP, </a:t>
            </a:r>
            <a:r>
              <a:rPr lang="pt-BR" sz="4400" dirty="0" err="1">
                <a:solidFill>
                  <a:srgbClr val="000000"/>
                </a:solidFill>
                <a:latin typeface="Calibri" panose="020F0502020204030204" pitchFamily="34" charset="0"/>
                <a:ea typeface="Calibri" panose="020F0502020204030204" pitchFamily="34" charset="0"/>
                <a:cs typeface="Calibri" panose="020F0502020204030204" pitchFamily="34" charset="0"/>
              </a:rPr>
              <a:t>Decruz</a:t>
            </a:r>
            <a:r>
              <a:rPr lang="pt-BR" sz="4400" dirty="0">
                <a:solidFill>
                  <a:srgbClr val="000000"/>
                </a:solidFill>
                <a:latin typeface="Calibri" panose="020F0502020204030204" pitchFamily="34" charset="0"/>
                <a:ea typeface="Calibri" panose="020F0502020204030204" pitchFamily="34" charset="0"/>
                <a:cs typeface="Calibri" panose="020F0502020204030204" pitchFamily="34" charset="0"/>
              </a:rPr>
              <a:t> J, Chen YD, Park DH. Risk </a:t>
            </a:r>
            <a:r>
              <a:rPr lang="pt-BR" sz="4400" dirty="0" err="1">
                <a:solidFill>
                  <a:srgbClr val="000000"/>
                </a:solidFill>
                <a:latin typeface="Calibri" panose="020F0502020204030204" pitchFamily="34" charset="0"/>
                <a:ea typeface="Calibri" panose="020F0502020204030204" pitchFamily="34" charset="0"/>
                <a:cs typeface="Calibri" panose="020F0502020204030204" pitchFamily="34" charset="0"/>
              </a:rPr>
              <a:t>factors</a:t>
            </a:r>
            <a:r>
              <a:rPr lang="pt-BR" sz="4400" dirty="0">
                <a:solidFill>
                  <a:srgbClr val="000000"/>
                </a:solidFill>
                <a:latin typeface="Calibri" panose="020F0502020204030204" pitchFamily="34" charset="0"/>
                <a:ea typeface="Calibri" panose="020F0502020204030204" pitchFamily="34" charset="0"/>
                <a:cs typeface="Calibri" panose="020F0502020204030204" pitchFamily="34" charset="0"/>
              </a:rPr>
              <a:t> for </a:t>
            </a:r>
            <a:r>
              <a:rPr lang="pt-BR" sz="4400" dirty="0" err="1">
                <a:solidFill>
                  <a:srgbClr val="000000"/>
                </a:solidFill>
                <a:latin typeface="Calibri" panose="020F0502020204030204" pitchFamily="34" charset="0"/>
                <a:ea typeface="Calibri" panose="020F0502020204030204" pitchFamily="34" charset="0"/>
                <a:cs typeface="Calibri" panose="020F0502020204030204" pitchFamily="34" charset="0"/>
              </a:rPr>
              <a:t>mechanical</a:t>
            </a:r>
            <a:r>
              <a:rPr lang="pt-BR" sz="4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4400" dirty="0" err="1">
                <a:solidFill>
                  <a:srgbClr val="000000"/>
                </a:solidFill>
                <a:latin typeface="Calibri" panose="020F0502020204030204" pitchFamily="34" charset="0"/>
                <a:ea typeface="Calibri" panose="020F0502020204030204" pitchFamily="34" charset="0"/>
                <a:cs typeface="Calibri" panose="020F0502020204030204" pitchFamily="34" charset="0"/>
              </a:rPr>
              <a:t>failure</a:t>
            </a:r>
            <a:r>
              <a:rPr lang="pt-BR" sz="4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4400" dirty="0" err="1">
                <a:solidFill>
                  <a:srgbClr val="000000"/>
                </a:solidFill>
                <a:latin typeface="Calibri" panose="020F0502020204030204" pitchFamily="34" charset="0"/>
                <a:ea typeface="Calibri" panose="020F0502020204030204" pitchFamily="34" charset="0"/>
                <a:cs typeface="Calibri" panose="020F0502020204030204" pitchFamily="34" charset="0"/>
              </a:rPr>
              <a:t>of</a:t>
            </a:r>
            <a:r>
              <a:rPr lang="pt-BR" sz="4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4400" dirty="0" err="1">
                <a:solidFill>
                  <a:srgbClr val="000000"/>
                </a:solidFill>
                <a:latin typeface="Calibri" panose="020F0502020204030204" pitchFamily="34" charset="0"/>
                <a:ea typeface="Calibri" panose="020F0502020204030204" pitchFamily="34" charset="0"/>
                <a:cs typeface="Calibri" panose="020F0502020204030204" pitchFamily="34" charset="0"/>
              </a:rPr>
              <a:t>intertrochanteric</a:t>
            </a:r>
            <a:r>
              <a:rPr lang="pt-BR" sz="4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4400" dirty="0" err="1">
                <a:solidFill>
                  <a:srgbClr val="000000"/>
                </a:solidFill>
                <a:latin typeface="Calibri" panose="020F0502020204030204" pitchFamily="34" charset="0"/>
                <a:ea typeface="Calibri" panose="020F0502020204030204" pitchFamily="34" charset="0"/>
                <a:cs typeface="Calibri" panose="020F0502020204030204" pitchFamily="34" charset="0"/>
              </a:rPr>
              <a:t>fractures</a:t>
            </a:r>
            <a:r>
              <a:rPr lang="pt-BR" sz="4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4400" dirty="0" err="1">
                <a:solidFill>
                  <a:srgbClr val="000000"/>
                </a:solidFill>
                <a:latin typeface="Calibri" panose="020F0502020204030204" pitchFamily="34" charset="0"/>
                <a:ea typeface="Calibri" panose="020F0502020204030204" pitchFamily="34" charset="0"/>
                <a:cs typeface="Calibri" panose="020F0502020204030204" pitchFamily="34" charset="0"/>
              </a:rPr>
              <a:t>after</a:t>
            </a:r>
            <a:r>
              <a:rPr lang="pt-BR" sz="4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4400" dirty="0" err="1">
                <a:solidFill>
                  <a:srgbClr val="000000"/>
                </a:solidFill>
                <a:latin typeface="Calibri" panose="020F0502020204030204" pitchFamily="34" charset="0"/>
                <a:ea typeface="Calibri" panose="020F0502020204030204" pitchFamily="34" charset="0"/>
                <a:cs typeface="Calibri" panose="020F0502020204030204" pitchFamily="34" charset="0"/>
              </a:rPr>
              <a:t>fixation</a:t>
            </a:r>
            <a:r>
              <a:rPr lang="pt-BR" sz="4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4400" dirty="0" err="1">
                <a:solidFill>
                  <a:srgbClr val="000000"/>
                </a:solidFill>
                <a:latin typeface="Calibri" panose="020F0502020204030204" pitchFamily="34" charset="0"/>
                <a:ea typeface="Calibri" panose="020F0502020204030204" pitchFamily="34" charset="0"/>
                <a:cs typeface="Calibri" panose="020F0502020204030204" pitchFamily="34" charset="0"/>
              </a:rPr>
              <a:t>with</a:t>
            </a:r>
            <a:r>
              <a:rPr lang="pt-BR" sz="4400" dirty="0">
                <a:solidFill>
                  <a:srgbClr val="000000"/>
                </a:solidFill>
                <a:latin typeface="Calibri" panose="020F0502020204030204" pitchFamily="34" charset="0"/>
                <a:ea typeface="Calibri" panose="020F0502020204030204" pitchFamily="34" charset="0"/>
                <a:cs typeface="Calibri" panose="020F0502020204030204" pitchFamily="34" charset="0"/>
              </a:rPr>
              <a:t> proximal femoral </a:t>
            </a:r>
            <a:r>
              <a:rPr lang="pt-BR" sz="4400" dirty="0" err="1">
                <a:solidFill>
                  <a:srgbClr val="000000"/>
                </a:solidFill>
                <a:latin typeface="Calibri" panose="020F0502020204030204" pitchFamily="34" charset="0"/>
                <a:ea typeface="Calibri" panose="020F0502020204030204" pitchFamily="34" charset="0"/>
                <a:cs typeface="Calibri" panose="020F0502020204030204" pitchFamily="34" charset="0"/>
              </a:rPr>
              <a:t>nail</a:t>
            </a:r>
            <a:r>
              <a:rPr lang="pt-BR" sz="4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4400" dirty="0" err="1">
                <a:solidFill>
                  <a:srgbClr val="000000"/>
                </a:solidFill>
                <a:latin typeface="Calibri" panose="020F0502020204030204" pitchFamily="34" charset="0"/>
                <a:ea typeface="Calibri" panose="020F0502020204030204" pitchFamily="34" charset="0"/>
                <a:cs typeface="Calibri" panose="020F0502020204030204" pitchFamily="34" charset="0"/>
              </a:rPr>
              <a:t>antirotation</a:t>
            </a:r>
            <a:r>
              <a:rPr lang="pt-BR" sz="4400" dirty="0">
                <a:solidFill>
                  <a:srgbClr val="000000"/>
                </a:solidFill>
                <a:latin typeface="Calibri" panose="020F0502020204030204" pitchFamily="34" charset="0"/>
                <a:ea typeface="Calibri" panose="020F0502020204030204" pitchFamily="34" charset="0"/>
                <a:cs typeface="Calibri" panose="020F0502020204030204" pitchFamily="34" charset="0"/>
              </a:rPr>
              <a:t> (PFNA II): a </a:t>
            </a:r>
            <a:r>
              <a:rPr lang="pt-BR" sz="4400" dirty="0" err="1">
                <a:solidFill>
                  <a:srgbClr val="000000"/>
                </a:solidFill>
                <a:latin typeface="Calibri" panose="020F0502020204030204" pitchFamily="34" charset="0"/>
                <a:ea typeface="Calibri" panose="020F0502020204030204" pitchFamily="34" charset="0"/>
                <a:cs typeface="Calibri" panose="020F0502020204030204" pitchFamily="34" charset="0"/>
              </a:rPr>
              <a:t>study</a:t>
            </a:r>
            <a:r>
              <a:rPr lang="pt-BR" sz="4400" dirty="0">
                <a:solidFill>
                  <a:srgbClr val="000000"/>
                </a:solidFill>
                <a:latin typeface="Calibri" panose="020F0502020204030204" pitchFamily="34" charset="0"/>
                <a:ea typeface="Calibri" panose="020F0502020204030204" pitchFamily="34" charset="0"/>
                <a:cs typeface="Calibri" panose="020F0502020204030204" pitchFamily="34" charset="0"/>
              </a:rPr>
              <a:t> in a </a:t>
            </a:r>
            <a:r>
              <a:rPr lang="pt-BR" sz="4400" dirty="0" err="1">
                <a:solidFill>
                  <a:srgbClr val="000000"/>
                </a:solidFill>
                <a:latin typeface="Calibri" panose="020F0502020204030204" pitchFamily="34" charset="0"/>
                <a:ea typeface="Calibri" panose="020F0502020204030204" pitchFamily="34" charset="0"/>
                <a:cs typeface="Calibri" panose="020F0502020204030204" pitchFamily="34" charset="0"/>
              </a:rPr>
              <a:t>Southeast</a:t>
            </a:r>
            <a:r>
              <a:rPr lang="pt-BR" sz="4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4400" dirty="0" err="1">
                <a:solidFill>
                  <a:srgbClr val="000000"/>
                </a:solidFill>
                <a:latin typeface="Calibri" panose="020F0502020204030204" pitchFamily="34" charset="0"/>
                <a:ea typeface="Calibri" panose="020F0502020204030204" pitchFamily="34" charset="0"/>
                <a:cs typeface="Calibri" panose="020F0502020204030204" pitchFamily="34" charset="0"/>
              </a:rPr>
              <a:t>Asian</a:t>
            </a:r>
            <a:r>
              <a:rPr lang="pt-BR" sz="4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4400" dirty="0" err="1">
                <a:solidFill>
                  <a:srgbClr val="000000"/>
                </a:solidFill>
                <a:latin typeface="Calibri" panose="020F0502020204030204" pitchFamily="34" charset="0"/>
                <a:ea typeface="Calibri" panose="020F0502020204030204" pitchFamily="34" charset="0"/>
                <a:cs typeface="Calibri" panose="020F0502020204030204" pitchFamily="34" charset="0"/>
              </a:rPr>
              <a:t>population</a:t>
            </a:r>
            <a:r>
              <a:rPr lang="pt-BR" sz="4400" dirty="0">
                <a:solidFill>
                  <a:srgbClr val="000000"/>
                </a:solidFill>
                <a:latin typeface="Calibri" panose="020F0502020204030204" pitchFamily="34" charset="0"/>
                <a:ea typeface="Calibri" panose="020F0502020204030204" pitchFamily="34" charset="0"/>
                <a:cs typeface="Calibri" panose="020F0502020204030204" pitchFamily="34" charset="0"/>
              </a:rPr>
              <a:t>. Arch </a:t>
            </a:r>
            <a:r>
              <a:rPr lang="pt-BR" sz="4400" dirty="0" err="1">
                <a:solidFill>
                  <a:srgbClr val="000000"/>
                </a:solidFill>
                <a:latin typeface="Calibri" panose="020F0502020204030204" pitchFamily="34" charset="0"/>
                <a:ea typeface="Calibri" panose="020F0502020204030204" pitchFamily="34" charset="0"/>
                <a:cs typeface="Calibri" panose="020F0502020204030204" pitchFamily="34" charset="0"/>
              </a:rPr>
              <a:t>Orthop</a:t>
            </a:r>
            <a:r>
              <a:rPr lang="pt-BR" sz="4400" dirty="0">
                <a:solidFill>
                  <a:srgbClr val="000000"/>
                </a:solidFill>
                <a:latin typeface="Calibri" panose="020F0502020204030204" pitchFamily="34" charset="0"/>
                <a:ea typeface="Calibri" panose="020F0502020204030204" pitchFamily="34" charset="0"/>
                <a:cs typeface="Calibri" panose="020F0502020204030204" pitchFamily="34" charset="0"/>
              </a:rPr>
              <a:t> Trauma </a:t>
            </a:r>
            <a:r>
              <a:rPr lang="pt-BR" sz="4400" dirty="0" err="1">
                <a:solidFill>
                  <a:srgbClr val="000000"/>
                </a:solidFill>
                <a:latin typeface="Calibri" panose="020F0502020204030204" pitchFamily="34" charset="0"/>
                <a:ea typeface="Calibri" panose="020F0502020204030204" pitchFamily="34" charset="0"/>
                <a:cs typeface="Calibri" panose="020F0502020204030204" pitchFamily="34" charset="0"/>
              </a:rPr>
              <a:t>Surg</a:t>
            </a:r>
            <a:r>
              <a:rPr lang="pt-BR" sz="4400" dirty="0">
                <a:solidFill>
                  <a:srgbClr val="000000"/>
                </a:solidFill>
                <a:latin typeface="Calibri" panose="020F0502020204030204" pitchFamily="34" charset="0"/>
                <a:ea typeface="Calibri" panose="020F0502020204030204" pitchFamily="34" charset="0"/>
                <a:cs typeface="Calibri" panose="020F0502020204030204" pitchFamily="34" charset="0"/>
              </a:rPr>
              <a:t>. 2021 Apr;141(4):569-575. </a:t>
            </a:r>
            <a:r>
              <a:rPr lang="pt-BR" sz="4400" dirty="0" err="1">
                <a:solidFill>
                  <a:srgbClr val="000000"/>
                </a:solidFill>
                <a:latin typeface="Calibri" panose="020F0502020204030204" pitchFamily="34" charset="0"/>
                <a:ea typeface="Calibri" panose="020F0502020204030204" pitchFamily="34" charset="0"/>
                <a:cs typeface="Calibri" panose="020F0502020204030204" pitchFamily="34" charset="0"/>
              </a:rPr>
              <a:t>doi</a:t>
            </a:r>
            <a:r>
              <a:rPr lang="pt-BR" sz="4400" dirty="0">
                <a:solidFill>
                  <a:srgbClr val="000000"/>
                </a:solidFill>
                <a:latin typeface="Calibri" panose="020F0502020204030204" pitchFamily="34" charset="0"/>
                <a:ea typeface="Calibri" panose="020F0502020204030204" pitchFamily="34" charset="0"/>
                <a:cs typeface="Calibri" panose="020F0502020204030204" pitchFamily="34" charset="0"/>
              </a:rPr>
              <a:t>: 10.1007/s00402-020-03399-2. </a:t>
            </a:r>
            <a:r>
              <a:rPr lang="pt-BR" sz="4400" dirty="0" err="1">
                <a:solidFill>
                  <a:srgbClr val="000000"/>
                </a:solidFill>
                <a:latin typeface="Calibri" panose="020F0502020204030204" pitchFamily="34" charset="0"/>
                <a:ea typeface="Calibri" panose="020F0502020204030204" pitchFamily="34" charset="0"/>
                <a:cs typeface="Calibri" panose="020F0502020204030204" pitchFamily="34" charset="0"/>
              </a:rPr>
              <a:t>Epub</a:t>
            </a:r>
            <a:r>
              <a:rPr lang="pt-BR" sz="4400" dirty="0">
                <a:solidFill>
                  <a:srgbClr val="000000"/>
                </a:solidFill>
                <a:latin typeface="Calibri" panose="020F0502020204030204" pitchFamily="34" charset="0"/>
                <a:ea typeface="Calibri" panose="020F0502020204030204" pitchFamily="34" charset="0"/>
                <a:cs typeface="Calibri" panose="020F0502020204030204" pitchFamily="34" charset="0"/>
              </a:rPr>
              <a:t> 2020 </a:t>
            </a:r>
            <a:r>
              <a:rPr lang="pt-BR" sz="4400" dirty="0" err="1">
                <a:solidFill>
                  <a:srgbClr val="000000"/>
                </a:solidFill>
                <a:latin typeface="Calibri" panose="020F0502020204030204" pitchFamily="34" charset="0"/>
                <a:ea typeface="Calibri" panose="020F0502020204030204" pitchFamily="34" charset="0"/>
                <a:cs typeface="Calibri" panose="020F0502020204030204" pitchFamily="34" charset="0"/>
              </a:rPr>
              <a:t>Apr</a:t>
            </a:r>
            <a:r>
              <a:rPr lang="pt-BR" sz="4400" dirty="0">
                <a:solidFill>
                  <a:srgbClr val="000000"/>
                </a:solidFill>
                <a:latin typeface="Calibri" panose="020F0502020204030204" pitchFamily="34" charset="0"/>
                <a:ea typeface="Calibri" panose="020F0502020204030204" pitchFamily="34" charset="0"/>
                <a:cs typeface="Calibri" panose="020F0502020204030204" pitchFamily="34" charset="0"/>
              </a:rPr>
              <a:t> 15. PMID: 32296964.</a:t>
            </a:r>
          </a:p>
          <a:p>
            <a:pPr algn="just">
              <a:spcBef>
                <a:spcPts val="1200"/>
              </a:spcBef>
              <a:spcAft>
                <a:spcPts val="1200"/>
              </a:spcAft>
              <a:buFont typeface="Arial" panose="020B0604020202020204" pitchFamily="34" charset="0"/>
              <a:buNone/>
            </a:pPr>
            <a:r>
              <a:rPr lang="pt-BR" sz="4400" dirty="0">
                <a:solidFill>
                  <a:srgbClr val="000000"/>
                </a:solidFill>
                <a:latin typeface="Calibri" panose="020F0502020204030204" pitchFamily="34" charset="0"/>
                <a:ea typeface="Calibri" panose="020F0502020204030204" pitchFamily="34" charset="0"/>
                <a:cs typeface="Calibri" panose="020F0502020204030204" pitchFamily="34" charset="0"/>
              </a:rPr>
              <a:t>2.        </a:t>
            </a:r>
            <a:r>
              <a:rPr lang="pt-BR" sz="4400" dirty="0" err="1">
                <a:solidFill>
                  <a:srgbClr val="000000"/>
                </a:solidFill>
                <a:latin typeface="Calibri" panose="020F0502020204030204" pitchFamily="34" charset="0"/>
                <a:ea typeface="Calibri" panose="020F0502020204030204" pitchFamily="34" charset="0"/>
                <a:cs typeface="Calibri" panose="020F0502020204030204" pitchFamily="34" charset="0"/>
              </a:rPr>
              <a:t>Yam</a:t>
            </a:r>
            <a:r>
              <a:rPr lang="pt-BR" sz="4400" dirty="0">
                <a:solidFill>
                  <a:srgbClr val="000000"/>
                </a:solidFill>
                <a:latin typeface="Calibri" panose="020F0502020204030204" pitchFamily="34" charset="0"/>
                <a:ea typeface="Calibri" panose="020F0502020204030204" pitchFamily="34" charset="0"/>
                <a:cs typeface="Calibri" panose="020F0502020204030204" pitchFamily="34" charset="0"/>
              </a:rPr>
              <a:t> M, Kang BJ, </a:t>
            </a:r>
            <a:r>
              <a:rPr lang="pt-BR" sz="4400" dirty="0" err="1">
                <a:solidFill>
                  <a:srgbClr val="000000"/>
                </a:solidFill>
                <a:latin typeface="Calibri" panose="020F0502020204030204" pitchFamily="34" charset="0"/>
                <a:ea typeface="Calibri" panose="020F0502020204030204" pitchFamily="34" charset="0"/>
                <a:cs typeface="Calibri" panose="020F0502020204030204" pitchFamily="34" charset="0"/>
              </a:rPr>
              <a:t>Chawla</a:t>
            </a:r>
            <a:r>
              <a:rPr lang="pt-BR" sz="4400" dirty="0">
                <a:solidFill>
                  <a:srgbClr val="000000"/>
                </a:solidFill>
                <a:latin typeface="Calibri" panose="020F0502020204030204" pitchFamily="34" charset="0"/>
                <a:ea typeface="Calibri" panose="020F0502020204030204" pitchFamily="34" charset="0"/>
                <a:cs typeface="Calibri" panose="020F0502020204030204" pitchFamily="34" charset="0"/>
              </a:rPr>
              <a:t> A, Zhang W, Way LG, Xavier RPA, Park DH, </a:t>
            </a:r>
            <a:r>
              <a:rPr lang="pt-BR" sz="4400" dirty="0" err="1">
                <a:solidFill>
                  <a:srgbClr val="000000"/>
                </a:solidFill>
                <a:latin typeface="Calibri" panose="020F0502020204030204" pitchFamily="34" charset="0"/>
                <a:ea typeface="Calibri" panose="020F0502020204030204" pitchFamily="34" charset="0"/>
                <a:cs typeface="Calibri" panose="020F0502020204030204" pitchFamily="34" charset="0"/>
              </a:rPr>
              <a:t>Yeo</a:t>
            </a:r>
            <a:r>
              <a:rPr lang="pt-BR" sz="4400" dirty="0">
                <a:solidFill>
                  <a:srgbClr val="000000"/>
                </a:solidFill>
                <a:latin typeface="Calibri" panose="020F0502020204030204" pitchFamily="34" charset="0"/>
                <a:ea typeface="Calibri" panose="020F0502020204030204" pitchFamily="34" charset="0"/>
                <a:cs typeface="Calibri" panose="020F0502020204030204" pitchFamily="34" charset="0"/>
              </a:rPr>
              <a:t> NEM, Howe TS, </a:t>
            </a:r>
            <a:r>
              <a:rPr lang="pt-BR" sz="4400" dirty="0" err="1">
                <a:solidFill>
                  <a:srgbClr val="000000"/>
                </a:solidFill>
                <a:latin typeface="Calibri" panose="020F0502020204030204" pitchFamily="34" charset="0"/>
                <a:ea typeface="Calibri" panose="020F0502020204030204" pitchFamily="34" charset="0"/>
                <a:cs typeface="Calibri" panose="020F0502020204030204" pitchFamily="34" charset="0"/>
              </a:rPr>
              <a:t>Kwek</a:t>
            </a:r>
            <a:r>
              <a:rPr lang="pt-BR" sz="4400" dirty="0">
                <a:solidFill>
                  <a:srgbClr val="000000"/>
                </a:solidFill>
                <a:latin typeface="Calibri" panose="020F0502020204030204" pitchFamily="34" charset="0"/>
                <a:ea typeface="Calibri" panose="020F0502020204030204" pitchFamily="34" charset="0"/>
                <a:cs typeface="Calibri" panose="020F0502020204030204" pitchFamily="34" charset="0"/>
              </a:rPr>
              <a:t> EBK. </a:t>
            </a:r>
            <a:r>
              <a:rPr lang="pt-BR" sz="4400" dirty="0" err="1">
                <a:solidFill>
                  <a:srgbClr val="000000"/>
                </a:solidFill>
                <a:latin typeface="Calibri" panose="020F0502020204030204" pitchFamily="34" charset="0"/>
                <a:ea typeface="Calibri" panose="020F0502020204030204" pitchFamily="34" charset="0"/>
                <a:cs typeface="Calibri" panose="020F0502020204030204" pitchFamily="34" charset="0"/>
              </a:rPr>
              <a:t>Cephalomedullary</a:t>
            </a:r>
            <a:r>
              <a:rPr lang="pt-BR" sz="4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4400" dirty="0" err="1">
                <a:solidFill>
                  <a:srgbClr val="000000"/>
                </a:solidFill>
                <a:latin typeface="Calibri" panose="020F0502020204030204" pitchFamily="34" charset="0"/>
                <a:ea typeface="Calibri" panose="020F0502020204030204" pitchFamily="34" charset="0"/>
                <a:cs typeface="Calibri" panose="020F0502020204030204" pitchFamily="34" charset="0"/>
              </a:rPr>
              <a:t>blade</a:t>
            </a:r>
            <a:r>
              <a:rPr lang="pt-BR" sz="4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4400" dirty="0" err="1">
                <a:solidFill>
                  <a:srgbClr val="000000"/>
                </a:solidFill>
                <a:latin typeface="Calibri" panose="020F0502020204030204" pitchFamily="34" charset="0"/>
                <a:ea typeface="Calibri" panose="020F0502020204030204" pitchFamily="34" charset="0"/>
                <a:cs typeface="Calibri" panose="020F0502020204030204" pitchFamily="34" charset="0"/>
              </a:rPr>
              <a:t>cut-ins</a:t>
            </a:r>
            <a:r>
              <a:rPr lang="pt-BR" sz="4400" dirty="0">
                <a:solidFill>
                  <a:srgbClr val="000000"/>
                </a:solidFill>
                <a:latin typeface="Calibri" panose="020F0502020204030204" pitchFamily="34" charset="0"/>
                <a:ea typeface="Calibri" panose="020F0502020204030204" pitchFamily="34" charset="0"/>
                <a:cs typeface="Calibri" panose="020F0502020204030204" pitchFamily="34" charset="0"/>
              </a:rPr>
              <a:t>: a </a:t>
            </a:r>
            <a:r>
              <a:rPr lang="pt-BR" sz="4400" dirty="0" err="1">
                <a:solidFill>
                  <a:srgbClr val="000000"/>
                </a:solidFill>
                <a:latin typeface="Calibri" panose="020F0502020204030204" pitchFamily="34" charset="0"/>
                <a:ea typeface="Calibri" panose="020F0502020204030204" pitchFamily="34" charset="0"/>
                <a:cs typeface="Calibri" panose="020F0502020204030204" pitchFamily="34" charset="0"/>
              </a:rPr>
              <a:t>poorly</a:t>
            </a:r>
            <a:r>
              <a:rPr lang="pt-BR" sz="4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4400" dirty="0" err="1">
                <a:solidFill>
                  <a:srgbClr val="000000"/>
                </a:solidFill>
                <a:latin typeface="Calibri" panose="020F0502020204030204" pitchFamily="34" charset="0"/>
                <a:ea typeface="Calibri" panose="020F0502020204030204" pitchFamily="34" charset="0"/>
                <a:cs typeface="Calibri" panose="020F0502020204030204" pitchFamily="34" charset="0"/>
              </a:rPr>
              <a:t>understood</a:t>
            </a:r>
            <a:r>
              <a:rPr lang="pt-BR" sz="4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4400" dirty="0" err="1">
                <a:solidFill>
                  <a:srgbClr val="000000"/>
                </a:solidFill>
                <a:latin typeface="Calibri" panose="020F0502020204030204" pitchFamily="34" charset="0"/>
                <a:ea typeface="Calibri" panose="020F0502020204030204" pitchFamily="34" charset="0"/>
                <a:cs typeface="Calibri" panose="020F0502020204030204" pitchFamily="34" charset="0"/>
              </a:rPr>
              <a:t>phenomenon</a:t>
            </a:r>
            <a:r>
              <a:rPr lang="pt-BR" sz="4400" dirty="0">
                <a:solidFill>
                  <a:srgbClr val="000000"/>
                </a:solidFill>
                <a:latin typeface="Calibri" panose="020F0502020204030204" pitchFamily="34" charset="0"/>
                <a:ea typeface="Calibri" panose="020F0502020204030204" pitchFamily="34" charset="0"/>
                <a:cs typeface="Calibri" panose="020F0502020204030204" pitchFamily="34" charset="0"/>
              </a:rPr>
              <a:t>. Arch </a:t>
            </a:r>
            <a:r>
              <a:rPr lang="pt-BR" sz="4400" dirty="0" err="1">
                <a:solidFill>
                  <a:srgbClr val="000000"/>
                </a:solidFill>
                <a:latin typeface="Calibri" panose="020F0502020204030204" pitchFamily="34" charset="0"/>
                <a:ea typeface="Calibri" panose="020F0502020204030204" pitchFamily="34" charset="0"/>
                <a:cs typeface="Calibri" panose="020F0502020204030204" pitchFamily="34" charset="0"/>
              </a:rPr>
              <a:t>Orthop</a:t>
            </a:r>
            <a:r>
              <a:rPr lang="pt-BR" sz="4400" dirty="0">
                <a:solidFill>
                  <a:srgbClr val="000000"/>
                </a:solidFill>
                <a:latin typeface="Calibri" panose="020F0502020204030204" pitchFamily="34" charset="0"/>
                <a:ea typeface="Calibri" panose="020F0502020204030204" pitchFamily="34" charset="0"/>
                <a:cs typeface="Calibri" panose="020F0502020204030204" pitchFamily="34" charset="0"/>
              </a:rPr>
              <a:t> Trauma </a:t>
            </a:r>
            <a:r>
              <a:rPr lang="pt-BR" sz="4400" dirty="0" err="1">
                <a:solidFill>
                  <a:srgbClr val="000000"/>
                </a:solidFill>
                <a:latin typeface="Calibri" panose="020F0502020204030204" pitchFamily="34" charset="0"/>
                <a:ea typeface="Calibri" panose="020F0502020204030204" pitchFamily="34" charset="0"/>
                <a:cs typeface="Calibri" panose="020F0502020204030204" pitchFamily="34" charset="0"/>
              </a:rPr>
              <a:t>Surg</a:t>
            </a:r>
            <a:r>
              <a:rPr lang="pt-BR" sz="4400" dirty="0">
                <a:solidFill>
                  <a:srgbClr val="000000"/>
                </a:solidFill>
                <a:latin typeface="Calibri" panose="020F0502020204030204" pitchFamily="34" charset="0"/>
                <a:ea typeface="Calibri" panose="020F0502020204030204" pitchFamily="34" charset="0"/>
                <a:cs typeface="Calibri" panose="020F0502020204030204" pitchFamily="34" charset="0"/>
              </a:rPr>
              <a:t>. 2020 Dec;140(12):1939-1945. </a:t>
            </a:r>
            <a:r>
              <a:rPr lang="pt-BR" sz="4400" dirty="0" err="1">
                <a:solidFill>
                  <a:srgbClr val="000000"/>
                </a:solidFill>
                <a:latin typeface="Calibri" panose="020F0502020204030204" pitchFamily="34" charset="0"/>
                <a:ea typeface="Calibri" panose="020F0502020204030204" pitchFamily="34" charset="0"/>
                <a:cs typeface="Calibri" panose="020F0502020204030204" pitchFamily="34" charset="0"/>
              </a:rPr>
              <a:t>doi</a:t>
            </a:r>
            <a:r>
              <a:rPr lang="pt-BR" sz="4400" dirty="0">
                <a:solidFill>
                  <a:srgbClr val="000000"/>
                </a:solidFill>
                <a:latin typeface="Calibri" panose="020F0502020204030204" pitchFamily="34" charset="0"/>
                <a:ea typeface="Calibri" panose="020F0502020204030204" pitchFamily="34" charset="0"/>
                <a:cs typeface="Calibri" panose="020F0502020204030204" pitchFamily="34" charset="0"/>
              </a:rPr>
              <a:t>: 10.1007/s00402-020-03439-x. </a:t>
            </a:r>
            <a:r>
              <a:rPr lang="pt-BR" sz="4400" dirty="0" err="1">
                <a:solidFill>
                  <a:srgbClr val="000000"/>
                </a:solidFill>
                <a:latin typeface="Calibri" panose="020F0502020204030204" pitchFamily="34" charset="0"/>
                <a:ea typeface="Calibri" panose="020F0502020204030204" pitchFamily="34" charset="0"/>
                <a:cs typeface="Calibri" panose="020F0502020204030204" pitchFamily="34" charset="0"/>
              </a:rPr>
              <a:t>Epub</a:t>
            </a:r>
            <a:r>
              <a:rPr lang="pt-BR" sz="4400" dirty="0">
                <a:solidFill>
                  <a:srgbClr val="000000"/>
                </a:solidFill>
                <a:latin typeface="Calibri" panose="020F0502020204030204" pitchFamily="34" charset="0"/>
                <a:ea typeface="Calibri" panose="020F0502020204030204" pitchFamily="34" charset="0"/>
                <a:cs typeface="Calibri" panose="020F0502020204030204" pitchFamily="34" charset="0"/>
              </a:rPr>
              <a:t> 2020 </a:t>
            </a:r>
            <a:r>
              <a:rPr lang="pt-BR" sz="4400" dirty="0" err="1">
                <a:solidFill>
                  <a:srgbClr val="000000"/>
                </a:solidFill>
                <a:latin typeface="Calibri" panose="020F0502020204030204" pitchFamily="34" charset="0"/>
                <a:ea typeface="Calibri" panose="020F0502020204030204" pitchFamily="34" charset="0"/>
                <a:cs typeface="Calibri" panose="020F0502020204030204" pitchFamily="34" charset="0"/>
              </a:rPr>
              <a:t>Apr</a:t>
            </a:r>
            <a:r>
              <a:rPr lang="pt-BR" sz="4400" dirty="0">
                <a:solidFill>
                  <a:srgbClr val="000000"/>
                </a:solidFill>
                <a:latin typeface="Calibri" panose="020F0502020204030204" pitchFamily="34" charset="0"/>
                <a:ea typeface="Calibri" panose="020F0502020204030204" pitchFamily="34" charset="0"/>
                <a:cs typeface="Calibri" panose="020F0502020204030204" pitchFamily="34" charset="0"/>
              </a:rPr>
              <a:t> 7. PMID: 32266516.</a:t>
            </a:r>
          </a:p>
        </p:txBody>
      </p:sp>
      <p:sp>
        <p:nvSpPr>
          <p:cNvPr id="21" name="Rectangle 21">
            <a:extLst>
              <a:ext uri="{FF2B5EF4-FFF2-40B4-BE49-F238E27FC236}">
                <a16:creationId xmlns:a16="http://schemas.microsoft.com/office/drawing/2014/main" id="{5E253D6B-7DA9-A9F7-71CA-5B04C5F68B27}"/>
              </a:ext>
            </a:extLst>
          </p:cNvPr>
          <p:cNvSpPr>
            <a:spLocks noChangeArrowheads="1"/>
          </p:cNvSpPr>
          <p:nvPr/>
        </p:nvSpPr>
        <p:spPr bwMode="auto">
          <a:xfrm>
            <a:off x="13381038" y="25004713"/>
            <a:ext cx="28800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pic>
        <p:nvPicPr>
          <p:cNvPr id="27" name="Espaço Reservado para Conteúdo 12" descr="Logotipo&#10;&#10;O conteúdo gerado por IA pode estar incorreto.">
            <a:extLst>
              <a:ext uri="{FF2B5EF4-FFF2-40B4-BE49-F238E27FC236}">
                <a16:creationId xmlns:a16="http://schemas.microsoft.com/office/drawing/2014/main" id="{F561FD33-1B1E-C9E3-DE1F-192C8052412F}"/>
              </a:ext>
            </a:extLst>
          </p:cNvPr>
          <p:cNvPicPr>
            <a:picLocks noChangeAspect="1"/>
          </p:cNvPicPr>
          <p:nvPr/>
        </p:nvPicPr>
        <p:blipFill>
          <a:blip r:embed="R3acabfd342a24af6">
            <a:extLst>
              <a:ext uri="{28A0092B-C50C-407E-A947-70E740481C1C}">
                <a14:useLocalDpi xmlns:a14="http://schemas.microsoft.com/office/drawing/2010/main" val="0"/>
              </a:ext>
            </a:extLst>
          </a:blip>
          <a:stretch>
            <a:fillRect/>
          </a:stretch>
        </p:blipFill>
        <p:spPr>
          <a:xfrm>
            <a:off x="22440181" y="-1635299"/>
            <a:ext cx="3092045" cy="4373036"/>
          </a:xfrm>
          <a:prstGeom prst="rect">
            <a:avLst/>
          </a:prstGeom>
        </p:spPr>
      </p:pic>
      <p:sp>
        <p:nvSpPr>
          <p:cNvPr id="7" name="CaixaDeTexto 6">
            <a:extLst>
              <a:ext uri="{FF2B5EF4-FFF2-40B4-BE49-F238E27FC236}">
                <a16:creationId xmlns:a16="http://schemas.microsoft.com/office/drawing/2014/main" id="{4AE4D4ED-2146-29D0-CB73-F1AFC38F35A3}"/>
              </a:ext>
            </a:extLst>
          </p:cNvPr>
          <p:cNvSpPr txBox="1"/>
          <p:nvPr/>
        </p:nvSpPr>
        <p:spPr>
          <a:xfrm>
            <a:off x="2368608" y="6761484"/>
            <a:ext cx="21088350" cy="2554545"/>
          </a:xfrm>
          <a:prstGeom prst="rect">
            <a:avLst/>
          </a:prstGeom>
          <a:noFill/>
        </p:spPr>
        <p:txBody>
          <a:bodyPr wrap="square">
            <a:spAutoFit/>
          </a:bodyPr>
          <a:lstStyle/>
          <a:p>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a:t>
            </a:r>
            <a:r>
              <a:rPr lang="pt-BR" sz="4800" dirty="0">
                <a:solidFill>
                  <a:srgbClr val="000000"/>
                </a:solidFill>
                <a:latin typeface="Calibri" panose="020F0502020204030204" pitchFamily="34" charset="0"/>
                <a:ea typeface="Calibri" panose="020F0502020204030204" pitchFamily="34" charset="0"/>
                <a:cs typeface="Calibri" panose="020F0502020204030204" pitchFamily="34" charset="0"/>
              </a:rPr>
              <a:t>Hospital Cristo </a:t>
            </a:r>
            <a:r>
              <a:rPr lang="pt-BR" sz="4800" dirty="0" err="1">
                <a:solidFill>
                  <a:srgbClr val="000000"/>
                </a:solidFill>
                <a:latin typeface="Calibri" panose="020F0502020204030204" pitchFamily="34" charset="0"/>
                <a:ea typeface="Calibri" panose="020F0502020204030204" pitchFamily="34" charset="0"/>
                <a:cs typeface="Calibri" panose="020F0502020204030204" pitchFamily="34" charset="0"/>
              </a:rPr>
              <a:t>Redentro</a:t>
            </a:r>
            <a:r>
              <a:rPr lang="pt-BR" sz="48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pt-BR" sz="4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(HCR)</a:t>
            </a:r>
            <a:b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Universidade do Vale do Rio dos Sinos (UNISINOS)</a:t>
            </a:r>
            <a:b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pt-BR" sz="4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  Pontifícia Universidade Católica do Rio Grande do Sul (PUCRS)</a:t>
            </a:r>
            <a:br>
              <a:rPr lang="pt-BR" sz="1800" b="0" dirty="0">
                <a:effectLst/>
                <a:latin typeface="Calibri" panose="020F0502020204030204" pitchFamily="34" charset="0"/>
                <a:ea typeface="Calibri" panose="020F0502020204030204" pitchFamily="34" charset="0"/>
                <a:cs typeface="Calibri" panose="020F0502020204030204" pitchFamily="34" charset="0"/>
              </a:rPr>
            </a:br>
            <a:br>
              <a:rPr lang="pt-BR" sz="800" dirty="0"/>
            </a:br>
            <a:r>
              <a:rPr lang="pt-BR" sz="800" dirty="0"/>
              <a:t> (</a:t>
            </a:r>
            <a:endParaRPr lang="pt-BR" dirty="0"/>
          </a:p>
        </p:txBody>
      </p:sp>
      <p:pic>
        <p:nvPicPr>
          <p:cNvPr id="11" name="Imagem 10" descr="Logotipo&#10;&#10;O conteúdo gerado por IA pode estar incorreto.">
            <a:extLst>
              <a:ext uri="{FF2B5EF4-FFF2-40B4-BE49-F238E27FC236}">
                <a16:creationId xmlns:a16="http://schemas.microsoft.com/office/drawing/2014/main" id="{3F54F017-7709-FA62-986F-C9F53C203B51}"/>
              </a:ext>
            </a:extLst>
          </p:cNvPr>
          <p:cNvPicPr>
            <a:picLocks noChangeAspect="1"/>
          </p:cNvPicPr>
          <p:nvPr/>
        </p:nvPicPr>
        <p:blipFill>
          <a:blip r:embed="R055c607446354460">
            <a:extLst>
              <a:ext uri="{28A0092B-C50C-407E-A947-70E740481C1C}">
                <a14:useLocalDpi xmlns:a14="http://schemas.microsoft.com/office/drawing/2010/main" val="0"/>
              </a:ext>
            </a:extLst>
          </a:blip>
          <a:stretch>
            <a:fillRect/>
          </a:stretch>
        </p:blipFill>
        <p:spPr>
          <a:xfrm>
            <a:off x="25122552" y="41733316"/>
            <a:ext cx="2658698" cy="2061162"/>
          </a:xfrm>
          <a:prstGeom prst="rect">
            <a:avLst/>
          </a:prstGeom>
        </p:spPr>
      </p:pic>
      <p:pic>
        <p:nvPicPr>
          <p:cNvPr id="12" name="Imagem 11" descr="Logotipo&#10;&#10;O conteúdo gerado por IA pode estar incorreto.">
            <a:extLst>
              <a:ext uri="{FF2B5EF4-FFF2-40B4-BE49-F238E27FC236}">
                <a16:creationId xmlns:a16="http://schemas.microsoft.com/office/drawing/2014/main" id="{2FE0D947-0023-1B1F-B6C2-346594FCDE36}"/>
              </a:ext>
            </a:extLst>
          </p:cNvPr>
          <p:cNvPicPr>
            <a:picLocks noChangeAspect="1"/>
          </p:cNvPicPr>
          <p:nvPr/>
        </p:nvPicPr>
        <p:blipFill>
          <a:blip r:embed="R1b118cd5fece46e7">
            <a:extLst>
              <a:ext uri="{28A0092B-C50C-407E-A947-70E740481C1C}">
                <a14:useLocalDpi xmlns:a14="http://schemas.microsoft.com/office/drawing/2010/main" val="0"/>
              </a:ext>
            </a:extLst>
          </a:blip>
          <a:stretch>
            <a:fillRect/>
          </a:stretch>
        </p:blipFill>
        <p:spPr>
          <a:xfrm>
            <a:off x="20969934" y="41921762"/>
            <a:ext cx="3810000" cy="1905000"/>
          </a:xfrm>
          <a:prstGeom prst="rect">
            <a:avLst/>
          </a:prstGeom>
        </p:spPr>
      </p:pic>
      <p:pic>
        <p:nvPicPr>
          <p:cNvPr id="4" name="Picture 7">
            <a:extLst>
              <a:ext uri="{FF2B5EF4-FFF2-40B4-BE49-F238E27FC236}">
                <a16:creationId xmlns:a16="http://schemas.microsoft.com/office/drawing/2014/main" id="{F8430C40-7AF5-3B4C-9384-358F18B4E078}"/>
              </a:ext>
            </a:extLst>
          </p:cNvPr>
          <p:cNvPicPr>
            <a:picLocks noChangeAspect="1" noChangeArrowheads="1"/>
          </p:cNvPicPr>
          <p:nvPr/>
        </p:nvPicPr>
        <p:blipFill>
          <a:blip r:embed="R2ef00d9942ba4278">
            <a:extLst>
              <a:ext uri="{28A0092B-C50C-407E-A947-70E740481C1C}">
                <a14:useLocalDpi xmlns:a14="http://schemas.microsoft.com/office/drawing/2010/main" val="0"/>
              </a:ext>
            </a:extLst>
          </a:blip>
          <a:srcRect/>
          <a:stretch>
            <a:fillRect/>
          </a:stretch>
        </p:blipFill>
        <p:spPr bwMode="auto">
          <a:xfrm>
            <a:off x="15287712" y="9180675"/>
            <a:ext cx="5479230" cy="80557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a:extLst>
              <a:ext uri="{FF2B5EF4-FFF2-40B4-BE49-F238E27FC236}">
                <a16:creationId xmlns:a16="http://schemas.microsoft.com/office/drawing/2014/main" id="{7A59C981-86FA-1F03-6833-F558F2FF6C8B}"/>
              </a:ext>
            </a:extLst>
          </p:cNvPr>
          <p:cNvPicPr>
            <a:picLocks noChangeAspect="1" noChangeArrowheads="1"/>
          </p:cNvPicPr>
          <p:nvPr/>
        </p:nvPicPr>
        <p:blipFill>
          <a:blip r:embed="R188b6bfefeb14eda">
            <a:extLst>
              <a:ext uri="{28A0092B-C50C-407E-A947-70E740481C1C}">
                <a14:useLocalDpi xmlns:a14="http://schemas.microsoft.com/office/drawing/2010/main" val="0"/>
              </a:ext>
            </a:extLst>
          </a:blip>
          <a:srcRect/>
          <a:stretch>
            <a:fillRect/>
          </a:stretch>
        </p:blipFill>
        <p:spPr bwMode="auto">
          <a:xfrm>
            <a:off x="21335523" y="9180675"/>
            <a:ext cx="6687747" cy="79297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3">
            <a:extLst>
              <a:ext uri="{FF2B5EF4-FFF2-40B4-BE49-F238E27FC236}">
                <a16:creationId xmlns:a16="http://schemas.microsoft.com/office/drawing/2014/main" id="{C11C9E7B-7EBB-E246-963B-2C7A750C471A}"/>
              </a:ext>
            </a:extLst>
          </p:cNvPr>
          <p:cNvPicPr>
            <a:picLocks noChangeAspect="1" noChangeArrowheads="1"/>
          </p:cNvPicPr>
          <p:nvPr/>
        </p:nvPicPr>
        <p:blipFill rotWithShape="1">
          <a:blip r:embed="R613cd183ceaa4e5c">
            <a:extLst>
              <a:ext uri="{28A0092B-C50C-407E-A947-70E740481C1C}">
                <a14:useLocalDpi xmlns:a14="http://schemas.microsoft.com/office/drawing/2010/main" val="0"/>
              </a:ext>
            </a:extLst>
          </a:blip>
          <a:srcRect l="8467"/>
          <a:stretch/>
        </p:blipFill>
        <p:spPr bwMode="auto">
          <a:xfrm>
            <a:off x="14672557" y="18412886"/>
            <a:ext cx="6465378" cy="55029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7">
            <a:extLst>
              <a:ext uri="{FF2B5EF4-FFF2-40B4-BE49-F238E27FC236}">
                <a16:creationId xmlns:a16="http://schemas.microsoft.com/office/drawing/2014/main" id="{24544A78-46BC-588D-6372-0F55D3219F1C}"/>
              </a:ext>
            </a:extLst>
          </p:cNvPr>
          <p:cNvPicPr>
            <a:picLocks noChangeAspect="1" noChangeArrowheads="1"/>
          </p:cNvPicPr>
          <p:nvPr/>
        </p:nvPicPr>
        <p:blipFill rotWithShape="1">
          <a:blip r:embed="Ra0692cf786824131">
            <a:extLst>
              <a:ext uri="{28A0092B-C50C-407E-A947-70E740481C1C}">
                <a14:useLocalDpi xmlns:a14="http://schemas.microsoft.com/office/drawing/2010/main" val="0"/>
              </a:ext>
            </a:extLst>
          </a:blip>
          <a:srcRect l="6327"/>
          <a:stretch/>
        </p:blipFill>
        <p:spPr bwMode="auto">
          <a:xfrm>
            <a:off x="21699058" y="18412886"/>
            <a:ext cx="6161751" cy="5502924"/>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a:extLst>
              <a:ext uri="{FF2B5EF4-FFF2-40B4-BE49-F238E27FC236}">
                <a16:creationId xmlns:a16="http://schemas.microsoft.com/office/drawing/2014/main" id="{2B0663B3-E3B9-89A1-9C86-BEC6FDC77D1C}"/>
              </a:ext>
            </a:extLst>
          </p:cNvPr>
          <p:cNvSpPr txBox="1"/>
          <p:nvPr/>
        </p:nvSpPr>
        <p:spPr>
          <a:xfrm>
            <a:off x="15588766" y="17246873"/>
            <a:ext cx="4632960" cy="707886"/>
          </a:xfrm>
          <a:prstGeom prst="rect">
            <a:avLst/>
          </a:prstGeom>
          <a:noFill/>
        </p:spPr>
        <p:txBody>
          <a:bodyPr wrap="square" rtlCol="0">
            <a:spAutoFit/>
          </a:bodyPr>
          <a:lstStyle/>
          <a:p>
            <a:pPr algn="ctr"/>
            <a:r>
              <a:rPr lang="pt-BR" sz="2000" b="0" i="1" u="none" strike="noStrike" dirty="0">
                <a:solidFill>
                  <a:srgbClr val="000000"/>
                </a:solidFill>
                <a:effectLst/>
                <a:latin typeface="Arial" panose="020B0604020202020204" pitchFamily="34" charset="0"/>
              </a:rPr>
              <a:t>Figura 1: Raio-X da fratura no momento da chegada </a:t>
            </a:r>
            <a:endParaRPr lang="pt-BR" sz="2000" dirty="0"/>
          </a:p>
        </p:txBody>
      </p:sp>
      <p:sp>
        <p:nvSpPr>
          <p:cNvPr id="14" name="CaixaDeTexto 13">
            <a:extLst>
              <a:ext uri="{FF2B5EF4-FFF2-40B4-BE49-F238E27FC236}">
                <a16:creationId xmlns:a16="http://schemas.microsoft.com/office/drawing/2014/main" id="{526B1D3A-B77C-423E-5E23-2AB8A822C326}"/>
              </a:ext>
            </a:extLst>
          </p:cNvPr>
          <p:cNvSpPr txBox="1"/>
          <p:nvPr/>
        </p:nvSpPr>
        <p:spPr>
          <a:xfrm>
            <a:off x="22196075" y="17192518"/>
            <a:ext cx="4632960" cy="707886"/>
          </a:xfrm>
          <a:prstGeom prst="rect">
            <a:avLst/>
          </a:prstGeom>
          <a:noFill/>
        </p:spPr>
        <p:txBody>
          <a:bodyPr wrap="square" rtlCol="0">
            <a:spAutoFit/>
          </a:bodyPr>
          <a:lstStyle/>
          <a:p>
            <a:pPr algn="ctr"/>
            <a:r>
              <a:rPr lang="pt-BR" sz="2000" b="0" i="1" u="none" strike="noStrike" dirty="0">
                <a:solidFill>
                  <a:srgbClr val="000000"/>
                </a:solidFill>
                <a:effectLst/>
                <a:latin typeface="Arial" panose="020B0604020202020204" pitchFamily="34" charset="0"/>
              </a:rPr>
              <a:t>Figura 2: Raio-X final de cirurgia de PFN</a:t>
            </a:r>
            <a:endParaRPr lang="pt-BR" sz="2400" dirty="0"/>
          </a:p>
        </p:txBody>
      </p:sp>
      <p:sp>
        <p:nvSpPr>
          <p:cNvPr id="15" name="CaixaDeTexto 14">
            <a:extLst>
              <a:ext uri="{FF2B5EF4-FFF2-40B4-BE49-F238E27FC236}">
                <a16:creationId xmlns:a16="http://schemas.microsoft.com/office/drawing/2014/main" id="{72070228-1813-934E-59EF-4459F98F4F8C}"/>
              </a:ext>
            </a:extLst>
          </p:cNvPr>
          <p:cNvSpPr txBox="1"/>
          <p:nvPr/>
        </p:nvSpPr>
        <p:spPr>
          <a:xfrm>
            <a:off x="15588766" y="24084250"/>
            <a:ext cx="4632960" cy="400110"/>
          </a:xfrm>
          <a:prstGeom prst="rect">
            <a:avLst/>
          </a:prstGeom>
          <a:noFill/>
        </p:spPr>
        <p:txBody>
          <a:bodyPr wrap="square" rtlCol="0">
            <a:spAutoFit/>
          </a:bodyPr>
          <a:lstStyle/>
          <a:p>
            <a:pPr algn="ctr"/>
            <a:r>
              <a:rPr lang="pt-BR" sz="2000" b="0" i="1" u="none" strike="noStrike" dirty="0">
                <a:solidFill>
                  <a:srgbClr val="000000"/>
                </a:solidFill>
                <a:effectLst/>
                <a:latin typeface="Arial" panose="020B0604020202020204" pitchFamily="34" charset="0"/>
              </a:rPr>
              <a:t>Figura 3: Raio-X diagnóstico do </a:t>
            </a:r>
            <a:r>
              <a:rPr lang="pt-BR" sz="2000" b="0" i="1" u="none" strike="noStrike" dirty="0" err="1">
                <a:solidFill>
                  <a:srgbClr val="000000"/>
                </a:solidFill>
                <a:effectLst/>
                <a:latin typeface="Arial" panose="020B0604020202020204" pitchFamily="34" charset="0"/>
              </a:rPr>
              <a:t>Cut-in</a:t>
            </a:r>
            <a:endParaRPr lang="pt-BR" sz="2400" dirty="0"/>
          </a:p>
        </p:txBody>
      </p:sp>
      <p:sp>
        <p:nvSpPr>
          <p:cNvPr id="16" name="CaixaDeTexto 15">
            <a:extLst>
              <a:ext uri="{FF2B5EF4-FFF2-40B4-BE49-F238E27FC236}">
                <a16:creationId xmlns:a16="http://schemas.microsoft.com/office/drawing/2014/main" id="{292931B4-4BF7-F5A1-3902-553E39981B71}"/>
              </a:ext>
            </a:extLst>
          </p:cNvPr>
          <p:cNvSpPr txBox="1"/>
          <p:nvPr/>
        </p:nvSpPr>
        <p:spPr>
          <a:xfrm>
            <a:off x="22149183" y="23959716"/>
            <a:ext cx="4632960" cy="707886"/>
          </a:xfrm>
          <a:prstGeom prst="rect">
            <a:avLst/>
          </a:prstGeom>
          <a:noFill/>
        </p:spPr>
        <p:txBody>
          <a:bodyPr wrap="square" rtlCol="0">
            <a:spAutoFit/>
          </a:bodyPr>
          <a:lstStyle/>
          <a:p>
            <a:pPr algn="ctr"/>
            <a:r>
              <a:rPr lang="pt-BR" sz="2000" b="0" i="1" u="none" strike="noStrike" dirty="0">
                <a:solidFill>
                  <a:srgbClr val="000000"/>
                </a:solidFill>
                <a:effectLst/>
                <a:latin typeface="Arial" panose="020B0604020202020204" pitchFamily="34" charset="0"/>
              </a:rPr>
              <a:t>Figura 4: Raio-X final artroplastia de quadril</a:t>
            </a:r>
            <a:endParaRPr lang="pt-BR" sz="2400" dirty="0"/>
          </a:p>
        </p:txBody>
      </p:sp>
    </p:spTree>
    <p:extLst>
      <p:ext uri="{BB962C8B-B14F-4D97-AF65-F5344CB8AC3E}">
        <p14:creationId xmlns:p14="http://schemas.microsoft.com/office/powerpoint/2010/main" val="987835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Google Shape;60;p13"/>
          <p:cNvSpPr txBox="1"/>
          <p:nvPr/>
        </p:nvSpPr>
        <p:spPr>
          <a:xfrm>
            <a:off x="14838641" y="19090746"/>
            <a:ext cx="13146820" cy="2215991"/>
          </a:xfrm>
          <a:prstGeom prst="rect">
            <a:avLst/>
          </a:prstGeom>
          <a:noFill/>
          <a:ln>
            <a:noFill/>
          </a:ln>
        </p:spPr>
        <p:txBody>
          <a:bodyPr spcFirstLastPara="1" wrap="square" lIns="0" tIns="0" rIns="0" bIns="0" anchor="t" anchorCtr="0">
            <a:spAutoFit/>
          </a:bodyPr>
          <a:lstStyle/>
          <a:p>
            <a:pPr lvl="0" algn="just"/>
            <a:r>
              <a:rPr lang="pt-BR" sz="4800" dirty="0">
                <a:solidFill>
                  <a:schemeClr val="dk1"/>
                </a:solidFill>
                <a:latin typeface="Calibri" panose="020F0502020204030204" pitchFamily="34" charset="0"/>
                <a:ea typeface="Times New Roman"/>
                <a:cs typeface="Calibri" panose="020F0502020204030204" pitchFamily="34" charset="0"/>
                <a:sym typeface="Times New Roman"/>
              </a:rPr>
              <a:t>MPTS E MMS elevados são fatores de risco relevantes para o surgimento da lesão em rampa em pacientes com LCA rompido.</a:t>
            </a:r>
          </a:p>
        </p:txBody>
      </p:sp>
      <p:sp>
        <p:nvSpPr>
          <p:cNvPr id="5" name="Rounded Rectangle 4"/>
          <p:cNvSpPr/>
          <p:nvPr/>
        </p:nvSpPr>
        <p:spPr>
          <a:xfrm>
            <a:off x="857937" y="5852556"/>
            <a:ext cx="27095987" cy="1343593"/>
          </a:xfrm>
          <a:prstGeom prst="roundRect">
            <a:avLst/>
          </a:prstGeom>
          <a:solidFill>
            <a:schemeClr val="tx2">
              <a:lumMod val="10000"/>
              <a:lumOff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Imagem 3" descr="Interface gráfica do usuário&#10;&#10;Descrição gerada automaticamente com confiança baixa">
            <a:extLst>
              <a:ext uri="{FF2B5EF4-FFF2-40B4-BE49-F238E27FC236}">
                <a16:creationId xmlns:a16="http://schemas.microsoft.com/office/drawing/2014/main" xmlns="" id="{79FFA355-A75A-C2DE-E190-AB9C09873BB8}"/>
              </a:ext>
            </a:extLst>
          </p:cNvPr>
          <p:cNvPicPr>
            <a:picLocks noChangeAspect="1"/>
          </p:cNvPicPr>
          <p:nvPr/>
        </p:nvPicPr>
        <p:blipFill>
          <a:blip r:embed="R47a6d3b5d87c47a4">
            <a:extLst>
              <a:ext uri="{28A0092B-C50C-407E-A947-70E740481C1C}">
                <a14:useLocalDpi xmlns:a14="http://schemas.microsoft.com/office/drawing/2010/main" val="0"/>
              </a:ext>
            </a:extLst>
          </a:blip>
          <a:stretch>
            <a:fillRect/>
          </a:stretch>
        </p:blipFill>
        <p:spPr>
          <a:xfrm>
            <a:off x="-1" y="-721890"/>
            <a:ext cx="28800425" cy="4692410"/>
          </a:xfrm>
          <a:prstGeom prst="rect">
            <a:avLst/>
          </a:prstGeom>
        </p:spPr>
      </p:pic>
      <p:pic>
        <p:nvPicPr>
          <p:cNvPr id="7" name="Imagem 6">
            <a:extLst>
              <a:ext uri="{FF2B5EF4-FFF2-40B4-BE49-F238E27FC236}">
                <a16:creationId xmlns:a16="http://schemas.microsoft.com/office/drawing/2014/main" xmlns="" id="{C9AF6D0D-0BC3-6481-03E9-CC32363D5A4B}"/>
              </a:ext>
            </a:extLst>
          </p:cNvPr>
          <p:cNvPicPr>
            <a:picLocks noChangeAspect="1"/>
          </p:cNvPicPr>
          <p:nvPr/>
        </p:nvPicPr>
        <p:blipFill>
          <a:blip r:embed="Ra215b33e0f7f4ad3">
            <a:extLst>
              <a:ext uri="{28A0092B-C50C-407E-A947-70E740481C1C}">
                <a14:useLocalDpi xmlns:a14="http://schemas.microsoft.com/office/drawing/2010/main" val="0"/>
              </a:ext>
            </a:extLst>
          </a:blip>
          <a:stretch>
            <a:fillRect/>
          </a:stretch>
        </p:blipFill>
        <p:spPr>
          <a:xfrm>
            <a:off x="-2" y="40398153"/>
            <a:ext cx="28800425" cy="3181087"/>
          </a:xfrm>
          <a:prstGeom prst="rect">
            <a:avLst/>
          </a:prstGeom>
        </p:spPr>
      </p:pic>
      <p:sp>
        <p:nvSpPr>
          <p:cNvPr id="9" name="Google Shape;64;p13"/>
          <p:cNvSpPr txBox="1"/>
          <p:nvPr/>
        </p:nvSpPr>
        <p:spPr>
          <a:xfrm>
            <a:off x="1896076" y="3935243"/>
            <a:ext cx="22764600" cy="1846659"/>
          </a:xfrm>
          <a:prstGeom prst="rect">
            <a:avLst/>
          </a:prstGeom>
          <a:noFill/>
          <a:ln>
            <a:noFill/>
          </a:ln>
        </p:spPr>
        <p:txBody>
          <a:bodyPr spcFirstLastPara="1" wrap="square" lIns="0" tIns="0" rIns="0" bIns="0" anchor="t" anchorCtr="0">
            <a:spAutoFit/>
          </a:bodyPr>
          <a:lstStyle/>
          <a:p>
            <a:pPr lvl="0" algn="ctr"/>
            <a:r>
              <a:rPr lang="pt-BR" sz="6000" b="1" dirty="0">
                <a:solidFill>
                  <a:schemeClr val="dk1"/>
                </a:solidFill>
                <a:latin typeface="Calibri" panose="020F0502020204030204" pitchFamily="34" charset="0"/>
                <a:ea typeface="Times New Roman"/>
                <a:cs typeface="Calibri" panose="020F0502020204030204" pitchFamily="34" charset="0"/>
                <a:sym typeface="Times New Roman"/>
              </a:rPr>
              <a:t>Fatores de Risco Anatômicos para Lesão em Rampa em Ruptura do Ligamento Cruzado Anterior: Uma Revisão Sistemática e Meta-Análise</a:t>
            </a:r>
            <a:endParaRPr sz="6000" b="1" dirty="0">
              <a:solidFill>
                <a:schemeClr val="dk1"/>
              </a:solidFill>
              <a:latin typeface="Calibri" panose="020F0502020204030204" pitchFamily="34" charset="0"/>
              <a:ea typeface="Times New Roman"/>
              <a:cs typeface="Calibri" panose="020F0502020204030204" pitchFamily="34" charset="0"/>
              <a:sym typeface="Times New Roman"/>
            </a:endParaRPr>
          </a:p>
        </p:txBody>
      </p:sp>
      <p:sp>
        <p:nvSpPr>
          <p:cNvPr id="10" name="Google Shape;65;p13"/>
          <p:cNvSpPr txBox="1"/>
          <p:nvPr/>
        </p:nvSpPr>
        <p:spPr>
          <a:xfrm>
            <a:off x="1172527" y="5936764"/>
            <a:ext cx="26601480" cy="1343593"/>
          </a:xfrm>
          <a:prstGeom prst="rect">
            <a:avLst/>
          </a:prstGeom>
          <a:noFill/>
          <a:ln>
            <a:noFill/>
          </a:ln>
        </p:spPr>
        <p:txBody>
          <a:bodyPr spcFirstLastPara="1" wrap="square" lIns="0" tIns="0" rIns="0" bIns="0" anchor="t" anchorCtr="0">
            <a:noAutofit/>
          </a:bodyPr>
          <a:lstStyle/>
          <a:p>
            <a:pPr lvl="0"/>
            <a:r>
              <a:rPr lang="pt-BR" sz="3600" dirty="0">
                <a:solidFill>
                  <a:schemeClr val="dk1"/>
                </a:solidFill>
                <a:latin typeface="Calibri" panose="020F0502020204030204" pitchFamily="34" charset="0"/>
                <a:ea typeface="Times New Roman"/>
                <a:cs typeface="Calibri" panose="020F0502020204030204" pitchFamily="34" charset="0"/>
                <a:sym typeface="Times New Roman"/>
              </a:rPr>
              <a:t>João Victor Alves Alencar¹; Pedro Lucas Alves Alencar¹; Ana Flávia Figueiredo Paro Piai¹; Ricardo Figueiredo Paro Piai¹; Marcelo Rodrigues Torres²</a:t>
            </a:r>
          </a:p>
          <a:p>
            <a:pPr lvl="0"/>
            <a:r>
              <a:rPr lang="pt-BR" sz="3600" baseline="30000" dirty="0">
                <a:solidFill>
                  <a:schemeClr val="dk1"/>
                </a:solidFill>
                <a:latin typeface="Calibri" panose="020F0502020204030204" pitchFamily="34" charset="0"/>
                <a:ea typeface="Times New Roman"/>
                <a:cs typeface="Calibri" panose="020F0502020204030204" pitchFamily="34" charset="0"/>
                <a:sym typeface="Times New Roman"/>
              </a:rPr>
              <a:t>1</a:t>
            </a:r>
            <a:r>
              <a:rPr lang="pt-BR" sz="3600" dirty="0">
                <a:solidFill>
                  <a:schemeClr val="dk1"/>
                </a:solidFill>
                <a:latin typeface="Calibri" panose="020F0502020204030204" pitchFamily="34" charset="0"/>
                <a:ea typeface="Times New Roman"/>
                <a:cs typeface="Calibri" panose="020F0502020204030204" pitchFamily="34" charset="0"/>
                <a:sym typeface="Times New Roman"/>
              </a:rPr>
              <a:t> Estudante na Faculdade de Medicina, Universidade Federal de Goiás, </a:t>
            </a:r>
            <a:r>
              <a:rPr lang="pt-BR" sz="3600" dirty="0">
                <a:solidFill>
                  <a:schemeClr val="dk1"/>
                </a:solidFill>
                <a:latin typeface="Calibri" panose="020F0502020204030204" pitchFamily="34" charset="0"/>
                <a:ea typeface="Times New Roman"/>
                <a:cs typeface="Calibri" panose="020F0502020204030204" pitchFamily="34" charset="0"/>
                <a:sym typeface="Times New Roman"/>
              </a:rPr>
              <a:t>Goiânia, Goiás, Brasil. </a:t>
            </a:r>
            <a:r>
              <a:rPr lang="pt-BR" sz="3600" baseline="30000" dirty="0">
                <a:solidFill>
                  <a:schemeClr val="dk1"/>
                </a:solidFill>
                <a:latin typeface="Calibri" panose="020F0502020204030204" pitchFamily="34" charset="0"/>
                <a:ea typeface="Times New Roman"/>
                <a:cs typeface="Calibri" panose="020F0502020204030204" pitchFamily="34" charset="0"/>
                <a:sym typeface="Times New Roman"/>
              </a:rPr>
              <a:t>2</a:t>
            </a:r>
            <a:r>
              <a:rPr lang="pt-BR" sz="3600" dirty="0">
                <a:solidFill>
                  <a:schemeClr val="dk1"/>
                </a:solidFill>
                <a:latin typeface="Calibri" panose="020F0502020204030204" pitchFamily="34" charset="0"/>
                <a:ea typeface="Times New Roman"/>
                <a:cs typeface="Calibri" panose="020F0502020204030204" pitchFamily="34" charset="0"/>
                <a:sym typeface="Times New Roman"/>
              </a:rPr>
              <a:t> Médico no Hospital Israelita Albert Einstein</a:t>
            </a:r>
            <a:endParaRPr lang="pt-BR" sz="3600" dirty="0">
              <a:solidFill>
                <a:schemeClr val="dk1"/>
              </a:solidFill>
              <a:latin typeface="Calibri" panose="020F0502020204030204" pitchFamily="34" charset="0"/>
              <a:ea typeface="Times New Roman"/>
              <a:cs typeface="Calibri" panose="020F0502020204030204" pitchFamily="34" charset="0"/>
              <a:sym typeface="Times New Roman"/>
            </a:endParaRPr>
          </a:p>
        </p:txBody>
      </p:sp>
      <p:sp>
        <p:nvSpPr>
          <p:cNvPr id="11" name="Google Shape;60;p13"/>
          <p:cNvSpPr txBox="1"/>
          <p:nvPr/>
        </p:nvSpPr>
        <p:spPr>
          <a:xfrm>
            <a:off x="857937" y="8795445"/>
            <a:ext cx="13146820" cy="5170646"/>
          </a:xfrm>
          <a:prstGeom prst="rect">
            <a:avLst/>
          </a:prstGeom>
          <a:noFill/>
          <a:ln>
            <a:noFill/>
          </a:ln>
        </p:spPr>
        <p:txBody>
          <a:bodyPr spcFirstLastPara="1" wrap="square" lIns="0" tIns="0" rIns="0" bIns="0" anchor="t" anchorCtr="0">
            <a:spAutoFit/>
          </a:bodyPr>
          <a:lstStyle/>
          <a:p>
            <a:pPr lvl="0" algn="just"/>
            <a:r>
              <a:rPr lang="pt-BR" sz="4800" dirty="0">
                <a:solidFill>
                  <a:schemeClr val="dk1"/>
                </a:solidFill>
                <a:latin typeface="Calibri" panose="020F0502020204030204" pitchFamily="34" charset="0"/>
                <a:ea typeface="Times New Roman"/>
                <a:cs typeface="Calibri" panose="020F0502020204030204" pitchFamily="34" charset="0"/>
                <a:sym typeface="Times New Roman"/>
              </a:rPr>
              <a:t>As </a:t>
            </a:r>
            <a:r>
              <a:rPr lang="pt-BR" sz="4800" dirty="0">
                <a:solidFill>
                  <a:schemeClr val="dk1"/>
                </a:solidFill>
                <a:latin typeface="Calibri" panose="020F0502020204030204" pitchFamily="34" charset="0"/>
                <a:ea typeface="Times New Roman"/>
                <a:cs typeface="Calibri" panose="020F0502020204030204" pitchFamily="34" charset="0"/>
                <a:sym typeface="Times New Roman"/>
              </a:rPr>
              <a:t>lesões na junção meniscocapsular do corno posterior do menisco medial, conhecidas como lesão em rampa, são comuns após lesões do ligamento cruzado anterior (LCA). Contudo, o impacto da anatomia do joelho no surgimento da lesão em rampa em indivíduos com LCA rompido ainda permanece incerto.</a:t>
            </a:r>
          </a:p>
        </p:txBody>
      </p:sp>
      <p:sp>
        <p:nvSpPr>
          <p:cNvPr id="22" name="Google Shape;54;p13"/>
          <p:cNvSpPr txBox="1"/>
          <p:nvPr/>
        </p:nvSpPr>
        <p:spPr>
          <a:xfrm>
            <a:off x="857936" y="7555073"/>
            <a:ext cx="13146821" cy="1200900"/>
          </a:xfrm>
          <a:prstGeom prst="rect">
            <a:avLst/>
          </a:prstGeom>
          <a:solidFill>
            <a:srgbClr val="1E435A"/>
          </a:solidFill>
          <a:ln>
            <a:noFill/>
          </a:ln>
        </p:spPr>
        <p:txBody>
          <a:bodyPr spcFirstLastPara="1" wrap="square" lIns="435675" tIns="171475" rIns="435675" bIns="435675" anchor="t" anchorCtr="0">
            <a:noAutofit/>
          </a:bodyPr>
          <a:lstStyle/>
          <a:p>
            <a:pPr marL="0" lvl="0" indent="0" algn="ctr" rtl="0">
              <a:lnSpc>
                <a:spcPct val="100000"/>
              </a:lnSpc>
              <a:spcBef>
                <a:spcPts val="0"/>
              </a:spcBef>
              <a:spcAft>
                <a:spcPts val="0"/>
              </a:spcAft>
              <a:buNone/>
            </a:pPr>
            <a:r>
              <a:rPr lang="pt-BR" sz="4800" dirty="0">
                <a:solidFill>
                  <a:schemeClr val="lt1"/>
                </a:solidFill>
                <a:latin typeface="Calibri" panose="020F0502020204030204" pitchFamily="34" charset="0"/>
                <a:ea typeface="Times New Roman"/>
                <a:cs typeface="Calibri" panose="020F0502020204030204" pitchFamily="34" charset="0"/>
                <a:sym typeface="Times New Roman"/>
              </a:rPr>
              <a:t>INTRODUÇÃO</a:t>
            </a:r>
            <a:endParaRPr sz="4800" dirty="0">
              <a:solidFill>
                <a:schemeClr val="lt1"/>
              </a:solidFill>
              <a:latin typeface="Calibri" panose="020F0502020204030204" pitchFamily="34" charset="0"/>
              <a:ea typeface="Times New Roman"/>
              <a:cs typeface="Calibri" panose="020F0502020204030204" pitchFamily="34" charset="0"/>
              <a:sym typeface="Times New Roman"/>
            </a:endParaRPr>
          </a:p>
        </p:txBody>
      </p:sp>
      <p:sp>
        <p:nvSpPr>
          <p:cNvPr id="24" name="Google Shape;54;p13"/>
          <p:cNvSpPr txBox="1"/>
          <p:nvPr/>
        </p:nvSpPr>
        <p:spPr>
          <a:xfrm>
            <a:off x="857937" y="14171955"/>
            <a:ext cx="13146819" cy="1200900"/>
          </a:xfrm>
          <a:prstGeom prst="rect">
            <a:avLst/>
          </a:prstGeom>
          <a:solidFill>
            <a:srgbClr val="1E435A"/>
          </a:solidFill>
          <a:ln>
            <a:noFill/>
          </a:ln>
        </p:spPr>
        <p:txBody>
          <a:bodyPr spcFirstLastPara="1" wrap="square" lIns="435675" tIns="171475" rIns="435675" bIns="435675" anchor="t" anchorCtr="0">
            <a:noAutofit/>
          </a:bodyPr>
          <a:lstStyle/>
          <a:p>
            <a:pPr algn="ctr"/>
            <a:r>
              <a:rPr lang="pt-BR" sz="4800" dirty="0">
                <a:solidFill>
                  <a:schemeClr val="lt1"/>
                </a:solidFill>
                <a:latin typeface="Calibri" panose="020F0502020204030204" pitchFamily="34" charset="0"/>
                <a:ea typeface="Times New Roman"/>
                <a:cs typeface="Calibri" panose="020F0502020204030204" pitchFamily="34" charset="0"/>
                <a:sym typeface="Times New Roman"/>
              </a:rPr>
              <a:t>OBJETIVOS PRIMÁRIOS E SECUNDÁRIOS</a:t>
            </a:r>
          </a:p>
          <a:p>
            <a:pPr marL="0" lvl="0" indent="0" algn="ctr" rtl="0">
              <a:lnSpc>
                <a:spcPct val="100000"/>
              </a:lnSpc>
              <a:spcBef>
                <a:spcPts val="0"/>
              </a:spcBef>
              <a:spcAft>
                <a:spcPts val="0"/>
              </a:spcAft>
              <a:buNone/>
            </a:pPr>
            <a:endParaRPr sz="4800" dirty="0">
              <a:solidFill>
                <a:schemeClr val="lt1"/>
              </a:solidFill>
              <a:latin typeface="Times New Roman"/>
              <a:ea typeface="Times New Roman"/>
              <a:cs typeface="Times New Roman"/>
              <a:sym typeface="Times New Roman"/>
            </a:endParaRPr>
          </a:p>
        </p:txBody>
      </p:sp>
      <p:sp>
        <p:nvSpPr>
          <p:cNvPr id="25" name="Google Shape;60;p13"/>
          <p:cNvSpPr txBox="1"/>
          <p:nvPr/>
        </p:nvSpPr>
        <p:spPr>
          <a:xfrm>
            <a:off x="857937" y="15407095"/>
            <a:ext cx="13146819" cy="2215991"/>
          </a:xfrm>
          <a:prstGeom prst="rect">
            <a:avLst/>
          </a:prstGeom>
          <a:noFill/>
          <a:ln>
            <a:noFill/>
          </a:ln>
        </p:spPr>
        <p:txBody>
          <a:bodyPr spcFirstLastPara="1" wrap="square" lIns="0" tIns="0" rIns="0" bIns="0" anchor="t" anchorCtr="0">
            <a:spAutoFit/>
          </a:bodyPr>
          <a:lstStyle/>
          <a:p>
            <a:pPr lvl="0" algn="just">
              <a:buClr>
                <a:schemeClr val="dk1"/>
              </a:buClr>
              <a:buSzPts val="3800"/>
            </a:pPr>
            <a:r>
              <a:rPr lang="pt-BR" sz="4800" dirty="0">
                <a:solidFill>
                  <a:schemeClr val="dk1"/>
                </a:solidFill>
                <a:latin typeface="Calibri" panose="020F0502020204030204" pitchFamily="34" charset="0"/>
                <a:ea typeface="Times New Roman"/>
                <a:cs typeface="Calibri" panose="020F0502020204030204" pitchFamily="34" charset="0"/>
                <a:sym typeface="Times New Roman"/>
              </a:rPr>
              <a:t>Investigar fatores de risco anatômicos do joelho para desenvolvimento da lesão em rampa em pacientes com ruptura do LCA.</a:t>
            </a:r>
          </a:p>
        </p:txBody>
      </p:sp>
      <p:sp>
        <p:nvSpPr>
          <p:cNvPr id="35" name="Google Shape;54;p13"/>
          <p:cNvSpPr txBox="1"/>
          <p:nvPr/>
        </p:nvSpPr>
        <p:spPr>
          <a:xfrm>
            <a:off x="14838639" y="17841720"/>
            <a:ext cx="13146821" cy="1200900"/>
          </a:xfrm>
          <a:prstGeom prst="rect">
            <a:avLst/>
          </a:prstGeom>
          <a:solidFill>
            <a:srgbClr val="1E435A"/>
          </a:solidFill>
          <a:ln>
            <a:noFill/>
          </a:ln>
        </p:spPr>
        <p:txBody>
          <a:bodyPr spcFirstLastPara="1" wrap="square" lIns="435675" tIns="171475" rIns="435675" bIns="435675" anchor="t" anchorCtr="0">
            <a:noAutofit/>
          </a:bodyPr>
          <a:lstStyle/>
          <a:p>
            <a:pPr marL="0" lvl="0" indent="0" algn="ctr" rtl="0">
              <a:lnSpc>
                <a:spcPct val="100000"/>
              </a:lnSpc>
              <a:spcBef>
                <a:spcPts val="0"/>
              </a:spcBef>
              <a:spcAft>
                <a:spcPts val="0"/>
              </a:spcAft>
              <a:buNone/>
            </a:pPr>
            <a:r>
              <a:rPr lang="pt-BR" sz="4800" dirty="0">
                <a:solidFill>
                  <a:schemeClr val="lt1"/>
                </a:solidFill>
                <a:latin typeface="Calibri" panose="020F0502020204030204" pitchFamily="34" charset="0"/>
                <a:ea typeface="Times New Roman"/>
                <a:cs typeface="Calibri" panose="020F0502020204030204" pitchFamily="34" charset="0"/>
                <a:sym typeface="Times New Roman"/>
              </a:rPr>
              <a:t>DISCUSSÃO</a:t>
            </a:r>
            <a:endParaRPr sz="4800" dirty="0">
              <a:solidFill>
                <a:schemeClr val="lt1"/>
              </a:solidFill>
              <a:latin typeface="Calibri" panose="020F0502020204030204" pitchFamily="34" charset="0"/>
              <a:ea typeface="Times New Roman"/>
              <a:cs typeface="Calibri" panose="020F0502020204030204" pitchFamily="34" charset="0"/>
              <a:sym typeface="Times New Roman"/>
            </a:endParaRPr>
          </a:p>
        </p:txBody>
      </p:sp>
      <p:sp>
        <p:nvSpPr>
          <p:cNvPr id="36" name="Google Shape;60;p13"/>
          <p:cNvSpPr txBox="1"/>
          <p:nvPr/>
        </p:nvSpPr>
        <p:spPr>
          <a:xfrm>
            <a:off x="14838641" y="22797726"/>
            <a:ext cx="13146820" cy="1477328"/>
          </a:xfrm>
          <a:prstGeom prst="rect">
            <a:avLst/>
          </a:prstGeom>
          <a:noFill/>
          <a:ln>
            <a:noFill/>
          </a:ln>
        </p:spPr>
        <p:txBody>
          <a:bodyPr spcFirstLastPara="1" wrap="square" lIns="0" tIns="0" rIns="0" bIns="0" anchor="t" anchorCtr="0">
            <a:spAutoFit/>
          </a:bodyPr>
          <a:lstStyle/>
          <a:p>
            <a:pPr lvl="0" algn="just"/>
            <a:r>
              <a:rPr lang="pt-BR" sz="4800" dirty="0">
                <a:solidFill>
                  <a:schemeClr val="dk1"/>
                </a:solidFill>
                <a:latin typeface="Calibri" panose="020F0502020204030204" pitchFamily="34" charset="0"/>
                <a:ea typeface="Times New Roman"/>
                <a:cs typeface="Calibri" panose="020F0502020204030204" pitchFamily="34" charset="0"/>
                <a:sym typeface="Times New Roman"/>
              </a:rPr>
              <a:t>A anatomia do joelho influencia a lesão em rampa, especialmente slopes íngremes.</a:t>
            </a:r>
          </a:p>
        </p:txBody>
      </p:sp>
      <p:sp>
        <p:nvSpPr>
          <p:cNvPr id="41" name="Google Shape;54;p13"/>
          <p:cNvSpPr txBox="1"/>
          <p:nvPr/>
        </p:nvSpPr>
        <p:spPr>
          <a:xfrm>
            <a:off x="14838635" y="21521301"/>
            <a:ext cx="13146821" cy="1200900"/>
          </a:xfrm>
          <a:prstGeom prst="rect">
            <a:avLst/>
          </a:prstGeom>
          <a:solidFill>
            <a:srgbClr val="1E435A"/>
          </a:solidFill>
          <a:ln>
            <a:noFill/>
          </a:ln>
        </p:spPr>
        <p:txBody>
          <a:bodyPr spcFirstLastPara="1" wrap="square" lIns="435675" tIns="171475" rIns="435675" bIns="435675" anchor="t" anchorCtr="0">
            <a:noAutofit/>
          </a:bodyPr>
          <a:lstStyle/>
          <a:p>
            <a:pPr marL="0" lvl="0" indent="0" algn="ctr" rtl="0">
              <a:lnSpc>
                <a:spcPct val="100000"/>
              </a:lnSpc>
              <a:spcBef>
                <a:spcPts val="0"/>
              </a:spcBef>
              <a:spcAft>
                <a:spcPts val="0"/>
              </a:spcAft>
              <a:buNone/>
            </a:pPr>
            <a:r>
              <a:rPr lang="pt-BR" sz="4800" dirty="0">
                <a:solidFill>
                  <a:schemeClr val="lt1"/>
                </a:solidFill>
                <a:latin typeface="Calibri" panose="020F0502020204030204" pitchFamily="34" charset="0"/>
                <a:ea typeface="Times New Roman"/>
                <a:cs typeface="Calibri" panose="020F0502020204030204" pitchFamily="34" charset="0"/>
                <a:sym typeface="Times New Roman"/>
              </a:rPr>
              <a:t>CONCLUSÃO</a:t>
            </a:r>
            <a:endParaRPr sz="4800" dirty="0">
              <a:solidFill>
                <a:schemeClr val="lt1"/>
              </a:solidFill>
              <a:latin typeface="Calibri" panose="020F0502020204030204" pitchFamily="34" charset="0"/>
              <a:ea typeface="Times New Roman"/>
              <a:cs typeface="Calibri" panose="020F0502020204030204" pitchFamily="34" charset="0"/>
              <a:sym typeface="Times New Roman"/>
            </a:endParaRPr>
          </a:p>
        </p:txBody>
      </p:sp>
      <p:pic>
        <p:nvPicPr>
          <p:cNvPr id="1026" name="Picture 2" descr="Liga das Engenharias da UFG participa de reunião na reitoria | UFG ..."/>
          <p:cNvPicPr>
            <a:picLocks noChangeAspect="1" noChangeArrowheads="1"/>
          </p:cNvPicPr>
          <p:nvPr/>
        </p:nvPicPr>
        <p:blipFill rotWithShape="1">
          <a:blip r:embed="R2d2f09398a3948f2">
            <a:extLst>
              <a:ext uri="{28A0092B-C50C-407E-A947-70E740481C1C}">
                <a14:useLocalDpi xmlns:a14="http://schemas.microsoft.com/office/drawing/2010/main" val="0"/>
              </a:ext>
            </a:extLst>
          </a:blip>
          <a:srcRect l="2143"/>
          <a:stretch/>
        </p:blipFill>
        <p:spPr bwMode="auto">
          <a:xfrm>
            <a:off x="24397404" y="4119594"/>
            <a:ext cx="3862494" cy="1469804"/>
          </a:xfrm>
          <a:prstGeom prst="rect">
            <a:avLst/>
          </a:prstGeom>
          <a:noFill/>
          <a:extLst>
            <a:ext uri="{909E8E84-426E-40DD-AFC4-6F175D3DCCD1}">
              <a14:hiddenFill xmlns:a14="http://schemas.microsoft.com/office/drawing/2010/main">
                <a:solidFill>
                  <a:srgbClr val="FFFFFF"/>
                </a:solidFill>
              </a14:hiddenFill>
            </a:ext>
          </a:extLst>
        </p:spPr>
      </p:pic>
      <p:sp>
        <p:nvSpPr>
          <p:cNvPr id="26" name="Google Shape;54;p13"/>
          <p:cNvSpPr txBox="1"/>
          <p:nvPr/>
        </p:nvSpPr>
        <p:spPr>
          <a:xfrm>
            <a:off x="14838641" y="16133683"/>
            <a:ext cx="13146821" cy="1200900"/>
          </a:xfrm>
          <a:prstGeom prst="rect">
            <a:avLst/>
          </a:prstGeom>
          <a:solidFill>
            <a:srgbClr val="1E435A"/>
          </a:solidFill>
          <a:ln>
            <a:noFill/>
          </a:ln>
        </p:spPr>
        <p:txBody>
          <a:bodyPr spcFirstLastPara="1" wrap="square" lIns="435675" tIns="171475" rIns="435675" bIns="435675" anchor="t" anchorCtr="0">
            <a:noAutofit/>
          </a:bodyPr>
          <a:lstStyle/>
          <a:p>
            <a:pPr marL="0" lvl="0" indent="0" algn="ctr" rtl="0">
              <a:lnSpc>
                <a:spcPct val="100000"/>
              </a:lnSpc>
              <a:spcBef>
                <a:spcPts val="0"/>
              </a:spcBef>
              <a:spcAft>
                <a:spcPts val="0"/>
              </a:spcAft>
              <a:buNone/>
            </a:pPr>
            <a:r>
              <a:rPr lang="pt-BR" sz="4000" dirty="0">
                <a:solidFill>
                  <a:schemeClr val="lt1"/>
                </a:solidFill>
                <a:latin typeface="Calibri" panose="020F0502020204030204" pitchFamily="34" charset="0"/>
                <a:ea typeface="Times New Roman"/>
                <a:cs typeface="Calibri" panose="020F0502020204030204" pitchFamily="34" charset="0"/>
                <a:sym typeface="Times New Roman"/>
              </a:rPr>
              <a:t>Medida do Slope Tibial Posterior Medial (MPTS)</a:t>
            </a:r>
            <a:endParaRPr sz="4000" dirty="0">
              <a:solidFill>
                <a:schemeClr val="lt1"/>
              </a:solidFill>
              <a:latin typeface="Calibri" panose="020F0502020204030204" pitchFamily="34" charset="0"/>
              <a:ea typeface="Times New Roman"/>
              <a:cs typeface="Calibri" panose="020F0502020204030204" pitchFamily="34" charset="0"/>
              <a:sym typeface="Times New Roman"/>
            </a:endParaRPr>
          </a:p>
        </p:txBody>
      </p:sp>
      <p:sp>
        <p:nvSpPr>
          <p:cNvPr id="23" name="Google Shape;60;p13"/>
          <p:cNvSpPr txBox="1"/>
          <p:nvPr/>
        </p:nvSpPr>
        <p:spPr>
          <a:xfrm>
            <a:off x="14838636" y="25704787"/>
            <a:ext cx="13146820" cy="5816977"/>
          </a:xfrm>
          <a:prstGeom prst="rect">
            <a:avLst/>
          </a:prstGeom>
          <a:noFill/>
          <a:ln>
            <a:noFill/>
          </a:ln>
        </p:spPr>
        <p:txBody>
          <a:bodyPr spcFirstLastPara="1" wrap="square" lIns="0" tIns="0" rIns="0" bIns="0" anchor="t" anchorCtr="0">
            <a:spAutoFit/>
          </a:bodyPr>
          <a:lstStyle/>
          <a:p>
            <a:r>
              <a:rPr lang="pt-BR" sz="4200" dirty="0">
                <a:latin typeface="Calibri" panose="020F0502020204030204" pitchFamily="34" charset="0"/>
                <a:cs typeface="Calibri" panose="020F0502020204030204" pitchFamily="34" charset="0"/>
              </a:rPr>
              <a:t>1. Beel </a:t>
            </a:r>
            <a:r>
              <a:rPr lang="pt-BR" sz="4200" dirty="0">
                <a:latin typeface="Calibri" panose="020F0502020204030204" pitchFamily="34" charset="0"/>
                <a:cs typeface="Calibri" panose="020F0502020204030204" pitchFamily="34" charset="0"/>
              </a:rPr>
              <a:t>W et al. Knee Surg Sports Traumatol Arthrosc. 2022;30(1):184–91.</a:t>
            </a:r>
          </a:p>
          <a:p>
            <a:r>
              <a:rPr lang="pt-BR" sz="4200" dirty="0">
                <a:latin typeface="Calibri" panose="020F0502020204030204" pitchFamily="34" charset="0"/>
                <a:cs typeface="Calibri" panose="020F0502020204030204" pitchFamily="34" charset="0"/>
              </a:rPr>
              <a:t>2. Hollnagel </a:t>
            </a:r>
            <a:r>
              <a:rPr lang="pt-BR" sz="4200" dirty="0">
                <a:latin typeface="Calibri" panose="020F0502020204030204" pitchFamily="34" charset="0"/>
                <a:cs typeface="Calibri" panose="020F0502020204030204" pitchFamily="34" charset="0"/>
              </a:rPr>
              <a:t>KF et al. Am J Sports Med. 2023;51(6):1506–12.</a:t>
            </a:r>
          </a:p>
          <a:p>
            <a:r>
              <a:rPr lang="pt-BR" sz="4200" dirty="0">
                <a:latin typeface="Calibri" panose="020F0502020204030204" pitchFamily="34" charset="0"/>
                <a:cs typeface="Calibri" panose="020F0502020204030204" pitchFamily="34" charset="0"/>
              </a:rPr>
              <a:t>3. Kim </a:t>
            </a:r>
            <a:r>
              <a:rPr lang="pt-BR" sz="4200" dirty="0">
                <a:latin typeface="Calibri" panose="020F0502020204030204" pitchFamily="34" charset="0"/>
                <a:cs typeface="Calibri" panose="020F0502020204030204" pitchFamily="34" charset="0"/>
              </a:rPr>
              <a:t>SH et al. Am J Sports Med. 2020;48(7):1673–81.</a:t>
            </a:r>
          </a:p>
          <a:p>
            <a:r>
              <a:rPr lang="pt-BR" sz="4200" dirty="0">
                <a:latin typeface="Calibri" panose="020F0502020204030204" pitchFamily="34" charset="0"/>
                <a:cs typeface="Calibri" panose="020F0502020204030204" pitchFamily="34" charset="0"/>
              </a:rPr>
              <a:t>4. Okazaki </a:t>
            </a:r>
            <a:r>
              <a:rPr lang="pt-BR" sz="4200" dirty="0">
                <a:latin typeface="Calibri" panose="020F0502020204030204" pitchFamily="34" charset="0"/>
                <a:cs typeface="Calibri" panose="020F0502020204030204" pitchFamily="34" charset="0"/>
              </a:rPr>
              <a:t>Y et al. Asia Pac J Sports Med Arthrosc Rehabil Technol. 2021;24:23–8.</a:t>
            </a:r>
          </a:p>
          <a:p>
            <a:r>
              <a:rPr lang="pt-BR" sz="4200" dirty="0">
                <a:latin typeface="Calibri" panose="020F0502020204030204" pitchFamily="34" charset="0"/>
                <a:cs typeface="Calibri" panose="020F0502020204030204" pitchFamily="34" charset="0"/>
              </a:rPr>
              <a:t>5. Park </a:t>
            </a:r>
            <a:r>
              <a:rPr lang="pt-BR" sz="4200" dirty="0">
                <a:latin typeface="Calibri" panose="020F0502020204030204" pitchFamily="34" charset="0"/>
                <a:cs typeface="Calibri" panose="020F0502020204030204" pitchFamily="34" charset="0"/>
              </a:rPr>
              <a:t>YB et al. Am J Sports Med. 2023;51(1):107–18.</a:t>
            </a:r>
          </a:p>
          <a:p>
            <a:r>
              <a:rPr lang="pt-BR" sz="4200" dirty="0">
                <a:latin typeface="Calibri" panose="020F0502020204030204" pitchFamily="34" charset="0"/>
                <a:cs typeface="Calibri" panose="020F0502020204030204" pitchFamily="34" charset="0"/>
              </a:rPr>
              <a:t>6. Song </a:t>
            </a:r>
            <a:r>
              <a:rPr lang="pt-BR" sz="4200" dirty="0">
                <a:latin typeface="Calibri" panose="020F0502020204030204" pitchFamily="34" charset="0"/>
                <a:cs typeface="Calibri" panose="020F0502020204030204" pitchFamily="34" charset="0"/>
              </a:rPr>
              <a:t>GY et al. Am J Sports Med. 2016;44(8):2039–46.</a:t>
            </a:r>
          </a:p>
          <a:p>
            <a:r>
              <a:rPr lang="pt-BR" sz="4200" dirty="0">
                <a:latin typeface="Calibri" panose="020F0502020204030204" pitchFamily="34" charset="0"/>
                <a:cs typeface="Calibri" panose="020F0502020204030204" pitchFamily="34" charset="0"/>
              </a:rPr>
              <a:t>7. Tang </a:t>
            </a:r>
            <a:r>
              <a:rPr lang="pt-BR" sz="4200" dirty="0">
                <a:latin typeface="Calibri" panose="020F0502020204030204" pitchFamily="34" charset="0"/>
                <a:cs typeface="Calibri" panose="020F0502020204030204" pitchFamily="34" charset="0"/>
              </a:rPr>
              <a:t>Z et al. Insights Imaging. 2024;15(1):133.</a:t>
            </a:r>
          </a:p>
        </p:txBody>
      </p:sp>
      <p:sp>
        <p:nvSpPr>
          <p:cNvPr id="30" name="Google Shape;54;p13"/>
          <p:cNvSpPr txBox="1"/>
          <p:nvPr/>
        </p:nvSpPr>
        <p:spPr>
          <a:xfrm>
            <a:off x="857938" y="17863969"/>
            <a:ext cx="13146819" cy="1200900"/>
          </a:xfrm>
          <a:prstGeom prst="rect">
            <a:avLst/>
          </a:prstGeom>
          <a:solidFill>
            <a:srgbClr val="1E435A"/>
          </a:solidFill>
          <a:ln>
            <a:noFill/>
          </a:ln>
        </p:spPr>
        <p:txBody>
          <a:bodyPr spcFirstLastPara="1" wrap="square" lIns="435675" tIns="171475" rIns="435675" bIns="435675" anchor="t" anchorCtr="0">
            <a:noAutofit/>
          </a:bodyPr>
          <a:lstStyle/>
          <a:p>
            <a:pPr algn="ctr"/>
            <a:r>
              <a:rPr lang="pt-BR" sz="4800" dirty="0">
                <a:solidFill>
                  <a:schemeClr val="lt1"/>
                </a:solidFill>
                <a:latin typeface="Calibri" panose="020F0502020204030204" pitchFamily="34" charset="0"/>
                <a:ea typeface="Times New Roman"/>
                <a:cs typeface="Calibri" panose="020F0502020204030204" pitchFamily="34" charset="0"/>
                <a:sym typeface="Times New Roman"/>
              </a:rPr>
              <a:t>MATERIAIS E MÉTODOS</a:t>
            </a:r>
          </a:p>
          <a:p>
            <a:pPr algn="ctr"/>
            <a:endParaRPr lang="pt-BR" sz="4800" dirty="0">
              <a:solidFill>
                <a:schemeClr val="lt1"/>
              </a:solidFill>
              <a:latin typeface="Calibri" panose="020F0502020204030204" pitchFamily="34" charset="0"/>
              <a:ea typeface="Times New Roman"/>
              <a:cs typeface="Calibri" panose="020F0502020204030204" pitchFamily="34" charset="0"/>
              <a:sym typeface="Times New Roman"/>
            </a:endParaRPr>
          </a:p>
          <a:p>
            <a:pPr marL="0" lvl="0" indent="0" algn="ctr" rtl="0">
              <a:lnSpc>
                <a:spcPct val="100000"/>
              </a:lnSpc>
              <a:spcBef>
                <a:spcPts val="0"/>
              </a:spcBef>
              <a:spcAft>
                <a:spcPts val="0"/>
              </a:spcAft>
              <a:buNone/>
            </a:pPr>
            <a:endParaRPr sz="4800" dirty="0">
              <a:solidFill>
                <a:schemeClr val="lt1"/>
              </a:solidFill>
              <a:latin typeface="Times New Roman"/>
              <a:ea typeface="Times New Roman"/>
              <a:cs typeface="Times New Roman"/>
              <a:sym typeface="Times New Roman"/>
            </a:endParaRPr>
          </a:p>
        </p:txBody>
      </p:sp>
      <p:sp>
        <p:nvSpPr>
          <p:cNvPr id="31" name="Google Shape;60;p13"/>
          <p:cNvSpPr txBox="1"/>
          <p:nvPr/>
        </p:nvSpPr>
        <p:spPr>
          <a:xfrm>
            <a:off x="857936" y="19126277"/>
            <a:ext cx="13146820" cy="6647974"/>
          </a:xfrm>
          <a:prstGeom prst="rect">
            <a:avLst/>
          </a:prstGeom>
          <a:noFill/>
          <a:ln>
            <a:noFill/>
          </a:ln>
        </p:spPr>
        <p:txBody>
          <a:bodyPr spcFirstLastPara="1" wrap="square" lIns="0" tIns="0" rIns="0" bIns="0" anchor="t" anchorCtr="0">
            <a:spAutoFit/>
          </a:bodyPr>
          <a:lstStyle/>
          <a:p>
            <a:pPr lvl="0" algn="just"/>
            <a:r>
              <a:rPr lang="pt-BR" sz="4800" dirty="0">
                <a:solidFill>
                  <a:schemeClr val="dk1"/>
                </a:solidFill>
                <a:latin typeface="Calibri" panose="020F0502020204030204" pitchFamily="34" charset="0"/>
                <a:ea typeface="Times New Roman"/>
                <a:cs typeface="Calibri" panose="020F0502020204030204" pitchFamily="34" charset="0"/>
                <a:sym typeface="Times New Roman"/>
              </a:rPr>
              <a:t>Foram </a:t>
            </a:r>
            <a:r>
              <a:rPr lang="pt-BR" sz="4800" dirty="0">
                <a:solidFill>
                  <a:schemeClr val="dk1"/>
                </a:solidFill>
                <a:latin typeface="Calibri" panose="020F0502020204030204" pitchFamily="34" charset="0"/>
                <a:ea typeface="Times New Roman"/>
                <a:cs typeface="Calibri" panose="020F0502020204030204" pitchFamily="34" charset="0"/>
                <a:sym typeface="Times New Roman"/>
              </a:rPr>
              <a:t>realizadas buscas sistemáticas nas bases de dados PubMed, Embase e Cochrane por estudos que comparassem os fatores de risco entre pacientes com e sem lesão em rampa na presença de LCA rompido. A heterogeneidade entre os estudos foi avaliada usando o valor de I², e um modelo de efeitos aleatórios foi adotado para calcular as diferenças médias (MDs) e os seus intervalos de confiança (CI) de 95%. </a:t>
            </a:r>
          </a:p>
        </p:txBody>
      </p:sp>
      <p:sp>
        <p:nvSpPr>
          <p:cNvPr id="32" name="Google Shape;54;p13"/>
          <p:cNvSpPr txBox="1"/>
          <p:nvPr/>
        </p:nvSpPr>
        <p:spPr>
          <a:xfrm>
            <a:off x="857936" y="25945323"/>
            <a:ext cx="13146819" cy="1200900"/>
          </a:xfrm>
          <a:prstGeom prst="rect">
            <a:avLst/>
          </a:prstGeom>
          <a:solidFill>
            <a:srgbClr val="1E435A"/>
          </a:solidFill>
          <a:ln>
            <a:noFill/>
          </a:ln>
        </p:spPr>
        <p:txBody>
          <a:bodyPr spcFirstLastPara="1" wrap="square" lIns="435675" tIns="171475" rIns="435675" bIns="435675" anchor="t" anchorCtr="0">
            <a:noAutofit/>
          </a:bodyPr>
          <a:lstStyle/>
          <a:p>
            <a:pPr algn="ctr"/>
            <a:r>
              <a:rPr lang="pt-BR" sz="4800" dirty="0">
                <a:solidFill>
                  <a:schemeClr val="lt1"/>
                </a:solidFill>
                <a:latin typeface="Calibri" panose="020F0502020204030204" pitchFamily="34" charset="0"/>
                <a:ea typeface="Times New Roman"/>
                <a:cs typeface="Calibri" panose="020F0502020204030204" pitchFamily="34" charset="0"/>
                <a:sym typeface="Times New Roman"/>
              </a:rPr>
              <a:t>RESULTADOS</a:t>
            </a:r>
          </a:p>
          <a:p>
            <a:pPr algn="ctr"/>
            <a:endParaRPr lang="pt-BR" sz="4800" dirty="0">
              <a:solidFill>
                <a:schemeClr val="lt1"/>
              </a:solidFill>
              <a:latin typeface="Calibri" panose="020F0502020204030204" pitchFamily="34" charset="0"/>
              <a:ea typeface="Times New Roman"/>
              <a:cs typeface="Calibri" panose="020F0502020204030204" pitchFamily="34" charset="0"/>
              <a:sym typeface="Times New Roman"/>
            </a:endParaRPr>
          </a:p>
          <a:p>
            <a:pPr marL="0" lvl="0" indent="0" algn="ctr" rtl="0">
              <a:lnSpc>
                <a:spcPct val="100000"/>
              </a:lnSpc>
              <a:spcBef>
                <a:spcPts val="0"/>
              </a:spcBef>
              <a:spcAft>
                <a:spcPts val="0"/>
              </a:spcAft>
              <a:buNone/>
            </a:pPr>
            <a:endParaRPr sz="4800" dirty="0">
              <a:solidFill>
                <a:schemeClr val="lt1"/>
              </a:solidFill>
              <a:latin typeface="Times New Roman"/>
              <a:ea typeface="Times New Roman"/>
              <a:cs typeface="Times New Roman"/>
              <a:sym typeface="Times New Roman"/>
            </a:endParaRPr>
          </a:p>
        </p:txBody>
      </p:sp>
      <p:sp>
        <p:nvSpPr>
          <p:cNvPr id="37" name="Google Shape;60;p13"/>
          <p:cNvSpPr txBox="1"/>
          <p:nvPr/>
        </p:nvSpPr>
        <p:spPr>
          <a:xfrm>
            <a:off x="857935" y="27202335"/>
            <a:ext cx="13146820" cy="4431983"/>
          </a:xfrm>
          <a:prstGeom prst="rect">
            <a:avLst/>
          </a:prstGeom>
          <a:noFill/>
          <a:ln>
            <a:noFill/>
          </a:ln>
        </p:spPr>
        <p:txBody>
          <a:bodyPr spcFirstLastPara="1" wrap="square" lIns="0" tIns="0" rIns="0" bIns="0" anchor="t" anchorCtr="0">
            <a:spAutoFit/>
          </a:bodyPr>
          <a:lstStyle/>
          <a:p>
            <a:pPr lvl="0" algn="just"/>
            <a:r>
              <a:rPr lang="pt-BR" sz="4800" dirty="0">
                <a:solidFill>
                  <a:schemeClr val="dk1"/>
                </a:solidFill>
                <a:latin typeface="Calibri" panose="020F0502020204030204" pitchFamily="34" charset="0"/>
                <a:ea typeface="Times New Roman"/>
                <a:cs typeface="Calibri" panose="020F0502020204030204" pitchFamily="34" charset="0"/>
                <a:sym typeface="Times New Roman"/>
              </a:rPr>
              <a:t>Em uma análise de 7 estudos, incluíram-se 767 pacientes. O Slope Tibial Posterior Medial (MPTS) (MD 0.82; 95% CI 0.21 – 1.44; P&lt;0.01; I² = 82.3%) e o Slope Meniscal Medial (MMS) (MD 1.04; 95% CI 0.43 – 1.65; P&lt;0.01; I² = 80.8%) se mostraram associados com a presença da lesão em rampa. </a:t>
            </a:r>
          </a:p>
        </p:txBody>
      </p:sp>
      <p:sp>
        <p:nvSpPr>
          <p:cNvPr id="38" name="Google Shape;54;p13"/>
          <p:cNvSpPr txBox="1"/>
          <p:nvPr/>
        </p:nvSpPr>
        <p:spPr>
          <a:xfrm>
            <a:off x="14838641" y="24474219"/>
            <a:ext cx="13146821" cy="1200900"/>
          </a:xfrm>
          <a:prstGeom prst="rect">
            <a:avLst/>
          </a:prstGeom>
          <a:solidFill>
            <a:srgbClr val="1E435A"/>
          </a:solidFill>
          <a:ln>
            <a:noFill/>
          </a:ln>
        </p:spPr>
        <p:txBody>
          <a:bodyPr spcFirstLastPara="1" wrap="square" lIns="435675" tIns="171475" rIns="435675" bIns="435675" anchor="t" anchorCtr="0">
            <a:noAutofit/>
          </a:bodyPr>
          <a:lstStyle/>
          <a:p>
            <a:pPr marL="0" lvl="0" indent="0" algn="ctr" rtl="0">
              <a:lnSpc>
                <a:spcPct val="100000"/>
              </a:lnSpc>
              <a:spcBef>
                <a:spcPts val="0"/>
              </a:spcBef>
              <a:spcAft>
                <a:spcPts val="0"/>
              </a:spcAft>
              <a:buNone/>
            </a:pPr>
            <a:r>
              <a:rPr lang="pt-BR" sz="4800" dirty="0">
                <a:solidFill>
                  <a:schemeClr val="lt1"/>
                </a:solidFill>
                <a:latin typeface="Calibri" panose="020F0502020204030204" pitchFamily="34" charset="0"/>
                <a:ea typeface="Times New Roman"/>
                <a:cs typeface="Calibri" panose="020F0502020204030204" pitchFamily="34" charset="0"/>
                <a:sym typeface="Times New Roman"/>
              </a:rPr>
              <a:t>REFERÊNCIAS BIBLIOGRÁFICAS</a:t>
            </a:r>
            <a:endParaRPr sz="4800" dirty="0">
              <a:solidFill>
                <a:schemeClr val="lt1"/>
              </a:solidFill>
              <a:latin typeface="Calibri" panose="020F0502020204030204" pitchFamily="34" charset="0"/>
              <a:ea typeface="Times New Roman"/>
              <a:cs typeface="Calibri" panose="020F0502020204030204" pitchFamily="34" charset="0"/>
              <a:sym typeface="Times New Roman"/>
            </a:endParaRPr>
          </a:p>
        </p:txBody>
      </p:sp>
      <p:pic>
        <p:nvPicPr>
          <p:cNvPr id="3" name="Picture 2"/>
          <p:cNvPicPr>
            <a:picLocks noChangeAspect="1"/>
          </p:cNvPicPr>
          <p:nvPr/>
        </p:nvPicPr>
        <p:blipFill>
          <a:blip r:embed="R8b8c39d533c14a2e">
            <a:extLst>
              <a:ext uri="{28A0092B-C50C-407E-A947-70E740481C1C}">
                <a14:useLocalDpi xmlns:a14="http://schemas.microsoft.com/office/drawing/2010/main" val="0"/>
              </a:ext>
            </a:extLst>
          </a:blip>
          <a:stretch>
            <a:fillRect/>
          </a:stretch>
        </p:blipFill>
        <p:spPr>
          <a:xfrm>
            <a:off x="14838634" y="7595294"/>
            <a:ext cx="13146827" cy="8552661"/>
          </a:xfrm>
          <a:prstGeom prst="rect">
            <a:avLst/>
          </a:prstGeom>
        </p:spPr>
      </p:pic>
      <p:pic>
        <p:nvPicPr>
          <p:cNvPr id="2" name="Picture 2" descr="C:\Users\João\Downloads\MPTS_3.png"/>
          <p:cNvPicPr>
            <a:picLocks noChangeAspect="1" noChangeArrowheads="1"/>
          </p:cNvPicPr>
          <p:nvPr/>
        </p:nvPicPr>
        <p:blipFill rotWithShape="1">
          <a:blip r:embed="R457f7758d77a4b64">
            <a:extLst>
              <a:ext uri="{28A0092B-C50C-407E-A947-70E740481C1C}">
                <a14:useLocalDpi xmlns:a14="http://schemas.microsoft.com/office/drawing/2010/main" val="0"/>
              </a:ext>
            </a:extLst>
          </a:blip>
          <a:srcRect l="13991" t="29550" r="8082" b="27993"/>
          <a:stretch/>
        </p:blipFill>
        <p:spPr bwMode="auto">
          <a:xfrm>
            <a:off x="1257880" y="31815099"/>
            <a:ext cx="26381559" cy="741802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903368" y="31934370"/>
            <a:ext cx="3513221" cy="5716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pic>
        <p:nvPicPr>
          <p:cNvPr id="39" name="Picture 2" descr="C:\Users\João\Downloads\MPTS_3.png"/>
          <p:cNvPicPr>
            <a:picLocks noChangeAspect="1" noChangeArrowheads="1"/>
          </p:cNvPicPr>
          <p:nvPr/>
        </p:nvPicPr>
        <p:blipFill rotWithShape="1">
          <a:blip r:embed="R457f7758d77a4b64">
            <a:extLst>
              <a:ext uri="{28A0092B-C50C-407E-A947-70E740481C1C}">
                <a14:useLocalDpi xmlns:a14="http://schemas.microsoft.com/office/drawing/2010/main" val="0"/>
              </a:ext>
            </a:extLst>
          </a:blip>
          <a:srcRect l="36250" t="29550" r="51412" b="66288"/>
          <a:stretch/>
        </p:blipFill>
        <p:spPr bwMode="auto">
          <a:xfrm>
            <a:off x="9338145" y="31791253"/>
            <a:ext cx="4375008" cy="761670"/>
          </a:xfrm>
          <a:prstGeom prst="rect">
            <a:avLst/>
          </a:prstGeom>
          <a:noFill/>
          <a:extLst>
            <a:ext uri="{909E8E84-426E-40DD-AFC4-6F175D3DCCD1}">
              <a14:hiddenFill xmlns:a14="http://schemas.microsoft.com/office/drawing/2010/main">
                <a:solidFill>
                  <a:srgbClr val="FFFFFF"/>
                </a:solidFill>
              </a14:hiddenFill>
            </a:ext>
          </a:extLst>
        </p:spPr>
      </p:pic>
      <p:sp>
        <p:nvSpPr>
          <p:cNvPr id="40" name="Google Shape;54;p13"/>
          <p:cNvSpPr txBox="1"/>
          <p:nvPr/>
        </p:nvSpPr>
        <p:spPr>
          <a:xfrm>
            <a:off x="857935" y="39268528"/>
            <a:ext cx="27127527" cy="1066517"/>
          </a:xfrm>
          <a:prstGeom prst="rect">
            <a:avLst/>
          </a:prstGeom>
          <a:solidFill>
            <a:srgbClr val="1E435A"/>
          </a:solidFill>
          <a:ln>
            <a:noFill/>
          </a:ln>
        </p:spPr>
        <p:txBody>
          <a:bodyPr spcFirstLastPara="1" wrap="square" lIns="435675" tIns="171475" rIns="435675" bIns="435675" anchor="t" anchorCtr="0">
            <a:noAutofit/>
          </a:bodyPr>
          <a:lstStyle/>
          <a:p>
            <a:pPr lvl="0" algn="ctr"/>
            <a:r>
              <a:rPr lang="pt-BR" sz="4000" dirty="0">
                <a:solidFill>
                  <a:schemeClr val="lt1"/>
                </a:solidFill>
                <a:latin typeface="Calibri" panose="020F0502020204030204" pitchFamily="34" charset="0"/>
                <a:ea typeface="Times New Roman"/>
                <a:cs typeface="Calibri" panose="020F0502020204030204" pitchFamily="34" charset="0"/>
                <a:sym typeface="Times New Roman"/>
              </a:rPr>
              <a:t>O Slope Tibial Posterior </a:t>
            </a:r>
            <a:r>
              <a:rPr lang="pt-BR" sz="4000" dirty="0">
                <a:solidFill>
                  <a:schemeClr val="lt1"/>
                </a:solidFill>
                <a:latin typeface="Calibri" panose="020F0502020204030204" pitchFamily="34" charset="0"/>
                <a:ea typeface="Times New Roman"/>
                <a:cs typeface="Calibri" panose="020F0502020204030204" pitchFamily="34" charset="0"/>
                <a:sym typeface="Times New Roman"/>
              </a:rPr>
              <a:t>Medial </a:t>
            </a:r>
            <a:r>
              <a:rPr lang="pt-BR" sz="4000" dirty="0">
                <a:solidFill>
                  <a:schemeClr val="lt1"/>
                </a:solidFill>
                <a:latin typeface="Calibri" panose="020F0502020204030204" pitchFamily="34" charset="0"/>
                <a:ea typeface="Times New Roman"/>
                <a:cs typeface="Calibri" panose="020F0502020204030204" pitchFamily="34" charset="0"/>
                <a:sym typeface="Times New Roman"/>
              </a:rPr>
              <a:t>elevado está associado a maiores chances de lesão em rampa em pacientes com LCA rompido.</a:t>
            </a:r>
            <a:endParaRPr sz="4000" dirty="0">
              <a:solidFill>
                <a:schemeClr val="lt1"/>
              </a:solidFill>
              <a:latin typeface="Calibri" panose="020F0502020204030204" pitchFamily="34" charset="0"/>
              <a:ea typeface="Times New Roman"/>
              <a:cs typeface="Calibri" panose="020F0502020204030204" pitchFamily="34" charset="0"/>
              <a:sym typeface="Times New Roman"/>
            </a:endParaRPr>
          </a:p>
        </p:txBody>
      </p:sp>
      <p:cxnSp>
        <p:nvCxnSpPr>
          <p:cNvPr id="43" name="Straight Connector 42"/>
          <p:cNvCxnSpPr/>
          <p:nvPr/>
        </p:nvCxnSpPr>
        <p:spPr>
          <a:xfrm flipV="1">
            <a:off x="27929862" y="31919470"/>
            <a:ext cx="0" cy="7622911"/>
          </a:xfrm>
          <a:prstGeom prst="line">
            <a:avLst/>
          </a:prstGeom>
          <a:ln w="76200">
            <a:solidFill>
              <a:srgbClr val="1E435A"/>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889469" y="31934370"/>
            <a:ext cx="0" cy="7700141"/>
          </a:xfrm>
          <a:prstGeom prst="line">
            <a:avLst/>
          </a:prstGeom>
          <a:ln w="76200">
            <a:solidFill>
              <a:srgbClr val="1E435A"/>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a:off x="857935" y="31934370"/>
            <a:ext cx="27095990" cy="0"/>
          </a:xfrm>
          <a:prstGeom prst="line">
            <a:avLst/>
          </a:prstGeom>
          <a:ln w="76200">
            <a:solidFill>
              <a:srgbClr val="1E435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7035691"/>
      </p:ext>
    </p:extLst>
  </p:cSld>
  <p:clrMapOvr>
    <a:masterClrMapping/>
  </p:clrMapOvr>
  <p:timing>
    <p:tnLst>
      <p:par>
        <p:cTn id="1" dur="indefinite" restart="never" nodeType="tmRoot"/>
      </p:par>
    </p:tnLst>
  </p:timing>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descr="Interface gráfica do usuário  Descrição gerada automaticamente com confiança baixa"/>
          <p:cNvSpPr/>
          <p:nvPr/>
        </p:nvSpPr>
        <p:spPr>
          <a:xfrm flipH="false" flipV="false" rot="0">
            <a:off x="-12702" y="0"/>
            <a:ext cx="28805717" cy="4693272"/>
          </a:xfrm>
          <a:custGeom>
            <a:avLst/>
            <a:gdLst/>
            <a:ahLst/>
            <a:cxnLst/>
            <a:rect r="r" b="b" t="t" l="l"/>
            <a:pathLst>
              <a:path h="4692410" w="28800425">
                <a:moveTo>
                  <a:pt x="0" y="0"/>
                </a:moveTo>
                <a:lnTo>
                  <a:pt x="28800425" y="0"/>
                </a:lnTo>
                <a:lnTo>
                  <a:pt x="28800425" y="4692410"/>
                </a:lnTo>
                <a:lnTo>
                  <a:pt x="0" y="4692410"/>
                </a:lnTo>
                <a:lnTo>
                  <a:pt x="0" y="0"/>
                </a:lnTo>
                <a:close/>
              </a:path>
            </a:pathLst>
          </a:custGeom>
          <a:blipFill>
            <a:blip r:embed="Rcda2221a13b74581"/>
            <a:stretch>
              <a:fillRect l="0" t="-22" r="0" b="-22"/>
            </a:stretch>
          </a:blipFill>
        </p:spPr>
      </p:sp>
      <p:sp>
        <p:nvSpPr>
          <p:cNvPr name="Freeform 3" id="3"/>
          <p:cNvSpPr/>
          <p:nvPr/>
        </p:nvSpPr>
        <p:spPr>
          <a:xfrm flipH="false" flipV="false" rot="0">
            <a:off x="-2" y="39864473"/>
            <a:ext cx="28805717" cy="3181671"/>
          </a:xfrm>
          <a:custGeom>
            <a:avLst/>
            <a:gdLst/>
            <a:ahLst/>
            <a:cxnLst/>
            <a:rect r="r" b="b" t="t" l="l"/>
            <a:pathLst>
              <a:path h="3181087" w="28800425">
                <a:moveTo>
                  <a:pt x="0" y="0"/>
                </a:moveTo>
                <a:lnTo>
                  <a:pt x="28800425" y="0"/>
                </a:lnTo>
                <a:lnTo>
                  <a:pt x="28800425" y="3181087"/>
                </a:lnTo>
                <a:lnTo>
                  <a:pt x="0" y="3181087"/>
                </a:lnTo>
                <a:lnTo>
                  <a:pt x="0" y="0"/>
                </a:lnTo>
                <a:close/>
              </a:path>
            </a:pathLst>
          </a:custGeom>
          <a:blipFill>
            <a:blip r:embed="R38d8c64887804aba"/>
            <a:stretch>
              <a:fillRect l="-21" t="0" r="-21" b="0"/>
            </a:stretch>
          </a:blipFill>
        </p:spPr>
      </p:sp>
      <p:sp>
        <p:nvSpPr>
          <p:cNvPr name="Freeform 4" id="4"/>
          <p:cNvSpPr/>
          <p:nvPr/>
        </p:nvSpPr>
        <p:spPr>
          <a:xfrm flipH="false" flipV="false" rot="0">
            <a:off x="917639" y="11082031"/>
            <a:ext cx="12757518" cy="164870"/>
          </a:xfrm>
          <a:custGeom>
            <a:avLst/>
            <a:gdLst/>
            <a:ahLst/>
            <a:cxnLst/>
            <a:rect r="r" b="b" t="t" l="l"/>
            <a:pathLst>
              <a:path h="164840" w="12755174">
                <a:moveTo>
                  <a:pt x="0" y="0"/>
                </a:moveTo>
                <a:lnTo>
                  <a:pt x="12755174" y="0"/>
                </a:lnTo>
                <a:lnTo>
                  <a:pt x="12755174" y="164840"/>
                </a:lnTo>
                <a:lnTo>
                  <a:pt x="0" y="164840"/>
                </a:lnTo>
                <a:lnTo>
                  <a:pt x="0" y="0"/>
                </a:lnTo>
                <a:close/>
              </a:path>
            </a:pathLst>
          </a:custGeom>
          <a:blipFill>
            <a:blip r:embed="Rc1ce98fb06ce47a5">
              <a:extLst>
                <a:ext uri="{96DAC541-7B7A-43D3-8B79-37D633B846F1}">
                  <asvg:svgBlip xmlns:asvg="http://schemas.microsoft.com/office/drawing/2016/SVG/main" r:embed="R48eac07ea0434cbc"/>
                </a:ext>
              </a:extLst>
            </a:blip>
            <a:stretch>
              <a:fillRect l="0" t="0" r="0" b="0"/>
            </a:stretch>
          </a:blipFill>
        </p:spPr>
      </p:sp>
      <p:sp>
        <p:nvSpPr>
          <p:cNvPr name="Freeform 5" id="5"/>
          <p:cNvSpPr/>
          <p:nvPr/>
        </p:nvSpPr>
        <p:spPr>
          <a:xfrm flipH="false" flipV="false" rot="0">
            <a:off x="15147616" y="27290446"/>
            <a:ext cx="12623916" cy="147814"/>
          </a:xfrm>
          <a:custGeom>
            <a:avLst/>
            <a:gdLst/>
            <a:ahLst/>
            <a:cxnLst/>
            <a:rect r="r" b="b" t="t" l="l"/>
            <a:pathLst>
              <a:path h="147787" w="12621597">
                <a:moveTo>
                  <a:pt x="0" y="0"/>
                </a:moveTo>
                <a:lnTo>
                  <a:pt x="12621597" y="0"/>
                </a:lnTo>
                <a:lnTo>
                  <a:pt x="12621597" y="147788"/>
                </a:lnTo>
                <a:lnTo>
                  <a:pt x="0" y="147788"/>
                </a:lnTo>
                <a:lnTo>
                  <a:pt x="0" y="0"/>
                </a:lnTo>
                <a:close/>
              </a:path>
            </a:pathLst>
          </a:custGeom>
          <a:blipFill>
            <a:blip r:embed="Ra3aa1c705b6a44a6">
              <a:extLst>
                <a:ext uri="{96DAC541-7B7A-43D3-8B79-37D633B846F1}">
                  <asvg:svgBlip xmlns:asvg="http://schemas.microsoft.com/office/drawing/2016/SVG/main" r:embed="R8317cf73f2e446eb"/>
                </a:ext>
              </a:extLst>
            </a:blip>
            <a:stretch>
              <a:fillRect l="0" t="0" r="0" b="0"/>
            </a:stretch>
          </a:blipFill>
        </p:spPr>
      </p:sp>
      <p:sp>
        <p:nvSpPr>
          <p:cNvPr name="Freeform 6" id="6"/>
          <p:cNvSpPr/>
          <p:nvPr/>
        </p:nvSpPr>
        <p:spPr>
          <a:xfrm flipH="false" flipV="false" rot="0">
            <a:off x="15156130" y="33220648"/>
            <a:ext cx="12623916" cy="144971"/>
          </a:xfrm>
          <a:custGeom>
            <a:avLst/>
            <a:gdLst/>
            <a:ahLst/>
            <a:cxnLst/>
            <a:rect r="r" b="b" t="t" l="l"/>
            <a:pathLst>
              <a:path h="144945" w="12621597">
                <a:moveTo>
                  <a:pt x="0" y="0"/>
                </a:moveTo>
                <a:lnTo>
                  <a:pt x="12621597" y="0"/>
                </a:lnTo>
                <a:lnTo>
                  <a:pt x="12621597" y="144945"/>
                </a:lnTo>
                <a:lnTo>
                  <a:pt x="0" y="144945"/>
                </a:lnTo>
                <a:lnTo>
                  <a:pt x="0" y="0"/>
                </a:lnTo>
                <a:close/>
              </a:path>
            </a:pathLst>
          </a:custGeom>
          <a:blipFill>
            <a:blip r:embed="Re02f97c5747c4a27">
              <a:extLst>
                <a:ext uri="{96DAC541-7B7A-43D3-8B79-37D633B846F1}">
                  <asvg:svgBlip xmlns:asvg="http://schemas.microsoft.com/office/drawing/2016/SVG/main" r:embed="R3d958d3a21454964"/>
                </a:ext>
              </a:extLst>
            </a:blip>
            <a:stretch>
              <a:fillRect l="0" t="0" r="0" b="0"/>
            </a:stretch>
          </a:blipFill>
        </p:spPr>
      </p:sp>
      <p:sp>
        <p:nvSpPr>
          <p:cNvPr name="Freeform 7" id="7"/>
          <p:cNvSpPr/>
          <p:nvPr/>
        </p:nvSpPr>
        <p:spPr>
          <a:xfrm flipH="false" flipV="false" rot="0">
            <a:off x="752423" y="26750872"/>
            <a:ext cx="12757518" cy="164870"/>
          </a:xfrm>
          <a:custGeom>
            <a:avLst/>
            <a:gdLst/>
            <a:ahLst/>
            <a:cxnLst/>
            <a:rect r="r" b="b" t="t" l="l"/>
            <a:pathLst>
              <a:path h="164840" w="12755174">
                <a:moveTo>
                  <a:pt x="0" y="0"/>
                </a:moveTo>
                <a:lnTo>
                  <a:pt x="12755174" y="0"/>
                </a:lnTo>
                <a:lnTo>
                  <a:pt x="12755174" y="164839"/>
                </a:lnTo>
                <a:lnTo>
                  <a:pt x="0" y="164839"/>
                </a:lnTo>
                <a:lnTo>
                  <a:pt x="0" y="0"/>
                </a:lnTo>
                <a:close/>
              </a:path>
            </a:pathLst>
          </a:custGeom>
          <a:blipFill>
            <a:blip r:embed="Rc1ce98fb06ce47a5">
              <a:extLst>
                <a:ext uri="{96DAC541-7B7A-43D3-8B79-37D633B846F1}">
                  <asvg:svgBlip xmlns:asvg="http://schemas.microsoft.com/office/drawing/2016/SVG/main" r:embed="R54486398f8e842b7"/>
                </a:ext>
              </a:extLst>
            </a:blip>
            <a:stretch>
              <a:fillRect l="0" t="0" r="0" b="0"/>
            </a:stretch>
          </a:blipFill>
        </p:spPr>
      </p:sp>
      <p:sp>
        <p:nvSpPr>
          <p:cNvPr name="Freeform 8" id="8"/>
          <p:cNvSpPr/>
          <p:nvPr/>
        </p:nvSpPr>
        <p:spPr>
          <a:xfrm flipH="false" flipV="false" rot="0">
            <a:off x="828809" y="20601308"/>
            <a:ext cx="12760360" cy="164870"/>
          </a:xfrm>
          <a:custGeom>
            <a:avLst/>
            <a:gdLst/>
            <a:ahLst/>
            <a:cxnLst/>
            <a:rect r="r" b="b" t="t" l="l"/>
            <a:pathLst>
              <a:path h="164840" w="12758016">
                <a:moveTo>
                  <a:pt x="0" y="0"/>
                </a:moveTo>
                <a:lnTo>
                  <a:pt x="12758016" y="0"/>
                </a:lnTo>
                <a:lnTo>
                  <a:pt x="12758016" y="164840"/>
                </a:lnTo>
                <a:lnTo>
                  <a:pt x="0" y="164840"/>
                </a:lnTo>
                <a:lnTo>
                  <a:pt x="0" y="0"/>
                </a:lnTo>
                <a:close/>
              </a:path>
            </a:pathLst>
          </a:custGeom>
          <a:blipFill>
            <a:blip r:embed="R91ac07fc93ae4718">
              <a:extLst>
                <a:ext uri="{96DAC541-7B7A-43D3-8B79-37D633B846F1}">
                  <asvg:svgBlip xmlns:asvg="http://schemas.microsoft.com/office/drawing/2016/SVG/main" r:embed="Re58e9fe7608541b2"/>
                </a:ext>
              </a:extLst>
            </a:blip>
            <a:stretch>
              <a:fillRect l="0" t="0" r="0" b="0"/>
            </a:stretch>
          </a:blipFill>
        </p:spPr>
      </p:sp>
      <p:sp>
        <p:nvSpPr>
          <p:cNvPr name="Freeform 9" id="9"/>
          <p:cNvSpPr/>
          <p:nvPr/>
        </p:nvSpPr>
        <p:spPr>
          <a:xfrm flipH="false" flipV="false" rot="0">
            <a:off x="14905996" y="11082031"/>
            <a:ext cx="12760360" cy="164870"/>
          </a:xfrm>
          <a:custGeom>
            <a:avLst/>
            <a:gdLst/>
            <a:ahLst/>
            <a:cxnLst/>
            <a:rect r="r" b="b" t="t" l="l"/>
            <a:pathLst>
              <a:path h="164840" w="12758016">
                <a:moveTo>
                  <a:pt x="0" y="0"/>
                </a:moveTo>
                <a:lnTo>
                  <a:pt x="12758016" y="0"/>
                </a:lnTo>
                <a:lnTo>
                  <a:pt x="12758016" y="164840"/>
                </a:lnTo>
                <a:lnTo>
                  <a:pt x="0" y="164840"/>
                </a:lnTo>
                <a:lnTo>
                  <a:pt x="0" y="0"/>
                </a:lnTo>
                <a:close/>
              </a:path>
            </a:pathLst>
          </a:custGeom>
          <a:blipFill>
            <a:blip r:embed="R91ac07fc93ae4718">
              <a:extLst>
                <a:ext uri="{96DAC541-7B7A-43D3-8B79-37D633B846F1}">
                  <asvg:svgBlip xmlns:asvg="http://schemas.microsoft.com/office/drawing/2016/SVG/main" r:embed="R01fe2b4397a142c1"/>
                </a:ext>
              </a:extLst>
            </a:blip>
            <a:stretch>
              <a:fillRect l="0" t="0" r="0" b="0"/>
            </a:stretch>
          </a:blipFill>
        </p:spPr>
      </p:sp>
      <p:sp>
        <p:nvSpPr>
          <p:cNvPr name="Freeform 10" id="10"/>
          <p:cNvSpPr/>
          <p:nvPr/>
        </p:nvSpPr>
        <p:spPr>
          <a:xfrm flipH="false" flipV="false" rot="0">
            <a:off x="1004507" y="16180009"/>
            <a:ext cx="12757518" cy="164870"/>
          </a:xfrm>
          <a:custGeom>
            <a:avLst/>
            <a:gdLst/>
            <a:ahLst/>
            <a:cxnLst/>
            <a:rect r="r" b="b" t="t" l="l"/>
            <a:pathLst>
              <a:path h="164840" w="12755174">
                <a:moveTo>
                  <a:pt x="0" y="0"/>
                </a:moveTo>
                <a:lnTo>
                  <a:pt x="12755174" y="0"/>
                </a:lnTo>
                <a:lnTo>
                  <a:pt x="12755174" y="164839"/>
                </a:lnTo>
                <a:lnTo>
                  <a:pt x="0" y="164839"/>
                </a:lnTo>
                <a:lnTo>
                  <a:pt x="0" y="0"/>
                </a:lnTo>
                <a:close/>
              </a:path>
            </a:pathLst>
          </a:custGeom>
          <a:blipFill>
            <a:blip r:embed="Rc1ce98fb06ce47a5">
              <a:extLst>
                <a:ext uri="{96DAC541-7B7A-43D3-8B79-37D633B846F1}">
                  <asvg:svgBlip xmlns:asvg="http://schemas.microsoft.com/office/drawing/2016/SVG/main" r:embed="R48eac07ea0434cbc"/>
                </a:ext>
              </a:extLst>
            </a:blip>
            <a:stretch>
              <a:fillRect l="0" t="0" r="0" b="0"/>
            </a:stretch>
          </a:blipFill>
        </p:spPr>
      </p:sp>
      <p:sp>
        <p:nvSpPr>
          <p:cNvPr name="Freeform 11" id="11"/>
          <p:cNvSpPr/>
          <p:nvPr/>
        </p:nvSpPr>
        <p:spPr>
          <a:xfrm flipH="false" flipV="false" rot="0">
            <a:off x="14905996" y="11532704"/>
            <a:ext cx="12608808" cy="7565285"/>
          </a:xfrm>
          <a:custGeom>
            <a:avLst/>
            <a:gdLst/>
            <a:ahLst/>
            <a:cxnLst/>
            <a:rect r="r" b="b" t="t" l="l"/>
            <a:pathLst>
              <a:path h="7563895" w="12606492">
                <a:moveTo>
                  <a:pt x="0" y="0"/>
                </a:moveTo>
                <a:lnTo>
                  <a:pt x="12606492" y="0"/>
                </a:lnTo>
                <a:lnTo>
                  <a:pt x="12606492" y="7563895"/>
                </a:lnTo>
                <a:lnTo>
                  <a:pt x="0" y="7563895"/>
                </a:lnTo>
                <a:lnTo>
                  <a:pt x="0" y="0"/>
                </a:lnTo>
                <a:close/>
              </a:path>
            </a:pathLst>
          </a:custGeom>
          <a:blipFill>
            <a:blip r:embed="R28beb1e9b42e470a"/>
            <a:stretch>
              <a:fillRect l="0" t="0" r="0" b="0"/>
            </a:stretch>
          </a:blipFill>
        </p:spPr>
      </p:sp>
      <p:sp>
        <p:nvSpPr>
          <p:cNvPr name="Freeform 12" id="12"/>
          <p:cNvSpPr/>
          <p:nvPr/>
        </p:nvSpPr>
        <p:spPr>
          <a:xfrm flipH="false" flipV="false" rot="0">
            <a:off x="14905996" y="21308656"/>
            <a:ext cx="12547791" cy="3846953"/>
          </a:xfrm>
          <a:custGeom>
            <a:avLst/>
            <a:gdLst/>
            <a:ahLst/>
            <a:cxnLst/>
            <a:rect r="r" b="b" t="t" l="l"/>
            <a:pathLst>
              <a:path h="3846247" w="12545486">
                <a:moveTo>
                  <a:pt x="0" y="0"/>
                </a:moveTo>
                <a:lnTo>
                  <a:pt x="12545486" y="0"/>
                </a:lnTo>
                <a:lnTo>
                  <a:pt x="12545486" y="3846246"/>
                </a:lnTo>
                <a:lnTo>
                  <a:pt x="0" y="3846246"/>
                </a:lnTo>
                <a:lnTo>
                  <a:pt x="0" y="0"/>
                </a:lnTo>
                <a:close/>
              </a:path>
            </a:pathLst>
          </a:custGeom>
          <a:blipFill>
            <a:blip r:embed="R409cde12113841b0"/>
            <a:stretch>
              <a:fillRect l="-466" t="0" r="-466" b="0"/>
            </a:stretch>
          </a:blipFill>
        </p:spPr>
      </p:sp>
      <p:sp>
        <p:nvSpPr>
          <p:cNvPr name="TextBox 13" id="13"/>
          <p:cNvSpPr txBox="true"/>
          <p:nvPr/>
        </p:nvSpPr>
        <p:spPr>
          <a:xfrm rot="0">
            <a:off x="5431424" y="9878796"/>
            <a:ext cx="4076435" cy="1150318"/>
          </a:xfrm>
          <a:prstGeom prst="rect">
            <a:avLst/>
          </a:prstGeom>
        </p:spPr>
        <p:txBody>
          <a:bodyPr anchor="t" rtlCol="false" tIns="0" lIns="0" bIns="0" rIns="0">
            <a:spAutoFit/>
          </a:bodyPr>
          <a:lstStyle/>
          <a:p>
            <a:pPr algn="l">
              <a:lnSpc>
                <a:spcPts val="8524"/>
              </a:lnSpc>
            </a:pPr>
            <a:r>
              <a:rPr lang="en-US" b="true" sz="6090">
                <a:solidFill>
                  <a:srgbClr val="074774"/>
                </a:solidFill>
                <a:latin typeface="Arial Bold"/>
                <a:ea typeface="Arial Bold"/>
                <a:cs typeface="Arial Bold"/>
                <a:sym typeface="Arial Bold"/>
              </a:rPr>
              <a:t>Introdução</a:t>
            </a:r>
          </a:p>
        </p:txBody>
      </p:sp>
      <p:sp>
        <p:nvSpPr>
          <p:cNvPr name="TextBox 14" id="14"/>
          <p:cNvSpPr txBox="true"/>
          <p:nvPr/>
        </p:nvSpPr>
        <p:spPr>
          <a:xfrm rot="0">
            <a:off x="3836290" y="7917497"/>
            <a:ext cx="21984895" cy="1439312"/>
          </a:xfrm>
          <a:prstGeom prst="rect">
            <a:avLst/>
          </a:prstGeom>
        </p:spPr>
        <p:txBody>
          <a:bodyPr anchor="t" rtlCol="false" tIns="0" lIns="0" bIns="0" rIns="0">
            <a:spAutoFit/>
          </a:bodyPr>
          <a:lstStyle/>
          <a:p>
            <a:pPr algn="ctr">
              <a:lnSpc>
                <a:spcPts val="3646"/>
              </a:lnSpc>
            </a:pPr>
            <a:r>
              <a:rPr lang="en-US" sz="3043">
                <a:solidFill>
                  <a:srgbClr val="000000"/>
                </a:solidFill>
                <a:latin typeface="ITC Franklin Gothic LT"/>
                <a:ea typeface="ITC Franklin Gothic LT"/>
                <a:cs typeface="ITC Franklin Gothic LT"/>
                <a:sym typeface="ITC Franklin Gothic LT"/>
              </a:rPr>
              <a:t>Vicente Morales Ribeiro¹; Giovanna Cristina Gonçalves Camacho¹;  Daniel Leal De Carli¹; Hermes Estevam Torega Celkevicius²; Rebecca Fantuzzi¹; Pedro Dal’Pupo Coldebella¹; Franciele Cascaes da Silva¹ </a:t>
            </a:r>
          </a:p>
          <a:p>
            <a:pPr algn="ctr">
              <a:lnSpc>
                <a:spcPts val="3646"/>
              </a:lnSpc>
            </a:pPr>
            <a:r>
              <a:rPr lang="en-US" sz="3043">
                <a:solidFill>
                  <a:srgbClr val="000000"/>
                </a:solidFill>
                <a:latin typeface="ITC Franklin Gothic LT"/>
                <a:ea typeface="ITC Franklin Gothic LT"/>
                <a:cs typeface="ITC Franklin Gothic LT"/>
                <a:sym typeface="ITC Franklin Gothic LT"/>
              </a:rPr>
              <a:t>Universidade do Sul de Santa Catarina (UNISUL) ¹; Centro Universitário da Serra Gaucha(FSG) ²;</a:t>
            </a:r>
          </a:p>
        </p:txBody>
      </p:sp>
      <p:sp>
        <p:nvSpPr>
          <p:cNvPr name="TextBox 15" id="15"/>
          <p:cNvSpPr txBox="true"/>
          <p:nvPr/>
        </p:nvSpPr>
        <p:spPr>
          <a:xfrm rot="0">
            <a:off x="3990806" y="4866366"/>
            <a:ext cx="21830380" cy="1785038"/>
          </a:xfrm>
          <a:prstGeom prst="rect">
            <a:avLst/>
          </a:prstGeom>
        </p:spPr>
        <p:txBody>
          <a:bodyPr anchor="t" rtlCol="false" tIns="0" lIns="0" bIns="0" rIns="0">
            <a:spAutoFit/>
          </a:bodyPr>
          <a:lstStyle/>
          <a:p>
            <a:pPr algn="ctr">
              <a:lnSpc>
                <a:spcPts val="6600"/>
              </a:lnSpc>
            </a:pPr>
            <a:r>
              <a:rPr lang="en-US" b="true" sz="5506">
                <a:solidFill>
                  <a:srgbClr val="074774"/>
                </a:solidFill>
                <a:latin typeface="Arial Bold"/>
                <a:ea typeface="Arial Bold"/>
                <a:cs typeface="Arial Bold"/>
                <a:sym typeface="Arial Bold"/>
              </a:rPr>
              <a:t>PADRÃO TEMPORAL DE INTERNAÇÕES HOSPITALARES POR ESMAGAMENTO/AMPUTAÇÕES E CUSTOS ASSOCIADOS NO </a:t>
            </a:r>
          </a:p>
        </p:txBody>
      </p:sp>
      <p:sp>
        <p:nvSpPr>
          <p:cNvPr name="TextBox 16" id="16"/>
          <p:cNvSpPr txBox="true"/>
          <p:nvPr/>
        </p:nvSpPr>
        <p:spPr>
          <a:xfrm rot="0">
            <a:off x="11356994" y="6529642"/>
            <a:ext cx="6466328" cy="938972"/>
          </a:xfrm>
          <a:prstGeom prst="rect">
            <a:avLst/>
          </a:prstGeom>
        </p:spPr>
        <p:txBody>
          <a:bodyPr anchor="t" rtlCol="false" tIns="0" lIns="0" bIns="0" rIns="0">
            <a:spAutoFit/>
          </a:bodyPr>
          <a:lstStyle/>
          <a:p>
            <a:pPr algn="l">
              <a:lnSpc>
                <a:spcPts val="6600"/>
              </a:lnSpc>
            </a:pPr>
            <a:r>
              <a:rPr lang="en-US" b="true" sz="5506">
                <a:solidFill>
                  <a:srgbClr val="074774"/>
                </a:solidFill>
                <a:latin typeface="Arial Bold"/>
                <a:ea typeface="Arial Bold"/>
                <a:cs typeface="Arial Bold"/>
                <a:sym typeface="Arial Bold"/>
              </a:rPr>
              <a:t>BRASIL, 2014-2024</a:t>
            </a:r>
          </a:p>
        </p:txBody>
      </p:sp>
      <p:sp>
        <p:nvSpPr>
          <p:cNvPr name="TextBox 17" id="17"/>
          <p:cNvSpPr txBox="true"/>
          <p:nvPr/>
        </p:nvSpPr>
        <p:spPr>
          <a:xfrm rot="0">
            <a:off x="819508" y="27183840"/>
            <a:ext cx="12777140" cy="13120164"/>
          </a:xfrm>
          <a:prstGeom prst="rect">
            <a:avLst/>
          </a:prstGeom>
        </p:spPr>
        <p:txBody>
          <a:bodyPr anchor="t" rtlCol="false" tIns="0" lIns="0" bIns="0" rIns="0">
            <a:spAutoFit/>
          </a:bodyPr>
          <a:lstStyle/>
          <a:p>
            <a:pPr algn="just">
              <a:lnSpc>
                <a:spcPts val="5745"/>
              </a:lnSpc>
            </a:pPr>
            <a:r>
              <a:rPr lang="en-US" sz="4800">
                <a:solidFill>
                  <a:srgbClr val="000000"/>
                </a:solidFill>
                <a:latin typeface="Calibri (MS)"/>
                <a:ea typeface="Calibri (MS)"/>
                <a:cs typeface="Calibri (MS)"/>
                <a:sym typeface="Calibri (MS)"/>
              </a:rPr>
              <a:t>A</a:t>
            </a:r>
            <a:r>
              <a:rPr lang="en-US" sz="4800">
                <a:solidFill>
                  <a:srgbClr val="000000"/>
                </a:solidFill>
                <a:latin typeface="Calibri (MS)"/>
                <a:ea typeface="Calibri (MS)"/>
                <a:cs typeface="Calibri (MS)"/>
                <a:sym typeface="Calibri (MS)"/>
              </a:rPr>
              <a:t>nalisadas</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175.919</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internações</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hospitalares</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por</a:t>
            </a:r>
            <a:r>
              <a:rPr lang="en-US" sz="4800">
                <a:solidFill>
                  <a:srgbClr val="000000"/>
                </a:solidFill>
                <a:latin typeface="Calibri (MS)"/>
                <a:ea typeface="Calibri (MS)"/>
                <a:cs typeface="Calibri (MS)"/>
                <a:sym typeface="Calibri (MS)"/>
              </a:rPr>
              <a:t> esm</a:t>
            </a:r>
            <a:r>
              <a:rPr lang="en-US" sz="4800">
                <a:solidFill>
                  <a:srgbClr val="000000"/>
                </a:solidFill>
                <a:latin typeface="Calibri (MS)"/>
                <a:ea typeface="Calibri (MS)"/>
                <a:cs typeface="Calibri (MS)"/>
                <a:sym typeface="Calibri (MS)"/>
              </a:rPr>
              <a:t>agamentos</a:t>
            </a:r>
            <a:r>
              <a:rPr lang="en-US" sz="4800">
                <a:solidFill>
                  <a:srgbClr val="000000"/>
                </a:solidFill>
                <a:latin typeface="Calibri (MS)"/>
                <a:ea typeface="Calibri (MS)"/>
                <a:cs typeface="Calibri (MS)"/>
                <a:sym typeface="Calibri (MS)"/>
              </a:rPr>
              <a:t> e a</a:t>
            </a:r>
            <a:r>
              <a:rPr lang="en-US" sz="4800">
                <a:solidFill>
                  <a:srgbClr val="000000"/>
                </a:solidFill>
                <a:latin typeface="Calibri (MS)"/>
                <a:ea typeface="Calibri (MS)"/>
                <a:cs typeface="Calibri (MS)"/>
                <a:sym typeface="Calibri (MS)"/>
              </a:rPr>
              <a:t>mputações</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no</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Brasil</a:t>
            </a:r>
            <a:r>
              <a:rPr lang="en-US" sz="4800">
                <a:solidFill>
                  <a:srgbClr val="000000"/>
                </a:solidFill>
                <a:latin typeface="Calibri (MS)"/>
                <a:ea typeface="Calibri (MS)"/>
                <a:cs typeface="Calibri (MS)"/>
                <a:sym typeface="Calibri (MS)"/>
              </a:rPr>
              <a:t> n</a:t>
            </a:r>
            <a:r>
              <a:rPr lang="en-US" sz="4800">
                <a:solidFill>
                  <a:srgbClr val="000000"/>
                </a:solidFill>
                <a:latin typeface="Calibri (MS)"/>
                <a:ea typeface="Calibri (MS)"/>
                <a:cs typeface="Calibri (MS)"/>
                <a:sym typeface="Calibri (MS)"/>
              </a:rPr>
              <a:t>o período</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de</a:t>
            </a:r>
            <a:r>
              <a:rPr lang="en-US" sz="4800">
                <a:solidFill>
                  <a:srgbClr val="000000"/>
                </a:solidFill>
                <a:latin typeface="Calibri (MS)"/>
                <a:ea typeface="Calibri (MS)"/>
                <a:cs typeface="Calibri (MS)"/>
                <a:sym typeface="Calibri (MS)"/>
              </a:rPr>
              <a:t> 20</a:t>
            </a:r>
            <a:r>
              <a:rPr lang="en-US" sz="4800">
                <a:solidFill>
                  <a:srgbClr val="000000"/>
                </a:solidFill>
                <a:latin typeface="Calibri (MS)"/>
                <a:ea typeface="Calibri (MS)"/>
                <a:cs typeface="Calibri (MS)"/>
                <a:sym typeface="Calibri (MS)"/>
              </a:rPr>
              <a:t>14</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a</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2024.</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A</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taxa de</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internação</a:t>
            </a:r>
            <a:r>
              <a:rPr lang="en-US" sz="4800">
                <a:solidFill>
                  <a:srgbClr val="000000"/>
                </a:solidFill>
                <a:latin typeface="Calibri (MS)"/>
                <a:ea typeface="Calibri (MS)"/>
                <a:cs typeface="Calibri (MS)"/>
                <a:sym typeface="Calibri (MS)"/>
              </a:rPr>
              <a:t> hospit</a:t>
            </a:r>
            <a:r>
              <a:rPr lang="en-US" sz="4800">
                <a:solidFill>
                  <a:srgbClr val="000000"/>
                </a:solidFill>
                <a:latin typeface="Calibri (MS)"/>
                <a:ea typeface="Calibri (MS)"/>
                <a:cs typeface="Calibri (MS)"/>
                <a:sym typeface="Calibri (MS)"/>
              </a:rPr>
              <a:t>alar manteve-se</a:t>
            </a:r>
            <a:r>
              <a:rPr lang="en-US" sz="4800">
                <a:solidFill>
                  <a:srgbClr val="000000"/>
                </a:solidFill>
                <a:latin typeface="Calibri (MS)"/>
                <a:ea typeface="Calibri (MS)"/>
                <a:cs typeface="Calibri (MS)"/>
                <a:sym typeface="Calibri (MS)"/>
              </a:rPr>
              <a:t> entr</a:t>
            </a:r>
            <a:r>
              <a:rPr lang="en-US" sz="4800">
                <a:solidFill>
                  <a:srgbClr val="000000"/>
                </a:solidFill>
                <a:latin typeface="Calibri (MS)"/>
                <a:ea typeface="Calibri (MS)"/>
                <a:cs typeface="Calibri (MS)"/>
                <a:sym typeface="Calibri (MS)"/>
              </a:rPr>
              <a:t>e</a:t>
            </a:r>
            <a:r>
              <a:rPr lang="en-US" sz="4800">
                <a:solidFill>
                  <a:srgbClr val="000000"/>
                </a:solidFill>
                <a:latin typeface="Calibri (MS)"/>
                <a:ea typeface="Calibri (MS)"/>
                <a:cs typeface="Calibri (MS)"/>
                <a:sym typeface="Calibri (MS)"/>
              </a:rPr>
              <a:t> 0</a:t>
            </a:r>
            <a:r>
              <a:rPr lang="en-US" sz="4800">
                <a:solidFill>
                  <a:srgbClr val="000000"/>
                </a:solidFill>
                <a:latin typeface="Calibri (MS)"/>
                <a:ea typeface="Calibri (MS)"/>
                <a:cs typeface="Calibri (MS)"/>
                <a:sym typeface="Calibri (MS)"/>
              </a:rPr>
              <a:t>,71 casos/100</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mil</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hab.</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2014)</a:t>
            </a:r>
            <a:r>
              <a:rPr lang="en-US" sz="4800">
                <a:solidFill>
                  <a:srgbClr val="000000"/>
                </a:solidFill>
                <a:latin typeface="Calibri (MS)"/>
                <a:ea typeface="Calibri (MS)"/>
                <a:cs typeface="Calibri (MS)"/>
                <a:sym typeface="Calibri (MS)"/>
              </a:rPr>
              <a:t> e</a:t>
            </a:r>
            <a:r>
              <a:rPr lang="en-US" sz="4800">
                <a:solidFill>
                  <a:srgbClr val="000000"/>
                </a:solidFill>
                <a:latin typeface="Calibri (MS)"/>
                <a:ea typeface="Calibri (MS)"/>
                <a:cs typeface="Calibri (MS)"/>
                <a:sym typeface="Calibri (MS)"/>
              </a:rPr>
              <a:t> 9,47/100</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mil</a:t>
            </a:r>
            <a:r>
              <a:rPr lang="en-US" sz="4800">
                <a:solidFill>
                  <a:srgbClr val="000000"/>
                </a:solidFill>
                <a:latin typeface="Calibri (MS)"/>
                <a:ea typeface="Calibri (MS)"/>
                <a:cs typeface="Calibri (MS)"/>
                <a:sym typeface="Calibri (MS)"/>
              </a:rPr>
              <a:t> hab. (</a:t>
            </a:r>
            <a:r>
              <a:rPr lang="en-US" sz="4800">
                <a:solidFill>
                  <a:srgbClr val="000000"/>
                </a:solidFill>
                <a:latin typeface="Calibri (MS)"/>
                <a:ea typeface="Calibri (MS)"/>
                <a:cs typeface="Calibri (MS)"/>
                <a:sym typeface="Calibri (MS)"/>
              </a:rPr>
              <a:t>2024). Padrão estabilidade</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(APC= 2,95;</a:t>
            </a:r>
            <a:r>
              <a:rPr lang="en-US" sz="4800">
                <a:solidFill>
                  <a:srgbClr val="000000"/>
                </a:solidFill>
                <a:latin typeface="Calibri (MS)"/>
                <a:ea typeface="Calibri (MS)"/>
                <a:cs typeface="Calibri (MS)"/>
                <a:sym typeface="Calibri (MS)"/>
              </a:rPr>
              <a:t> I</a:t>
            </a:r>
            <a:r>
              <a:rPr lang="en-US" sz="4800">
                <a:solidFill>
                  <a:srgbClr val="000000"/>
                </a:solidFill>
                <a:latin typeface="Calibri (MS)"/>
                <a:ea typeface="Calibri (MS)"/>
                <a:cs typeface="Calibri (MS)"/>
                <a:sym typeface="Calibri (MS)"/>
              </a:rPr>
              <a:t>C95%= -3,48 e 10,72;</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p= 0,321)</a:t>
            </a:r>
            <a:r>
              <a:rPr lang="en-US" sz="4800">
                <a:solidFill>
                  <a:srgbClr val="000000"/>
                </a:solidFill>
                <a:latin typeface="Calibri (MS)"/>
                <a:ea typeface="Calibri (MS)"/>
                <a:cs typeface="Calibri (MS)"/>
                <a:sym typeface="Calibri (MS)"/>
              </a:rPr>
              <a:t> d</a:t>
            </a:r>
            <a:r>
              <a:rPr lang="en-US" sz="4800">
                <a:solidFill>
                  <a:srgbClr val="000000"/>
                </a:solidFill>
                <a:latin typeface="Calibri (MS)"/>
                <a:ea typeface="Calibri (MS)"/>
                <a:cs typeface="Calibri (MS)"/>
                <a:sym typeface="Calibri (MS)"/>
              </a:rPr>
              <a:t>urante</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o período</a:t>
            </a:r>
            <a:r>
              <a:rPr lang="en-US" sz="4800">
                <a:solidFill>
                  <a:srgbClr val="000000"/>
                </a:solidFill>
                <a:latin typeface="Calibri (MS)"/>
                <a:ea typeface="Calibri (MS)"/>
                <a:cs typeface="Calibri (MS)"/>
                <a:sym typeface="Calibri (MS)"/>
              </a:rPr>
              <a:t> a</a:t>
            </a:r>
            <a:r>
              <a:rPr lang="en-US" sz="4800">
                <a:solidFill>
                  <a:srgbClr val="000000"/>
                </a:solidFill>
                <a:latin typeface="Calibri (MS)"/>
                <a:ea typeface="Calibri (MS)"/>
                <a:cs typeface="Calibri (MS)"/>
                <a:sym typeface="Calibri (MS)"/>
              </a:rPr>
              <a:t>nalisado. Valor total</a:t>
            </a:r>
            <a:r>
              <a:rPr lang="en-US" sz="4800">
                <a:solidFill>
                  <a:srgbClr val="000000"/>
                </a:solidFill>
                <a:latin typeface="Calibri (MS)"/>
                <a:ea typeface="Calibri (MS)"/>
                <a:cs typeface="Calibri (MS)"/>
                <a:sym typeface="Calibri (MS)"/>
              </a:rPr>
              <a:t> d</a:t>
            </a:r>
            <a:r>
              <a:rPr lang="en-US" sz="4800">
                <a:solidFill>
                  <a:srgbClr val="000000"/>
                </a:solidFill>
                <a:latin typeface="Calibri (MS)"/>
                <a:ea typeface="Calibri (MS)"/>
                <a:cs typeface="Calibri (MS)"/>
                <a:sym typeface="Calibri (MS)"/>
              </a:rPr>
              <a:t>as</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internações</a:t>
            </a:r>
            <a:r>
              <a:rPr lang="en-US" sz="4800">
                <a:solidFill>
                  <a:srgbClr val="000000"/>
                </a:solidFill>
                <a:latin typeface="Calibri (MS)"/>
                <a:ea typeface="Calibri (MS)"/>
                <a:cs typeface="Calibri (MS)"/>
                <a:sym typeface="Calibri (MS)"/>
              </a:rPr>
              <a:t> hospital</a:t>
            </a:r>
            <a:r>
              <a:rPr lang="en-US" sz="4800">
                <a:solidFill>
                  <a:srgbClr val="000000"/>
                </a:solidFill>
                <a:latin typeface="Calibri (MS)"/>
                <a:ea typeface="Calibri (MS)"/>
                <a:cs typeface="Calibri (MS)"/>
                <a:sym typeface="Calibri (MS)"/>
              </a:rPr>
              <a:t>ares</a:t>
            </a:r>
            <a:r>
              <a:rPr lang="en-US" sz="4800">
                <a:solidFill>
                  <a:srgbClr val="000000"/>
                </a:solidFill>
                <a:latin typeface="Calibri (MS)"/>
                <a:ea typeface="Calibri (MS)"/>
                <a:cs typeface="Calibri (MS)"/>
                <a:sym typeface="Calibri (MS)"/>
              </a:rPr>
              <a:t> R$</a:t>
            </a:r>
            <a:r>
              <a:rPr lang="en-US" sz="4800">
                <a:solidFill>
                  <a:srgbClr val="000000"/>
                </a:solidFill>
                <a:latin typeface="Calibri (MS)"/>
                <a:ea typeface="Calibri (MS)"/>
                <a:cs typeface="Calibri (MS)"/>
                <a:sym typeface="Calibri (MS)"/>
              </a:rPr>
              <a:t> 144.952.814,33.</a:t>
            </a:r>
            <a:r>
              <a:rPr lang="en-US" sz="4800">
                <a:solidFill>
                  <a:srgbClr val="000000"/>
                </a:solidFill>
                <a:latin typeface="Calibri (MS)"/>
                <a:ea typeface="Calibri (MS)"/>
                <a:cs typeface="Calibri (MS)"/>
                <a:sym typeface="Calibri (MS)"/>
              </a:rPr>
              <a:t> Taxa de m</a:t>
            </a:r>
            <a:r>
              <a:rPr lang="en-US" sz="4800">
                <a:solidFill>
                  <a:srgbClr val="000000"/>
                </a:solidFill>
                <a:latin typeface="Calibri (MS)"/>
                <a:ea typeface="Calibri (MS)"/>
                <a:cs typeface="Calibri (MS)"/>
                <a:sym typeface="Calibri (MS)"/>
              </a:rPr>
              <a:t>ortalidade manteve-se entre</a:t>
            </a:r>
            <a:r>
              <a:rPr lang="en-US" sz="4800">
                <a:solidFill>
                  <a:srgbClr val="000000"/>
                </a:solidFill>
                <a:latin typeface="Calibri (MS)"/>
                <a:ea typeface="Calibri (MS)"/>
                <a:cs typeface="Calibri (MS)"/>
                <a:sym typeface="Calibri (MS)"/>
              </a:rPr>
              <a:t> 0,02 óbitos</a:t>
            </a:r>
            <a:r>
              <a:rPr lang="en-US" sz="4800">
                <a:solidFill>
                  <a:srgbClr val="000000"/>
                </a:solidFill>
                <a:latin typeface="Calibri (MS)"/>
                <a:ea typeface="Calibri (MS)"/>
                <a:cs typeface="Calibri (MS)"/>
                <a:sym typeface="Calibri (MS)"/>
              </a:rPr>
              <a:t>/</a:t>
            </a:r>
            <a:r>
              <a:rPr lang="en-US" sz="4800">
                <a:solidFill>
                  <a:srgbClr val="000000"/>
                </a:solidFill>
                <a:latin typeface="Calibri (MS)"/>
                <a:ea typeface="Calibri (MS)"/>
                <a:cs typeface="Calibri (MS)"/>
                <a:sym typeface="Calibri (MS)"/>
              </a:rPr>
              <a:t> 10</a:t>
            </a:r>
            <a:r>
              <a:rPr lang="en-US" sz="4800">
                <a:solidFill>
                  <a:srgbClr val="000000"/>
                </a:solidFill>
                <a:latin typeface="Calibri (MS)"/>
                <a:ea typeface="Calibri (MS)"/>
                <a:cs typeface="Calibri (MS)"/>
                <a:sym typeface="Calibri (MS)"/>
              </a:rPr>
              <a:t>0 mil hab. (2014)</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e 0,15/</a:t>
            </a:r>
            <a:r>
              <a:rPr lang="en-US" sz="4800">
                <a:solidFill>
                  <a:srgbClr val="000000"/>
                </a:solidFill>
                <a:latin typeface="Calibri (MS)"/>
                <a:ea typeface="Calibri (MS)"/>
                <a:cs typeface="Calibri (MS)"/>
                <a:sym typeface="Calibri (MS)"/>
              </a:rPr>
              <a:t> 1</a:t>
            </a:r>
            <a:r>
              <a:rPr lang="en-US" sz="4800">
                <a:solidFill>
                  <a:srgbClr val="000000"/>
                </a:solidFill>
                <a:latin typeface="Calibri (MS)"/>
                <a:ea typeface="Calibri (MS)"/>
                <a:cs typeface="Calibri (MS)"/>
                <a:sym typeface="Calibri (MS)"/>
              </a:rPr>
              <a:t>00</a:t>
            </a:r>
            <a:r>
              <a:rPr lang="en-US" sz="4800">
                <a:solidFill>
                  <a:srgbClr val="000000"/>
                </a:solidFill>
                <a:latin typeface="Calibri (MS)"/>
                <a:ea typeface="Calibri (MS)"/>
                <a:cs typeface="Calibri (MS)"/>
                <a:sym typeface="Calibri (MS)"/>
              </a:rPr>
              <a:t> mi</a:t>
            </a:r>
            <a:r>
              <a:rPr lang="en-US" sz="4800">
                <a:solidFill>
                  <a:srgbClr val="000000"/>
                </a:solidFill>
                <a:latin typeface="Calibri (MS)"/>
                <a:ea typeface="Calibri (MS)"/>
                <a:cs typeface="Calibri (MS)"/>
                <a:sym typeface="Calibri (MS)"/>
              </a:rPr>
              <a:t>l hab.</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(2024)</a:t>
            </a:r>
            <a:r>
              <a:rPr lang="en-US" sz="4800">
                <a:solidFill>
                  <a:srgbClr val="000000"/>
                </a:solidFill>
                <a:latin typeface="Calibri (MS)"/>
                <a:ea typeface="Calibri (MS)"/>
                <a:cs typeface="Calibri (MS)"/>
                <a:sym typeface="Calibri (MS)"/>
              </a:rPr>
              <a:t> com pad</a:t>
            </a:r>
            <a:r>
              <a:rPr lang="en-US" sz="4800">
                <a:solidFill>
                  <a:srgbClr val="000000"/>
                </a:solidFill>
                <a:latin typeface="Calibri (MS)"/>
                <a:ea typeface="Calibri (MS)"/>
                <a:cs typeface="Calibri (MS)"/>
                <a:sym typeface="Calibri (MS)"/>
              </a:rPr>
              <a:t>rão estabilidade</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(APC= 0,66; IC95%= -6,06; 8,39;</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p= 0,752)</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no</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período</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analisado. </a:t>
            </a:r>
            <a:r>
              <a:rPr lang="en-US" b="true" sz="4800">
                <a:solidFill>
                  <a:srgbClr val="000000"/>
                </a:solidFill>
                <a:latin typeface="Calibri (MS) Bold"/>
                <a:ea typeface="Calibri (MS) Bold"/>
                <a:cs typeface="Calibri (MS) Bold"/>
                <a:sym typeface="Calibri (MS) Bold"/>
              </a:rPr>
              <a:t>Discussão:</a:t>
            </a:r>
            <a:r>
              <a:rPr lang="en-US" sz="4800">
                <a:solidFill>
                  <a:srgbClr val="000000"/>
                </a:solidFill>
                <a:latin typeface="Calibri (MS)"/>
                <a:ea typeface="Calibri (MS)"/>
                <a:cs typeface="Calibri (MS)"/>
                <a:sym typeface="Calibri (MS)"/>
              </a:rPr>
              <a:t> N</a:t>
            </a:r>
            <a:r>
              <a:rPr lang="en-US" sz="4800">
                <a:solidFill>
                  <a:srgbClr val="000000"/>
                </a:solidFill>
                <a:latin typeface="Calibri (MS)"/>
                <a:ea typeface="Calibri (MS)"/>
                <a:cs typeface="Calibri (MS)"/>
                <a:sym typeface="Calibri (MS)"/>
              </a:rPr>
              <a:t>otou-se</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um</a:t>
            </a:r>
            <a:r>
              <a:rPr lang="en-US" sz="4800">
                <a:solidFill>
                  <a:srgbClr val="000000"/>
                </a:solidFill>
                <a:latin typeface="Calibri (MS)"/>
                <a:ea typeface="Calibri (MS)"/>
                <a:cs typeface="Calibri (MS)"/>
                <a:sym typeface="Calibri (MS)"/>
              </a:rPr>
              <a:t> p</a:t>
            </a:r>
            <a:r>
              <a:rPr lang="en-US" sz="4800">
                <a:solidFill>
                  <a:srgbClr val="000000"/>
                </a:solidFill>
                <a:latin typeface="Calibri (MS)"/>
                <a:ea typeface="Calibri (MS)"/>
                <a:cs typeface="Calibri (MS)"/>
                <a:sym typeface="Calibri (MS)"/>
              </a:rPr>
              <a:t>adrão</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de</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aumento</a:t>
            </a:r>
            <a:r>
              <a:rPr lang="en-US" sz="4800">
                <a:solidFill>
                  <a:srgbClr val="000000"/>
                </a:solidFill>
                <a:latin typeface="Calibri (MS)"/>
                <a:ea typeface="Calibri (MS)"/>
                <a:cs typeface="Calibri (MS)"/>
                <a:sym typeface="Calibri (MS)"/>
              </a:rPr>
              <a:t> sig</a:t>
            </a:r>
            <a:r>
              <a:rPr lang="en-US" sz="4800">
                <a:solidFill>
                  <a:srgbClr val="000000"/>
                </a:solidFill>
                <a:latin typeface="Calibri (MS)"/>
                <a:ea typeface="Calibri (MS)"/>
                <a:cs typeface="Calibri (MS)"/>
                <a:sym typeface="Calibri (MS)"/>
              </a:rPr>
              <a:t>nificativo</a:t>
            </a:r>
            <a:r>
              <a:rPr lang="en-US" sz="4800">
                <a:solidFill>
                  <a:srgbClr val="000000"/>
                </a:solidFill>
                <a:latin typeface="Calibri (MS)"/>
                <a:ea typeface="Calibri (MS)"/>
                <a:cs typeface="Calibri (MS)"/>
                <a:sym typeface="Calibri (MS)"/>
              </a:rPr>
              <a:t> d</a:t>
            </a:r>
            <a:r>
              <a:rPr lang="en-US" sz="4800">
                <a:solidFill>
                  <a:srgbClr val="000000"/>
                </a:solidFill>
                <a:latin typeface="Calibri (MS)"/>
                <a:ea typeface="Calibri (MS)"/>
                <a:cs typeface="Calibri (MS)"/>
                <a:sym typeface="Calibri (MS)"/>
              </a:rPr>
              <a:t>a</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mortalidade</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de</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93,19%</a:t>
            </a:r>
            <a:r>
              <a:rPr lang="en-US" sz="4800">
                <a:solidFill>
                  <a:srgbClr val="000000"/>
                </a:solidFill>
                <a:latin typeface="Calibri (MS)"/>
                <a:ea typeface="Calibri (MS)"/>
                <a:cs typeface="Calibri (MS)"/>
                <a:sym typeface="Calibri (MS)"/>
              </a:rPr>
              <a:t> ao </a:t>
            </a:r>
            <a:r>
              <a:rPr lang="en-US" sz="4800">
                <a:solidFill>
                  <a:srgbClr val="000000"/>
                </a:solidFill>
                <a:latin typeface="Calibri (MS)"/>
                <a:ea typeface="Calibri (MS)"/>
                <a:cs typeface="Calibri (MS)"/>
                <a:sym typeface="Calibri (MS)"/>
              </a:rPr>
              <a:t>ano na</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região</a:t>
            </a:r>
            <a:r>
              <a:rPr lang="en-US" sz="4800">
                <a:solidFill>
                  <a:srgbClr val="000000"/>
                </a:solidFill>
                <a:latin typeface="Calibri (MS)"/>
                <a:ea typeface="Calibri (MS)"/>
                <a:cs typeface="Calibri (MS)"/>
                <a:sym typeface="Calibri (MS)"/>
              </a:rPr>
              <a:t> n</a:t>
            </a:r>
            <a:r>
              <a:rPr lang="en-US" sz="4800">
                <a:solidFill>
                  <a:srgbClr val="000000"/>
                </a:solidFill>
                <a:latin typeface="Calibri (MS)"/>
                <a:ea typeface="Calibri (MS)"/>
                <a:cs typeface="Calibri (MS)"/>
                <a:sym typeface="Calibri (MS)"/>
              </a:rPr>
              <a:t>orte</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entre</a:t>
            </a:r>
            <a:r>
              <a:rPr lang="en-US" sz="4800">
                <a:solidFill>
                  <a:srgbClr val="000000"/>
                </a:solidFill>
                <a:latin typeface="Calibri (MS)"/>
                <a:ea typeface="Calibri (MS)"/>
                <a:cs typeface="Calibri (MS)"/>
                <a:sym typeface="Calibri (MS)"/>
              </a:rPr>
              <a:t> o p</a:t>
            </a:r>
            <a:r>
              <a:rPr lang="en-US" sz="4800">
                <a:solidFill>
                  <a:srgbClr val="000000"/>
                </a:solidFill>
                <a:latin typeface="Calibri (MS)"/>
                <a:ea typeface="Calibri (MS)"/>
                <a:cs typeface="Calibri (MS)"/>
                <a:sym typeface="Calibri (MS)"/>
              </a:rPr>
              <a:t>eríodo de</a:t>
            </a:r>
            <a:r>
              <a:rPr lang="en-US" sz="4800">
                <a:solidFill>
                  <a:srgbClr val="000000"/>
                </a:solidFill>
                <a:latin typeface="Calibri (MS)"/>
                <a:ea typeface="Calibri (MS)"/>
                <a:cs typeface="Calibri (MS)"/>
                <a:sym typeface="Calibri (MS)"/>
              </a:rPr>
              <a:t> 2014-2016 (IC95%= -23,55 </a:t>
            </a:r>
            <a:r>
              <a:rPr lang="en-US" sz="4800">
                <a:solidFill>
                  <a:srgbClr val="000000"/>
                </a:solidFill>
                <a:latin typeface="Calibri (MS)"/>
                <a:ea typeface="Calibri (MS)"/>
                <a:cs typeface="Calibri (MS)"/>
                <a:sym typeface="Calibri (MS)"/>
              </a:rPr>
              <a:t>e</a:t>
            </a:r>
            <a:r>
              <a:rPr lang="en-US" sz="4800">
                <a:solidFill>
                  <a:srgbClr val="000000"/>
                </a:solidFill>
                <a:latin typeface="Calibri (MS)"/>
                <a:ea typeface="Calibri (MS)"/>
                <a:cs typeface="Calibri (MS)"/>
                <a:sym typeface="Calibri (MS)"/>
              </a:rPr>
              <a:t> 196,09; </a:t>
            </a:r>
            <a:r>
              <a:rPr lang="en-US" sz="4800">
                <a:solidFill>
                  <a:srgbClr val="000000"/>
                </a:solidFill>
                <a:latin typeface="Calibri (MS)"/>
                <a:ea typeface="Calibri (MS)"/>
                <a:cs typeface="Calibri (MS)"/>
                <a:sym typeface="Calibri (MS)"/>
              </a:rPr>
              <a:t>p&lt;0,001).</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A</a:t>
            </a:r>
            <a:r>
              <a:rPr lang="en-US" sz="4800">
                <a:solidFill>
                  <a:srgbClr val="000000"/>
                </a:solidFill>
                <a:latin typeface="Calibri (MS)"/>
                <a:ea typeface="Calibri (MS)"/>
                <a:cs typeface="Calibri (MS)"/>
                <a:sym typeface="Calibri (MS)"/>
              </a:rPr>
              <a:t> região su</a:t>
            </a:r>
            <a:r>
              <a:rPr lang="en-US" sz="4800">
                <a:solidFill>
                  <a:srgbClr val="000000"/>
                </a:solidFill>
                <a:latin typeface="Calibri (MS)"/>
                <a:ea typeface="Calibri (MS)"/>
                <a:cs typeface="Calibri (MS)"/>
                <a:sym typeface="Calibri (MS)"/>
              </a:rPr>
              <a:t>deste teve</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maior custo</a:t>
            </a:r>
            <a:r>
              <a:rPr lang="en-US" sz="4800">
                <a:solidFill>
                  <a:srgbClr val="000000"/>
                </a:solidFill>
                <a:latin typeface="Calibri (MS)"/>
                <a:ea typeface="Calibri (MS)"/>
                <a:cs typeface="Calibri (MS)"/>
                <a:sym typeface="Calibri (MS)"/>
              </a:rPr>
              <a:t> R$ 49.685.921,02 s</a:t>
            </a:r>
            <a:r>
              <a:rPr lang="en-US" sz="4800">
                <a:solidFill>
                  <a:srgbClr val="000000"/>
                </a:solidFill>
                <a:latin typeface="Calibri (MS)"/>
                <a:ea typeface="Calibri (MS)"/>
                <a:cs typeface="Calibri (MS)"/>
                <a:sym typeface="Calibri (MS)"/>
              </a:rPr>
              <a:t>eguido da</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região</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nordeste R$ 38.755.752,33 (Tabela 1).</a:t>
            </a:r>
          </a:p>
        </p:txBody>
      </p:sp>
      <p:sp>
        <p:nvSpPr>
          <p:cNvPr name="TextBox 18" id="18"/>
          <p:cNvSpPr txBox="true"/>
          <p:nvPr/>
        </p:nvSpPr>
        <p:spPr>
          <a:xfrm rot="0">
            <a:off x="745868" y="20893147"/>
            <a:ext cx="13086103" cy="4376665"/>
          </a:xfrm>
          <a:prstGeom prst="rect">
            <a:avLst/>
          </a:prstGeom>
        </p:spPr>
        <p:txBody>
          <a:bodyPr anchor="t" rtlCol="false" tIns="0" lIns="0" bIns="0" rIns="0">
            <a:spAutoFit/>
          </a:bodyPr>
          <a:lstStyle/>
          <a:p>
            <a:pPr algn="just">
              <a:lnSpc>
                <a:spcPts val="5654"/>
              </a:lnSpc>
            </a:pPr>
            <a:r>
              <a:rPr lang="en-US" sz="4800" spc="163">
                <a:solidFill>
                  <a:srgbClr val="000000"/>
                </a:solidFill>
                <a:latin typeface="Calibri (MS)"/>
                <a:ea typeface="Calibri (MS)"/>
                <a:cs typeface="Calibri (MS)"/>
                <a:sym typeface="Calibri (MS)"/>
              </a:rPr>
              <a:t>Estudo</a:t>
            </a:r>
            <a:r>
              <a:rPr lang="en-US" sz="4800" spc="163">
                <a:solidFill>
                  <a:srgbClr val="000000"/>
                </a:solidFill>
                <a:latin typeface="Calibri (MS)"/>
                <a:ea typeface="Calibri (MS)"/>
                <a:cs typeface="Calibri (MS)"/>
                <a:sym typeface="Calibri (MS)"/>
              </a:rPr>
              <a:t> </a:t>
            </a:r>
            <a:r>
              <a:rPr lang="en-US" sz="4800" spc="163">
                <a:solidFill>
                  <a:srgbClr val="000000"/>
                </a:solidFill>
                <a:latin typeface="Calibri (MS)"/>
                <a:ea typeface="Calibri (MS)"/>
                <a:cs typeface="Calibri (MS)"/>
                <a:sym typeface="Calibri (MS)"/>
              </a:rPr>
              <a:t>ecológico</a:t>
            </a:r>
            <a:r>
              <a:rPr lang="en-US" sz="4800" spc="163">
                <a:solidFill>
                  <a:srgbClr val="000000"/>
                </a:solidFill>
                <a:latin typeface="Calibri (MS)"/>
                <a:ea typeface="Calibri (MS)"/>
                <a:cs typeface="Calibri (MS)"/>
                <a:sym typeface="Calibri (MS)"/>
              </a:rPr>
              <a:t> </a:t>
            </a:r>
            <a:r>
              <a:rPr lang="en-US" sz="4800" spc="163">
                <a:solidFill>
                  <a:srgbClr val="000000"/>
                </a:solidFill>
                <a:latin typeface="Calibri (MS)"/>
                <a:ea typeface="Calibri (MS)"/>
                <a:cs typeface="Calibri (MS)"/>
                <a:sym typeface="Calibri (MS)"/>
              </a:rPr>
              <a:t>de</a:t>
            </a:r>
            <a:r>
              <a:rPr lang="en-US" sz="4800" spc="163">
                <a:solidFill>
                  <a:srgbClr val="000000"/>
                </a:solidFill>
                <a:latin typeface="Calibri (MS)"/>
                <a:ea typeface="Calibri (MS)"/>
                <a:cs typeface="Calibri (MS)"/>
                <a:sym typeface="Calibri (MS)"/>
              </a:rPr>
              <a:t> </a:t>
            </a:r>
            <a:r>
              <a:rPr lang="en-US" sz="4800" spc="163">
                <a:solidFill>
                  <a:srgbClr val="000000"/>
                </a:solidFill>
                <a:latin typeface="Calibri (MS)"/>
                <a:ea typeface="Calibri (MS)"/>
                <a:cs typeface="Calibri (MS)"/>
                <a:sym typeface="Calibri (MS)"/>
              </a:rPr>
              <a:t>séries</a:t>
            </a:r>
            <a:r>
              <a:rPr lang="en-US" sz="4800" spc="163">
                <a:solidFill>
                  <a:srgbClr val="000000"/>
                </a:solidFill>
                <a:latin typeface="Calibri (MS)"/>
                <a:ea typeface="Calibri (MS)"/>
                <a:cs typeface="Calibri (MS)"/>
                <a:sym typeface="Calibri (MS)"/>
              </a:rPr>
              <a:t> </a:t>
            </a:r>
            <a:r>
              <a:rPr lang="en-US" sz="4800" spc="163">
                <a:solidFill>
                  <a:srgbClr val="000000"/>
                </a:solidFill>
                <a:latin typeface="Calibri (MS)"/>
                <a:ea typeface="Calibri (MS)"/>
                <a:cs typeface="Calibri (MS)"/>
                <a:sym typeface="Calibri (MS)"/>
              </a:rPr>
              <a:t>temporais com dados</a:t>
            </a:r>
            <a:r>
              <a:rPr lang="en-US" sz="4800" spc="163">
                <a:solidFill>
                  <a:srgbClr val="000000"/>
                </a:solidFill>
                <a:latin typeface="Calibri (MS)"/>
                <a:ea typeface="Calibri (MS)"/>
                <a:cs typeface="Calibri (MS)"/>
                <a:sym typeface="Calibri (MS)"/>
              </a:rPr>
              <a:t> </a:t>
            </a:r>
            <a:r>
              <a:rPr lang="en-US" sz="4800" spc="163">
                <a:solidFill>
                  <a:srgbClr val="000000"/>
                </a:solidFill>
                <a:latin typeface="Calibri (MS)"/>
                <a:ea typeface="Calibri (MS)"/>
                <a:cs typeface="Calibri (MS)"/>
                <a:sym typeface="Calibri (MS)"/>
              </a:rPr>
              <a:t>obtidos do Sistema</a:t>
            </a:r>
            <a:r>
              <a:rPr lang="en-US" sz="4800" spc="163">
                <a:solidFill>
                  <a:srgbClr val="000000"/>
                </a:solidFill>
                <a:latin typeface="Calibri (MS)"/>
                <a:ea typeface="Calibri (MS)"/>
                <a:cs typeface="Calibri (MS)"/>
                <a:sym typeface="Calibri (MS)"/>
              </a:rPr>
              <a:t> </a:t>
            </a:r>
            <a:r>
              <a:rPr lang="en-US" sz="4800" spc="163">
                <a:solidFill>
                  <a:srgbClr val="000000"/>
                </a:solidFill>
                <a:latin typeface="Calibri (MS)"/>
                <a:ea typeface="Calibri (MS)"/>
                <a:cs typeface="Calibri (MS)"/>
                <a:sym typeface="Calibri (MS)"/>
              </a:rPr>
              <a:t>de</a:t>
            </a:r>
            <a:r>
              <a:rPr lang="en-US" sz="4800" spc="163">
                <a:solidFill>
                  <a:srgbClr val="000000"/>
                </a:solidFill>
                <a:latin typeface="Calibri (MS)"/>
                <a:ea typeface="Calibri (MS)"/>
                <a:cs typeface="Calibri (MS)"/>
                <a:sym typeface="Calibri (MS)"/>
              </a:rPr>
              <a:t> i</a:t>
            </a:r>
            <a:r>
              <a:rPr lang="en-US" sz="4800" spc="163">
                <a:solidFill>
                  <a:srgbClr val="000000"/>
                </a:solidFill>
                <a:latin typeface="Calibri (MS)"/>
                <a:ea typeface="Calibri (MS)"/>
                <a:cs typeface="Calibri (MS)"/>
                <a:sym typeface="Calibri (MS)"/>
              </a:rPr>
              <a:t>nformações</a:t>
            </a:r>
            <a:r>
              <a:rPr lang="en-US" sz="4800" spc="163">
                <a:solidFill>
                  <a:srgbClr val="000000"/>
                </a:solidFill>
                <a:latin typeface="Calibri (MS)"/>
                <a:ea typeface="Calibri (MS)"/>
                <a:cs typeface="Calibri (MS)"/>
                <a:sym typeface="Calibri (MS)"/>
              </a:rPr>
              <a:t> </a:t>
            </a:r>
            <a:r>
              <a:rPr lang="en-US" sz="4800" spc="163">
                <a:solidFill>
                  <a:srgbClr val="000000"/>
                </a:solidFill>
                <a:latin typeface="Calibri (MS)"/>
                <a:ea typeface="Calibri (MS)"/>
                <a:cs typeface="Calibri (MS)"/>
                <a:sym typeface="Calibri (MS)"/>
              </a:rPr>
              <a:t>Hospitalares</a:t>
            </a:r>
            <a:r>
              <a:rPr lang="en-US" sz="4800" spc="163">
                <a:solidFill>
                  <a:srgbClr val="000000"/>
                </a:solidFill>
                <a:latin typeface="Calibri (MS)"/>
                <a:ea typeface="Calibri (MS)"/>
                <a:cs typeface="Calibri (MS)"/>
                <a:sym typeface="Calibri (MS)"/>
              </a:rPr>
              <a:t> do </a:t>
            </a:r>
            <a:r>
              <a:rPr lang="en-US" sz="4800" spc="163">
                <a:solidFill>
                  <a:srgbClr val="000000"/>
                </a:solidFill>
                <a:latin typeface="Calibri (MS)"/>
                <a:ea typeface="Calibri (MS)"/>
                <a:cs typeface="Calibri (MS)"/>
                <a:sym typeface="Calibri (MS)"/>
              </a:rPr>
              <a:t>SUS.</a:t>
            </a:r>
            <a:r>
              <a:rPr lang="en-US" sz="4800" spc="163">
                <a:solidFill>
                  <a:srgbClr val="000000"/>
                </a:solidFill>
                <a:latin typeface="Calibri (MS)"/>
                <a:ea typeface="Calibri (MS)"/>
                <a:cs typeface="Calibri (MS)"/>
                <a:sym typeface="Calibri (MS)"/>
              </a:rPr>
              <a:t> T</a:t>
            </a:r>
            <a:r>
              <a:rPr lang="en-US" sz="4800" spc="163">
                <a:solidFill>
                  <a:srgbClr val="000000"/>
                </a:solidFill>
                <a:latin typeface="Calibri (MS)"/>
                <a:ea typeface="Calibri (MS)"/>
                <a:cs typeface="Calibri (MS)"/>
                <a:sym typeface="Calibri (MS)"/>
              </a:rPr>
              <a:t>endência analisada por modelo de regressão do joinpoint. Annual</a:t>
            </a:r>
            <a:r>
              <a:rPr lang="en-US" sz="4800" spc="163">
                <a:solidFill>
                  <a:srgbClr val="000000"/>
                </a:solidFill>
                <a:latin typeface="Calibri (MS)"/>
                <a:ea typeface="Calibri (MS)"/>
                <a:cs typeface="Calibri (MS)"/>
                <a:sym typeface="Calibri (MS)"/>
              </a:rPr>
              <a:t> </a:t>
            </a:r>
            <a:r>
              <a:rPr lang="en-US" sz="4800" spc="163">
                <a:solidFill>
                  <a:srgbClr val="000000"/>
                </a:solidFill>
                <a:latin typeface="Calibri (MS)"/>
                <a:ea typeface="Calibri (MS)"/>
                <a:cs typeface="Calibri (MS)"/>
                <a:sym typeface="Calibri (MS)"/>
              </a:rPr>
              <a:t>percentage</a:t>
            </a:r>
            <a:r>
              <a:rPr lang="en-US" sz="4800" spc="163">
                <a:solidFill>
                  <a:srgbClr val="000000"/>
                </a:solidFill>
                <a:latin typeface="Calibri (MS)"/>
                <a:ea typeface="Calibri (MS)"/>
                <a:cs typeface="Calibri (MS)"/>
                <a:sym typeface="Calibri (MS)"/>
              </a:rPr>
              <a:t> </a:t>
            </a:r>
            <a:r>
              <a:rPr lang="en-US" sz="4800" spc="163">
                <a:solidFill>
                  <a:srgbClr val="000000"/>
                </a:solidFill>
                <a:latin typeface="Calibri (MS)"/>
                <a:ea typeface="Calibri (MS)"/>
                <a:cs typeface="Calibri (MS)"/>
                <a:sym typeface="Calibri (MS)"/>
              </a:rPr>
              <a:t>change</a:t>
            </a:r>
            <a:r>
              <a:rPr lang="en-US" sz="4800" spc="163">
                <a:solidFill>
                  <a:srgbClr val="000000"/>
                </a:solidFill>
                <a:latin typeface="Calibri (MS)"/>
                <a:ea typeface="Calibri (MS)"/>
                <a:cs typeface="Calibri (MS)"/>
                <a:sym typeface="Calibri (MS)"/>
              </a:rPr>
              <a:t> </a:t>
            </a:r>
            <a:r>
              <a:rPr lang="en-US" sz="4800" spc="163">
                <a:solidFill>
                  <a:srgbClr val="000000"/>
                </a:solidFill>
                <a:latin typeface="Calibri (MS)"/>
                <a:ea typeface="Calibri (MS)"/>
                <a:cs typeface="Calibri (MS)"/>
                <a:sym typeface="Calibri (MS)"/>
              </a:rPr>
              <a:t>(APC)</a:t>
            </a:r>
            <a:r>
              <a:rPr lang="en-US" sz="4800" spc="163">
                <a:solidFill>
                  <a:srgbClr val="000000"/>
                </a:solidFill>
                <a:latin typeface="Calibri (MS)"/>
                <a:ea typeface="Calibri (MS)"/>
                <a:cs typeface="Calibri (MS)"/>
                <a:sym typeface="Calibri (MS)"/>
              </a:rPr>
              <a:t> </a:t>
            </a:r>
            <a:r>
              <a:rPr lang="en-US" sz="4800" spc="163">
                <a:solidFill>
                  <a:srgbClr val="000000"/>
                </a:solidFill>
                <a:latin typeface="Calibri (MS)"/>
                <a:ea typeface="Calibri (MS)"/>
                <a:cs typeface="Calibri (MS)"/>
                <a:sym typeface="Calibri (MS)"/>
              </a:rPr>
              <a:t>e</a:t>
            </a:r>
            <a:r>
              <a:rPr lang="en-US" sz="4800" spc="163">
                <a:solidFill>
                  <a:srgbClr val="000000"/>
                </a:solidFill>
                <a:latin typeface="Calibri (MS)"/>
                <a:ea typeface="Calibri (MS)"/>
                <a:cs typeface="Calibri (MS)"/>
                <a:sym typeface="Calibri (MS)"/>
              </a:rPr>
              <a:t> </a:t>
            </a:r>
            <a:r>
              <a:rPr lang="en-US" sz="4800" spc="163">
                <a:solidFill>
                  <a:srgbClr val="000000"/>
                </a:solidFill>
                <a:latin typeface="Calibri (MS)"/>
                <a:ea typeface="Calibri (MS)"/>
                <a:cs typeface="Calibri (MS)"/>
                <a:sym typeface="Calibri (MS)"/>
              </a:rPr>
              <a:t>average</a:t>
            </a:r>
            <a:r>
              <a:rPr lang="en-US" sz="4800" spc="163">
                <a:solidFill>
                  <a:srgbClr val="000000"/>
                </a:solidFill>
                <a:latin typeface="Calibri (MS)"/>
                <a:ea typeface="Calibri (MS)"/>
                <a:cs typeface="Calibri (MS)"/>
                <a:sym typeface="Calibri (MS)"/>
              </a:rPr>
              <a:t> </a:t>
            </a:r>
            <a:r>
              <a:rPr lang="en-US" sz="4800" spc="163">
                <a:solidFill>
                  <a:srgbClr val="000000"/>
                </a:solidFill>
                <a:latin typeface="Calibri (MS)"/>
                <a:ea typeface="Calibri (MS)"/>
                <a:cs typeface="Calibri (MS)"/>
                <a:sym typeface="Calibri (MS)"/>
              </a:rPr>
              <a:t>annual</a:t>
            </a:r>
            <a:r>
              <a:rPr lang="en-US" sz="4800" spc="163">
                <a:solidFill>
                  <a:srgbClr val="000000"/>
                </a:solidFill>
                <a:latin typeface="Calibri (MS)"/>
                <a:ea typeface="Calibri (MS)"/>
                <a:cs typeface="Calibri (MS)"/>
                <a:sym typeface="Calibri (MS)"/>
              </a:rPr>
              <a:t> </a:t>
            </a:r>
            <a:r>
              <a:rPr lang="en-US" sz="4800" spc="163">
                <a:solidFill>
                  <a:srgbClr val="000000"/>
                </a:solidFill>
                <a:latin typeface="Calibri (MS)"/>
                <a:ea typeface="Calibri (MS)"/>
                <a:cs typeface="Calibri (MS)"/>
                <a:sym typeface="Calibri (MS)"/>
              </a:rPr>
              <a:t>percentage</a:t>
            </a:r>
            <a:r>
              <a:rPr lang="en-US" sz="4800" spc="163">
                <a:solidFill>
                  <a:srgbClr val="000000"/>
                </a:solidFill>
                <a:latin typeface="Calibri (MS)"/>
                <a:ea typeface="Calibri (MS)"/>
                <a:cs typeface="Calibri (MS)"/>
                <a:sym typeface="Calibri (MS)"/>
              </a:rPr>
              <a:t> </a:t>
            </a:r>
            <a:r>
              <a:rPr lang="en-US" sz="4800" spc="163">
                <a:solidFill>
                  <a:srgbClr val="000000"/>
                </a:solidFill>
                <a:latin typeface="Calibri (MS)"/>
                <a:ea typeface="Calibri (MS)"/>
                <a:cs typeface="Calibri (MS)"/>
                <a:sym typeface="Calibri (MS)"/>
              </a:rPr>
              <a:t>change</a:t>
            </a:r>
            <a:r>
              <a:rPr lang="en-US" sz="4800" spc="163">
                <a:solidFill>
                  <a:srgbClr val="000000"/>
                </a:solidFill>
                <a:latin typeface="Calibri (MS)"/>
                <a:ea typeface="Calibri (MS)"/>
                <a:cs typeface="Calibri (MS)"/>
                <a:sym typeface="Calibri (MS)"/>
              </a:rPr>
              <a:t> </a:t>
            </a:r>
            <a:r>
              <a:rPr lang="en-US" sz="4800" spc="163">
                <a:solidFill>
                  <a:srgbClr val="000000"/>
                </a:solidFill>
                <a:latin typeface="Calibri (MS)"/>
                <a:ea typeface="Calibri (MS)"/>
                <a:cs typeface="Calibri (MS)"/>
                <a:sym typeface="Calibri (MS)"/>
              </a:rPr>
              <a:t>(AAPC), </a:t>
            </a:r>
            <a:r>
              <a:rPr lang="en-US" sz="4800" spc="163">
                <a:solidFill>
                  <a:srgbClr val="000000"/>
                </a:solidFill>
                <a:latin typeface="Calibri (MS)"/>
                <a:ea typeface="Calibri (MS)"/>
                <a:cs typeface="Calibri (MS)"/>
                <a:sym typeface="Calibri (MS)"/>
              </a:rPr>
              <a:t>com intervalo de confiança 95%.</a:t>
            </a:r>
          </a:p>
        </p:txBody>
      </p:sp>
      <p:sp>
        <p:nvSpPr>
          <p:cNvPr name="TextBox 19" id="19"/>
          <p:cNvSpPr txBox="true"/>
          <p:nvPr/>
        </p:nvSpPr>
        <p:spPr>
          <a:xfrm rot="0">
            <a:off x="853965" y="11346221"/>
            <a:ext cx="13057615" cy="3707735"/>
          </a:xfrm>
          <a:prstGeom prst="rect">
            <a:avLst/>
          </a:prstGeom>
        </p:spPr>
        <p:txBody>
          <a:bodyPr anchor="t" rtlCol="false" tIns="0" lIns="0" bIns="0" rIns="0">
            <a:spAutoFit/>
          </a:bodyPr>
          <a:lstStyle/>
          <a:p>
            <a:pPr algn="just">
              <a:lnSpc>
                <a:spcPts val="5745"/>
              </a:lnSpc>
            </a:pPr>
            <a:r>
              <a:rPr lang="en-US" sz="4800">
                <a:solidFill>
                  <a:srgbClr val="000000"/>
                </a:solidFill>
                <a:latin typeface="Calibri (MS)"/>
                <a:ea typeface="Calibri (MS)"/>
                <a:cs typeface="Calibri (MS)"/>
                <a:sym typeface="Calibri (MS)"/>
              </a:rPr>
              <a:t>E</a:t>
            </a:r>
            <a:r>
              <a:rPr lang="en-US" sz="4800">
                <a:solidFill>
                  <a:srgbClr val="000000"/>
                </a:solidFill>
                <a:latin typeface="Calibri (MS)"/>
                <a:ea typeface="Calibri (MS)"/>
                <a:cs typeface="Calibri (MS)"/>
                <a:sym typeface="Calibri (MS)"/>
              </a:rPr>
              <a:t>smagamentos</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e amputações são</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atrelados</a:t>
            </a:r>
            <a:r>
              <a:rPr lang="en-US" sz="4800">
                <a:solidFill>
                  <a:srgbClr val="000000"/>
                </a:solidFill>
                <a:latin typeface="Calibri (MS)"/>
                <a:ea typeface="Calibri (MS)"/>
                <a:cs typeface="Calibri (MS)"/>
                <a:sym typeface="Calibri (MS)"/>
              </a:rPr>
              <a:t> a </a:t>
            </a:r>
            <a:r>
              <a:rPr lang="en-US" sz="4800">
                <a:solidFill>
                  <a:srgbClr val="000000"/>
                </a:solidFill>
                <a:latin typeface="Calibri (MS)"/>
                <a:ea typeface="Calibri (MS)"/>
                <a:cs typeface="Calibri (MS)"/>
                <a:sym typeface="Calibri (MS)"/>
              </a:rPr>
              <a:t>quedas,</a:t>
            </a:r>
            <a:r>
              <a:rPr lang="en-US" sz="4800">
                <a:solidFill>
                  <a:srgbClr val="000000"/>
                </a:solidFill>
                <a:latin typeface="Calibri (MS)"/>
                <a:ea typeface="Calibri (MS)"/>
                <a:cs typeface="Calibri (MS)"/>
                <a:sym typeface="Calibri (MS)"/>
              </a:rPr>
              <a:t> a</a:t>
            </a:r>
            <a:r>
              <a:rPr lang="en-US" sz="4800">
                <a:solidFill>
                  <a:srgbClr val="000000"/>
                </a:solidFill>
                <a:latin typeface="Calibri (MS)"/>
                <a:ea typeface="Calibri (MS)"/>
                <a:cs typeface="Calibri (MS)"/>
                <a:sym typeface="Calibri (MS)"/>
              </a:rPr>
              <a:t>cidentes</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veiculares e</a:t>
            </a:r>
            <a:r>
              <a:rPr lang="en-US" sz="4800">
                <a:solidFill>
                  <a:srgbClr val="000000"/>
                </a:solidFill>
                <a:latin typeface="Calibri (MS)"/>
                <a:ea typeface="Calibri (MS)"/>
                <a:cs typeface="Calibri (MS)"/>
                <a:sym typeface="Calibri (MS)"/>
              </a:rPr>
              <a:t> t</a:t>
            </a:r>
            <a:r>
              <a:rPr lang="en-US" sz="4800">
                <a:solidFill>
                  <a:srgbClr val="000000"/>
                </a:solidFill>
                <a:latin typeface="Calibri (MS)"/>
                <a:ea typeface="Calibri (MS)"/>
                <a:cs typeface="Calibri (MS)"/>
                <a:sym typeface="Calibri (MS)"/>
              </a:rPr>
              <a:t>rabalhos</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que</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envolvam</a:t>
            </a:r>
            <a:r>
              <a:rPr lang="en-US" sz="4800">
                <a:solidFill>
                  <a:srgbClr val="000000"/>
                </a:solidFill>
                <a:latin typeface="Calibri (MS)"/>
                <a:ea typeface="Calibri (MS)"/>
                <a:cs typeface="Calibri (MS)"/>
                <a:sym typeface="Calibri (MS)"/>
              </a:rPr>
              <a:t> má</a:t>
            </a:r>
            <a:r>
              <a:rPr lang="en-US" sz="4800">
                <a:solidFill>
                  <a:srgbClr val="000000"/>
                </a:solidFill>
                <a:latin typeface="Calibri (MS)"/>
                <a:ea typeface="Calibri (MS)"/>
                <a:cs typeface="Calibri (MS)"/>
                <a:sym typeface="Calibri (MS)"/>
              </a:rPr>
              <a:t>quinas</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pesadas. E</a:t>
            </a:r>
            <a:r>
              <a:rPr lang="en-US" sz="4800">
                <a:solidFill>
                  <a:srgbClr val="000000"/>
                </a:solidFill>
                <a:latin typeface="Calibri (MS)"/>
                <a:ea typeface="Calibri (MS)"/>
                <a:cs typeface="Calibri (MS)"/>
                <a:sym typeface="Calibri (MS)"/>
              </a:rPr>
              <a:t>ss</a:t>
            </a:r>
            <a:r>
              <a:rPr lang="en-US" sz="4800">
                <a:solidFill>
                  <a:srgbClr val="000000"/>
                </a:solidFill>
                <a:latin typeface="Calibri (MS)"/>
                <a:ea typeface="Calibri (MS)"/>
                <a:cs typeface="Calibri (MS)"/>
                <a:sym typeface="Calibri (MS)"/>
              </a:rPr>
              <a:t>as</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situações</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causam</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dor</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e</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sofrimento</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psicológico à</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população</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acometida.</a:t>
            </a:r>
          </a:p>
        </p:txBody>
      </p:sp>
      <p:sp>
        <p:nvSpPr>
          <p:cNvPr name="TextBox 20" id="20"/>
          <p:cNvSpPr txBox="true"/>
          <p:nvPr/>
        </p:nvSpPr>
        <p:spPr>
          <a:xfrm rot="0">
            <a:off x="15234555" y="27561148"/>
            <a:ext cx="12775932" cy="5154582"/>
          </a:xfrm>
          <a:prstGeom prst="rect">
            <a:avLst/>
          </a:prstGeom>
        </p:spPr>
        <p:txBody>
          <a:bodyPr anchor="t" rtlCol="false" tIns="0" lIns="0" bIns="0" rIns="0">
            <a:spAutoFit/>
          </a:bodyPr>
          <a:lstStyle/>
          <a:p>
            <a:pPr algn="just">
              <a:lnSpc>
                <a:spcPts val="5755"/>
              </a:lnSpc>
            </a:pPr>
            <a:r>
              <a:rPr lang="en-US" sz="4800">
                <a:solidFill>
                  <a:srgbClr val="000000"/>
                </a:solidFill>
                <a:latin typeface="Calibri (MS)"/>
                <a:ea typeface="Calibri (MS)"/>
                <a:cs typeface="Calibri (MS)"/>
                <a:sym typeface="Calibri (MS)"/>
              </a:rPr>
              <a:t>H</a:t>
            </a:r>
            <a:r>
              <a:rPr lang="en-US" sz="4800">
                <a:solidFill>
                  <a:srgbClr val="000000"/>
                </a:solidFill>
                <a:latin typeface="Calibri (MS)"/>
                <a:ea typeface="Calibri (MS)"/>
                <a:cs typeface="Calibri (MS)"/>
                <a:sym typeface="Calibri (MS)"/>
              </a:rPr>
              <a:t>ouve</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aumento</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significativo</a:t>
            </a:r>
            <a:r>
              <a:rPr lang="en-US" sz="4800">
                <a:solidFill>
                  <a:srgbClr val="000000"/>
                </a:solidFill>
                <a:latin typeface="Calibri (MS)"/>
                <a:ea typeface="Calibri (MS)"/>
                <a:cs typeface="Calibri (MS)"/>
                <a:sym typeface="Calibri (MS)"/>
              </a:rPr>
              <a:t> na </a:t>
            </a:r>
            <a:r>
              <a:rPr lang="en-US" sz="4800">
                <a:solidFill>
                  <a:srgbClr val="000000"/>
                </a:solidFill>
                <a:latin typeface="Calibri (MS)"/>
                <a:ea typeface="Calibri (MS)"/>
                <a:cs typeface="Calibri (MS)"/>
                <a:sym typeface="Calibri (MS)"/>
              </a:rPr>
              <a:t>taxa de</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internações</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por</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amputações</a:t>
            </a:r>
            <a:r>
              <a:rPr lang="en-US" sz="4800">
                <a:solidFill>
                  <a:srgbClr val="000000"/>
                </a:solidFill>
                <a:latin typeface="Calibri (MS)"/>
                <a:ea typeface="Calibri (MS)"/>
                <a:cs typeface="Calibri (MS)"/>
                <a:sym typeface="Calibri (MS)"/>
              </a:rPr>
              <a:t> e e</a:t>
            </a:r>
            <a:r>
              <a:rPr lang="en-US" sz="4800">
                <a:solidFill>
                  <a:srgbClr val="000000"/>
                </a:solidFill>
                <a:latin typeface="Calibri (MS)"/>
                <a:ea typeface="Calibri (MS)"/>
                <a:cs typeface="Calibri (MS)"/>
                <a:sym typeface="Calibri (MS)"/>
              </a:rPr>
              <a:t>smagamentos em todo território nacional.</a:t>
            </a:r>
            <a:r>
              <a:rPr lang="en-US" sz="4800">
                <a:solidFill>
                  <a:srgbClr val="000000"/>
                </a:solidFill>
                <a:latin typeface="Calibri (MS)"/>
                <a:ea typeface="Calibri (MS)"/>
                <a:cs typeface="Calibri (MS)"/>
                <a:sym typeface="Calibri (MS)"/>
              </a:rPr>
              <a:t> Os motiv</a:t>
            </a:r>
            <a:r>
              <a:rPr lang="en-US" sz="4800">
                <a:solidFill>
                  <a:srgbClr val="000000"/>
                </a:solidFill>
                <a:latin typeface="Calibri (MS)"/>
                <a:ea typeface="Calibri (MS)"/>
                <a:cs typeface="Calibri (MS)"/>
                <a:sym typeface="Calibri (MS)"/>
              </a:rPr>
              <a:t>os</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proeminentes são as</a:t>
            </a:r>
            <a:r>
              <a:rPr lang="en-US" sz="4800">
                <a:solidFill>
                  <a:srgbClr val="000000"/>
                </a:solidFill>
                <a:latin typeface="Calibri (MS)"/>
                <a:ea typeface="Calibri (MS)"/>
                <a:cs typeface="Calibri (MS)"/>
                <a:sym typeface="Calibri (MS)"/>
              </a:rPr>
              <a:t> qued</a:t>
            </a:r>
            <a:r>
              <a:rPr lang="en-US" sz="4800">
                <a:solidFill>
                  <a:srgbClr val="000000"/>
                </a:solidFill>
                <a:latin typeface="Calibri (MS)"/>
                <a:ea typeface="Calibri (MS)"/>
                <a:cs typeface="Calibri (MS)"/>
                <a:sym typeface="Calibri (MS)"/>
              </a:rPr>
              <a:t>as</a:t>
            </a:r>
            <a:r>
              <a:rPr lang="en-US" sz="4800">
                <a:solidFill>
                  <a:srgbClr val="000000"/>
                </a:solidFill>
                <a:latin typeface="Calibri (MS)"/>
                <a:ea typeface="Calibri (MS)"/>
                <a:cs typeface="Calibri (MS)"/>
                <a:sym typeface="Calibri (MS)"/>
              </a:rPr>
              <a:t> po</a:t>
            </a:r>
            <a:r>
              <a:rPr lang="en-US" sz="4800">
                <a:solidFill>
                  <a:srgbClr val="000000"/>
                </a:solidFill>
                <a:latin typeface="Calibri (MS)"/>
                <a:ea typeface="Calibri (MS)"/>
                <a:cs typeface="Calibri (MS)"/>
                <a:sym typeface="Calibri (MS)"/>
              </a:rPr>
              <a:t>r lesões</a:t>
            </a:r>
            <a:r>
              <a:rPr lang="en-US" sz="4800">
                <a:solidFill>
                  <a:srgbClr val="000000"/>
                </a:solidFill>
                <a:latin typeface="Calibri (MS)"/>
                <a:ea typeface="Calibri (MS)"/>
                <a:cs typeface="Calibri (MS)"/>
                <a:sym typeface="Calibri (MS)"/>
              </a:rPr>
              <a:t> traumáti</a:t>
            </a:r>
            <a:r>
              <a:rPr lang="en-US" sz="4800">
                <a:solidFill>
                  <a:srgbClr val="000000"/>
                </a:solidFill>
                <a:latin typeface="Calibri (MS)"/>
                <a:ea typeface="Calibri (MS)"/>
                <a:cs typeface="Calibri (MS)"/>
                <a:sym typeface="Calibri (MS)"/>
              </a:rPr>
              <a:t>cas e</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a falha</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do</a:t>
            </a:r>
            <a:r>
              <a:rPr lang="en-US" sz="4800">
                <a:solidFill>
                  <a:srgbClr val="000000"/>
                </a:solidFill>
                <a:latin typeface="Calibri (MS)"/>
                <a:ea typeface="Calibri (MS)"/>
                <a:cs typeface="Calibri (MS)"/>
                <a:sym typeface="Calibri (MS)"/>
              </a:rPr>
              <a:t> a</a:t>
            </a:r>
            <a:r>
              <a:rPr lang="en-US" sz="4800">
                <a:solidFill>
                  <a:srgbClr val="000000"/>
                </a:solidFill>
                <a:latin typeface="Calibri (MS)"/>
                <a:ea typeface="Calibri (MS)"/>
                <a:cs typeface="Calibri (MS)"/>
                <a:sym typeface="Calibri (MS)"/>
              </a:rPr>
              <a:t>tendimento público</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de</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saúde.</a:t>
            </a:r>
            <a:r>
              <a:rPr lang="en-US" sz="4800">
                <a:solidFill>
                  <a:srgbClr val="000000"/>
                </a:solidFill>
                <a:latin typeface="Calibri (MS)"/>
                <a:ea typeface="Calibri (MS)"/>
                <a:cs typeface="Calibri (MS)"/>
                <a:sym typeface="Calibri (MS)"/>
              </a:rPr>
              <a:t> É de </a:t>
            </a:r>
            <a:r>
              <a:rPr lang="en-US" sz="4800">
                <a:solidFill>
                  <a:srgbClr val="000000"/>
                </a:solidFill>
                <a:latin typeface="Calibri (MS)"/>
                <a:ea typeface="Calibri (MS)"/>
                <a:cs typeface="Calibri (MS)"/>
                <a:sym typeface="Calibri (MS)"/>
              </a:rPr>
              <a:t>extrema</a:t>
            </a:r>
            <a:r>
              <a:rPr lang="en-US" sz="4800">
                <a:solidFill>
                  <a:srgbClr val="000000"/>
                </a:solidFill>
                <a:latin typeface="Calibri (MS)"/>
                <a:ea typeface="Calibri (MS)"/>
                <a:cs typeface="Calibri (MS)"/>
                <a:sym typeface="Calibri (MS)"/>
              </a:rPr>
              <a:t> u</a:t>
            </a:r>
            <a:r>
              <a:rPr lang="en-US" sz="4800">
                <a:solidFill>
                  <a:srgbClr val="000000"/>
                </a:solidFill>
                <a:latin typeface="Calibri (MS)"/>
                <a:ea typeface="Calibri (MS)"/>
                <a:cs typeface="Calibri (MS)"/>
                <a:sym typeface="Calibri (MS)"/>
              </a:rPr>
              <a:t>rgência garantir</a:t>
            </a:r>
            <a:r>
              <a:rPr lang="en-US" sz="4800">
                <a:solidFill>
                  <a:srgbClr val="000000"/>
                </a:solidFill>
                <a:latin typeface="Calibri (MS)"/>
                <a:ea typeface="Calibri (MS)"/>
                <a:cs typeface="Calibri (MS)"/>
                <a:sym typeface="Calibri (MS)"/>
              </a:rPr>
              <a:t> a mudança dessa realidade para qu</a:t>
            </a:r>
            <a:r>
              <a:rPr lang="en-US" sz="4800">
                <a:solidFill>
                  <a:srgbClr val="000000"/>
                </a:solidFill>
                <a:latin typeface="Calibri (MS)"/>
                <a:ea typeface="Calibri (MS)"/>
                <a:cs typeface="Calibri (MS)"/>
                <a:sym typeface="Calibri (MS)"/>
              </a:rPr>
              <a:t>e</a:t>
            </a:r>
            <a:r>
              <a:rPr lang="en-US" sz="4800">
                <a:solidFill>
                  <a:srgbClr val="000000"/>
                </a:solidFill>
                <a:latin typeface="Calibri (MS)"/>
                <a:ea typeface="Calibri (MS)"/>
                <a:cs typeface="Calibri (MS)"/>
                <a:sym typeface="Calibri (MS)"/>
              </a:rPr>
              <a:t> tais</a:t>
            </a:r>
            <a:r>
              <a:rPr lang="en-US" sz="4800">
                <a:solidFill>
                  <a:srgbClr val="000000"/>
                </a:solidFill>
                <a:latin typeface="Calibri (MS)"/>
                <a:ea typeface="Calibri (MS)"/>
                <a:cs typeface="Calibri (MS)"/>
                <a:sym typeface="Calibri (MS)"/>
              </a:rPr>
              <a:t> dados estatísticos não se perpetuem.</a:t>
            </a:r>
          </a:p>
        </p:txBody>
      </p:sp>
      <p:sp>
        <p:nvSpPr>
          <p:cNvPr name="TextBox 21" id="21"/>
          <p:cNvSpPr txBox="true"/>
          <p:nvPr/>
        </p:nvSpPr>
        <p:spPr>
          <a:xfrm rot="0">
            <a:off x="5625669" y="19370740"/>
            <a:ext cx="3242126" cy="1149981"/>
          </a:xfrm>
          <a:prstGeom prst="rect">
            <a:avLst/>
          </a:prstGeom>
        </p:spPr>
        <p:txBody>
          <a:bodyPr anchor="t" rtlCol="false" tIns="0" lIns="0" bIns="0" rIns="0">
            <a:spAutoFit/>
          </a:bodyPr>
          <a:lstStyle/>
          <a:p>
            <a:pPr algn="l">
              <a:lnSpc>
                <a:spcPts val="8521"/>
              </a:lnSpc>
            </a:pPr>
            <a:r>
              <a:rPr lang="en-US" b="true" sz="6087">
                <a:solidFill>
                  <a:srgbClr val="074774"/>
                </a:solidFill>
                <a:latin typeface="Arial Bold"/>
                <a:ea typeface="Arial Bold"/>
                <a:cs typeface="Arial Bold"/>
                <a:sym typeface="Arial Bold"/>
              </a:rPr>
              <a:t>Métodos</a:t>
            </a:r>
          </a:p>
        </p:txBody>
      </p:sp>
      <p:sp>
        <p:nvSpPr>
          <p:cNvPr name="TextBox 22" id="22"/>
          <p:cNvSpPr txBox="true"/>
          <p:nvPr/>
        </p:nvSpPr>
        <p:spPr>
          <a:xfrm rot="0">
            <a:off x="5163518" y="25574668"/>
            <a:ext cx="4250800" cy="1149981"/>
          </a:xfrm>
          <a:prstGeom prst="rect">
            <a:avLst/>
          </a:prstGeom>
        </p:spPr>
        <p:txBody>
          <a:bodyPr anchor="t" rtlCol="false" tIns="0" lIns="0" bIns="0" rIns="0">
            <a:spAutoFit/>
          </a:bodyPr>
          <a:lstStyle/>
          <a:p>
            <a:pPr algn="l">
              <a:lnSpc>
                <a:spcPts val="8521"/>
              </a:lnSpc>
            </a:pPr>
            <a:r>
              <a:rPr lang="en-US" b="true" sz="6087">
                <a:solidFill>
                  <a:srgbClr val="074774"/>
                </a:solidFill>
                <a:latin typeface="Arial Bold"/>
                <a:ea typeface="Arial Bold"/>
                <a:cs typeface="Arial Bold"/>
                <a:sym typeface="Arial Bold"/>
              </a:rPr>
              <a:t>Resultados</a:t>
            </a:r>
          </a:p>
        </p:txBody>
      </p:sp>
      <p:sp>
        <p:nvSpPr>
          <p:cNvPr name="TextBox 23" id="23"/>
          <p:cNvSpPr txBox="true"/>
          <p:nvPr/>
        </p:nvSpPr>
        <p:spPr>
          <a:xfrm rot="0">
            <a:off x="19519750" y="25993433"/>
            <a:ext cx="4028404" cy="1149981"/>
          </a:xfrm>
          <a:prstGeom prst="rect">
            <a:avLst/>
          </a:prstGeom>
        </p:spPr>
        <p:txBody>
          <a:bodyPr anchor="t" rtlCol="false" tIns="0" lIns="0" bIns="0" rIns="0">
            <a:spAutoFit/>
          </a:bodyPr>
          <a:lstStyle/>
          <a:p>
            <a:pPr algn="ctr">
              <a:lnSpc>
                <a:spcPts val="8521"/>
              </a:lnSpc>
            </a:pPr>
            <a:r>
              <a:rPr lang="en-US" b="true" sz="6087">
                <a:solidFill>
                  <a:srgbClr val="074774"/>
                </a:solidFill>
                <a:latin typeface="Arial Bold"/>
                <a:ea typeface="Arial Bold"/>
                <a:cs typeface="Arial Bold"/>
                <a:sym typeface="Arial Bold"/>
              </a:rPr>
              <a:t>Conclusão</a:t>
            </a:r>
          </a:p>
        </p:txBody>
      </p:sp>
      <p:sp>
        <p:nvSpPr>
          <p:cNvPr name="TextBox 24" id="24"/>
          <p:cNvSpPr txBox="true"/>
          <p:nvPr/>
        </p:nvSpPr>
        <p:spPr>
          <a:xfrm rot="0">
            <a:off x="15234555" y="33394200"/>
            <a:ext cx="12517666" cy="5009966"/>
          </a:xfrm>
          <a:prstGeom prst="rect">
            <a:avLst/>
          </a:prstGeom>
        </p:spPr>
        <p:txBody>
          <a:bodyPr anchor="t" rtlCol="false" tIns="0" lIns="0" bIns="0" rIns="0">
            <a:spAutoFit/>
          </a:bodyPr>
          <a:lstStyle/>
          <a:p>
            <a:pPr algn="just">
              <a:lnSpc>
                <a:spcPts val="8521"/>
              </a:lnSpc>
            </a:pPr>
            <a:r>
              <a:rPr lang="en-US" b="true" sz="6087">
                <a:solidFill>
                  <a:srgbClr val="074774"/>
                </a:solidFill>
                <a:latin typeface="Arial Bold"/>
                <a:ea typeface="Arial Bold"/>
                <a:cs typeface="Arial Bold"/>
                <a:sym typeface="Arial Bold"/>
              </a:rPr>
              <a:t>Referências Bibliográficas</a:t>
            </a:r>
          </a:p>
          <a:p>
            <a:pPr algn="just">
              <a:lnSpc>
                <a:spcPts val="3359"/>
              </a:lnSpc>
            </a:pPr>
            <a:r>
              <a:rPr lang="en-US" sz="2799">
                <a:solidFill>
                  <a:srgbClr val="000000"/>
                </a:solidFill>
                <a:latin typeface="Calibri (MS)"/>
                <a:ea typeface="Calibri (MS)"/>
                <a:cs typeface="Calibri (MS)"/>
                <a:sym typeface="Calibri (MS)"/>
              </a:rPr>
              <a:t>Ca</a:t>
            </a:r>
            <a:r>
              <a:rPr lang="en-US" sz="2799">
                <a:solidFill>
                  <a:srgbClr val="000000"/>
                </a:solidFill>
                <a:latin typeface="Calibri (MS)"/>
                <a:ea typeface="Calibri (MS)"/>
                <a:cs typeface="Calibri (MS)"/>
                <a:sym typeface="Calibri (MS)"/>
              </a:rPr>
              <a:t>rvalho</a:t>
            </a:r>
            <a:r>
              <a:rPr lang="en-US" sz="2799">
                <a:solidFill>
                  <a:srgbClr val="000000"/>
                </a:solidFill>
                <a:latin typeface="Calibri (MS)"/>
                <a:ea typeface="Calibri (MS)"/>
                <a:cs typeface="Calibri (MS)"/>
                <a:sym typeface="Calibri (MS)"/>
              </a:rPr>
              <a:t> M</a:t>
            </a:r>
            <a:r>
              <a:rPr lang="en-US" sz="2799">
                <a:solidFill>
                  <a:srgbClr val="000000"/>
                </a:solidFill>
                <a:latin typeface="Calibri (MS)"/>
                <a:ea typeface="Calibri (MS)"/>
                <a:cs typeface="Calibri (MS)"/>
                <a:sym typeface="Calibri (MS)"/>
              </a:rPr>
              <a:t>S,</a:t>
            </a:r>
            <a:r>
              <a:rPr lang="en-US" sz="2799">
                <a:solidFill>
                  <a:srgbClr val="000000"/>
                </a:solidFill>
                <a:latin typeface="Calibri (MS)"/>
                <a:ea typeface="Calibri (MS)"/>
                <a:cs typeface="Calibri (MS)"/>
                <a:sym typeface="Calibri (MS)"/>
              </a:rPr>
              <a:t> O</a:t>
            </a:r>
            <a:r>
              <a:rPr lang="en-US" sz="2799">
                <a:solidFill>
                  <a:srgbClr val="000000"/>
                </a:solidFill>
                <a:latin typeface="Calibri (MS)"/>
                <a:ea typeface="Calibri (MS)"/>
                <a:cs typeface="Calibri (MS)"/>
                <a:sym typeface="Calibri (MS)"/>
              </a:rPr>
              <a:t>liveira</a:t>
            </a:r>
            <a:r>
              <a:rPr lang="en-US" sz="2799">
                <a:solidFill>
                  <a:srgbClr val="000000"/>
                </a:solidFill>
                <a:latin typeface="Calibri (MS)"/>
                <a:ea typeface="Calibri (MS)"/>
                <a:cs typeface="Calibri (MS)"/>
                <a:sym typeface="Calibri (MS)"/>
              </a:rPr>
              <a:t> FS</a:t>
            </a:r>
            <a:r>
              <a:rPr lang="en-US" sz="2799">
                <a:solidFill>
                  <a:srgbClr val="000000"/>
                </a:solidFill>
                <a:latin typeface="Calibri (MS)"/>
                <a:ea typeface="Calibri (MS)"/>
                <a:cs typeface="Calibri (MS)"/>
                <a:sym typeface="Calibri (MS)"/>
              </a:rPr>
              <a:t>,</a:t>
            </a:r>
            <a:r>
              <a:rPr lang="en-US" sz="2799">
                <a:solidFill>
                  <a:srgbClr val="000000"/>
                </a:solidFill>
                <a:latin typeface="Calibri (MS)"/>
                <a:ea typeface="Calibri (MS)"/>
                <a:cs typeface="Calibri (MS)"/>
                <a:sym typeface="Calibri (MS)"/>
              </a:rPr>
              <a:t> </a:t>
            </a:r>
            <a:r>
              <a:rPr lang="en-US" sz="2799">
                <a:solidFill>
                  <a:srgbClr val="000000"/>
                </a:solidFill>
                <a:latin typeface="Calibri (MS)"/>
                <a:ea typeface="Calibri (MS)"/>
                <a:cs typeface="Calibri (MS)"/>
                <a:sym typeface="Calibri (MS)"/>
              </a:rPr>
              <a:t>Moura</a:t>
            </a:r>
            <a:r>
              <a:rPr lang="en-US" sz="2799">
                <a:solidFill>
                  <a:srgbClr val="000000"/>
                </a:solidFill>
                <a:latin typeface="Calibri (MS)"/>
                <a:ea typeface="Calibri (MS)"/>
                <a:cs typeface="Calibri (MS)"/>
                <a:sym typeface="Calibri (MS)"/>
              </a:rPr>
              <a:t> RCP</a:t>
            </a:r>
            <a:r>
              <a:rPr lang="en-US" sz="2799">
                <a:solidFill>
                  <a:srgbClr val="000000"/>
                </a:solidFill>
                <a:latin typeface="Calibri (MS)"/>
                <a:ea typeface="Calibri (MS)"/>
                <a:cs typeface="Calibri (MS)"/>
                <a:sym typeface="Calibri (MS)"/>
              </a:rPr>
              <a:t>,</a:t>
            </a:r>
            <a:r>
              <a:rPr lang="en-US" sz="2799">
                <a:solidFill>
                  <a:srgbClr val="000000"/>
                </a:solidFill>
                <a:latin typeface="Calibri (MS)"/>
                <a:ea typeface="Calibri (MS)"/>
                <a:cs typeface="Calibri (MS)"/>
                <a:sym typeface="Calibri (MS)"/>
              </a:rPr>
              <a:t> </a:t>
            </a:r>
            <a:r>
              <a:rPr lang="en-US" sz="2799">
                <a:solidFill>
                  <a:srgbClr val="000000"/>
                </a:solidFill>
                <a:latin typeface="Calibri (MS)"/>
                <a:ea typeface="Calibri (MS)"/>
                <a:cs typeface="Calibri (MS)"/>
                <a:sym typeface="Calibri (MS)"/>
              </a:rPr>
              <a:t>Sousa</a:t>
            </a:r>
            <a:r>
              <a:rPr lang="en-US" sz="2799">
                <a:solidFill>
                  <a:srgbClr val="000000"/>
                </a:solidFill>
                <a:latin typeface="Calibri (MS)"/>
                <a:ea typeface="Calibri (MS)"/>
                <a:cs typeface="Calibri (MS)"/>
                <a:sym typeface="Calibri (MS)"/>
              </a:rPr>
              <a:t> </a:t>
            </a:r>
            <a:r>
              <a:rPr lang="en-US" sz="2799">
                <a:solidFill>
                  <a:srgbClr val="000000"/>
                </a:solidFill>
                <a:latin typeface="Calibri (MS)"/>
                <a:ea typeface="Calibri (MS)"/>
                <a:cs typeface="Calibri (MS)"/>
                <a:sym typeface="Calibri (MS)"/>
              </a:rPr>
              <a:t>PHDA,</a:t>
            </a:r>
            <a:r>
              <a:rPr lang="en-US" sz="2799">
                <a:solidFill>
                  <a:srgbClr val="000000"/>
                </a:solidFill>
                <a:latin typeface="Calibri (MS)"/>
                <a:ea typeface="Calibri (MS)"/>
                <a:cs typeface="Calibri (MS)"/>
                <a:sym typeface="Calibri (MS)"/>
              </a:rPr>
              <a:t> B</a:t>
            </a:r>
            <a:r>
              <a:rPr lang="en-US" sz="2799">
                <a:solidFill>
                  <a:srgbClr val="000000"/>
                </a:solidFill>
                <a:latin typeface="Calibri (MS)"/>
                <a:ea typeface="Calibri (MS)"/>
                <a:cs typeface="Calibri (MS)"/>
                <a:sym typeface="Calibri (MS)"/>
              </a:rPr>
              <a:t>arros</a:t>
            </a:r>
            <a:r>
              <a:rPr lang="en-US" sz="2799">
                <a:solidFill>
                  <a:srgbClr val="000000"/>
                </a:solidFill>
                <a:latin typeface="Calibri (MS)"/>
                <a:ea typeface="Calibri (MS)"/>
                <a:cs typeface="Calibri (MS)"/>
                <a:sym typeface="Calibri (MS)"/>
              </a:rPr>
              <a:t> AGA</a:t>
            </a:r>
            <a:r>
              <a:rPr lang="en-US" sz="2799">
                <a:solidFill>
                  <a:srgbClr val="000000"/>
                </a:solidFill>
                <a:latin typeface="Calibri (MS)"/>
                <a:ea typeface="Calibri (MS)"/>
                <a:cs typeface="Calibri (MS)"/>
                <a:sym typeface="Calibri (MS)"/>
              </a:rPr>
              <a:t>,</a:t>
            </a:r>
            <a:r>
              <a:rPr lang="en-US" sz="2799">
                <a:solidFill>
                  <a:srgbClr val="000000"/>
                </a:solidFill>
                <a:latin typeface="Calibri (MS)"/>
                <a:ea typeface="Calibri (MS)"/>
                <a:cs typeface="Calibri (MS)"/>
                <a:sym typeface="Calibri (MS)"/>
              </a:rPr>
              <a:t> Vi</a:t>
            </a:r>
            <a:r>
              <a:rPr lang="en-US" sz="2799">
                <a:solidFill>
                  <a:srgbClr val="000000"/>
                </a:solidFill>
                <a:latin typeface="Calibri (MS)"/>
                <a:ea typeface="Calibri (MS)"/>
                <a:cs typeface="Calibri (MS)"/>
                <a:sym typeface="Calibri (MS)"/>
              </a:rPr>
              <a:t>eira</a:t>
            </a:r>
            <a:r>
              <a:rPr lang="en-US" sz="2799">
                <a:solidFill>
                  <a:srgbClr val="000000"/>
                </a:solidFill>
                <a:latin typeface="Calibri (MS)"/>
                <a:ea typeface="Calibri (MS)"/>
                <a:cs typeface="Calibri (MS)"/>
                <a:sym typeface="Calibri (MS)"/>
              </a:rPr>
              <a:t> </a:t>
            </a:r>
            <a:r>
              <a:rPr lang="en-US" sz="2799">
                <a:solidFill>
                  <a:srgbClr val="000000"/>
                </a:solidFill>
                <a:latin typeface="Calibri (MS)"/>
                <a:ea typeface="Calibri (MS)"/>
                <a:cs typeface="Calibri (MS)"/>
                <a:sym typeface="Calibri (MS)"/>
              </a:rPr>
              <a:t>CP,</a:t>
            </a:r>
            <a:r>
              <a:rPr lang="en-US" sz="2799">
                <a:solidFill>
                  <a:srgbClr val="000000"/>
                </a:solidFill>
                <a:latin typeface="Calibri (MS)"/>
                <a:ea typeface="Calibri (MS)"/>
                <a:cs typeface="Calibri (MS)"/>
                <a:sym typeface="Calibri (MS)"/>
              </a:rPr>
              <a:t> </a:t>
            </a:r>
            <a:r>
              <a:rPr lang="en-US" sz="2799">
                <a:solidFill>
                  <a:srgbClr val="000000"/>
                </a:solidFill>
                <a:latin typeface="Calibri (MS)"/>
                <a:ea typeface="Calibri (MS)"/>
                <a:cs typeface="Calibri (MS)"/>
                <a:sym typeface="Calibri (MS)"/>
              </a:rPr>
              <a:t>et</a:t>
            </a:r>
            <a:r>
              <a:rPr lang="en-US" sz="2799">
                <a:solidFill>
                  <a:srgbClr val="000000"/>
                </a:solidFill>
                <a:latin typeface="Calibri (MS)"/>
                <a:ea typeface="Calibri (MS)"/>
                <a:cs typeface="Calibri (MS)"/>
                <a:sym typeface="Calibri (MS)"/>
              </a:rPr>
              <a:t> </a:t>
            </a:r>
            <a:r>
              <a:rPr lang="en-US" sz="2799">
                <a:solidFill>
                  <a:srgbClr val="000000"/>
                </a:solidFill>
                <a:latin typeface="Calibri (MS)"/>
                <a:ea typeface="Calibri (MS)"/>
                <a:cs typeface="Calibri (MS)"/>
                <a:sym typeface="Calibri (MS)"/>
              </a:rPr>
              <a:t>al.</a:t>
            </a:r>
            <a:r>
              <a:rPr lang="en-US" sz="2799">
                <a:solidFill>
                  <a:srgbClr val="000000"/>
                </a:solidFill>
                <a:latin typeface="Calibri (MS)"/>
                <a:ea typeface="Calibri (MS)"/>
                <a:cs typeface="Calibri (MS)"/>
                <a:sym typeface="Calibri (MS)"/>
              </a:rPr>
              <a:t> P</a:t>
            </a:r>
            <a:r>
              <a:rPr lang="en-US" sz="2799">
                <a:solidFill>
                  <a:srgbClr val="000000"/>
                </a:solidFill>
                <a:latin typeface="Calibri (MS)"/>
                <a:ea typeface="Calibri (MS)"/>
                <a:cs typeface="Calibri (MS)"/>
                <a:sym typeface="Calibri (MS)"/>
              </a:rPr>
              <a:t>erfil</a:t>
            </a:r>
            <a:r>
              <a:rPr lang="en-US" sz="2799">
                <a:solidFill>
                  <a:srgbClr val="000000"/>
                </a:solidFill>
                <a:latin typeface="Calibri (MS)"/>
                <a:ea typeface="Calibri (MS)"/>
                <a:cs typeface="Calibri (MS)"/>
                <a:sym typeface="Calibri (MS)"/>
              </a:rPr>
              <a:t> </a:t>
            </a:r>
            <a:r>
              <a:rPr lang="en-US" sz="2799">
                <a:solidFill>
                  <a:srgbClr val="000000"/>
                </a:solidFill>
                <a:latin typeface="Calibri (MS)"/>
                <a:ea typeface="Calibri (MS)"/>
                <a:cs typeface="Calibri (MS)"/>
                <a:sym typeface="Calibri (MS)"/>
              </a:rPr>
              <a:t>epidemiológico</a:t>
            </a:r>
            <a:r>
              <a:rPr lang="en-US" sz="2799">
                <a:solidFill>
                  <a:srgbClr val="000000"/>
                </a:solidFill>
                <a:latin typeface="Calibri (MS)"/>
                <a:ea typeface="Calibri (MS)"/>
                <a:cs typeface="Calibri (MS)"/>
                <a:sym typeface="Calibri (MS)"/>
              </a:rPr>
              <a:t> </a:t>
            </a:r>
            <a:r>
              <a:rPr lang="en-US" sz="2799">
                <a:solidFill>
                  <a:srgbClr val="000000"/>
                </a:solidFill>
                <a:latin typeface="Calibri (MS)"/>
                <a:ea typeface="Calibri (MS)"/>
                <a:cs typeface="Calibri (MS)"/>
                <a:sym typeface="Calibri (MS)"/>
              </a:rPr>
              <a:t>das</a:t>
            </a:r>
            <a:r>
              <a:rPr lang="en-US" sz="2799">
                <a:solidFill>
                  <a:srgbClr val="000000"/>
                </a:solidFill>
                <a:latin typeface="Calibri (MS)"/>
                <a:ea typeface="Calibri (MS)"/>
                <a:cs typeface="Calibri (MS)"/>
                <a:sym typeface="Calibri (MS)"/>
              </a:rPr>
              <a:t> </a:t>
            </a:r>
            <a:r>
              <a:rPr lang="en-US" sz="2799">
                <a:solidFill>
                  <a:srgbClr val="000000"/>
                </a:solidFill>
                <a:latin typeface="Calibri (MS)"/>
                <a:ea typeface="Calibri (MS)"/>
                <a:cs typeface="Calibri (MS)"/>
                <a:sym typeface="Calibri (MS)"/>
              </a:rPr>
              <a:t>internações</a:t>
            </a:r>
            <a:r>
              <a:rPr lang="en-US" sz="2799">
                <a:solidFill>
                  <a:srgbClr val="000000"/>
                </a:solidFill>
                <a:latin typeface="Calibri (MS)"/>
                <a:ea typeface="Calibri (MS)"/>
                <a:cs typeface="Calibri (MS)"/>
                <a:sym typeface="Calibri (MS)"/>
              </a:rPr>
              <a:t> </a:t>
            </a:r>
            <a:r>
              <a:rPr lang="en-US" sz="2799">
                <a:solidFill>
                  <a:srgbClr val="000000"/>
                </a:solidFill>
                <a:latin typeface="Calibri (MS)"/>
                <a:ea typeface="Calibri (MS)"/>
                <a:cs typeface="Calibri (MS)"/>
                <a:sym typeface="Calibri (MS)"/>
              </a:rPr>
              <a:t>por traumatismos</a:t>
            </a:r>
            <a:r>
              <a:rPr lang="en-US" sz="2799">
                <a:solidFill>
                  <a:srgbClr val="000000"/>
                </a:solidFill>
                <a:latin typeface="Calibri (MS)"/>
                <a:ea typeface="Calibri (MS)"/>
                <a:cs typeface="Calibri (MS)"/>
                <a:sym typeface="Calibri (MS)"/>
              </a:rPr>
              <a:t> </a:t>
            </a:r>
            <a:r>
              <a:rPr lang="en-US" sz="2799">
                <a:solidFill>
                  <a:srgbClr val="000000"/>
                </a:solidFill>
                <a:latin typeface="Calibri (MS)"/>
                <a:ea typeface="Calibri (MS)"/>
                <a:cs typeface="Calibri (MS)"/>
                <a:sym typeface="Calibri (MS)"/>
              </a:rPr>
              <a:t>nos</a:t>
            </a:r>
            <a:r>
              <a:rPr lang="en-US" sz="2799">
                <a:solidFill>
                  <a:srgbClr val="000000"/>
                </a:solidFill>
                <a:latin typeface="Calibri (MS)"/>
                <a:ea typeface="Calibri (MS)"/>
                <a:cs typeface="Calibri (MS)"/>
                <a:sym typeface="Calibri (MS)"/>
              </a:rPr>
              <a:t> m</a:t>
            </a:r>
            <a:r>
              <a:rPr lang="en-US" sz="2799">
                <a:solidFill>
                  <a:srgbClr val="000000"/>
                </a:solidFill>
                <a:latin typeface="Calibri (MS)"/>
                <a:ea typeface="Calibri (MS)"/>
                <a:cs typeface="Calibri (MS)"/>
                <a:sym typeface="Calibri (MS)"/>
              </a:rPr>
              <a:t>embros</a:t>
            </a:r>
            <a:r>
              <a:rPr lang="en-US" sz="2799">
                <a:solidFill>
                  <a:srgbClr val="000000"/>
                </a:solidFill>
                <a:latin typeface="Calibri (MS)"/>
                <a:ea typeface="Calibri (MS)"/>
                <a:cs typeface="Calibri (MS)"/>
                <a:sym typeface="Calibri (MS)"/>
              </a:rPr>
              <a:t> </a:t>
            </a:r>
            <a:r>
              <a:rPr lang="en-US" sz="2799">
                <a:solidFill>
                  <a:srgbClr val="000000"/>
                </a:solidFill>
                <a:latin typeface="Calibri (MS)"/>
                <a:ea typeface="Calibri (MS)"/>
                <a:cs typeface="Calibri (MS)"/>
                <a:sym typeface="Calibri (MS)"/>
              </a:rPr>
              <a:t>superiores</a:t>
            </a:r>
            <a:r>
              <a:rPr lang="en-US" sz="2799">
                <a:solidFill>
                  <a:srgbClr val="000000"/>
                </a:solidFill>
                <a:latin typeface="Calibri (MS)"/>
                <a:ea typeface="Calibri (MS)"/>
                <a:cs typeface="Calibri (MS)"/>
                <a:sym typeface="Calibri (MS)"/>
              </a:rPr>
              <a:t> </a:t>
            </a:r>
            <a:r>
              <a:rPr lang="en-US" sz="2799">
                <a:solidFill>
                  <a:srgbClr val="000000"/>
                </a:solidFill>
                <a:latin typeface="Calibri (MS)"/>
                <a:ea typeface="Calibri (MS)"/>
                <a:cs typeface="Calibri (MS)"/>
                <a:sym typeface="Calibri (MS)"/>
              </a:rPr>
              <a:t>no Brasil</a:t>
            </a:r>
            <a:r>
              <a:rPr lang="en-US" sz="2799">
                <a:solidFill>
                  <a:srgbClr val="000000"/>
                </a:solidFill>
                <a:latin typeface="Calibri (MS)"/>
                <a:ea typeface="Calibri (MS)"/>
                <a:cs typeface="Calibri (MS)"/>
                <a:sym typeface="Calibri (MS)"/>
              </a:rPr>
              <a:t> entr</a:t>
            </a:r>
            <a:r>
              <a:rPr lang="en-US" sz="2799">
                <a:solidFill>
                  <a:srgbClr val="000000"/>
                </a:solidFill>
                <a:latin typeface="Calibri (MS)"/>
                <a:ea typeface="Calibri (MS)"/>
                <a:cs typeface="Calibri (MS)"/>
                <a:sym typeface="Calibri (MS)"/>
              </a:rPr>
              <a:t>e</a:t>
            </a:r>
            <a:r>
              <a:rPr lang="en-US" sz="2799">
                <a:solidFill>
                  <a:srgbClr val="000000"/>
                </a:solidFill>
                <a:latin typeface="Calibri (MS)"/>
                <a:ea typeface="Calibri (MS)"/>
                <a:cs typeface="Calibri (MS)"/>
                <a:sym typeface="Calibri (MS)"/>
              </a:rPr>
              <a:t> </a:t>
            </a:r>
            <a:r>
              <a:rPr lang="en-US" sz="2799">
                <a:solidFill>
                  <a:srgbClr val="000000"/>
                </a:solidFill>
                <a:latin typeface="Calibri (MS)"/>
                <a:ea typeface="Calibri (MS)"/>
                <a:cs typeface="Calibri (MS)"/>
                <a:sym typeface="Calibri (MS)"/>
              </a:rPr>
              <a:t>2010</a:t>
            </a:r>
            <a:r>
              <a:rPr lang="en-US" sz="2799">
                <a:solidFill>
                  <a:srgbClr val="000000"/>
                </a:solidFill>
                <a:latin typeface="Calibri (MS)"/>
                <a:ea typeface="Calibri (MS)"/>
                <a:cs typeface="Calibri (MS)"/>
                <a:sym typeface="Calibri (MS)"/>
              </a:rPr>
              <a:t> e </a:t>
            </a:r>
            <a:r>
              <a:rPr lang="en-US" sz="2799">
                <a:solidFill>
                  <a:srgbClr val="000000"/>
                </a:solidFill>
                <a:latin typeface="Calibri (MS)"/>
                <a:ea typeface="Calibri (MS)"/>
                <a:cs typeface="Calibri (MS)"/>
                <a:sym typeface="Calibri (MS)"/>
              </a:rPr>
              <a:t>2020.</a:t>
            </a:r>
            <a:r>
              <a:rPr lang="en-US" sz="2799">
                <a:solidFill>
                  <a:srgbClr val="000000"/>
                </a:solidFill>
                <a:latin typeface="Calibri (MS)"/>
                <a:ea typeface="Calibri (MS)"/>
                <a:cs typeface="Calibri (MS)"/>
                <a:sym typeface="Calibri (MS)"/>
              </a:rPr>
              <a:t> Fi</a:t>
            </a:r>
            <a:r>
              <a:rPr lang="en-US" sz="2799">
                <a:solidFill>
                  <a:srgbClr val="000000"/>
                </a:solidFill>
                <a:latin typeface="Calibri (MS)"/>
                <a:ea typeface="Calibri (MS)"/>
                <a:cs typeface="Calibri (MS)"/>
                <a:sym typeface="Calibri (MS)"/>
              </a:rPr>
              <a:t>sioter Bras. 2025;26(1):141–7.</a:t>
            </a:r>
          </a:p>
          <a:p>
            <a:pPr algn="just">
              <a:lnSpc>
                <a:spcPts val="3359"/>
              </a:lnSpc>
            </a:pPr>
            <a:r>
              <a:rPr lang="en-US" sz="2799">
                <a:solidFill>
                  <a:srgbClr val="000000"/>
                </a:solidFill>
                <a:latin typeface="Calibri (MS)"/>
                <a:ea typeface="Calibri (MS)"/>
                <a:cs typeface="Calibri (MS)"/>
                <a:sym typeface="Calibri (MS)"/>
              </a:rPr>
              <a:t>Cassiano BF,</a:t>
            </a:r>
            <a:r>
              <a:rPr lang="en-US" sz="2799">
                <a:solidFill>
                  <a:srgbClr val="000000"/>
                </a:solidFill>
                <a:latin typeface="Calibri (MS)"/>
                <a:ea typeface="Calibri (MS)"/>
                <a:cs typeface="Calibri (MS)"/>
                <a:sym typeface="Calibri (MS)"/>
              </a:rPr>
              <a:t> </a:t>
            </a:r>
            <a:r>
              <a:rPr lang="en-US" sz="2799">
                <a:solidFill>
                  <a:srgbClr val="000000"/>
                </a:solidFill>
                <a:latin typeface="Calibri (MS)"/>
                <a:ea typeface="Calibri (MS)"/>
                <a:cs typeface="Calibri (MS)"/>
                <a:sym typeface="Calibri (MS)"/>
              </a:rPr>
              <a:t>Andrade PFS,</a:t>
            </a:r>
            <a:r>
              <a:rPr lang="en-US" sz="2799">
                <a:solidFill>
                  <a:srgbClr val="000000"/>
                </a:solidFill>
                <a:latin typeface="Calibri (MS)"/>
                <a:ea typeface="Calibri (MS)"/>
                <a:cs typeface="Calibri (MS)"/>
                <a:sym typeface="Calibri (MS)"/>
              </a:rPr>
              <a:t> S</a:t>
            </a:r>
            <a:r>
              <a:rPr lang="en-US" sz="2799">
                <a:solidFill>
                  <a:srgbClr val="000000"/>
                </a:solidFill>
                <a:latin typeface="Calibri (MS)"/>
                <a:ea typeface="Calibri (MS)"/>
                <a:cs typeface="Calibri (MS)"/>
                <a:sym typeface="Calibri (MS)"/>
              </a:rPr>
              <a:t>ilva</a:t>
            </a:r>
            <a:r>
              <a:rPr lang="en-US" sz="2799">
                <a:solidFill>
                  <a:srgbClr val="000000"/>
                </a:solidFill>
                <a:latin typeface="Calibri (MS)"/>
                <a:ea typeface="Calibri (MS)"/>
                <a:cs typeface="Calibri (MS)"/>
                <a:sym typeface="Calibri (MS)"/>
              </a:rPr>
              <a:t> LT, M</a:t>
            </a:r>
            <a:r>
              <a:rPr lang="en-US" sz="2799">
                <a:solidFill>
                  <a:srgbClr val="000000"/>
                </a:solidFill>
                <a:latin typeface="Calibri (MS)"/>
                <a:ea typeface="Calibri (MS)"/>
                <a:cs typeface="Calibri (MS)"/>
                <a:sym typeface="Calibri (MS)"/>
              </a:rPr>
              <a:t>arques AP.</a:t>
            </a:r>
            <a:r>
              <a:rPr lang="en-US" sz="2799">
                <a:solidFill>
                  <a:srgbClr val="000000"/>
                </a:solidFill>
                <a:latin typeface="Calibri (MS)"/>
                <a:ea typeface="Calibri (MS)"/>
                <a:cs typeface="Calibri (MS)"/>
                <a:sym typeface="Calibri (MS)"/>
              </a:rPr>
              <a:t> </a:t>
            </a:r>
            <a:r>
              <a:rPr lang="en-US" sz="2799">
                <a:solidFill>
                  <a:srgbClr val="000000"/>
                </a:solidFill>
                <a:latin typeface="Calibri (MS)"/>
                <a:ea typeface="Calibri (MS)"/>
                <a:cs typeface="Calibri (MS)"/>
                <a:sym typeface="Calibri (MS)"/>
              </a:rPr>
              <a:t>Perfil</a:t>
            </a:r>
            <a:r>
              <a:rPr lang="en-US" sz="2799">
                <a:solidFill>
                  <a:srgbClr val="000000"/>
                </a:solidFill>
                <a:latin typeface="Calibri (MS)"/>
                <a:ea typeface="Calibri (MS)"/>
                <a:cs typeface="Calibri (MS)"/>
                <a:sym typeface="Calibri (MS)"/>
              </a:rPr>
              <a:t> ep</a:t>
            </a:r>
            <a:r>
              <a:rPr lang="en-US" sz="2799">
                <a:solidFill>
                  <a:srgbClr val="000000"/>
                </a:solidFill>
                <a:latin typeface="Calibri (MS)"/>
                <a:ea typeface="Calibri (MS)"/>
                <a:cs typeface="Calibri (MS)"/>
                <a:sym typeface="Calibri (MS)"/>
              </a:rPr>
              <a:t>idemiológico</a:t>
            </a:r>
            <a:r>
              <a:rPr lang="en-US" sz="2799">
                <a:solidFill>
                  <a:srgbClr val="000000"/>
                </a:solidFill>
                <a:latin typeface="Calibri (MS)"/>
                <a:ea typeface="Calibri (MS)"/>
                <a:cs typeface="Calibri (MS)"/>
                <a:sym typeface="Calibri (MS)"/>
              </a:rPr>
              <a:t> </a:t>
            </a:r>
            <a:r>
              <a:rPr lang="en-US" sz="2799">
                <a:solidFill>
                  <a:srgbClr val="000000"/>
                </a:solidFill>
                <a:latin typeface="Calibri (MS)"/>
                <a:ea typeface="Calibri (MS)"/>
                <a:cs typeface="Calibri (MS)"/>
                <a:sym typeface="Calibri (MS)"/>
              </a:rPr>
              <a:t>das</a:t>
            </a:r>
            <a:r>
              <a:rPr lang="en-US" sz="2799">
                <a:solidFill>
                  <a:srgbClr val="000000"/>
                </a:solidFill>
                <a:latin typeface="Calibri (MS)"/>
                <a:ea typeface="Calibri (MS)"/>
                <a:cs typeface="Calibri (MS)"/>
                <a:sym typeface="Calibri (MS)"/>
              </a:rPr>
              <a:t> </a:t>
            </a:r>
            <a:r>
              <a:rPr lang="en-US" sz="2799">
                <a:solidFill>
                  <a:srgbClr val="000000"/>
                </a:solidFill>
                <a:latin typeface="Calibri (MS)"/>
                <a:ea typeface="Calibri (MS)"/>
                <a:cs typeface="Calibri (MS)"/>
                <a:sym typeface="Calibri (MS)"/>
              </a:rPr>
              <a:t>internações</a:t>
            </a:r>
            <a:r>
              <a:rPr lang="en-US" sz="2799">
                <a:solidFill>
                  <a:srgbClr val="000000"/>
                </a:solidFill>
                <a:latin typeface="Calibri (MS)"/>
                <a:ea typeface="Calibri (MS)"/>
                <a:cs typeface="Calibri (MS)"/>
                <a:sym typeface="Calibri (MS)"/>
              </a:rPr>
              <a:t> </a:t>
            </a:r>
            <a:r>
              <a:rPr lang="en-US" sz="2799">
                <a:solidFill>
                  <a:srgbClr val="000000"/>
                </a:solidFill>
                <a:latin typeface="Calibri (MS)"/>
                <a:ea typeface="Calibri (MS)"/>
                <a:cs typeface="Calibri (MS)"/>
                <a:sym typeface="Calibri (MS)"/>
              </a:rPr>
              <a:t>hospitalares</a:t>
            </a:r>
            <a:r>
              <a:rPr lang="en-US" sz="2799">
                <a:solidFill>
                  <a:srgbClr val="000000"/>
                </a:solidFill>
                <a:latin typeface="Calibri (MS)"/>
                <a:ea typeface="Calibri (MS)"/>
                <a:cs typeface="Calibri (MS)"/>
                <a:sym typeface="Calibri (MS)"/>
              </a:rPr>
              <a:t> p</a:t>
            </a:r>
            <a:r>
              <a:rPr lang="en-US" sz="2799">
                <a:solidFill>
                  <a:srgbClr val="000000"/>
                </a:solidFill>
                <a:latin typeface="Calibri (MS)"/>
                <a:ea typeface="Calibri (MS)"/>
                <a:cs typeface="Calibri (MS)"/>
                <a:sym typeface="Calibri (MS)"/>
              </a:rPr>
              <a:t>or</a:t>
            </a:r>
            <a:r>
              <a:rPr lang="en-US" sz="2799">
                <a:solidFill>
                  <a:srgbClr val="000000"/>
                </a:solidFill>
                <a:latin typeface="Calibri (MS)"/>
                <a:ea typeface="Calibri (MS)"/>
                <a:cs typeface="Calibri (MS)"/>
                <a:sym typeface="Calibri (MS)"/>
              </a:rPr>
              <a:t> </a:t>
            </a:r>
            <a:r>
              <a:rPr lang="en-US" sz="2799">
                <a:solidFill>
                  <a:srgbClr val="000000"/>
                </a:solidFill>
                <a:latin typeface="Calibri (MS)"/>
                <a:ea typeface="Calibri (MS)"/>
                <a:cs typeface="Calibri (MS)"/>
                <a:sym typeface="Calibri (MS)"/>
              </a:rPr>
              <a:t>traumatismos</a:t>
            </a:r>
            <a:r>
              <a:rPr lang="en-US" sz="2799">
                <a:solidFill>
                  <a:srgbClr val="000000"/>
                </a:solidFill>
                <a:latin typeface="Calibri (MS)"/>
                <a:ea typeface="Calibri (MS)"/>
                <a:cs typeface="Calibri (MS)"/>
                <a:sym typeface="Calibri (MS)"/>
              </a:rPr>
              <a:t> em m</a:t>
            </a:r>
            <a:r>
              <a:rPr lang="en-US" sz="2799">
                <a:solidFill>
                  <a:srgbClr val="000000"/>
                </a:solidFill>
                <a:latin typeface="Calibri (MS)"/>
                <a:ea typeface="Calibri (MS)"/>
                <a:cs typeface="Calibri (MS)"/>
                <a:sym typeface="Calibri (MS)"/>
              </a:rPr>
              <a:t>embros</a:t>
            </a:r>
            <a:r>
              <a:rPr lang="en-US" sz="2799">
                <a:solidFill>
                  <a:srgbClr val="000000"/>
                </a:solidFill>
                <a:latin typeface="Calibri (MS)"/>
                <a:ea typeface="Calibri (MS)"/>
                <a:cs typeface="Calibri (MS)"/>
                <a:sym typeface="Calibri (MS)"/>
              </a:rPr>
              <a:t> </a:t>
            </a:r>
            <a:r>
              <a:rPr lang="en-US" sz="2799">
                <a:solidFill>
                  <a:srgbClr val="000000"/>
                </a:solidFill>
                <a:latin typeface="Calibri (MS)"/>
                <a:ea typeface="Calibri (MS)"/>
                <a:cs typeface="Calibri (MS)"/>
                <a:sym typeface="Calibri (MS)"/>
              </a:rPr>
              <a:t>superiores</a:t>
            </a:r>
            <a:r>
              <a:rPr lang="en-US" sz="2799">
                <a:solidFill>
                  <a:srgbClr val="000000"/>
                </a:solidFill>
                <a:latin typeface="Calibri (MS)"/>
                <a:ea typeface="Calibri (MS)"/>
                <a:cs typeface="Calibri (MS)"/>
                <a:sym typeface="Calibri (MS)"/>
              </a:rPr>
              <a:t> </a:t>
            </a:r>
            <a:r>
              <a:rPr lang="en-US" sz="2799">
                <a:solidFill>
                  <a:srgbClr val="000000"/>
                </a:solidFill>
                <a:latin typeface="Calibri (MS)"/>
                <a:ea typeface="Calibri (MS)"/>
                <a:cs typeface="Calibri (MS)"/>
                <a:sym typeface="Calibri (MS)"/>
              </a:rPr>
              <a:t>no</a:t>
            </a:r>
            <a:r>
              <a:rPr lang="en-US" sz="2799">
                <a:solidFill>
                  <a:srgbClr val="000000"/>
                </a:solidFill>
                <a:latin typeface="Calibri (MS)"/>
                <a:ea typeface="Calibri (MS)"/>
                <a:cs typeface="Calibri (MS)"/>
                <a:sym typeface="Calibri (MS)"/>
              </a:rPr>
              <a:t> </a:t>
            </a:r>
            <a:r>
              <a:rPr lang="en-US" sz="2799">
                <a:solidFill>
                  <a:srgbClr val="000000"/>
                </a:solidFill>
                <a:latin typeface="Calibri (MS)"/>
                <a:ea typeface="Calibri (MS)"/>
                <a:cs typeface="Calibri (MS)"/>
                <a:sym typeface="Calibri (MS)"/>
              </a:rPr>
              <a:t>Brasil.</a:t>
            </a:r>
            <a:r>
              <a:rPr lang="en-US" sz="2799">
                <a:solidFill>
                  <a:srgbClr val="000000"/>
                </a:solidFill>
                <a:latin typeface="Calibri (MS)"/>
                <a:ea typeface="Calibri (MS)"/>
                <a:cs typeface="Calibri (MS)"/>
                <a:sym typeface="Calibri (MS)"/>
              </a:rPr>
              <a:t> ABRAFITOS R</a:t>
            </a:r>
            <a:r>
              <a:rPr lang="en-US" sz="2799">
                <a:solidFill>
                  <a:srgbClr val="000000"/>
                </a:solidFill>
                <a:latin typeface="Calibri (MS)"/>
                <a:ea typeface="Calibri (MS)"/>
                <a:cs typeface="Calibri (MS)"/>
                <a:sym typeface="Calibri (MS)"/>
              </a:rPr>
              <a:t>ev</a:t>
            </a:r>
            <a:r>
              <a:rPr lang="en-US" sz="2799">
                <a:solidFill>
                  <a:srgbClr val="000000"/>
                </a:solidFill>
                <a:latin typeface="Calibri (MS)"/>
                <a:ea typeface="Calibri (MS)"/>
                <a:cs typeface="Calibri (MS)"/>
                <a:sym typeface="Calibri (MS)"/>
              </a:rPr>
              <a:t> </a:t>
            </a:r>
            <a:r>
              <a:rPr lang="en-US" sz="2799">
                <a:solidFill>
                  <a:srgbClr val="000000"/>
                </a:solidFill>
                <a:latin typeface="Calibri (MS)"/>
                <a:ea typeface="Calibri (MS)"/>
                <a:cs typeface="Calibri (MS)"/>
                <a:sym typeface="Calibri (MS)"/>
              </a:rPr>
              <a:t>Assoc</a:t>
            </a:r>
            <a:r>
              <a:rPr lang="en-US" sz="2799">
                <a:solidFill>
                  <a:srgbClr val="000000"/>
                </a:solidFill>
                <a:latin typeface="Calibri (MS)"/>
                <a:ea typeface="Calibri (MS)"/>
                <a:cs typeface="Calibri (MS)"/>
                <a:sym typeface="Calibri (MS)"/>
              </a:rPr>
              <a:t> </a:t>
            </a:r>
            <a:r>
              <a:rPr lang="en-US" sz="2799">
                <a:solidFill>
                  <a:srgbClr val="000000"/>
                </a:solidFill>
                <a:latin typeface="Calibri (MS)"/>
                <a:ea typeface="Calibri (MS)"/>
                <a:cs typeface="Calibri (MS)"/>
                <a:sym typeface="Calibri (MS)"/>
              </a:rPr>
              <a:t>Bras</a:t>
            </a:r>
            <a:r>
              <a:rPr lang="en-US" sz="2799">
                <a:solidFill>
                  <a:srgbClr val="000000"/>
                </a:solidFill>
                <a:latin typeface="Calibri (MS)"/>
                <a:ea typeface="Calibri (MS)"/>
                <a:cs typeface="Calibri (MS)"/>
                <a:sym typeface="Calibri (MS)"/>
              </a:rPr>
              <a:t> Fisioter Tr</a:t>
            </a:r>
            <a:r>
              <a:rPr lang="en-US" sz="2799">
                <a:solidFill>
                  <a:srgbClr val="000000"/>
                </a:solidFill>
                <a:latin typeface="Calibri (MS)"/>
                <a:ea typeface="Calibri (MS)"/>
                <a:cs typeface="Calibri (MS)"/>
                <a:sym typeface="Calibri (MS)"/>
              </a:rPr>
              <a:t>aumato-Ortop.</a:t>
            </a:r>
            <a:r>
              <a:rPr lang="en-US" sz="2799">
                <a:solidFill>
                  <a:srgbClr val="000000"/>
                </a:solidFill>
                <a:latin typeface="Calibri (MS)"/>
                <a:ea typeface="Calibri (MS)"/>
                <a:cs typeface="Calibri (MS)"/>
                <a:sym typeface="Calibri (MS)"/>
              </a:rPr>
              <a:t> </a:t>
            </a:r>
            <a:r>
              <a:rPr lang="en-US" sz="2799">
                <a:solidFill>
                  <a:srgbClr val="000000"/>
                </a:solidFill>
                <a:latin typeface="Calibri (MS)"/>
                <a:ea typeface="Calibri (MS)"/>
                <a:cs typeface="Calibri (MS)"/>
                <a:sym typeface="Calibri (MS)"/>
              </a:rPr>
              <a:t>2021;2(1):29–35.</a:t>
            </a:r>
          </a:p>
          <a:p>
            <a:pPr algn="just">
              <a:lnSpc>
                <a:spcPts val="3359"/>
              </a:lnSpc>
            </a:pPr>
            <a:r>
              <a:rPr lang="en-US" sz="2799">
                <a:solidFill>
                  <a:srgbClr val="000000"/>
                </a:solidFill>
                <a:latin typeface="Calibri (MS)"/>
                <a:ea typeface="Calibri (MS)"/>
                <a:cs typeface="Calibri (MS)"/>
                <a:sym typeface="Calibri (MS)"/>
              </a:rPr>
              <a:t>Bertolin</a:t>
            </a:r>
            <a:r>
              <a:rPr lang="en-US" sz="2799">
                <a:solidFill>
                  <a:srgbClr val="000000"/>
                </a:solidFill>
                <a:latin typeface="Calibri (MS)"/>
                <a:ea typeface="Calibri (MS)"/>
                <a:cs typeface="Calibri (MS)"/>
                <a:sym typeface="Calibri (MS)"/>
              </a:rPr>
              <a:t> TM</a:t>
            </a:r>
            <a:r>
              <a:rPr lang="en-US" sz="2799">
                <a:solidFill>
                  <a:srgbClr val="000000"/>
                </a:solidFill>
                <a:latin typeface="Calibri (MS)"/>
                <a:ea typeface="Calibri (MS)"/>
                <a:cs typeface="Calibri (MS)"/>
                <a:sym typeface="Calibri (MS)"/>
              </a:rPr>
              <a:t>.</a:t>
            </a:r>
            <a:r>
              <a:rPr lang="en-US" sz="2799">
                <a:solidFill>
                  <a:srgbClr val="000000"/>
                </a:solidFill>
                <a:latin typeface="Calibri (MS)"/>
                <a:ea typeface="Calibri (MS)"/>
                <a:cs typeface="Calibri (MS)"/>
                <a:sym typeface="Calibri (MS)"/>
              </a:rPr>
              <a:t> I</a:t>
            </a:r>
            <a:r>
              <a:rPr lang="en-US" sz="2799">
                <a:solidFill>
                  <a:srgbClr val="000000"/>
                </a:solidFill>
                <a:latin typeface="Calibri (MS)"/>
                <a:ea typeface="Calibri (MS)"/>
                <a:cs typeface="Calibri (MS)"/>
                <a:sym typeface="Calibri (MS)"/>
              </a:rPr>
              <a:t>nternações hospitalares</a:t>
            </a:r>
            <a:r>
              <a:rPr lang="en-US" sz="2799">
                <a:solidFill>
                  <a:srgbClr val="000000"/>
                </a:solidFill>
                <a:latin typeface="Calibri (MS)"/>
                <a:ea typeface="Calibri (MS)"/>
                <a:cs typeface="Calibri (MS)"/>
                <a:sym typeface="Calibri (MS)"/>
              </a:rPr>
              <a:t> por </a:t>
            </a:r>
            <a:r>
              <a:rPr lang="en-US" sz="2799">
                <a:solidFill>
                  <a:srgbClr val="000000"/>
                </a:solidFill>
                <a:latin typeface="Calibri (MS)"/>
                <a:ea typeface="Calibri (MS)"/>
                <a:cs typeface="Calibri (MS)"/>
                <a:sym typeface="Calibri (MS)"/>
              </a:rPr>
              <a:t>fraturas: aspectos</a:t>
            </a:r>
            <a:r>
              <a:rPr lang="en-US" sz="2799">
                <a:solidFill>
                  <a:srgbClr val="000000"/>
                </a:solidFill>
                <a:latin typeface="Calibri (MS)"/>
                <a:ea typeface="Calibri (MS)"/>
                <a:cs typeface="Calibri (MS)"/>
                <a:sym typeface="Calibri (MS)"/>
              </a:rPr>
              <a:t> </a:t>
            </a:r>
            <a:r>
              <a:rPr lang="en-US" sz="2799">
                <a:solidFill>
                  <a:srgbClr val="000000"/>
                </a:solidFill>
                <a:latin typeface="Calibri (MS)"/>
                <a:ea typeface="Calibri (MS)"/>
                <a:cs typeface="Calibri (MS)"/>
                <a:sym typeface="Calibri (MS)"/>
              </a:rPr>
              <a:t>epidemiológicos</a:t>
            </a:r>
            <a:r>
              <a:rPr lang="en-US" sz="2799">
                <a:solidFill>
                  <a:srgbClr val="000000"/>
                </a:solidFill>
                <a:latin typeface="Calibri (MS)"/>
                <a:ea typeface="Calibri (MS)"/>
                <a:cs typeface="Calibri (MS)"/>
                <a:sym typeface="Calibri (MS)"/>
              </a:rPr>
              <a:t> e cu</a:t>
            </a:r>
            <a:r>
              <a:rPr lang="en-US" sz="2799">
                <a:solidFill>
                  <a:srgbClr val="000000"/>
                </a:solidFill>
                <a:latin typeface="Calibri (MS)"/>
                <a:ea typeface="Calibri (MS)"/>
                <a:cs typeface="Calibri (MS)"/>
                <a:sym typeface="Calibri (MS)"/>
              </a:rPr>
              <a:t>stos</a:t>
            </a:r>
            <a:r>
              <a:rPr lang="en-US" sz="2799">
                <a:solidFill>
                  <a:srgbClr val="000000"/>
                </a:solidFill>
                <a:latin typeface="Calibri (MS)"/>
                <a:ea typeface="Calibri (MS)"/>
                <a:cs typeface="Calibri (MS)"/>
                <a:sym typeface="Calibri (MS)"/>
              </a:rPr>
              <a:t> h</a:t>
            </a:r>
            <a:r>
              <a:rPr lang="en-US" sz="2799">
                <a:solidFill>
                  <a:srgbClr val="000000"/>
                </a:solidFill>
                <a:latin typeface="Calibri (MS)"/>
                <a:ea typeface="Calibri (MS)"/>
                <a:cs typeface="Calibri (MS)"/>
                <a:sym typeface="Calibri (MS)"/>
              </a:rPr>
              <a:t>ospitalares [dissertação].</a:t>
            </a:r>
            <a:r>
              <a:rPr lang="en-US" sz="2799">
                <a:solidFill>
                  <a:srgbClr val="000000"/>
                </a:solidFill>
                <a:latin typeface="Calibri (MS)"/>
                <a:ea typeface="Calibri (MS)"/>
                <a:cs typeface="Calibri (MS)"/>
                <a:sym typeface="Calibri (MS)"/>
              </a:rPr>
              <a:t> Sã</a:t>
            </a:r>
            <a:r>
              <a:rPr lang="en-US" sz="2799">
                <a:solidFill>
                  <a:srgbClr val="000000"/>
                </a:solidFill>
                <a:latin typeface="Calibri (MS)"/>
                <a:ea typeface="Calibri (MS)"/>
                <a:cs typeface="Calibri (MS)"/>
                <a:sym typeface="Calibri (MS)"/>
              </a:rPr>
              <a:t>o Paulo:</a:t>
            </a:r>
            <a:r>
              <a:rPr lang="en-US" sz="2799">
                <a:solidFill>
                  <a:srgbClr val="000000"/>
                </a:solidFill>
                <a:latin typeface="Calibri (MS)"/>
                <a:ea typeface="Calibri (MS)"/>
                <a:cs typeface="Calibri (MS)"/>
                <a:sym typeface="Calibri (MS)"/>
              </a:rPr>
              <a:t> Univ</a:t>
            </a:r>
            <a:r>
              <a:rPr lang="en-US" sz="2799">
                <a:solidFill>
                  <a:srgbClr val="000000"/>
                </a:solidFill>
                <a:latin typeface="Calibri (MS)"/>
                <a:ea typeface="Calibri (MS)"/>
                <a:cs typeface="Calibri (MS)"/>
                <a:sym typeface="Calibri (MS)"/>
              </a:rPr>
              <a:t>ersidade</a:t>
            </a:r>
            <a:r>
              <a:rPr lang="en-US" sz="2799">
                <a:solidFill>
                  <a:srgbClr val="000000"/>
                </a:solidFill>
                <a:latin typeface="Calibri (MS)"/>
                <a:ea typeface="Calibri (MS)"/>
                <a:cs typeface="Calibri (MS)"/>
                <a:sym typeface="Calibri (MS)"/>
              </a:rPr>
              <a:t> de Sã</a:t>
            </a:r>
            <a:r>
              <a:rPr lang="en-US" sz="2799">
                <a:solidFill>
                  <a:srgbClr val="000000"/>
                </a:solidFill>
                <a:latin typeface="Calibri (MS)"/>
                <a:ea typeface="Calibri (MS)"/>
                <a:cs typeface="Calibri (MS)"/>
                <a:sym typeface="Calibri (MS)"/>
              </a:rPr>
              <a:t>o</a:t>
            </a:r>
            <a:r>
              <a:rPr lang="en-US" sz="2799">
                <a:solidFill>
                  <a:srgbClr val="000000"/>
                </a:solidFill>
                <a:latin typeface="Calibri (MS)"/>
                <a:ea typeface="Calibri (MS)"/>
                <a:cs typeface="Calibri (MS)"/>
                <a:sym typeface="Calibri (MS)"/>
              </a:rPr>
              <a:t> P</a:t>
            </a:r>
            <a:r>
              <a:rPr lang="en-US" sz="2799">
                <a:solidFill>
                  <a:srgbClr val="000000"/>
                </a:solidFill>
                <a:latin typeface="Calibri (MS)"/>
                <a:ea typeface="Calibri (MS)"/>
                <a:cs typeface="Calibri (MS)"/>
                <a:sym typeface="Calibri (MS)"/>
              </a:rPr>
              <a:t>aulo,</a:t>
            </a:r>
            <a:r>
              <a:rPr lang="en-US" sz="2799">
                <a:solidFill>
                  <a:srgbClr val="000000"/>
                </a:solidFill>
                <a:latin typeface="Calibri (MS)"/>
                <a:ea typeface="Calibri (MS)"/>
                <a:cs typeface="Calibri (MS)"/>
                <a:sym typeface="Calibri (MS)"/>
              </a:rPr>
              <a:t> Fac</a:t>
            </a:r>
            <a:r>
              <a:rPr lang="en-US" sz="2799">
                <a:solidFill>
                  <a:srgbClr val="000000"/>
                </a:solidFill>
                <a:latin typeface="Calibri (MS)"/>
                <a:ea typeface="Calibri (MS)"/>
                <a:cs typeface="Calibri (MS)"/>
                <a:sym typeface="Calibri (MS)"/>
              </a:rPr>
              <a:t>uldade</a:t>
            </a:r>
            <a:r>
              <a:rPr lang="en-US" sz="2799">
                <a:solidFill>
                  <a:srgbClr val="000000"/>
                </a:solidFill>
                <a:latin typeface="Calibri (MS)"/>
                <a:ea typeface="Calibri (MS)"/>
                <a:cs typeface="Calibri (MS)"/>
                <a:sym typeface="Calibri (MS)"/>
              </a:rPr>
              <a:t> </a:t>
            </a:r>
            <a:r>
              <a:rPr lang="en-US" sz="2799">
                <a:solidFill>
                  <a:srgbClr val="000000"/>
                </a:solidFill>
                <a:latin typeface="Calibri (MS)"/>
                <a:ea typeface="Calibri (MS)"/>
                <a:cs typeface="Calibri (MS)"/>
                <a:sym typeface="Calibri (MS)"/>
              </a:rPr>
              <a:t>de Medicina; 2014.</a:t>
            </a:r>
          </a:p>
        </p:txBody>
      </p:sp>
      <p:sp>
        <p:nvSpPr>
          <p:cNvPr name="TextBox 25" id="25"/>
          <p:cNvSpPr txBox="true"/>
          <p:nvPr/>
        </p:nvSpPr>
        <p:spPr>
          <a:xfrm rot="0">
            <a:off x="14967014" y="19270563"/>
            <a:ext cx="12804518" cy="962099"/>
          </a:xfrm>
          <a:prstGeom prst="rect">
            <a:avLst/>
          </a:prstGeom>
        </p:spPr>
        <p:txBody>
          <a:bodyPr anchor="t" rtlCol="false" tIns="0" lIns="0" bIns="0" rIns="0">
            <a:spAutoFit/>
          </a:bodyPr>
          <a:lstStyle/>
          <a:p>
            <a:pPr algn="l">
              <a:lnSpc>
                <a:spcPts val="3580"/>
              </a:lnSpc>
            </a:pPr>
            <a:r>
              <a:rPr lang="en-US" sz="2976" spc="8">
                <a:solidFill>
                  <a:srgbClr val="000000"/>
                </a:solidFill>
                <a:latin typeface="ITC Franklin Gothic LT"/>
                <a:ea typeface="ITC Franklin Gothic LT"/>
                <a:cs typeface="ITC Franklin Gothic LT"/>
                <a:sym typeface="ITC Franklin Gothic LT"/>
              </a:rPr>
              <a:t>Figura</a:t>
            </a:r>
            <a:r>
              <a:rPr lang="en-US" sz="2976" spc="8">
                <a:solidFill>
                  <a:srgbClr val="000000"/>
                </a:solidFill>
                <a:latin typeface="ITC Franklin Gothic LT"/>
                <a:ea typeface="ITC Franklin Gothic LT"/>
                <a:cs typeface="ITC Franklin Gothic LT"/>
                <a:sym typeface="ITC Franklin Gothic LT"/>
              </a:rPr>
              <a:t> </a:t>
            </a:r>
            <a:r>
              <a:rPr lang="en-US" sz="2976" spc="8">
                <a:solidFill>
                  <a:srgbClr val="000000"/>
                </a:solidFill>
                <a:latin typeface="ITC Franklin Gothic LT"/>
                <a:ea typeface="ITC Franklin Gothic LT"/>
                <a:cs typeface="ITC Franklin Gothic LT"/>
                <a:sym typeface="ITC Franklin Gothic LT"/>
              </a:rPr>
              <a:t>1</a:t>
            </a:r>
            <a:r>
              <a:rPr lang="en-US" sz="2976" spc="8">
                <a:solidFill>
                  <a:srgbClr val="000000"/>
                </a:solidFill>
                <a:latin typeface="ITC Franklin Gothic LT"/>
                <a:ea typeface="ITC Franklin Gothic LT"/>
                <a:cs typeface="ITC Franklin Gothic LT"/>
                <a:sym typeface="ITC Franklin Gothic LT"/>
              </a:rPr>
              <a:t> </a:t>
            </a:r>
            <a:r>
              <a:rPr lang="en-US" sz="2976" spc="8">
                <a:solidFill>
                  <a:srgbClr val="000000"/>
                </a:solidFill>
                <a:latin typeface="ITC Franklin Gothic LT"/>
                <a:ea typeface="ITC Franklin Gothic LT"/>
                <a:cs typeface="ITC Franklin Gothic LT"/>
                <a:sym typeface="ITC Franklin Gothic LT"/>
              </a:rPr>
              <a:t>–</a:t>
            </a:r>
            <a:r>
              <a:rPr lang="en-US" sz="2976" spc="8">
                <a:solidFill>
                  <a:srgbClr val="000000"/>
                </a:solidFill>
                <a:latin typeface="ITC Franklin Gothic LT"/>
                <a:ea typeface="ITC Franklin Gothic LT"/>
                <a:cs typeface="ITC Franklin Gothic LT"/>
                <a:sym typeface="ITC Franklin Gothic LT"/>
              </a:rPr>
              <a:t> </a:t>
            </a:r>
            <a:r>
              <a:rPr lang="en-US" sz="2976" spc="8">
                <a:solidFill>
                  <a:srgbClr val="000000"/>
                </a:solidFill>
                <a:latin typeface="ITC Franklin Gothic LT"/>
                <a:ea typeface="ITC Franklin Gothic LT"/>
                <a:cs typeface="ITC Franklin Gothic LT"/>
                <a:sym typeface="ITC Franklin Gothic LT"/>
              </a:rPr>
              <a:t>Padrão</a:t>
            </a:r>
            <a:r>
              <a:rPr lang="en-US" sz="2976" spc="8">
                <a:solidFill>
                  <a:srgbClr val="000000"/>
                </a:solidFill>
                <a:latin typeface="ITC Franklin Gothic LT"/>
                <a:ea typeface="ITC Franklin Gothic LT"/>
                <a:cs typeface="ITC Franklin Gothic LT"/>
                <a:sym typeface="ITC Franklin Gothic LT"/>
              </a:rPr>
              <a:t> </a:t>
            </a:r>
            <a:r>
              <a:rPr lang="en-US" sz="2976" spc="8">
                <a:solidFill>
                  <a:srgbClr val="000000"/>
                </a:solidFill>
                <a:latin typeface="ITC Franklin Gothic LT"/>
                <a:ea typeface="ITC Franklin Gothic LT"/>
                <a:cs typeface="ITC Franklin Gothic LT"/>
                <a:sym typeface="ITC Franklin Gothic LT"/>
              </a:rPr>
              <a:t>temporal</a:t>
            </a:r>
            <a:r>
              <a:rPr lang="en-US" sz="2976" spc="8">
                <a:solidFill>
                  <a:srgbClr val="000000"/>
                </a:solidFill>
                <a:latin typeface="ITC Franklin Gothic LT"/>
                <a:ea typeface="ITC Franklin Gothic LT"/>
                <a:cs typeface="ITC Franklin Gothic LT"/>
                <a:sym typeface="ITC Franklin Gothic LT"/>
              </a:rPr>
              <a:t> </a:t>
            </a:r>
            <a:r>
              <a:rPr lang="en-US" sz="2976" spc="8">
                <a:solidFill>
                  <a:srgbClr val="000000"/>
                </a:solidFill>
                <a:latin typeface="ITC Franklin Gothic LT"/>
                <a:ea typeface="ITC Franklin Gothic LT"/>
                <a:cs typeface="ITC Franklin Gothic LT"/>
                <a:sym typeface="ITC Franklin Gothic LT"/>
              </a:rPr>
              <a:t>de</a:t>
            </a:r>
            <a:r>
              <a:rPr lang="en-US" sz="2976" spc="8">
                <a:solidFill>
                  <a:srgbClr val="000000"/>
                </a:solidFill>
                <a:latin typeface="ITC Franklin Gothic LT"/>
                <a:ea typeface="ITC Franklin Gothic LT"/>
                <a:cs typeface="ITC Franklin Gothic LT"/>
                <a:sym typeface="ITC Franklin Gothic LT"/>
              </a:rPr>
              <a:t> </a:t>
            </a:r>
            <a:r>
              <a:rPr lang="en-US" sz="2976" spc="8">
                <a:solidFill>
                  <a:srgbClr val="000000"/>
                </a:solidFill>
                <a:latin typeface="ITC Franklin Gothic LT"/>
                <a:ea typeface="ITC Franklin Gothic LT"/>
                <a:cs typeface="ITC Franklin Gothic LT"/>
                <a:sym typeface="ITC Franklin Gothic LT"/>
              </a:rPr>
              <a:t>internações</a:t>
            </a:r>
            <a:r>
              <a:rPr lang="en-US" sz="2976" spc="8">
                <a:solidFill>
                  <a:srgbClr val="000000"/>
                </a:solidFill>
                <a:latin typeface="ITC Franklin Gothic LT"/>
                <a:ea typeface="ITC Franklin Gothic LT"/>
                <a:cs typeface="ITC Franklin Gothic LT"/>
                <a:sym typeface="ITC Franklin Gothic LT"/>
              </a:rPr>
              <a:t> </a:t>
            </a:r>
            <a:r>
              <a:rPr lang="en-US" sz="2976" spc="8">
                <a:solidFill>
                  <a:srgbClr val="000000"/>
                </a:solidFill>
                <a:latin typeface="ITC Franklin Gothic LT"/>
                <a:ea typeface="ITC Franklin Gothic LT"/>
                <a:cs typeface="ITC Franklin Gothic LT"/>
                <a:sym typeface="ITC Franklin Gothic LT"/>
              </a:rPr>
              <a:t>hospitalares</a:t>
            </a:r>
            <a:r>
              <a:rPr lang="en-US" sz="2976" spc="8">
                <a:solidFill>
                  <a:srgbClr val="000000"/>
                </a:solidFill>
                <a:latin typeface="ITC Franklin Gothic LT"/>
                <a:ea typeface="ITC Franklin Gothic LT"/>
                <a:cs typeface="ITC Franklin Gothic LT"/>
                <a:sym typeface="ITC Franklin Gothic LT"/>
              </a:rPr>
              <a:t> </a:t>
            </a:r>
            <a:r>
              <a:rPr lang="en-US" sz="2976" spc="8">
                <a:solidFill>
                  <a:srgbClr val="000000"/>
                </a:solidFill>
                <a:latin typeface="ITC Franklin Gothic LT"/>
                <a:ea typeface="ITC Franklin Gothic LT"/>
                <a:cs typeface="ITC Franklin Gothic LT"/>
                <a:sym typeface="ITC Franklin Gothic LT"/>
              </a:rPr>
              <a:t>por esmagamento e amputações no</a:t>
            </a:r>
            <a:r>
              <a:rPr lang="en-US" sz="2976" spc="8">
                <a:solidFill>
                  <a:srgbClr val="000000"/>
                </a:solidFill>
                <a:latin typeface="ITC Franklin Gothic LT"/>
                <a:ea typeface="ITC Franklin Gothic LT"/>
                <a:cs typeface="ITC Franklin Gothic LT"/>
                <a:sym typeface="ITC Franklin Gothic LT"/>
              </a:rPr>
              <a:t> </a:t>
            </a:r>
            <a:r>
              <a:rPr lang="en-US" sz="2976" spc="8">
                <a:solidFill>
                  <a:srgbClr val="000000"/>
                </a:solidFill>
                <a:latin typeface="ITC Franklin Gothic LT"/>
                <a:ea typeface="ITC Franklin Gothic LT"/>
                <a:cs typeface="ITC Franklin Gothic LT"/>
                <a:sym typeface="ITC Franklin Gothic LT"/>
              </a:rPr>
              <a:t>Brasil</a:t>
            </a:r>
            <a:r>
              <a:rPr lang="en-US" sz="2976" spc="8">
                <a:solidFill>
                  <a:srgbClr val="000000"/>
                </a:solidFill>
                <a:latin typeface="ITC Franklin Gothic LT"/>
                <a:ea typeface="ITC Franklin Gothic LT"/>
                <a:cs typeface="ITC Franklin Gothic LT"/>
                <a:sym typeface="ITC Franklin Gothic LT"/>
              </a:rPr>
              <a:t> </a:t>
            </a:r>
            <a:r>
              <a:rPr lang="en-US" sz="2976" spc="8">
                <a:solidFill>
                  <a:srgbClr val="000000"/>
                </a:solidFill>
                <a:latin typeface="ITC Franklin Gothic LT"/>
                <a:ea typeface="ITC Franklin Gothic LT"/>
                <a:cs typeface="ITC Franklin Gothic LT"/>
                <a:sym typeface="ITC Franklin Gothic LT"/>
              </a:rPr>
              <a:t>(2014-2024)</a:t>
            </a:r>
          </a:p>
        </p:txBody>
      </p:sp>
      <p:sp>
        <p:nvSpPr>
          <p:cNvPr name="TextBox 26" id="26"/>
          <p:cNvSpPr txBox="true"/>
          <p:nvPr/>
        </p:nvSpPr>
        <p:spPr>
          <a:xfrm rot="0">
            <a:off x="5518290" y="14976773"/>
            <a:ext cx="4076435" cy="1158327"/>
          </a:xfrm>
          <a:prstGeom prst="rect">
            <a:avLst/>
          </a:prstGeom>
        </p:spPr>
        <p:txBody>
          <a:bodyPr anchor="t" rtlCol="false" tIns="0" lIns="0" bIns="0" rIns="0">
            <a:spAutoFit/>
          </a:bodyPr>
          <a:lstStyle/>
          <a:p>
            <a:pPr algn="l">
              <a:lnSpc>
                <a:spcPts val="8524"/>
              </a:lnSpc>
            </a:pPr>
            <a:r>
              <a:rPr lang="en-US" b="true" sz="6090">
                <a:solidFill>
                  <a:srgbClr val="074774"/>
                </a:solidFill>
                <a:latin typeface="Arial Bold"/>
                <a:ea typeface="Arial Bold"/>
                <a:cs typeface="Arial Bold"/>
                <a:sym typeface="Arial Bold"/>
              </a:rPr>
              <a:t>Obje</a:t>
            </a:r>
            <a:r>
              <a:rPr lang="en-US" b="true" sz="6090">
                <a:solidFill>
                  <a:srgbClr val="074774"/>
                </a:solidFill>
                <a:latin typeface="Arial Bold"/>
                <a:ea typeface="Arial Bold"/>
                <a:cs typeface="Arial Bold"/>
                <a:sym typeface="Arial Bold"/>
              </a:rPr>
              <a:t>tivos</a:t>
            </a:r>
          </a:p>
        </p:txBody>
      </p:sp>
      <p:sp>
        <p:nvSpPr>
          <p:cNvPr name="TextBox 27" id="27"/>
          <p:cNvSpPr txBox="true"/>
          <p:nvPr/>
        </p:nvSpPr>
        <p:spPr>
          <a:xfrm rot="0">
            <a:off x="940833" y="16444198"/>
            <a:ext cx="13057615" cy="2983702"/>
          </a:xfrm>
          <a:prstGeom prst="rect">
            <a:avLst/>
          </a:prstGeom>
        </p:spPr>
        <p:txBody>
          <a:bodyPr anchor="t" rtlCol="false" tIns="0" lIns="0" bIns="0" rIns="0">
            <a:spAutoFit/>
          </a:bodyPr>
          <a:lstStyle/>
          <a:p>
            <a:pPr algn="just">
              <a:lnSpc>
                <a:spcPts val="5745"/>
              </a:lnSpc>
            </a:pPr>
            <a:r>
              <a:rPr lang="en-US" sz="4800">
                <a:solidFill>
                  <a:srgbClr val="000000"/>
                </a:solidFill>
                <a:latin typeface="Calibri (MS)"/>
                <a:ea typeface="Calibri (MS)"/>
                <a:cs typeface="Calibri (MS)"/>
                <a:sym typeface="Calibri (MS)"/>
              </a:rPr>
              <a:t>An</a:t>
            </a:r>
            <a:r>
              <a:rPr lang="en-US" sz="4800">
                <a:solidFill>
                  <a:srgbClr val="000000"/>
                </a:solidFill>
                <a:latin typeface="Calibri (MS)"/>
                <a:ea typeface="Calibri (MS)"/>
                <a:cs typeface="Calibri (MS)"/>
                <a:sym typeface="Calibri (MS)"/>
              </a:rPr>
              <a:t>alisar</a:t>
            </a:r>
            <a:r>
              <a:rPr lang="en-US" sz="4800">
                <a:solidFill>
                  <a:srgbClr val="000000"/>
                </a:solidFill>
                <a:latin typeface="Calibri (MS)"/>
                <a:ea typeface="Calibri (MS)"/>
                <a:cs typeface="Calibri (MS)"/>
                <a:sym typeface="Calibri (MS)"/>
              </a:rPr>
              <a:t> o</a:t>
            </a:r>
            <a:r>
              <a:rPr lang="en-US" sz="4800">
                <a:solidFill>
                  <a:srgbClr val="000000"/>
                </a:solidFill>
                <a:latin typeface="Calibri (MS)"/>
                <a:ea typeface="Calibri (MS)"/>
                <a:cs typeface="Calibri (MS)"/>
                <a:sym typeface="Calibri (MS)"/>
              </a:rPr>
              <a:t> padrão</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tempor</a:t>
            </a:r>
            <a:r>
              <a:rPr lang="en-US" sz="4800">
                <a:solidFill>
                  <a:srgbClr val="000000"/>
                </a:solidFill>
                <a:latin typeface="Calibri (MS)"/>
                <a:ea typeface="Calibri (MS)"/>
                <a:cs typeface="Calibri (MS)"/>
                <a:sym typeface="Calibri (MS)"/>
              </a:rPr>
              <a:t>al </a:t>
            </a:r>
            <a:r>
              <a:rPr lang="en-US" sz="4800">
                <a:solidFill>
                  <a:srgbClr val="000000"/>
                </a:solidFill>
                <a:latin typeface="Calibri (MS)"/>
                <a:ea typeface="Calibri (MS)"/>
                <a:cs typeface="Calibri (MS)"/>
                <a:sym typeface="Calibri (MS)"/>
              </a:rPr>
              <a:t>de</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internações</a:t>
            </a:r>
            <a:r>
              <a:rPr lang="en-US" sz="4800">
                <a:solidFill>
                  <a:srgbClr val="000000"/>
                </a:solidFill>
                <a:latin typeface="Calibri (MS)"/>
                <a:ea typeface="Calibri (MS)"/>
                <a:cs typeface="Calibri (MS)"/>
                <a:sym typeface="Calibri (MS)"/>
              </a:rPr>
              <a:t> hosp</a:t>
            </a:r>
            <a:r>
              <a:rPr lang="en-US" sz="4800">
                <a:solidFill>
                  <a:srgbClr val="000000"/>
                </a:solidFill>
                <a:latin typeface="Calibri (MS)"/>
                <a:ea typeface="Calibri (MS)"/>
                <a:cs typeface="Calibri (MS)"/>
                <a:sym typeface="Calibri (MS)"/>
              </a:rPr>
              <a:t>italares por</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esmagamentos</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e</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amputações</a:t>
            </a:r>
            <a:r>
              <a:rPr lang="en-US" sz="4800">
                <a:solidFill>
                  <a:srgbClr val="000000"/>
                </a:solidFill>
                <a:latin typeface="Calibri (MS)"/>
                <a:ea typeface="Calibri (MS)"/>
                <a:cs typeface="Calibri (MS)"/>
                <a:sym typeface="Calibri (MS)"/>
              </a:rPr>
              <a:t> no Br</a:t>
            </a:r>
            <a:r>
              <a:rPr lang="en-US" sz="4800">
                <a:solidFill>
                  <a:srgbClr val="000000"/>
                </a:solidFill>
                <a:latin typeface="Calibri (MS)"/>
                <a:ea typeface="Calibri (MS)"/>
                <a:cs typeface="Calibri (MS)"/>
                <a:sym typeface="Calibri (MS)"/>
              </a:rPr>
              <a:t>asil no</a:t>
            </a:r>
            <a:r>
              <a:rPr lang="en-US" sz="4800">
                <a:solidFill>
                  <a:srgbClr val="000000"/>
                </a:solidFill>
                <a:latin typeface="Calibri (MS)"/>
                <a:ea typeface="Calibri (MS)"/>
                <a:cs typeface="Calibri (MS)"/>
                <a:sym typeface="Calibri (MS)"/>
              </a:rPr>
              <a:t> perío</a:t>
            </a:r>
            <a:r>
              <a:rPr lang="en-US" sz="4800">
                <a:solidFill>
                  <a:srgbClr val="000000"/>
                </a:solidFill>
                <a:latin typeface="Calibri (MS)"/>
                <a:ea typeface="Calibri (MS)"/>
                <a:cs typeface="Calibri (MS)"/>
                <a:sym typeface="Calibri (MS)"/>
              </a:rPr>
              <a:t>do</a:t>
            </a:r>
            <a:r>
              <a:rPr lang="en-US" sz="4800">
                <a:solidFill>
                  <a:srgbClr val="000000"/>
                </a:solidFill>
                <a:latin typeface="Calibri (MS)"/>
                <a:ea typeface="Calibri (MS)"/>
                <a:cs typeface="Calibri (MS)"/>
                <a:sym typeface="Calibri (MS)"/>
              </a:rPr>
              <a:t> d</a:t>
            </a:r>
            <a:r>
              <a:rPr lang="en-US" sz="4800">
                <a:solidFill>
                  <a:srgbClr val="000000"/>
                </a:solidFill>
                <a:latin typeface="Calibri (MS)"/>
                <a:ea typeface="Calibri (MS)"/>
                <a:cs typeface="Calibri (MS)"/>
                <a:sym typeface="Calibri (MS)"/>
              </a:rPr>
              <a:t>e</a:t>
            </a:r>
            <a:r>
              <a:rPr lang="en-US" sz="4800">
                <a:solidFill>
                  <a:srgbClr val="000000"/>
                </a:solidFill>
                <a:latin typeface="Calibri (MS)"/>
                <a:ea typeface="Calibri (MS)"/>
                <a:cs typeface="Calibri (MS)"/>
                <a:sym typeface="Calibri (MS)"/>
              </a:rPr>
              <a:t> 2014-2024 e c</a:t>
            </a:r>
            <a:r>
              <a:rPr lang="en-US" sz="4800">
                <a:solidFill>
                  <a:srgbClr val="000000"/>
                </a:solidFill>
                <a:latin typeface="Calibri (MS)"/>
                <a:ea typeface="Calibri (MS)"/>
                <a:cs typeface="Calibri (MS)"/>
                <a:sym typeface="Calibri (MS)"/>
              </a:rPr>
              <a:t>ompreender</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os</a:t>
            </a:r>
            <a:r>
              <a:rPr lang="en-US" sz="4800">
                <a:solidFill>
                  <a:srgbClr val="000000"/>
                </a:solidFill>
                <a:latin typeface="Calibri (MS)"/>
                <a:ea typeface="Calibri (MS)"/>
                <a:cs typeface="Calibri (MS)"/>
                <a:sym typeface="Calibri (MS)"/>
              </a:rPr>
              <a:t> c</a:t>
            </a:r>
            <a:r>
              <a:rPr lang="en-US" sz="4800">
                <a:solidFill>
                  <a:srgbClr val="000000"/>
                </a:solidFill>
                <a:latin typeface="Calibri (MS)"/>
                <a:ea typeface="Calibri (MS)"/>
                <a:cs typeface="Calibri (MS)"/>
                <a:sym typeface="Calibri (MS)"/>
              </a:rPr>
              <a:t>ustos</a:t>
            </a:r>
            <a:r>
              <a:rPr lang="en-US" sz="4800">
                <a:solidFill>
                  <a:srgbClr val="000000"/>
                </a:solidFill>
                <a:latin typeface="Calibri (MS)"/>
                <a:ea typeface="Calibri (MS)"/>
                <a:cs typeface="Calibri (MS)"/>
                <a:sym typeface="Calibri (MS)"/>
              </a:rPr>
              <a:t> </a:t>
            </a:r>
            <a:r>
              <a:rPr lang="en-US" sz="4800">
                <a:solidFill>
                  <a:srgbClr val="000000"/>
                </a:solidFill>
                <a:latin typeface="Calibri (MS)"/>
                <a:ea typeface="Calibri (MS)"/>
                <a:cs typeface="Calibri (MS)"/>
                <a:sym typeface="Calibri (MS)"/>
              </a:rPr>
              <a:t>associados.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be063bc09cd34721">
            <a:extLst>
              <a:ext uri="{28A0092B-C50C-407E-A947-70E740481C1C}">
                <a14:useLocalDpi xmlns:a14="http://schemas.microsoft.com/office/drawing/2010/main" val="0"/>
              </a:ext>
            </a:extLst>
          </a:blip>
          <a:stretch>
            <a:fillRect/>
          </a:stretch>
        </p:blipFill>
        <p:spPr>
          <a:xfrm>
            <a:off x="-105718" y="197058"/>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0deb5c2e9d1b4588">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5" name="CuadroTexto 4">
            <a:extLst>
              <a:ext uri="{FF2B5EF4-FFF2-40B4-BE49-F238E27FC236}">
                <a16:creationId xmlns:a16="http://schemas.microsoft.com/office/drawing/2014/main" id="{D0672EE5-E476-CF46-8BC3-3AB3EB6547F2}"/>
              </a:ext>
            </a:extLst>
          </p:cNvPr>
          <p:cNvSpPr txBox="1"/>
          <p:nvPr/>
        </p:nvSpPr>
        <p:spPr>
          <a:xfrm>
            <a:off x="913605" y="4616210"/>
            <a:ext cx="27507410" cy="3046988"/>
          </a:xfrm>
          <a:prstGeom prst="rect">
            <a:avLst/>
          </a:prstGeom>
          <a:solidFill>
            <a:srgbClr val="00B0F0"/>
          </a:solidFill>
          <a:effectLst>
            <a:outerShdw blurRad="50800" dist="50800" algn="ctr" rotWithShape="0">
              <a:schemeClr val="tx1">
                <a:alpha val="43000"/>
              </a:schemeClr>
            </a:outerShdw>
            <a:softEdge rad="0"/>
          </a:effectLst>
          <a:scene3d>
            <a:camera prst="orthographicFront"/>
            <a:lightRig rig="threePt" dir="t"/>
          </a:scene3d>
          <a:sp3d contourW="6350"/>
        </p:spPr>
        <p:txBody>
          <a:bodyPr wrap="square">
            <a:spAutoFit/>
          </a:bodyPr>
          <a:lstStyle/>
          <a:p>
            <a:r>
              <a:rPr lang="es-PE" sz="4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MANEJO DE DEFECTO OSEO CRITICO DE DIAFISIS DE RADIO: TECNICA DE MEMBRANA INDUCIDA DE MASQUELET + AUTOINJERTO ESTRUCTURAL TRICORTICAL. + FIJACION ORTOGONAL </a:t>
            </a:r>
          </a:p>
          <a:p>
            <a:r>
              <a:rPr lang="es-PE" sz="4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r>
              <a:rPr lang="es-PE" sz="4800" i="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Franklin. E. </a:t>
            </a:r>
            <a:r>
              <a:rPr lang="es-PE" sz="4800" i="1" dirty="0">
                <a:solidFill>
                  <a:schemeClr val="bg1"/>
                </a:solidFill>
                <a:latin typeface="Calibri" panose="020F0502020204030204" pitchFamily="34" charset="0"/>
                <a:ea typeface="Times New Roman" panose="02020603050405020304" pitchFamily="18" charset="0"/>
                <a:cs typeface="Calibri" panose="020F0502020204030204" pitchFamily="34" charset="0"/>
              </a:rPr>
              <a:t>Marchan Bravo MD MScs</a:t>
            </a:r>
            <a:endParaRPr lang="es-PE" sz="4800" b="1" i="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endParaRPr lang="es-PE" sz="4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CuadroTexto 7">
            <a:extLst>
              <a:ext uri="{FF2B5EF4-FFF2-40B4-BE49-F238E27FC236}">
                <a16:creationId xmlns:a16="http://schemas.microsoft.com/office/drawing/2014/main" id="{8C3FDA3D-E230-8A4B-A468-67AE42EF2ACE}"/>
              </a:ext>
            </a:extLst>
          </p:cNvPr>
          <p:cNvSpPr txBox="1"/>
          <p:nvPr/>
        </p:nvSpPr>
        <p:spPr>
          <a:xfrm>
            <a:off x="379409" y="8839040"/>
            <a:ext cx="8022267" cy="13388280"/>
          </a:xfrm>
          <a:prstGeom prst="rect">
            <a:avLst/>
          </a:prstGeom>
          <a:noFill/>
        </p:spPr>
        <p:txBody>
          <a:bodyPr wrap="square">
            <a:spAutoFit/>
          </a:bodyPr>
          <a:lstStyle/>
          <a:p>
            <a:pPr algn="just"/>
            <a:r>
              <a:rPr lang="es-PE" sz="4800" dirty="0">
                <a:effectLst/>
                <a:latin typeface="Calibri" panose="020F0502020204030204" pitchFamily="34" charset="0"/>
                <a:ea typeface="Times New Roman" panose="02020603050405020304" pitchFamily="18" charset="0"/>
                <a:cs typeface="Calibri" panose="020F0502020204030204" pitchFamily="34" charset="0"/>
              </a:rPr>
              <a:t>Un defecto de "tamaño crítico" se considera al que no consolidara espontáneamente a pesar de la estabilización quirúrgica, requiriendo una intervención quirúrgica adicional. </a:t>
            </a:r>
          </a:p>
          <a:p>
            <a:pPr algn="just"/>
            <a:r>
              <a:rPr lang="es-PE" sz="4800" dirty="0">
                <a:effectLst/>
                <a:latin typeface="Calibri" panose="020F0502020204030204" pitchFamily="34" charset="0"/>
                <a:ea typeface="Times New Roman" panose="02020603050405020304" pitchFamily="18" charset="0"/>
                <a:cs typeface="Calibri" panose="020F0502020204030204" pitchFamily="34" charset="0"/>
              </a:rPr>
              <a:t>En el 2010 Masquelet publico su tecnica para reconstruir defectos oseos, en la primera etapa se inserta un espaciador de cemento con antibiótico en el defecto. En la segunda etapa a las 6 a 8 semanas el espaciador se reemplaza con un autoinjerto de hueso esponjoso morcelizado y fijacion interna o externa.</a:t>
            </a:r>
          </a:p>
        </p:txBody>
      </p:sp>
      <p:sp>
        <p:nvSpPr>
          <p:cNvPr id="9" name="CuadroTexto 8">
            <a:extLst>
              <a:ext uri="{FF2B5EF4-FFF2-40B4-BE49-F238E27FC236}">
                <a16:creationId xmlns:a16="http://schemas.microsoft.com/office/drawing/2014/main" id="{29030F9E-AF15-A54E-A5E8-17C459E2FCF9}"/>
              </a:ext>
            </a:extLst>
          </p:cNvPr>
          <p:cNvSpPr txBox="1"/>
          <p:nvPr/>
        </p:nvSpPr>
        <p:spPr>
          <a:xfrm>
            <a:off x="227010" y="23884004"/>
            <a:ext cx="8688390" cy="14865608"/>
          </a:xfrm>
          <a:prstGeom prst="rect">
            <a:avLst/>
          </a:prstGeom>
          <a:noFill/>
        </p:spPr>
        <p:txBody>
          <a:bodyPr wrap="square">
            <a:spAutoFit/>
          </a:bodyPr>
          <a:lstStyle/>
          <a:p>
            <a:pPr algn="just"/>
            <a:r>
              <a:rPr lang="es-PE" sz="4800" dirty="0">
                <a:effectLst/>
                <a:latin typeface="Calibri" panose="020F0502020204030204" pitchFamily="34" charset="0"/>
                <a:ea typeface="Calibri" panose="020F0502020204030204" pitchFamily="34" charset="0"/>
                <a:cs typeface="Calibri" panose="020F0502020204030204" pitchFamily="34" charset="0"/>
              </a:rPr>
              <a:t>Paciente masculino de 20 años de edad, con autismo de base de 1.90 cm de altura y 115 kilos de peso, quien a las 5 semanas de fijacion de la fractura de diafisis de radio. </a:t>
            </a:r>
            <a:r>
              <a:rPr lang="es-PE" sz="4800" dirty="0">
                <a:effectLst/>
                <a:latin typeface="Calibri" panose="020F0502020204030204" pitchFamily="34" charset="0"/>
                <a:ea typeface="Times New Roman" panose="02020603050405020304" pitchFamily="18" charset="0"/>
                <a:cs typeface="Calibri" panose="020F0502020204030204" pitchFamily="34" charset="0"/>
              </a:rPr>
              <a:t>presenta dehiscencia de la herida operatoria, secrecion purulenta y aflojamiento del implante</a:t>
            </a:r>
            <a:r>
              <a:rPr lang="es-PE" sz="4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.(Fig 1)</a:t>
            </a:r>
          </a:p>
          <a:p>
            <a:pPr algn="just"/>
            <a:r>
              <a:rPr lang="es-PE" sz="4800" dirty="0">
                <a:effectLst/>
                <a:latin typeface="Calibri" panose="020F0502020204030204" pitchFamily="34" charset="0"/>
                <a:ea typeface="Times New Roman" panose="02020603050405020304" pitchFamily="18" charset="0"/>
                <a:cs typeface="Calibri" panose="020F0502020204030204" pitchFamily="34" charset="0"/>
              </a:rPr>
              <a:t>Se aisla Stafilococus Aureus y se decide manejo de no union infectada con la tecnica de membrana inducida</a:t>
            </a:r>
            <a:r>
              <a:rPr lang="es-PE" sz="4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(Fig 2)</a:t>
            </a:r>
            <a:r>
              <a:rPr lang="es-PE" sz="4800" dirty="0">
                <a:effectLst/>
                <a:latin typeface="Calibri" panose="020F0502020204030204" pitchFamily="34" charset="0"/>
                <a:ea typeface="Times New Roman" panose="02020603050405020304" pitchFamily="18" charset="0"/>
                <a:cs typeface="Calibri" panose="020F0502020204030204" pitchFamily="34" charset="0"/>
              </a:rPr>
              <a:t>, a las 16 semanas de la primera etapa de masquelet se realiza la 2da etapa rellenandose el defecto oseo con injerto estructural tricortical de cresta iliaca y fijacion ortogonal del defecto</a:t>
            </a:r>
            <a:r>
              <a:rPr lang="es-PE" sz="4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(Fig 3).</a:t>
            </a:r>
          </a:p>
        </p:txBody>
      </p:sp>
      <p:sp>
        <p:nvSpPr>
          <p:cNvPr id="11" name="CuadroTexto 10">
            <a:extLst>
              <a:ext uri="{FF2B5EF4-FFF2-40B4-BE49-F238E27FC236}">
                <a16:creationId xmlns:a16="http://schemas.microsoft.com/office/drawing/2014/main" id="{24C9129D-4A59-4E46-8423-C1CA2BABD072}"/>
              </a:ext>
            </a:extLst>
          </p:cNvPr>
          <p:cNvSpPr txBox="1"/>
          <p:nvPr/>
        </p:nvSpPr>
        <p:spPr>
          <a:xfrm>
            <a:off x="8878365" y="8002245"/>
            <a:ext cx="19922058" cy="2308324"/>
          </a:xfrm>
          <a:prstGeom prst="rect">
            <a:avLst/>
          </a:prstGeom>
          <a:noFill/>
        </p:spPr>
        <p:txBody>
          <a:bodyPr wrap="square">
            <a:spAutoFit/>
          </a:bodyPr>
          <a:lstStyle/>
          <a:p>
            <a:pPr algn="just"/>
            <a:endParaRPr lang="es-PE" sz="4800" dirty="0">
              <a:effectLst/>
              <a:latin typeface="Calibri" panose="020F0502020204030204" pitchFamily="34" charset="0"/>
              <a:ea typeface="Times New Roman" panose="02020603050405020304" pitchFamily="18" charset="0"/>
              <a:cs typeface="Calibri" panose="020F0502020204030204" pitchFamily="34" charset="0"/>
            </a:endParaRPr>
          </a:p>
          <a:p>
            <a:pPr algn="just"/>
            <a:r>
              <a:rPr lang="es-PE" sz="4800" dirty="0">
                <a:effectLst/>
                <a:latin typeface="Calibri" panose="020F0502020204030204" pitchFamily="34" charset="0"/>
                <a:ea typeface="Times New Roman" panose="02020603050405020304" pitchFamily="18" charset="0"/>
                <a:cs typeface="Calibri" panose="020F0502020204030204" pitchFamily="34" charset="0"/>
              </a:rPr>
              <a:t>Se observo consolidacion completa del </a:t>
            </a:r>
            <a:r>
              <a:rPr lang="es-PE" sz="4800" dirty="0">
                <a:latin typeface="Calibri" panose="020F0502020204030204" pitchFamily="34" charset="0"/>
                <a:ea typeface="Times New Roman" panose="02020603050405020304" pitchFamily="18" charset="0"/>
                <a:cs typeface="Calibri" panose="020F0502020204030204" pitchFamily="34" charset="0"/>
              </a:rPr>
              <a:t>radio</a:t>
            </a:r>
            <a:r>
              <a:rPr lang="es-PE" sz="4800" b="1" dirty="0">
                <a:solidFill>
                  <a:srgbClr val="00B050"/>
                </a:solidFill>
                <a:latin typeface="Calibri" panose="020F0502020204030204" pitchFamily="34" charset="0"/>
                <a:ea typeface="Times New Roman" panose="02020603050405020304" pitchFamily="18" charset="0"/>
                <a:cs typeface="Calibri" panose="020F0502020204030204" pitchFamily="34" charset="0"/>
              </a:rPr>
              <a:t>(Fig 4</a:t>
            </a:r>
            <a:r>
              <a:rPr lang="es-PE" sz="4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a:t>
            </a:r>
            <a:r>
              <a:rPr lang="es-PE" sz="4800" dirty="0">
                <a:effectLst/>
                <a:latin typeface="Calibri" panose="020F0502020204030204" pitchFamily="34" charset="0"/>
                <a:ea typeface="Times New Roman" panose="02020603050405020304" pitchFamily="18" charset="0"/>
                <a:cs typeface="Calibri" panose="020F0502020204030204" pitchFamily="34" charset="0"/>
              </a:rPr>
              <a:t>, presenta rangos articulares completos del codo, antebrazo y muñeca a los 2 años del pos operatorio</a:t>
            </a:r>
            <a:r>
              <a:rPr lang="es-PE" sz="4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(Fig 5).</a:t>
            </a:r>
          </a:p>
        </p:txBody>
      </p:sp>
      <p:sp>
        <p:nvSpPr>
          <p:cNvPr id="13" name="CuadroTexto 12">
            <a:extLst>
              <a:ext uri="{FF2B5EF4-FFF2-40B4-BE49-F238E27FC236}">
                <a16:creationId xmlns:a16="http://schemas.microsoft.com/office/drawing/2014/main" id="{AB309FDC-5ECC-3148-9BE1-6D1ECB1B6704}"/>
              </a:ext>
            </a:extLst>
          </p:cNvPr>
          <p:cNvSpPr txBox="1"/>
          <p:nvPr/>
        </p:nvSpPr>
        <p:spPr>
          <a:xfrm>
            <a:off x="9451976" y="28306362"/>
            <a:ext cx="18361031" cy="5262979"/>
          </a:xfrm>
          <a:prstGeom prst="rect">
            <a:avLst/>
          </a:prstGeom>
          <a:noFill/>
        </p:spPr>
        <p:txBody>
          <a:bodyPr wrap="square">
            <a:spAutoFit/>
          </a:bodyPr>
          <a:lstStyle/>
          <a:p>
            <a:pPr algn="just"/>
            <a:r>
              <a:rPr lang="es-PE" sz="4800" dirty="0">
                <a:effectLst/>
                <a:latin typeface="Calibri" panose="020F0502020204030204" pitchFamily="34" charset="0"/>
                <a:ea typeface="Times New Roman" panose="02020603050405020304" pitchFamily="18" charset="0"/>
                <a:cs typeface="Calibri" panose="020F0502020204030204" pitchFamily="34" charset="0"/>
              </a:rPr>
              <a:t>La tecnica de membrana inducida combinada con la colocacion de injerto estructural tricortical y fijacion ortogonal de defecto oseo de hasta 5cm es una alternativa mas para la reconstruccion de defectos grandes en una area como el antebrazo que es sometido a constante estrés con los movimientos de pronosupinacion, el aporte del injerto estructural y el constructo ortogonal le agregan mas estabilidad lo que que aumenta las opciones de consolidacion.</a:t>
            </a:r>
            <a:endParaRPr lang="es-PE" sz="4800" dirty="0">
              <a:latin typeface="Calibri" panose="020F0502020204030204" pitchFamily="34" charset="0"/>
              <a:cs typeface="Calibri" panose="020F0502020204030204" pitchFamily="34" charset="0"/>
            </a:endParaRPr>
          </a:p>
        </p:txBody>
      </p:sp>
      <p:sp>
        <p:nvSpPr>
          <p:cNvPr id="16" name="CuadroTexto 15">
            <a:extLst>
              <a:ext uri="{FF2B5EF4-FFF2-40B4-BE49-F238E27FC236}">
                <a16:creationId xmlns:a16="http://schemas.microsoft.com/office/drawing/2014/main" id="{CE7BE34D-7F40-3042-AC10-9CB9E9CF58C8}"/>
              </a:ext>
            </a:extLst>
          </p:cNvPr>
          <p:cNvSpPr txBox="1"/>
          <p:nvPr/>
        </p:nvSpPr>
        <p:spPr>
          <a:xfrm>
            <a:off x="9371012" y="34640304"/>
            <a:ext cx="18973803" cy="5262979"/>
          </a:xfrm>
          <a:prstGeom prst="rect">
            <a:avLst/>
          </a:prstGeom>
          <a:noFill/>
        </p:spPr>
        <p:txBody>
          <a:bodyPr wrap="square">
            <a:spAutoFit/>
          </a:bodyPr>
          <a:lstStyle/>
          <a:p>
            <a:pPr algn="just"/>
            <a:r>
              <a:rPr lang="es-PE" sz="4800" dirty="0">
                <a:effectLst/>
                <a:latin typeface="Calibri" panose="020F0502020204030204" pitchFamily="34" charset="0"/>
                <a:ea typeface="Times New Roman" panose="02020603050405020304" pitchFamily="18" charset="0"/>
                <a:cs typeface="Calibri" panose="020F0502020204030204" pitchFamily="34" charset="0"/>
              </a:rPr>
              <a:t> </a:t>
            </a:r>
            <a:r>
              <a:rPr lang="en-US" sz="4800"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1.- </a:t>
            </a:r>
            <a:r>
              <a:rPr lang="en-US" sz="4800" dirty="0" err="1">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Schemitsch</a:t>
            </a:r>
            <a:r>
              <a:rPr lang="en-US" sz="4800"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 EH. Size Matters: Defining Critical in Bone Defect Size! J </a:t>
            </a:r>
            <a:r>
              <a:rPr lang="en-US" sz="4800" dirty="0" err="1">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Orthop</a:t>
            </a:r>
            <a:r>
              <a:rPr lang="en-US" sz="4800"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 Trauma. 2017 Oct;31 Suppl 5:S20-S22. </a:t>
            </a:r>
            <a:r>
              <a:rPr lang="en-US" sz="4800" dirty="0" err="1">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doi</a:t>
            </a:r>
            <a:r>
              <a:rPr lang="en-US" sz="4800"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 10.1097/BOT.0000000000000978. PMID: 28938386.</a:t>
            </a:r>
            <a:endParaRPr lang="es-PE" sz="4800" dirty="0">
              <a:effectLst/>
              <a:latin typeface="Calibri" panose="020F0502020204030204" pitchFamily="34" charset="0"/>
              <a:ea typeface="Times New Roman" panose="02020603050405020304" pitchFamily="18" charset="0"/>
              <a:cs typeface="Calibri" panose="020F0502020204030204" pitchFamily="34" charset="0"/>
            </a:endParaRPr>
          </a:p>
          <a:p>
            <a:r>
              <a:rPr lang="en-US" sz="4800"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2.- </a:t>
            </a:r>
            <a:r>
              <a:rPr lang="en-US" sz="4800" dirty="0" err="1">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Masquelet</a:t>
            </a:r>
            <a:r>
              <a:rPr lang="en-US" sz="4800"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 AC, </a:t>
            </a:r>
            <a:r>
              <a:rPr lang="en-US" sz="4800" dirty="0" err="1">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Begue</a:t>
            </a:r>
            <a:r>
              <a:rPr lang="en-US" sz="4800"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 T. The concept of induced membrane for reconstruction of long bone defects. </a:t>
            </a:r>
            <a:r>
              <a:rPr lang="en-US" sz="4800" dirty="0" err="1">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Orthop</a:t>
            </a:r>
            <a:r>
              <a:rPr lang="en-US" sz="4800"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 Clin North Am. 2010 Jan;41(1):27-37; table of contents. </a:t>
            </a:r>
            <a:r>
              <a:rPr lang="en-US" sz="4800" dirty="0" err="1">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doi</a:t>
            </a:r>
            <a:r>
              <a:rPr lang="en-US" sz="4800"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 10.1016/j.ocl.2009.07.011. </a:t>
            </a:r>
            <a:r>
              <a:rPr lang="es-PE" sz="4800" dirty="0">
                <a:solidFill>
                  <a:srgbClr val="212121"/>
                </a:solidFill>
                <a:effectLst/>
                <a:latin typeface="Calibri" panose="020F0502020204030204" pitchFamily="34" charset="0"/>
                <a:ea typeface="Times New Roman" panose="02020603050405020304" pitchFamily="18" charset="0"/>
                <a:cs typeface="Calibri" panose="020F0502020204030204" pitchFamily="34" charset="0"/>
              </a:rPr>
              <a:t>PMID: 19931050.</a:t>
            </a:r>
            <a:endParaRPr lang="es-PE" sz="48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7" name="Rectangle 2">
            <a:extLst>
              <a:ext uri="{FF2B5EF4-FFF2-40B4-BE49-F238E27FC236}">
                <a16:creationId xmlns:a16="http://schemas.microsoft.com/office/drawing/2014/main" id="{5F5347A6-B3F1-E245-9F1C-773EC5667BB6}"/>
              </a:ext>
            </a:extLst>
          </p:cNvPr>
          <p:cNvSpPr>
            <a:spLocks noChangeArrowheads="1"/>
          </p:cNvSpPr>
          <p:nvPr/>
        </p:nvSpPr>
        <p:spPr bwMode="auto">
          <a:xfrm>
            <a:off x="10057602" y="11079053"/>
            <a:ext cx="4009239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PE"/>
          </a:p>
        </p:txBody>
      </p:sp>
      <p:sp>
        <p:nvSpPr>
          <p:cNvPr id="20" name="CuadroTexto 19">
            <a:extLst>
              <a:ext uri="{FF2B5EF4-FFF2-40B4-BE49-F238E27FC236}">
                <a16:creationId xmlns:a16="http://schemas.microsoft.com/office/drawing/2014/main" id="{9D13FD42-B890-4E49-83F4-ABDC64B3C49B}"/>
              </a:ext>
            </a:extLst>
          </p:cNvPr>
          <p:cNvSpPr txBox="1"/>
          <p:nvPr/>
        </p:nvSpPr>
        <p:spPr>
          <a:xfrm>
            <a:off x="10660952" y="10740545"/>
            <a:ext cx="2019300" cy="830997"/>
          </a:xfrm>
          <a:prstGeom prst="rect">
            <a:avLst/>
          </a:prstGeom>
          <a:noFill/>
        </p:spPr>
        <p:txBody>
          <a:bodyPr wrap="square">
            <a:spAutoFit/>
          </a:bodyPr>
          <a:lstStyle/>
          <a:p>
            <a:pPr algn="just"/>
            <a:r>
              <a:rPr lang="es-PE" sz="4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(Fig 1)</a:t>
            </a:r>
          </a:p>
        </p:txBody>
      </p:sp>
      <p:sp>
        <p:nvSpPr>
          <p:cNvPr id="21" name="CuadroTexto 20">
            <a:extLst>
              <a:ext uri="{FF2B5EF4-FFF2-40B4-BE49-F238E27FC236}">
                <a16:creationId xmlns:a16="http://schemas.microsoft.com/office/drawing/2014/main" id="{C52DF11C-2DEB-1749-BACA-3A21BB514CF0}"/>
              </a:ext>
            </a:extLst>
          </p:cNvPr>
          <p:cNvSpPr txBox="1"/>
          <p:nvPr/>
        </p:nvSpPr>
        <p:spPr>
          <a:xfrm>
            <a:off x="15494573" y="10722637"/>
            <a:ext cx="2019300" cy="830997"/>
          </a:xfrm>
          <a:prstGeom prst="rect">
            <a:avLst/>
          </a:prstGeom>
          <a:noFill/>
        </p:spPr>
        <p:txBody>
          <a:bodyPr wrap="square">
            <a:spAutoFit/>
          </a:bodyPr>
          <a:lstStyle/>
          <a:p>
            <a:pPr algn="just"/>
            <a:r>
              <a:rPr lang="es-PE" sz="4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(Fig 2)</a:t>
            </a:r>
          </a:p>
        </p:txBody>
      </p:sp>
      <p:sp>
        <p:nvSpPr>
          <p:cNvPr id="22" name="Rectangle 4">
            <a:extLst>
              <a:ext uri="{FF2B5EF4-FFF2-40B4-BE49-F238E27FC236}">
                <a16:creationId xmlns:a16="http://schemas.microsoft.com/office/drawing/2014/main" id="{56696332-C7FC-704F-9978-EB044EC9D18E}"/>
              </a:ext>
            </a:extLst>
          </p:cNvPr>
          <p:cNvSpPr>
            <a:spLocks noChangeArrowheads="1"/>
          </p:cNvSpPr>
          <p:nvPr/>
        </p:nvSpPr>
        <p:spPr bwMode="auto">
          <a:xfrm>
            <a:off x="0" y="0"/>
            <a:ext cx="288004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24" name="Rectangle 6">
            <a:extLst>
              <a:ext uri="{FF2B5EF4-FFF2-40B4-BE49-F238E27FC236}">
                <a16:creationId xmlns:a16="http://schemas.microsoft.com/office/drawing/2014/main" id="{88D8B261-C4B3-F544-8C90-EBA1EDB0874F}"/>
              </a:ext>
            </a:extLst>
          </p:cNvPr>
          <p:cNvSpPr>
            <a:spLocks noChangeArrowheads="1"/>
          </p:cNvSpPr>
          <p:nvPr/>
        </p:nvSpPr>
        <p:spPr bwMode="auto">
          <a:xfrm>
            <a:off x="18126076" y="13297210"/>
            <a:ext cx="28800425" cy="0"/>
          </a:xfrm>
          <a:prstGeom prst="rect">
            <a:avLst/>
          </a:prstGeom>
          <a:noFill/>
          <a:ln>
            <a:noFill/>
          </a:ln>
          <a:effectLst/>
          <a:scene3d>
            <a:camera prst="orthographicFront"/>
            <a:lightRig rig="threePt" dir="t"/>
          </a:scene3d>
          <a:sp3d contourW="6350"/>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26" name="CuadroTexto 25">
            <a:extLst>
              <a:ext uri="{FF2B5EF4-FFF2-40B4-BE49-F238E27FC236}">
                <a16:creationId xmlns:a16="http://schemas.microsoft.com/office/drawing/2014/main" id="{21068E9D-F1F7-544A-9649-725B97EACB81}"/>
              </a:ext>
            </a:extLst>
          </p:cNvPr>
          <p:cNvSpPr txBox="1"/>
          <p:nvPr/>
        </p:nvSpPr>
        <p:spPr>
          <a:xfrm>
            <a:off x="23566490" y="10700384"/>
            <a:ext cx="2019300" cy="830997"/>
          </a:xfrm>
          <a:prstGeom prst="rect">
            <a:avLst/>
          </a:prstGeom>
          <a:noFill/>
        </p:spPr>
        <p:txBody>
          <a:bodyPr wrap="square">
            <a:spAutoFit/>
          </a:bodyPr>
          <a:lstStyle/>
          <a:p>
            <a:pPr algn="just"/>
            <a:r>
              <a:rPr lang="es-PE" sz="4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(Fig </a:t>
            </a:r>
            <a:r>
              <a:rPr lang="es-PE" sz="4800" b="1" dirty="0">
                <a:solidFill>
                  <a:srgbClr val="00B050"/>
                </a:solidFill>
                <a:latin typeface="Calibri" panose="020F0502020204030204" pitchFamily="34" charset="0"/>
                <a:ea typeface="Times New Roman" panose="02020603050405020304" pitchFamily="18" charset="0"/>
                <a:cs typeface="Calibri" panose="020F0502020204030204" pitchFamily="34" charset="0"/>
              </a:rPr>
              <a:t>3</a:t>
            </a:r>
            <a:r>
              <a:rPr lang="es-PE" sz="4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a:t>
            </a:r>
          </a:p>
        </p:txBody>
      </p:sp>
      <p:sp>
        <p:nvSpPr>
          <p:cNvPr id="27" name="Rectangle 11">
            <a:extLst>
              <a:ext uri="{FF2B5EF4-FFF2-40B4-BE49-F238E27FC236}">
                <a16:creationId xmlns:a16="http://schemas.microsoft.com/office/drawing/2014/main" id="{3F2AE690-75D7-0E4C-AAF4-060ED70DDD19}"/>
              </a:ext>
            </a:extLst>
          </p:cNvPr>
          <p:cNvSpPr>
            <a:spLocks noChangeArrowheads="1"/>
          </p:cNvSpPr>
          <p:nvPr/>
        </p:nvSpPr>
        <p:spPr bwMode="auto">
          <a:xfrm>
            <a:off x="12581733" y="21352726"/>
            <a:ext cx="913144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PE"/>
          </a:p>
        </p:txBody>
      </p:sp>
      <p:sp>
        <p:nvSpPr>
          <p:cNvPr id="31" name="Rectangle 15">
            <a:extLst>
              <a:ext uri="{FF2B5EF4-FFF2-40B4-BE49-F238E27FC236}">
                <a16:creationId xmlns:a16="http://schemas.microsoft.com/office/drawing/2014/main" id="{4C1BDBD8-8EDD-4A4A-B448-B3CB212F64A9}"/>
              </a:ext>
            </a:extLst>
          </p:cNvPr>
          <p:cNvSpPr>
            <a:spLocks noChangeArrowheads="1"/>
          </p:cNvSpPr>
          <p:nvPr/>
        </p:nvSpPr>
        <p:spPr bwMode="auto">
          <a:xfrm>
            <a:off x="16798527" y="19588065"/>
            <a:ext cx="3191728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PE"/>
          </a:p>
        </p:txBody>
      </p:sp>
      <p:sp>
        <p:nvSpPr>
          <p:cNvPr id="33" name="CuadroTexto 32">
            <a:extLst>
              <a:ext uri="{FF2B5EF4-FFF2-40B4-BE49-F238E27FC236}">
                <a16:creationId xmlns:a16="http://schemas.microsoft.com/office/drawing/2014/main" id="{11BE548B-AEBC-E148-9840-DF956B3077AF}"/>
              </a:ext>
            </a:extLst>
          </p:cNvPr>
          <p:cNvSpPr txBox="1"/>
          <p:nvPr/>
        </p:nvSpPr>
        <p:spPr>
          <a:xfrm>
            <a:off x="10606450" y="19054232"/>
            <a:ext cx="2019300" cy="830997"/>
          </a:xfrm>
          <a:prstGeom prst="rect">
            <a:avLst/>
          </a:prstGeom>
          <a:noFill/>
        </p:spPr>
        <p:txBody>
          <a:bodyPr wrap="square">
            <a:spAutoFit/>
          </a:bodyPr>
          <a:lstStyle/>
          <a:p>
            <a:pPr algn="just"/>
            <a:r>
              <a:rPr lang="es-PE" sz="4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(Fig </a:t>
            </a:r>
            <a:r>
              <a:rPr lang="es-PE" sz="4800" b="1" dirty="0">
                <a:solidFill>
                  <a:srgbClr val="00B050"/>
                </a:solidFill>
                <a:latin typeface="Calibri" panose="020F0502020204030204" pitchFamily="34" charset="0"/>
                <a:ea typeface="Times New Roman" panose="02020603050405020304" pitchFamily="18" charset="0"/>
                <a:cs typeface="Calibri" panose="020F0502020204030204" pitchFamily="34" charset="0"/>
              </a:rPr>
              <a:t>4</a:t>
            </a:r>
            <a:r>
              <a:rPr lang="es-PE" sz="4800" b="1"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a:t>
            </a:r>
          </a:p>
        </p:txBody>
      </p:sp>
      <p:sp>
        <p:nvSpPr>
          <p:cNvPr id="34" name="Rectangle 17">
            <a:extLst>
              <a:ext uri="{FF2B5EF4-FFF2-40B4-BE49-F238E27FC236}">
                <a16:creationId xmlns:a16="http://schemas.microsoft.com/office/drawing/2014/main" id="{0A586887-FF42-BB4B-BBD6-1BBDE36E3B7B}"/>
              </a:ext>
            </a:extLst>
          </p:cNvPr>
          <p:cNvSpPr>
            <a:spLocks noChangeArrowheads="1"/>
          </p:cNvSpPr>
          <p:nvPr/>
        </p:nvSpPr>
        <p:spPr bwMode="auto">
          <a:xfrm>
            <a:off x="23280165" y="20201770"/>
            <a:ext cx="288004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sp>
        <p:nvSpPr>
          <p:cNvPr id="36" name="Rectangle 19">
            <a:extLst>
              <a:ext uri="{FF2B5EF4-FFF2-40B4-BE49-F238E27FC236}">
                <a16:creationId xmlns:a16="http://schemas.microsoft.com/office/drawing/2014/main" id="{D22D1EDC-327A-5242-9934-34EC7EDDC756}"/>
              </a:ext>
            </a:extLst>
          </p:cNvPr>
          <p:cNvSpPr>
            <a:spLocks noChangeArrowheads="1"/>
          </p:cNvSpPr>
          <p:nvPr/>
        </p:nvSpPr>
        <p:spPr bwMode="auto">
          <a:xfrm>
            <a:off x="18126076" y="9677347"/>
            <a:ext cx="3985544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PE"/>
          </a:p>
        </p:txBody>
      </p:sp>
      <p:sp>
        <p:nvSpPr>
          <p:cNvPr id="45" name="CuadroTexto 44">
            <a:extLst>
              <a:ext uri="{FF2B5EF4-FFF2-40B4-BE49-F238E27FC236}">
                <a16:creationId xmlns:a16="http://schemas.microsoft.com/office/drawing/2014/main" id="{25AB9902-01B2-4D4B-AC42-AC7D51E72606}"/>
              </a:ext>
            </a:extLst>
          </p:cNvPr>
          <p:cNvSpPr txBox="1"/>
          <p:nvPr/>
        </p:nvSpPr>
        <p:spPr>
          <a:xfrm rot="10800000" flipV="1">
            <a:off x="380204" y="8132251"/>
            <a:ext cx="7468395" cy="830997"/>
          </a:xfrm>
          <a:prstGeom prst="rect">
            <a:avLst/>
          </a:prstGeom>
          <a:solidFill>
            <a:srgbClr val="00B0F0"/>
          </a:solidFill>
          <a:scene3d>
            <a:camera prst="orthographicFront"/>
            <a:lightRig rig="threePt" dir="t"/>
          </a:scene3d>
          <a:sp3d contourW="6350"/>
        </p:spPr>
        <p:txBody>
          <a:bodyPr wrap="square">
            <a:spAutoFit/>
          </a:bodyPr>
          <a:lstStyle/>
          <a:p>
            <a:r>
              <a:rPr lang="es-PE" sz="48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INTRODUCCIÓN</a:t>
            </a:r>
            <a:endParaRPr lang="es-PE" sz="4800" dirty="0">
              <a:solidFill>
                <a:schemeClr val="bg1"/>
              </a:solidFill>
            </a:endParaRPr>
          </a:p>
        </p:txBody>
      </p:sp>
      <p:sp>
        <p:nvSpPr>
          <p:cNvPr id="46" name="CuadroTexto 45">
            <a:extLst>
              <a:ext uri="{FF2B5EF4-FFF2-40B4-BE49-F238E27FC236}">
                <a16:creationId xmlns:a16="http://schemas.microsoft.com/office/drawing/2014/main" id="{D00C8D46-5351-A447-806A-238DFD75D393}"/>
              </a:ext>
            </a:extLst>
          </p:cNvPr>
          <p:cNvSpPr txBox="1"/>
          <p:nvPr/>
        </p:nvSpPr>
        <p:spPr>
          <a:xfrm rot="10800000" flipV="1">
            <a:off x="328456" y="23057036"/>
            <a:ext cx="7468395" cy="830997"/>
          </a:xfrm>
          <a:prstGeom prst="rect">
            <a:avLst/>
          </a:prstGeom>
          <a:solidFill>
            <a:srgbClr val="00B0F0"/>
          </a:solidFill>
          <a:scene3d>
            <a:camera prst="orthographicFront"/>
            <a:lightRig rig="threePt" dir="t"/>
          </a:scene3d>
          <a:sp3d contourW="6350"/>
        </p:spPr>
        <p:txBody>
          <a:bodyPr wrap="square">
            <a:spAutoFit/>
          </a:bodyPr>
          <a:lstStyle/>
          <a:p>
            <a:r>
              <a:rPr lang="es-PE" sz="4800" dirty="0">
                <a:solidFill>
                  <a:schemeClr val="bg1"/>
                </a:solidFill>
                <a:latin typeface="Calibri" panose="020F0502020204030204" pitchFamily="34" charset="0"/>
                <a:cs typeface="Calibri" panose="020F0502020204030204" pitchFamily="34" charset="0"/>
              </a:rPr>
              <a:t>MATERIAL Y METODO</a:t>
            </a:r>
            <a:endParaRPr lang="es-PE" sz="4800" dirty="0">
              <a:solidFill>
                <a:schemeClr val="bg1"/>
              </a:solidFill>
            </a:endParaRPr>
          </a:p>
        </p:txBody>
      </p:sp>
      <p:sp>
        <p:nvSpPr>
          <p:cNvPr id="47" name="CuadroTexto 46">
            <a:extLst>
              <a:ext uri="{FF2B5EF4-FFF2-40B4-BE49-F238E27FC236}">
                <a16:creationId xmlns:a16="http://schemas.microsoft.com/office/drawing/2014/main" id="{7203D90E-B15E-A64F-9D05-B23DA160550A}"/>
              </a:ext>
            </a:extLst>
          </p:cNvPr>
          <p:cNvSpPr txBox="1"/>
          <p:nvPr/>
        </p:nvSpPr>
        <p:spPr>
          <a:xfrm rot="10800000" flipV="1">
            <a:off x="8915400" y="7976493"/>
            <a:ext cx="7468395" cy="830997"/>
          </a:xfrm>
          <a:prstGeom prst="rect">
            <a:avLst/>
          </a:prstGeom>
          <a:solidFill>
            <a:srgbClr val="00B0F0"/>
          </a:solidFill>
          <a:scene3d>
            <a:camera prst="orthographicFront"/>
            <a:lightRig rig="threePt" dir="t"/>
          </a:scene3d>
          <a:sp3d contourW="6350"/>
        </p:spPr>
        <p:txBody>
          <a:bodyPr wrap="square">
            <a:spAutoFit/>
          </a:bodyPr>
          <a:lstStyle/>
          <a:p>
            <a:r>
              <a:rPr lang="es-PE" sz="4800" dirty="0">
                <a:solidFill>
                  <a:schemeClr val="bg1"/>
                </a:solidFill>
                <a:latin typeface="Calibri" panose="020F0502020204030204" pitchFamily="34" charset="0"/>
                <a:cs typeface="Calibri" panose="020F0502020204030204" pitchFamily="34" charset="0"/>
              </a:rPr>
              <a:t>RESULTADOS</a:t>
            </a:r>
            <a:endParaRPr lang="es-PE" sz="4800" dirty="0">
              <a:solidFill>
                <a:schemeClr val="bg1"/>
              </a:solidFill>
            </a:endParaRPr>
          </a:p>
        </p:txBody>
      </p:sp>
      <p:sp>
        <p:nvSpPr>
          <p:cNvPr id="48" name="CuadroTexto 47">
            <a:extLst>
              <a:ext uri="{FF2B5EF4-FFF2-40B4-BE49-F238E27FC236}">
                <a16:creationId xmlns:a16="http://schemas.microsoft.com/office/drawing/2014/main" id="{CD679E69-D57F-8B4F-84CA-D8439132EFBC}"/>
              </a:ext>
            </a:extLst>
          </p:cNvPr>
          <p:cNvSpPr txBox="1"/>
          <p:nvPr/>
        </p:nvSpPr>
        <p:spPr>
          <a:xfrm rot="10800000" flipV="1">
            <a:off x="9452980" y="27399165"/>
            <a:ext cx="7468395" cy="830997"/>
          </a:xfrm>
          <a:prstGeom prst="rect">
            <a:avLst/>
          </a:prstGeom>
          <a:solidFill>
            <a:srgbClr val="00B0F0"/>
          </a:solidFill>
          <a:scene3d>
            <a:camera prst="orthographicFront"/>
            <a:lightRig rig="threePt" dir="t"/>
          </a:scene3d>
          <a:sp3d contourW="6350"/>
        </p:spPr>
        <p:txBody>
          <a:bodyPr wrap="square">
            <a:spAutoFit/>
          </a:bodyPr>
          <a:lstStyle/>
          <a:p>
            <a:r>
              <a:rPr lang="es-PE" sz="4800" dirty="0">
                <a:solidFill>
                  <a:schemeClr val="bg1"/>
                </a:solidFill>
                <a:latin typeface="Calibri" panose="020F0502020204030204" pitchFamily="34" charset="0"/>
                <a:cs typeface="Calibri" panose="020F0502020204030204" pitchFamily="34" charset="0"/>
              </a:rPr>
              <a:t>DISCUSION Y CONCLUSIONES</a:t>
            </a:r>
            <a:endParaRPr lang="es-PE" sz="4800" dirty="0">
              <a:solidFill>
                <a:schemeClr val="bg1"/>
              </a:solidFill>
            </a:endParaRPr>
          </a:p>
        </p:txBody>
      </p:sp>
      <p:sp>
        <p:nvSpPr>
          <p:cNvPr id="49" name="CuadroTexto 48">
            <a:extLst>
              <a:ext uri="{FF2B5EF4-FFF2-40B4-BE49-F238E27FC236}">
                <a16:creationId xmlns:a16="http://schemas.microsoft.com/office/drawing/2014/main" id="{ED3B66DC-BAB3-2C45-857F-4ECD79623522}"/>
              </a:ext>
            </a:extLst>
          </p:cNvPr>
          <p:cNvSpPr txBox="1"/>
          <p:nvPr/>
        </p:nvSpPr>
        <p:spPr>
          <a:xfrm rot="10800000" flipV="1">
            <a:off x="9694866" y="33869239"/>
            <a:ext cx="7468395" cy="830997"/>
          </a:xfrm>
          <a:prstGeom prst="rect">
            <a:avLst/>
          </a:prstGeom>
          <a:solidFill>
            <a:srgbClr val="00B0F0"/>
          </a:solidFill>
          <a:scene3d>
            <a:camera prst="orthographicFront"/>
            <a:lightRig rig="threePt" dir="t">
              <a:rot lat="0" lon="0" rev="0"/>
            </a:lightRig>
          </a:scene3d>
          <a:sp3d contourW="6350"/>
        </p:spPr>
        <p:txBody>
          <a:bodyPr wrap="square">
            <a:spAutoFit/>
          </a:bodyPr>
          <a:lstStyle/>
          <a:p>
            <a:r>
              <a:rPr lang="es-PE" sz="4800" dirty="0">
                <a:solidFill>
                  <a:schemeClr val="bg1"/>
                </a:solidFill>
                <a:latin typeface="Calibri" panose="020F0502020204030204" pitchFamily="34" charset="0"/>
                <a:cs typeface="Calibri" panose="020F0502020204030204" pitchFamily="34" charset="0"/>
              </a:rPr>
              <a:t>REFERENCIAS</a:t>
            </a:r>
            <a:endParaRPr lang="es-PE" sz="4800" dirty="0">
              <a:solidFill>
                <a:schemeClr val="bg1"/>
              </a:solidFill>
            </a:endParaRPr>
          </a:p>
        </p:txBody>
      </p:sp>
      <p:cxnSp>
        <p:nvCxnSpPr>
          <p:cNvPr id="52" name="Conector recto 51">
            <a:extLst>
              <a:ext uri="{FF2B5EF4-FFF2-40B4-BE49-F238E27FC236}">
                <a16:creationId xmlns:a16="http://schemas.microsoft.com/office/drawing/2014/main" id="{25E5B4EF-2C7B-9745-A133-98397BC56340}"/>
              </a:ext>
            </a:extLst>
          </p:cNvPr>
          <p:cNvCxnSpPr>
            <a:cxnSpLocks/>
          </p:cNvCxnSpPr>
          <p:nvPr/>
        </p:nvCxnSpPr>
        <p:spPr>
          <a:xfrm>
            <a:off x="8641230" y="7886896"/>
            <a:ext cx="580026" cy="32016387"/>
          </a:xfrm>
          <a:prstGeom prst="line">
            <a:avLst/>
          </a:prstGeom>
          <a:ln w="76200">
            <a:solidFill>
              <a:srgbClr val="E3E200"/>
            </a:solidFill>
          </a:ln>
        </p:spPr>
        <p:style>
          <a:lnRef idx="3">
            <a:schemeClr val="accent6"/>
          </a:lnRef>
          <a:fillRef idx="0">
            <a:schemeClr val="accent6"/>
          </a:fillRef>
          <a:effectRef idx="2">
            <a:schemeClr val="accent6"/>
          </a:effectRef>
          <a:fontRef idx="minor">
            <a:schemeClr val="tx1"/>
          </a:fontRef>
        </p:style>
      </p:cxnSp>
      <p:cxnSp>
        <p:nvCxnSpPr>
          <p:cNvPr id="57" name="Conector recto 56">
            <a:extLst>
              <a:ext uri="{FF2B5EF4-FFF2-40B4-BE49-F238E27FC236}">
                <a16:creationId xmlns:a16="http://schemas.microsoft.com/office/drawing/2014/main" id="{F0535AF1-FEF1-8941-8E33-A79D4CA039CC}"/>
              </a:ext>
            </a:extLst>
          </p:cNvPr>
          <p:cNvCxnSpPr>
            <a:cxnSpLocks/>
          </p:cNvCxnSpPr>
          <p:nvPr/>
        </p:nvCxnSpPr>
        <p:spPr>
          <a:xfrm flipH="1">
            <a:off x="8915399" y="33443630"/>
            <a:ext cx="19885026" cy="151672"/>
          </a:xfrm>
          <a:prstGeom prst="line">
            <a:avLst/>
          </a:prstGeom>
          <a:ln w="76200">
            <a:solidFill>
              <a:srgbClr val="E3E200"/>
            </a:solidFill>
          </a:ln>
        </p:spPr>
        <p:style>
          <a:lnRef idx="3">
            <a:schemeClr val="accent6"/>
          </a:lnRef>
          <a:fillRef idx="0">
            <a:schemeClr val="accent6"/>
          </a:fillRef>
          <a:effectRef idx="2">
            <a:schemeClr val="accent6"/>
          </a:effectRef>
          <a:fontRef idx="minor">
            <a:schemeClr val="tx1"/>
          </a:fontRef>
        </p:style>
      </p:cxnSp>
      <p:cxnSp>
        <p:nvCxnSpPr>
          <p:cNvPr id="63" name="Conector recto 62">
            <a:extLst>
              <a:ext uri="{FF2B5EF4-FFF2-40B4-BE49-F238E27FC236}">
                <a16:creationId xmlns:a16="http://schemas.microsoft.com/office/drawing/2014/main" id="{3B206813-732C-684E-9EBC-3CA2CAC7DFC9}"/>
              </a:ext>
            </a:extLst>
          </p:cNvPr>
          <p:cNvCxnSpPr>
            <a:cxnSpLocks/>
          </p:cNvCxnSpPr>
          <p:nvPr/>
        </p:nvCxnSpPr>
        <p:spPr>
          <a:xfrm flipH="1">
            <a:off x="-2" y="7849845"/>
            <a:ext cx="28800427" cy="0"/>
          </a:xfrm>
          <a:prstGeom prst="line">
            <a:avLst/>
          </a:prstGeom>
          <a:ln w="76200">
            <a:solidFill>
              <a:srgbClr val="E3E200"/>
            </a:solidFill>
          </a:ln>
        </p:spPr>
        <p:style>
          <a:lnRef idx="3">
            <a:schemeClr val="accent6"/>
          </a:lnRef>
          <a:fillRef idx="0">
            <a:schemeClr val="accent6"/>
          </a:fillRef>
          <a:effectRef idx="2">
            <a:schemeClr val="accent6"/>
          </a:effectRef>
          <a:fontRef idx="minor">
            <a:schemeClr val="tx1"/>
          </a:fontRef>
        </p:style>
      </p:cxnSp>
      <p:pic>
        <p:nvPicPr>
          <p:cNvPr id="71" name="Imagen 70">
            <a:extLst>
              <a:ext uri="{FF2B5EF4-FFF2-40B4-BE49-F238E27FC236}">
                <a16:creationId xmlns:a16="http://schemas.microsoft.com/office/drawing/2014/main" id="{29DCD093-45A9-854E-A49D-3B6F55D694D1}"/>
              </a:ext>
            </a:extLst>
          </p:cNvPr>
          <p:cNvPicPr>
            <a:picLocks noChangeAspect="1"/>
          </p:cNvPicPr>
          <p:nvPr/>
        </p:nvPicPr>
        <p:blipFill>
          <a:blip r:embed="Rb8061455986e4dbd"/>
          <a:stretch>
            <a:fillRect/>
          </a:stretch>
        </p:blipFill>
        <p:spPr>
          <a:xfrm>
            <a:off x="14164891" y="11699153"/>
            <a:ext cx="5071298" cy="6762398"/>
          </a:xfrm>
          <a:prstGeom prst="rect">
            <a:avLst/>
          </a:prstGeom>
          <a:ln w="76200">
            <a:solidFill>
              <a:schemeClr val="tx1"/>
            </a:solidFill>
          </a:ln>
        </p:spPr>
      </p:pic>
      <p:sp>
        <p:nvSpPr>
          <p:cNvPr id="72" name="Rectangle 69">
            <a:extLst>
              <a:ext uri="{FF2B5EF4-FFF2-40B4-BE49-F238E27FC236}">
                <a16:creationId xmlns:a16="http://schemas.microsoft.com/office/drawing/2014/main" id="{4DC4C941-E5F2-8C47-A3F1-A8EA63F85C4B}"/>
              </a:ext>
            </a:extLst>
          </p:cNvPr>
          <p:cNvSpPr>
            <a:spLocks noChangeArrowheads="1"/>
          </p:cNvSpPr>
          <p:nvPr/>
        </p:nvSpPr>
        <p:spPr bwMode="auto">
          <a:xfrm>
            <a:off x="9221256" y="11581619"/>
            <a:ext cx="288004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graphicFrame>
        <p:nvGraphicFramePr>
          <p:cNvPr id="73" name="Objeto 72">
            <a:extLst>
              <a:ext uri="{FF2B5EF4-FFF2-40B4-BE49-F238E27FC236}">
                <a16:creationId xmlns:a16="http://schemas.microsoft.com/office/drawing/2014/main" id="{14E5F5DC-96FD-B743-852A-7F6721FBDE5D}"/>
              </a:ext>
            </a:extLst>
          </p:cNvPr>
          <p:cNvGraphicFramePr>
            <a:graphicFrameLocks/>
          </p:cNvGraphicFramePr>
          <p:nvPr>
            <p:extLst>
              <p:ext uri="{D42A27DB-BD31-4B8C-83A1-F6EECF244321}">
                <p14:modId xmlns:p14="http://schemas.microsoft.com/office/powerpoint/2010/main" val="2006872093"/>
              </p:ext>
            </p:extLst>
          </p:nvPr>
        </p:nvGraphicFramePr>
        <p:xfrm>
          <a:off x="8939904" y="11581619"/>
          <a:ext cx="2413000" cy="6680200"/>
        </p:xfrm>
        <a:graphic>
          <a:graphicData uri="http://schemas.openxmlformats.org/presentationml/2006/ole">
            <mc:AlternateContent xmlns:mc="http://schemas.openxmlformats.org/markup-compatibility/2006">
              <mc:Choice xmlns:v="urn:schemas-microsoft-com:vml" Requires="v">
                <p:oleObj r:id="R27fa7f976e8e44ee" imgW="3486150" imgH="10160000" progId="StaticDib">
                  <p:embed/>
                </p:oleObj>
              </mc:Choice>
              <mc:Fallback>
                <p:oleObj r:id="R0c7322073783414a" imgW="3486150" imgH="10160000" progId="StaticDib">
                  <p:embed/>
                  <p:pic>
                    <p:nvPicPr>
                      <p:cNvPr id="0" name="Object 68"/>
                      <p:cNvPicPr>
                        <a:picLocks noChangeArrowheads="1"/>
                      </p:cNvPicPr>
                      <p:nvPr/>
                    </p:nvPicPr>
                    <p:blipFill>
                      <a:blip r:embed="Rd86594d4f00d4472">
                        <a:extLst>
                          <a:ext uri="{28A0092B-C50C-407E-A947-70E740481C1C}">
                            <a14:useLocalDpi xmlns:a14="http://schemas.microsoft.com/office/drawing/2010/main" val="0"/>
                          </a:ext>
                        </a:extLst>
                      </a:blip>
                      <a:srcRect/>
                      <a:stretch>
                        <a:fillRect/>
                      </a:stretch>
                    </p:blipFill>
                    <p:spPr bwMode="auto">
                      <a:xfrm>
                        <a:off x="8939904" y="11581619"/>
                        <a:ext cx="2413000" cy="6680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4" name="Rectangle 71">
            <a:extLst>
              <a:ext uri="{FF2B5EF4-FFF2-40B4-BE49-F238E27FC236}">
                <a16:creationId xmlns:a16="http://schemas.microsoft.com/office/drawing/2014/main" id="{D5771910-234B-CE49-B864-4694CFC254E6}"/>
              </a:ext>
            </a:extLst>
          </p:cNvPr>
          <p:cNvSpPr>
            <a:spLocks noChangeArrowheads="1"/>
          </p:cNvSpPr>
          <p:nvPr/>
        </p:nvSpPr>
        <p:spPr bwMode="auto">
          <a:xfrm>
            <a:off x="12025312" y="11657819"/>
            <a:ext cx="288004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graphicFrame>
        <p:nvGraphicFramePr>
          <p:cNvPr id="75" name="Objeto 74">
            <a:extLst>
              <a:ext uri="{FF2B5EF4-FFF2-40B4-BE49-F238E27FC236}">
                <a16:creationId xmlns:a16="http://schemas.microsoft.com/office/drawing/2014/main" id="{3741F6E8-285C-E743-924F-8977F6F59CF6}"/>
              </a:ext>
            </a:extLst>
          </p:cNvPr>
          <p:cNvGraphicFramePr>
            <a:graphicFrameLocks/>
          </p:cNvGraphicFramePr>
          <p:nvPr>
            <p:extLst>
              <p:ext uri="{D42A27DB-BD31-4B8C-83A1-F6EECF244321}">
                <p14:modId xmlns:p14="http://schemas.microsoft.com/office/powerpoint/2010/main" val="3514914799"/>
              </p:ext>
            </p:extLst>
          </p:nvPr>
        </p:nvGraphicFramePr>
        <p:xfrm>
          <a:off x="11380546" y="11587481"/>
          <a:ext cx="2374900" cy="6680200"/>
        </p:xfrm>
        <a:graphic>
          <a:graphicData uri="http://schemas.openxmlformats.org/presentationml/2006/ole">
            <mc:AlternateContent xmlns:mc="http://schemas.openxmlformats.org/markup-compatibility/2006">
              <mc:Choice xmlns:v="urn:schemas-microsoft-com:vml" Requires="v">
                <p:oleObj r:id="R90c943394adf4ca0" imgW="3409950" imgH="10160000" progId="StaticDib">
                  <p:embed/>
                </p:oleObj>
              </mc:Choice>
              <mc:Fallback>
                <p:oleObj r:id="Rb09682c59cdc45f6" imgW="3409950" imgH="10160000" progId="StaticDib">
                  <p:embed/>
                  <p:pic>
                    <p:nvPicPr>
                      <p:cNvPr id="0" name="Object 70"/>
                      <p:cNvPicPr>
                        <a:picLocks noChangeArrowheads="1"/>
                      </p:cNvPicPr>
                      <p:nvPr/>
                    </p:nvPicPr>
                    <p:blipFill>
                      <a:blip r:embed="Rab3b9bb1f205445a">
                        <a:extLst>
                          <a:ext uri="{28A0092B-C50C-407E-A947-70E740481C1C}">
                            <a14:useLocalDpi xmlns:a14="http://schemas.microsoft.com/office/drawing/2010/main" val="0"/>
                          </a:ext>
                        </a:extLst>
                      </a:blip>
                      <a:srcRect/>
                      <a:stretch>
                        <a:fillRect/>
                      </a:stretch>
                    </p:blipFill>
                    <p:spPr bwMode="auto">
                      <a:xfrm>
                        <a:off x="11380546" y="11587481"/>
                        <a:ext cx="2374900" cy="6680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6" name="Imagen 75">
            <a:extLst>
              <a:ext uri="{FF2B5EF4-FFF2-40B4-BE49-F238E27FC236}">
                <a16:creationId xmlns:a16="http://schemas.microsoft.com/office/drawing/2014/main" id="{02F8601A-4FB8-144D-8266-DCDB0DF08520}"/>
              </a:ext>
            </a:extLst>
          </p:cNvPr>
          <p:cNvPicPr>
            <a:picLocks noChangeAspect="1"/>
          </p:cNvPicPr>
          <p:nvPr/>
        </p:nvPicPr>
        <p:blipFill rotWithShape="1">
          <a:blip r:embed="R5c0a8df63dbf4838"/>
          <a:srcRect l="23381" r="23512"/>
          <a:stretch/>
        </p:blipFill>
        <p:spPr>
          <a:xfrm>
            <a:off x="25620966" y="11533096"/>
            <a:ext cx="2852160" cy="7162405"/>
          </a:xfrm>
          <a:prstGeom prst="rect">
            <a:avLst/>
          </a:prstGeom>
          <a:ln w="76200">
            <a:solidFill>
              <a:schemeClr val="tx1"/>
            </a:solidFill>
          </a:ln>
        </p:spPr>
      </p:pic>
      <p:sp>
        <p:nvSpPr>
          <p:cNvPr id="77" name="Rectangle 73">
            <a:extLst>
              <a:ext uri="{FF2B5EF4-FFF2-40B4-BE49-F238E27FC236}">
                <a16:creationId xmlns:a16="http://schemas.microsoft.com/office/drawing/2014/main" id="{352DE3C4-8134-FF48-8DAC-1A547AA1F2B4}"/>
              </a:ext>
            </a:extLst>
          </p:cNvPr>
          <p:cNvSpPr>
            <a:spLocks noChangeArrowheads="1"/>
          </p:cNvSpPr>
          <p:nvPr/>
        </p:nvSpPr>
        <p:spPr bwMode="auto">
          <a:xfrm>
            <a:off x="15569240" y="12039012"/>
            <a:ext cx="3289845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PE"/>
          </a:p>
        </p:txBody>
      </p:sp>
      <p:sp>
        <p:nvSpPr>
          <p:cNvPr id="79" name="Rectangle 75">
            <a:extLst>
              <a:ext uri="{FF2B5EF4-FFF2-40B4-BE49-F238E27FC236}">
                <a16:creationId xmlns:a16="http://schemas.microsoft.com/office/drawing/2014/main" id="{906D92E7-B9A2-5D4C-BDB6-34EAD6641181}"/>
              </a:ext>
            </a:extLst>
          </p:cNvPr>
          <p:cNvSpPr>
            <a:spLocks noChangeArrowheads="1"/>
          </p:cNvSpPr>
          <p:nvPr/>
        </p:nvSpPr>
        <p:spPr bwMode="auto">
          <a:xfrm>
            <a:off x="15494573" y="12190626"/>
            <a:ext cx="3914796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PE"/>
          </a:p>
        </p:txBody>
      </p:sp>
      <p:graphicFrame>
        <p:nvGraphicFramePr>
          <p:cNvPr id="80" name="Objeto 79">
            <a:extLst>
              <a:ext uri="{FF2B5EF4-FFF2-40B4-BE49-F238E27FC236}">
                <a16:creationId xmlns:a16="http://schemas.microsoft.com/office/drawing/2014/main" id="{86B1CF31-DA50-714B-B63C-E7B483C92C62}"/>
              </a:ext>
            </a:extLst>
          </p:cNvPr>
          <p:cNvGraphicFramePr>
            <a:graphicFrameLocks/>
          </p:cNvGraphicFramePr>
          <p:nvPr>
            <p:extLst>
              <p:ext uri="{D42A27DB-BD31-4B8C-83A1-F6EECF244321}">
                <p14:modId xmlns:p14="http://schemas.microsoft.com/office/powerpoint/2010/main" val="3924943957"/>
              </p:ext>
            </p:extLst>
          </p:nvPr>
        </p:nvGraphicFramePr>
        <p:xfrm>
          <a:off x="19714879" y="12190626"/>
          <a:ext cx="5455080" cy="4554787"/>
        </p:xfrm>
        <a:graphic>
          <a:graphicData uri="http://schemas.openxmlformats.org/presentationml/2006/ole">
            <mc:AlternateContent xmlns:mc="http://schemas.openxmlformats.org/markup-compatibility/2006">
              <mc:Choice xmlns:v="urn:schemas-microsoft-com:vml" Requires="v">
                <p:oleObj r:id="R32f9f4231de7487b" imgW="8128000" imgH="6096000" progId="StaticDib">
                  <p:embed/>
                </p:oleObj>
              </mc:Choice>
              <mc:Fallback>
                <p:oleObj r:id="R9b0c8a700a794cf4" imgW="8128000" imgH="6096000" progId="StaticDib">
                  <p:embed/>
                  <p:pic>
                    <p:nvPicPr>
                      <p:cNvPr id="0" name="Object 74"/>
                      <p:cNvPicPr>
                        <a:picLocks noChangeArrowheads="1"/>
                      </p:cNvPicPr>
                      <p:nvPr/>
                    </p:nvPicPr>
                    <p:blipFill>
                      <a:blip r:embed="R6e6c70221de7430b">
                        <a:extLst>
                          <a:ext uri="{28A0092B-C50C-407E-A947-70E740481C1C}">
                            <a14:useLocalDpi xmlns:a14="http://schemas.microsoft.com/office/drawing/2010/main" val="0"/>
                          </a:ext>
                        </a:extLst>
                      </a:blip>
                      <a:srcRect/>
                      <a:stretch>
                        <a:fillRect/>
                      </a:stretch>
                    </p:blipFill>
                    <p:spPr bwMode="auto">
                      <a:xfrm>
                        <a:off x="19714879" y="12190626"/>
                        <a:ext cx="5455080" cy="4554787"/>
                      </a:xfrm>
                      <a:prstGeom prst="rect">
                        <a:avLst/>
                      </a:prstGeom>
                      <a:solidFill>
                        <a:srgbClr val="FFFFFF"/>
                      </a:solidFill>
                      <a:ln w="76200">
                        <a:solidFill>
                          <a:schemeClr val="tx1">
                            <a:alpha val="72000"/>
                          </a:schemeClr>
                        </a:solidFill>
                      </a:ln>
                    </p:spPr>
                  </p:pic>
                </p:oleObj>
              </mc:Fallback>
            </mc:AlternateContent>
          </a:graphicData>
        </a:graphic>
      </p:graphicFrame>
      <p:sp>
        <p:nvSpPr>
          <p:cNvPr id="81" name="Rectangle 77">
            <a:extLst>
              <a:ext uri="{FF2B5EF4-FFF2-40B4-BE49-F238E27FC236}">
                <a16:creationId xmlns:a16="http://schemas.microsoft.com/office/drawing/2014/main" id="{7447D000-ACCB-024D-AB5D-AC4B2B291EF4}"/>
              </a:ext>
            </a:extLst>
          </p:cNvPr>
          <p:cNvSpPr>
            <a:spLocks noChangeArrowheads="1"/>
          </p:cNvSpPr>
          <p:nvPr/>
        </p:nvSpPr>
        <p:spPr bwMode="auto">
          <a:xfrm>
            <a:off x="19890006" y="19064007"/>
            <a:ext cx="25524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s-PE" sz="4800" b="1" dirty="0">
                <a:solidFill>
                  <a:srgbClr val="00B050"/>
                </a:solidFill>
                <a:latin typeface="Calibri" panose="020F0502020204030204" pitchFamily="34" charset="0"/>
                <a:ea typeface="Times New Roman" panose="02020603050405020304" pitchFamily="18" charset="0"/>
                <a:cs typeface="Calibri" panose="020F0502020204030204" pitchFamily="34" charset="0"/>
              </a:rPr>
              <a:t>(Fig 5)</a:t>
            </a:r>
            <a:endParaRPr lang="es-PE" sz="4800" dirty="0"/>
          </a:p>
        </p:txBody>
      </p:sp>
      <p:graphicFrame>
        <p:nvGraphicFramePr>
          <p:cNvPr id="82" name="Objeto 81">
            <a:extLst>
              <a:ext uri="{FF2B5EF4-FFF2-40B4-BE49-F238E27FC236}">
                <a16:creationId xmlns:a16="http://schemas.microsoft.com/office/drawing/2014/main" id="{0375C4E9-A915-3D4A-9640-E000CE690A69}"/>
              </a:ext>
            </a:extLst>
          </p:cNvPr>
          <p:cNvGraphicFramePr>
            <a:graphicFrameLocks/>
          </p:cNvGraphicFramePr>
          <p:nvPr>
            <p:extLst>
              <p:ext uri="{D42A27DB-BD31-4B8C-83A1-F6EECF244321}">
                <p14:modId xmlns:p14="http://schemas.microsoft.com/office/powerpoint/2010/main" val="1468246930"/>
              </p:ext>
            </p:extLst>
          </p:nvPr>
        </p:nvGraphicFramePr>
        <p:xfrm>
          <a:off x="9134658" y="20033000"/>
          <a:ext cx="2416704" cy="7167453"/>
        </p:xfrm>
        <a:graphic>
          <a:graphicData uri="http://schemas.openxmlformats.org/presentationml/2006/ole">
            <mc:AlternateContent xmlns:mc="http://schemas.openxmlformats.org/markup-compatibility/2006">
              <mc:Choice xmlns:v="urn:schemas-microsoft-com:vml" Requires="v">
                <p:oleObj r:id="Rc59ab0ee8027474c" imgW="3746500" imgH="10160000" progId="StaticMetafile">
                  <p:embed/>
                </p:oleObj>
              </mc:Choice>
              <mc:Fallback>
                <p:oleObj r:id="R0ecde589cbdf4c83" imgW="3746500" imgH="10160000" progId="StaticMetafile">
                  <p:embed/>
                  <p:pic>
                    <p:nvPicPr>
                      <p:cNvPr id="0" name="Object 76"/>
                      <p:cNvPicPr>
                        <a:picLocks noChangeArrowheads="1"/>
                      </p:cNvPicPr>
                      <p:nvPr/>
                    </p:nvPicPr>
                    <p:blipFill>
                      <a:blip r:embed="R31c46ddbae284d25">
                        <a:extLst>
                          <a:ext uri="{28A0092B-C50C-407E-A947-70E740481C1C}">
                            <a14:useLocalDpi xmlns:a14="http://schemas.microsoft.com/office/drawing/2010/main" val="0"/>
                          </a:ext>
                        </a:extLst>
                      </a:blip>
                      <a:srcRect/>
                      <a:stretch>
                        <a:fillRect/>
                      </a:stretch>
                    </p:blipFill>
                    <p:spPr bwMode="auto">
                      <a:xfrm>
                        <a:off x="9134658" y="20033000"/>
                        <a:ext cx="2416704" cy="7167453"/>
                      </a:xfrm>
                      <a:prstGeom prst="rect">
                        <a:avLst/>
                      </a:prstGeom>
                      <a:solidFill>
                        <a:srgbClr val="FFFFFF"/>
                      </a:solidFill>
                      <a:ln w="76200">
                        <a:solidFill>
                          <a:schemeClr val="tx1"/>
                        </a:solidFill>
                      </a:ln>
                    </p:spPr>
                  </p:pic>
                </p:oleObj>
              </mc:Fallback>
            </mc:AlternateContent>
          </a:graphicData>
        </a:graphic>
      </p:graphicFrame>
      <p:sp>
        <p:nvSpPr>
          <p:cNvPr id="83" name="Rectangle 79">
            <a:extLst>
              <a:ext uri="{FF2B5EF4-FFF2-40B4-BE49-F238E27FC236}">
                <a16:creationId xmlns:a16="http://schemas.microsoft.com/office/drawing/2014/main" id="{C0C3F2E5-8CF1-6048-BB21-4D839A6F85D6}"/>
              </a:ext>
            </a:extLst>
          </p:cNvPr>
          <p:cNvSpPr>
            <a:spLocks noChangeArrowheads="1"/>
          </p:cNvSpPr>
          <p:nvPr/>
        </p:nvSpPr>
        <p:spPr bwMode="auto">
          <a:xfrm>
            <a:off x="19579170" y="20724463"/>
            <a:ext cx="2880042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graphicFrame>
        <p:nvGraphicFramePr>
          <p:cNvPr id="84" name="Objeto 83">
            <a:extLst>
              <a:ext uri="{FF2B5EF4-FFF2-40B4-BE49-F238E27FC236}">
                <a16:creationId xmlns:a16="http://schemas.microsoft.com/office/drawing/2014/main" id="{4776622E-BFDC-3549-ACDB-A231B0616696}"/>
              </a:ext>
            </a:extLst>
          </p:cNvPr>
          <p:cNvGraphicFramePr>
            <a:graphicFrameLocks/>
          </p:cNvGraphicFramePr>
          <p:nvPr>
            <p:extLst>
              <p:ext uri="{D42A27DB-BD31-4B8C-83A1-F6EECF244321}">
                <p14:modId xmlns:p14="http://schemas.microsoft.com/office/powerpoint/2010/main" val="4194824459"/>
              </p:ext>
            </p:extLst>
          </p:nvPr>
        </p:nvGraphicFramePr>
        <p:xfrm>
          <a:off x="11796837" y="20026707"/>
          <a:ext cx="2416704" cy="7226287"/>
        </p:xfrm>
        <a:graphic>
          <a:graphicData uri="http://schemas.openxmlformats.org/presentationml/2006/ole">
            <mc:AlternateContent xmlns:mc="http://schemas.openxmlformats.org/markup-compatibility/2006">
              <mc:Choice xmlns:v="urn:schemas-microsoft-com:vml" Requires="v">
                <p:oleObj r:id="R55902c0c436c4f85" imgW="4533900" imgH="10160000" progId="StaticDib">
                  <p:embed/>
                </p:oleObj>
              </mc:Choice>
              <mc:Fallback>
                <p:oleObj r:id="Ra4452bc6e8324321" imgW="4533900" imgH="10160000" progId="StaticDib">
                  <p:embed/>
                  <p:pic>
                    <p:nvPicPr>
                      <p:cNvPr id="0" name="Object 78"/>
                      <p:cNvPicPr>
                        <a:picLocks noChangeArrowheads="1"/>
                      </p:cNvPicPr>
                      <p:nvPr/>
                    </p:nvPicPr>
                    <p:blipFill>
                      <a:blip r:embed="Rf7cb74de2d264ea2">
                        <a:extLst>
                          <a:ext uri="{28A0092B-C50C-407E-A947-70E740481C1C}">
                            <a14:useLocalDpi xmlns:a14="http://schemas.microsoft.com/office/drawing/2010/main" val="0"/>
                          </a:ext>
                        </a:extLst>
                      </a:blip>
                      <a:srcRect/>
                      <a:stretch>
                        <a:fillRect/>
                      </a:stretch>
                    </p:blipFill>
                    <p:spPr bwMode="auto">
                      <a:xfrm>
                        <a:off x="11796837" y="20026707"/>
                        <a:ext cx="2416704" cy="7226287"/>
                      </a:xfrm>
                      <a:prstGeom prst="rect">
                        <a:avLst/>
                      </a:prstGeom>
                      <a:solidFill>
                        <a:srgbClr val="FFFFFF"/>
                      </a:solidFill>
                      <a:ln w="76200">
                        <a:solidFill>
                          <a:schemeClr val="tx1"/>
                        </a:solidFill>
                      </a:ln>
                    </p:spPr>
                  </p:pic>
                </p:oleObj>
              </mc:Fallback>
            </mc:AlternateContent>
          </a:graphicData>
        </a:graphic>
      </p:graphicFrame>
      <p:pic>
        <p:nvPicPr>
          <p:cNvPr id="85" name="Imagen 84">
            <a:extLst>
              <a:ext uri="{FF2B5EF4-FFF2-40B4-BE49-F238E27FC236}">
                <a16:creationId xmlns:a16="http://schemas.microsoft.com/office/drawing/2014/main" id="{075F8286-F847-A24D-89E9-FC5476E7ED10}"/>
              </a:ext>
            </a:extLst>
          </p:cNvPr>
          <p:cNvPicPr>
            <a:picLocks noChangeAspect="1"/>
          </p:cNvPicPr>
          <p:nvPr/>
        </p:nvPicPr>
        <p:blipFill rotWithShape="1">
          <a:blip r:embed="R78cf66b1f23f4193"/>
          <a:srcRect l="22409"/>
          <a:stretch/>
        </p:blipFill>
        <p:spPr>
          <a:xfrm>
            <a:off x="15569240" y="20204943"/>
            <a:ext cx="2273564" cy="6762397"/>
          </a:xfrm>
          <a:prstGeom prst="rect">
            <a:avLst/>
          </a:prstGeom>
          <a:solidFill>
            <a:schemeClr val="bg1"/>
          </a:solidFill>
          <a:ln w="76200">
            <a:solidFill>
              <a:schemeClr val="tx1"/>
            </a:solidFill>
          </a:ln>
        </p:spPr>
      </p:pic>
      <p:pic>
        <p:nvPicPr>
          <p:cNvPr id="86" name="Imagen 85">
            <a:extLst>
              <a:ext uri="{FF2B5EF4-FFF2-40B4-BE49-F238E27FC236}">
                <a16:creationId xmlns:a16="http://schemas.microsoft.com/office/drawing/2014/main" id="{69312533-4B7A-E347-911C-A9D0FA982248}"/>
              </a:ext>
            </a:extLst>
          </p:cNvPr>
          <p:cNvPicPr>
            <a:picLocks noChangeAspect="1"/>
          </p:cNvPicPr>
          <p:nvPr/>
        </p:nvPicPr>
        <p:blipFill>
          <a:blip r:embed="R2daebc1fe6bf4638"/>
          <a:stretch>
            <a:fillRect/>
          </a:stretch>
        </p:blipFill>
        <p:spPr>
          <a:xfrm>
            <a:off x="18229084" y="20482525"/>
            <a:ext cx="6341613" cy="3084330"/>
          </a:xfrm>
          <a:prstGeom prst="rect">
            <a:avLst/>
          </a:prstGeom>
          <a:ln w="76200">
            <a:solidFill>
              <a:schemeClr val="tx1"/>
            </a:solidFill>
          </a:ln>
        </p:spPr>
      </p:pic>
      <p:pic>
        <p:nvPicPr>
          <p:cNvPr id="87" name="Imagen 86">
            <a:extLst>
              <a:ext uri="{FF2B5EF4-FFF2-40B4-BE49-F238E27FC236}">
                <a16:creationId xmlns:a16="http://schemas.microsoft.com/office/drawing/2014/main" id="{892508F8-70C9-2D41-8F1B-6FF6AA9C4925}"/>
              </a:ext>
            </a:extLst>
          </p:cNvPr>
          <p:cNvPicPr>
            <a:picLocks noChangeAspect="1"/>
          </p:cNvPicPr>
          <p:nvPr/>
        </p:nvPicPr>
        <p:blipFill>
          <a:blip r:embed="Rd3c0fa32acc64865"/>
          <a:stretch>
            <a:fillRect/>
          </a:stretch>
        </p:blipFill>
        <p:spPr>
          <a:xfrm>
            <a:off x="18030504" y="24026358"/>
            <a:ext cx="6810696" cy="2691409"/>
          </a:xfrm>
          <a:prstGeom prst="rect">
            <a:avLst/>
          </a:prstGeom>
          <a:ln w="76200">
            <a:solidFill>
              <a:schemeClr val="tx1"/>
            </a:solidFill>
          </a:ln>
        </p:spPr>
      </p:pic>
      <p:pic>
        <p:nvPicPr>
          <p:cNvPr id="88" name="Imagen 87">
            <a:extLst>
              <a:ext uri="{FF2B5EF4-FFF2-40B4-BE49-F238E27FC236}">
                <a16:creationId xmlns:a16="http://schemas.microsoft.com/office/drawing/2014/main" id="{960A46F0-D5C2-634C-9A6E-1B179637D2C8}"/>
              </a:ext>
            </a:extLst>
          </p:cNvPr>
          <p:cNvPicPr>
            <a:picLocks noChangeAspect="1"/>
          </p:cNvPicPr>
          <p:nvPr/>
        </p:nvPicPr>
        <p:blipFill>
          <a:blip r:embed="R381c9010da824cb6"/>
          <a:stretch>
            <a:fillRect/>
          </a:stretch>
        </p:blipFill>
        <p:spPr>
          <a:xfrm rot="10800000">
            <a:off x="25011707" y="20369594"/>
            <a:ext cx="3683000" cy="6883400"/>
          </a:xfrm>
          <a:prstGeom prst="rect">
            <a:avLst/>
          </a:prstGeom>
          <a:ln w="76200">
            <a:solidFill>
              <a:schemeClr val="tx1"/>
            </a:solidFill>
          </a:ln>
        </p:spPr>
      </p:pic>
      <p:pic>
        <p:nvPicPr>
          <p:cNvPr id="89" name="Imagen 88">
            <a:extLst>
              <a:ext uri="{FF2B5EF4-FFF2-40B4-BE49-F238E27FC236}">
                <a16:creationId xmlns:a16="http://schemas.microsoft.com/office/drawing/2014/main" id="{EC87321B-B967-2E42-BE33-BE95BC7F0D9F}"/>
              </a:ext>
            </a:extLst>
          </p:cNvPr>
          <p:cNvPicPr>
            <a:picLocks noChangeAspect="1"/>
          </p:cNvPicPr>
          <p:nvPr/>
        </p:nvPicPr>
        <p:blipFill rotWithShape="1">
          <a:blip r:embed="Rd8edcbb5f9d54e19"/>
          <a:srcRect l="5244" t="35663" r="7034" b="11267"/>
          <a:stretch/>
        </p:blipFill>
        <p:spPr>
          <a:xfrm>
            <a:off x="799576" y="37751119"/>
            <a:ext cx="7621589" cy="2115113"/>
          </a:xfrm>
          <a:prstGeom prst="rect">
            <a:avLst/>
          </a:prstGeom>
        </p:spPr>
      </p:pic>
    </p:spTree>
    <p:extLst>
      <p:ext uri="{BB962C8B-B14F-4D97-AF65-F5344CB8AC3E}">
        <p14:creationId xmlns:p14="http://schemas.microsoft.com/office/powerpoint/2010/main" val="3207035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2cb70ac2027842b4">
            <a:extLst>
              <a:ext uri="{28A0092B-C50C-407E-A947-70E740481C1C}">
                <a14:useLocalDpi xmlns:a14="http://schemas.microsoft.com/office/drawing/2010/main" val="0"/>
              </a:ext>
            </a:extLst>
          </a:blip>
          <a:stretch>
            <a:fillRect/>
          </a:stretch>
        </p:blipFill>
        <p:spPr>
          <a:xfrm>
            <a:off x="0" y="83058"/>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3c6e840134164a9f">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5" name="Retângulo 4">
            <a:extLst>
              <a:ext uri="{FF2B5EF4-FFF2-40B4-BE49-F238E27FC236}">
                <a16:creationId xmlns:a16="http://schemas.microsoft.com/office/drawing/2014/main" id="{3007A07D-72E4-76F5-FAC4-1A20576BB004}"/>
              </a:ext>
            </a:extLst>
          </p:cNvPr>
          <p:cNvSpPr/>
          <p:nvPr/>
        </p:nvSpPr>
        <p:spPr>
          <a:xfrm>
            <a:off x="1166463" y="4797068"/>
            <a:ext cx="24638000" cy="1754326"/>
          </a:xfrm>
          <a:prstGeom prst="rect">
            <a:avLst/>
          </a:prstGeom>
          <a:solidFill>
            <a:schemeClr val="tx2">
              <a:lumMod val="25000"/>
              <a:lumOff val="75000"/>
            </a:schemeClr>
          </a:solidFill>
          <a:ln>
            <a:solidFill>
              <a:schemeClr val="tx1"/>
            </a:solidFill>
          </a:ln>
        </p:spPr>
        <p:txBody>
          <a:bodyPr wrap="square">
            <a:spAutoFit/>
          </a:bodyPr>
          <a:lstStyle/>
          <a:p>
            <a:pPr algn="ctr"/>
            <a:r>
              <a:rPr lang="pt-BR" sz="5400" b="1" dirty="0">
                <a:latin typeface="Calibri" panose="020F0502020204030204" pitchFamily="34" charset="0"/>
                <a:cs typeface="Calibri" panose="020F0502020204030204" pitchFamily="34" charset="0"/>
              </a:rPr>
              <a:t>Correlação entre os critérios de RUST e os valores da força máxima obtidos em osteotomia da tíbia de ratos seguidos por 8 semanas para avaliar a consolidação</a:t>
            </a:r>
          </a:p>
        </p:txBody>
      </p:sp>
      <p:sp>
        <p:nvSpPr>
          <p:cNvPr id="8" name="CaixaDeTexto 7">
            <a:extLst>
              <a:ext uri="{FF2B5EF4-FFF2-40B4-BE49-F238E27FC236}">
                <a16:creationId xmlns:a16="http://schemas.microsoft.com/office/drawing/2014/main" id="{790DF04B-0EA8-686F-EEE1-656E54E2771F}"/>
              </a:ext>
            </a:extLst>
          </p:cNvPr>
          <p:cNvSpPr txBox="1"/>
          <p:nvPr/>
        </p:nvSpPr>
        <p:spPr>
          <a:xfrm>
            <a:off x="1371600" y="9706376"/>
            <a:ext cx="9423400" cy="3046988"/>
          </a:xfrm>
          <a:prstGeom prst="rect">
            <a:avLst/>
          </a:prstGeom>
          <a:noFill/>
        </p:spPr>
        <p:txBody>
          <a:bodyPr wrap="square" rtlCol="0">
            <a:spAutoFit/>
          </a:bodyPr>
          <a:lstStyle/>
          <a:p>
            <a:pPr algn="just"/>
            <a:r>
              <a:rPr lang="pt-BR" sz="3200" dirty="0">
                <a:latin typeface="Calibri" panose="020F0502020204030204" pitchFamily="34" charset="0"/>
                <a:cs typeface="Calibri" panose="020F0502020204030204" pitchFamily="34" charset="0"/>
              </a:rPr>
              <a:t>A consolidação da fratura da tíbia é geralmente diagnosticada pelo critério de RUST (</a:t>
            </a:r>
            <a:r>
              <a:rPr lang="pt-BR" sz="3200" i="1" dirty="0" err="1">
                <a:latin typeface="Calibri" panose="020F0502020204030204" pitchFamily="34" charset="0"/>
                <a:cs typeface="Calibri" panose="020F0502020204030204" pitchFamily="34" charset="0"/>
              </a:rPr>
              <a:t>Radiographic</a:t>
            </a:r>
            <a:r>
              <a:rPr lang="pt-BR" sz="3200" i="1" dirty="0">
                <a:latin typeface="Calibri" panose="020F0502020204030204" pitchFamily="34" charset="0"/>
                <a:cs typeface="Calibri" panose="020F0502020204030204" pitchFamily="34" charset="0"/>
              </a:rPr>
              <a:t> Union </a:t>
            </a:r>
            <a:r>
              <a:rPr lang="pt-BR" sz="3200" i="1" dirty="0" err="1">
                <a:latin typeface="Calibri" panose="020F0502020204030204" pitchFamily="34" charset="0"/>
                <a:cs typeface="Calibri" panose="020F0502020204030204" pitchFamily="34" charset="0"/>
              </a:rPr>
              <a:t>Scale</a:t>
            </a:r>
            <a:r>
              <a:rPr lang="pt-BR" sz="3200" i="1" dirty="0">
                <a:latin typeface="Calibri" panose="020F0502020204030204" pitchFamily="34" charset="0"/>
                <a:cs typeface="Calibri" panose="020F0502020204030204" pitchFamily="34" charset="0"/>
              </a:rPr>
              <a:t> for Tibial </a:t>
            </a:r>
            <a:r>
              <a:rPr lang="pt-BR" sz="3200" i="1" dirty="0" err="1">
                <a:latin typeface="Calibri" panose="020F0502020204030204" pitchFamily="34" charset="0"/>
                <a:cs typeface="Calibri" panose="020F0502020204030204" pitchFamily="34" charset="0"/>
              </a:rPr>
              <a:t>Fractures</a:t>
            </a:r>
            <a:r>
              <a:rPr lang="pt-BR" sz="3200" dirty="0">
                <a:latin typeface="Calibri" panose="020F0502020204030204" pitchFamily="34" charset="0"/>
                <a:cs typeface="Calibri" panose="020F0502020204030204" pitchFamily="34" charset="0"/>
              </a:rPr>
              <a:t>)</a:t>
            </a:r>
            <a:r>
              <a:rPr lang="pt-BR" sz="3200" baseline="30000" dirty="0">
                <a:latin typeface="Calibri" panose="020F0502020204030204" pitchFamily="34" charset="0"/>
                <a:cs typeface="Calibri" panose="020F0502020204030204" pitchFamily="34" charset="0"/>
              </a:rPr>
              <a:t>2</a:t>
            </a:r>
            <a:r>
              <a:rPr lang="pt-BR" sz="3200" dirty="0">
                <a:latin typeface="Calibri" panose="020F0502020204030204" pitchFamily="34" charset="0"/>
                <a:cs typeface="Calibri" panose="020F0502020204030204" pitchFamily="34" charset="0"/>
              </a:rPr>
              <a:t>. Este trabalho objetivou avaliar experimentalmente se o critério RUST pode identificar a consolidação em osteotomia </a:t>
            </a:r>
            <a:r>
              <a:rPr lang="pt-BR" sz="3200" dirty="0" err="1">
                <a:latin typeface="Calibri" panose="020F0502020204030204" pitchFamily="34" charset="0"/>
                <a:cs typeface="Calibri" panose="020F0502020204030204" pitchFamily="34" charset="0"/>
              </a:rPr>
              <a:t>metafisio-diafisária</a:t>
            </a:r>
            <a:r>
              <a:rPr lang="pt-BR" sz="3200" dirty="0">
                <a:latin typeface="Calibri" panose="020F0502020204030204" pitchFamily="34" charset="0"/>
                <a:cs typeface="Calibri" panose="020F0502020204030204" pitchFamily="34" charset="0"/>
              </a:rPr>
              <a:t> de tíbia de rato.</a:t>
            </a:r>
          </a:p>
        </p:txBody>
      </p:sp>
      <p:sp>
        <p:nvSpPr>
          <p:cNvPr id="11" name="CaixaDeTexto 10">
            <a:extLst>
              <a:ext uri="{FF2B5EF4-FFF2-40B4-BE49-F238E27FC236}">
                <a16:creationId xmlns:a16="http://schemas.microsoft.com/office/drawing/2014/main" id="{A32E23BE-436F-032A-622B-A66EAF16BD5C}"/>
              </a:ext>
            </a:extLst>
          </p:cNvPr>
          <p:cNvSpPr txBox="1"/>
          <p:nvPr/>
        </p:nvSpPr>
        <p:spPr>
          <a:xfrm>
            <a:off x="1371600" y="9128805"/>
            <a:ext cx="2514214"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Introdução</a:t>
            </a:r>
          </a:p>
        </p:txBody>
      </p:sp>
      <p:sp>
        <p:nvSpPr>
          <p:cNvPr id="12" name="CaixaDeTexto 11">
            <a:extLst>
              <a:ext uri="{FF2B5EF4-FFF2-40B4-BE49-F238E27FC236}">
                <a16:creationId xmlns:a16="http://schemas.microsoft.com/office/drawing/2014/main" id="{6017FC5B-1552-BBE6-714F-03D2C1E15166}"/>
              </a:ext>
            </a:extLst>
          </p:cNvPr>
          <p:cNvSpPr txBox="1"/>
          <p:nvPr/>
        </p:nvSpPr>
        <p:spPr>
          <a:xfrm>
            <a:off x="1371600" y="13564832"/>
            <a:ext cx="9423400" cy="16835378"/>
          </a:xfrm>
          <a:prstGeom prst="rect">
            <a:avLst/>
          </a:prstGeom>
          <a:noFill/>
        </p:spPr>
        <p:txBody>
          <a:bodyPr wrap="square" rtlCol="0">
            <a:spAutoFit/>
          </a:bodyPr>
          <a:lstStyle/>
          <a:p>
            <a:pPr algn="just"/>
            <a:r>
              <a:rPr lang="pt-BR" sz="3200" dirty="0">
                <a:latin typeface="Calibri" panose="020F0502020204030204" pitchFamily="34" charset="0"/>
                <a:cs typeface="Calibri" panose="020F0502020204030204" pitchFamily="34" charset="0"/>
              </a:rPr>
              <a:t>Quarenta e cinco ratos </a:t>
            </a:r>
            <a:r>
              <a:rPr lang="pt-BR" sz="3200" i="1" dirty="0" err="1">
                <a:latin typeface="Calibri" panose="020F0502020204030204" pitchFamily="34" charset="0"/>
                <a:cs typeface="Calibri" panose="020F0502020204030204" pitchFamily="34" charset="0"/>
              </a:rPr>
              <a:t>Wistar</a:t>
            </a:r>
            <a:r>
              <a:rPr lang="pt-BR" sz="3200" dirty="0">
                <a:latin typeface="Calibri" panose="020F0502020204030204" pitchFamily="34" charset="0"/>
                <a:cs typeface="Calibri" panose="020F0502020204030204" pitchFamily="34" charset="0"/>
              </a:rPr>
              <a:t> foram submetidos a osteotomia proximal da tíbia direita, fixada com fio de </a:t>
            </a:r>
            <a:r>
              <a:rPr lang="pt-BR" sz="3200" i="1" dirty="0">
                <a:latin typeface="Calibri" panose="020F0502020204030204" pitchFamily="34" charset="0"/>
                <a:cs typeface="Calibri" panose="020F0502020204030204" pitchFamily="34" charset="0"/>
              </a:rPr>
              <a:t>Kirschner</a:t>
            </a:r>
            <a:r>
              <a:rPr lang="pt-BR" sz="3200" dirty="0">
                <a:latin typeface="Calibri" panose="020F0502020204030204" pitchFamily="34" charset="0"/>
                <a:cs typeface="Calibri" panose="020F0502020204030204" pitchFamily="34" charset="0"/>
              </a:rPr>
              <a:t> de 0,8 mm.</a:t>
            </a:r>
          </a:p>
          <a:p>
            <a:pPr algn="just"/>
            <a:r>
              <a:rPr lang="pt-BR" sz="3200" dirty="0">
                <a:latin typeface="Calibri" panose="020F0502020204030204" pitchFamily="34" charset="0"/>
                <a:cs typeface="Calibri" panose="020F0502020204030204" pitchFamily="34" charset="0"/>
              </a:rPr>
              <a:t>Após eutanásia com 8 semanas as tíbias foram radiografadas em duas incidências ortogonais com equipamento digital veterinário, com distância foco-filme de 72 cm.  </a:t>
            </a:r>
          </a:p>
          <a:p>
            <a:pPr algn="just"/>
            <a:r>
              <a:rPr lang="pt-BR" sz="3200" dirty="0">
                <a:latin typeface="Calibri" panose="020F0502020204030204" pitchFamily="34" charset="0"/>
                <a:cs typeface="Calibri" panose="020F0502020204030204" pitchFamily="34" charset="0"/>
              </a:rPr>
              <a:t>A seguir, tanto as tíbias operadas quanto as contralaterais íntegras foram desarticuladas a nível do joelho e submetidas a ensaio mecânico de flexão em três pontos em máquina universal de ensaios </a:t>
            </a:r>
            <a:r>
              <a:rPr lang="pt-BR" sz="3200" dirty="0" err="1">
                <a:latin typeface="Calibri" panose="020F0502020204030204" pitchFamily="34" charset="0"/>
                <a:cs typeface="Calibri" panose="020F0502020204030204" pitchFamily="34" charset="0"/>
              </a:rPr>
              <a:t>Intermetric</a:t>
            </a:r>
            <a:r>
              <a:rPr lang="pt-BR" sz="3200" dirty="0">
                <a:latin typeface="Calibri" panose="020F0502020204030204" pitchFamily="34" charset="0"/>
                <a:cs typeface="Calibri" panose="020F0502020204030204" pitchFamily="34" charset="0"/>
              </a:rPr>
              <a:t> modelo IM-100 (Figura 1). Durante o ensaio mediu-se a força máxima suportada em cada tíbia (operada e não operada) e em seguida calculou-se a relação entre elas em porcentagem. Por este critério, a osteotomia foi considerada consolidada quando a força máxima do lado operado foi maior do que 80% do lado não-operado.</a:t>
            </a:r>
          </a:p>
          <a:p>
            <a:pPr algn="just"/>
            <a:r>
              <a:rPr lang="pt-BR" sz="3200" dirty="0">
                <a:latin typeface="Calibri" panose="020F0502020204030204" pitchFamily="34" charset="0"/>
                <a:cs typeface="Calibri" panose="020F0502020204030204" pitchFamily="34" charset="0"/>
              </a:rPr>
              <a:t>As radiografias foram pontuadas, de forma cegada, segundo o critério de RUST (</a:t>
            </a:r>
            <a:r>
              <a:rPr lang="pt-BR" sz="3200" i="1" dirty="0" err="1">
                <a:latin typeface="Calibri" panose="020F0502020204030204" pitchFamily="34" charset="0"/>
                <a:cs typeface="Calibri" panose="020F0502020204030204" pitchFamily="34" charset="0"/>
              </a:rPr>
              <a:t>Radiographic</a:t>
            </a:r>
            <a:r>
              <a:rPr lang="pt-BR" sz="3200" i="1" dirty="0">
                <a:latin typeface="Calibri" panose="020F0502020204030204" pitchFamily="34" charset="0"/>
                <a:cs typeface="Calibri" panose="020F0502020204030204" pitchFamily="34" charset="0"/>
              </a:rPr>
              <a:t> Union </a:t>
            </a:r>
            <a:r>
              <a:rPr lang="pt-BR" sz="3200" i="1" dirty="0" err="1">
                <a:latin typeface="Calibri" panose="020F0502020204030204" pitchFamily="34" charset="0"/>
                <a:cs typeface="Calibri" panose="020F0502020204030204" pitchFamily="34" charset="0"/>
              </a:rPr>
              <a:t>Scale</a:t>
            </a:r>
            <a:r>
              <a:rPr lang="pt-BR" sz="3200" i="1" dirty="0">
                <a:latin typeface="Calibri" panose="020F0502020204030204" pitchFamily="34" charset="0"/>
                <a:cs typeface="Calibri" panose="020F0502020204030204" pitchFamily="34" charset="0"/>
              </a:rPr>
              <a:t> for Tibial </a:t>
            </a:r>
            <a:r>
              <a:rPr lang="pt-BR" sz="3200" i="1" dirty="0" err="1">
                <a:latin typeface="Calibri" panose="020F0502020204030204" pitchFamily="34" charset="0"/>
                <a:cs typeface="Calibri" panose="020F0502020204030204" pitchFamily="34" charset="0"/>
              </a:rPr>
              <a:t>Fractures</a:t>
            </a:r>
            <a:r>
              <a:rPr lang="pt-BR" sz="3200" dirty="0">
                <a:latin typeface="Calibri" panose="020F0502020204030204" pitchFamily="34" charset="0"/>
                <a:cs typeface="Calibri" panose="020F0502020204030204" pitchFamily="34" charset="0"/>
              </a:rPr>
              <a:t>) por cinco especialistas no Trauma Ortopédico, que atribuíram a cada osteotomia pontuação entre 4 e 12, segundo o critério de RUST. Foram consideradas as notas idênticas mais frequentes dos cinco. A osteotomia foi considerada consolidada quando o escore RUST era maior ou igual a 10.</a:t>
            </a:r>
          </a:p>
          <a:p>
            <a:pPr algn="just"/>
            <a:r>
              <a:rPr lang="pt-BR" sz="3200" dirty="0">
                <a:latin typeface="Calibri" panose="020F0502020204030204" pitchFamily="34" charset="0"/>
                <a:cs typeface="Calibri" panose="020F0502020204030204" pitchFamily="34" charset="0"/>
              </a:rPr>
              <a:t>Analisou-se, pelo teste de Pearson, as correlações entre </a:t>
            </a:r>
            <a:r>
              <a:rPr lang="pt-BR" sz="3200" dirty="0" err="1">
                <a:latin typeface="Calibri" panose="020F0502020204030204" pitchFamily="34" charset="0"/>
                <a:cs typeface="Calibri" panose="020F0502020204030204" pitchFamily="34" charset="0"/>
              </a:rPr>
              <a:t>F</a:t>
            </a:r>
            <a:r>
              <a:rPr lang="pt-BR" sz="3200" baseline="-25000" dirty="0" err="1">
                <a:latin typeface="Calibri" panose="020F0502020204030204" pitchFamily="34" charset="0"/>
                <a:cs typeface="Calibri" panose="020F0502020204030204" pitchFamily="34" charset="0"/>
              </a:rPr>
              <a:t>max</a:t>
            </a:r>
            <a:r>
              <a:rPr lang="pt-BR" sz="3200" baseline="-25000" dirty="0">
                <a:latin typeface="Calibri" panose="020F0502020204030204" pitchFamily="34" charset="0"/>
                <a:cs typeface="Calibri" panose="020F0502020204030204" pitchFamily="34" charset="0"/>
              </a:rPr>
              <a:t>-operado</a:t>
            </a:r>
            <a:r>
              <a:rPr lang="pt-BR" sz="3200" dirty="0">
                <a:latin typeface="Calibri" panose="020F0502020204030204" pitchFamily="34" charset="0"/>
                <a:cs typeface="Calibri" panose="020F0502020204030204" pitchFamily="34" charset="0"/>
              </a:rPr>
              <a:t>/</a:t>
            </a:r>
            <a:r>
              <a:rPr lang="pt-BR" sz="3200" dirty="0" err="1">
                <a:latin typeface="Calibri" panose="020F0502020204030204" pitchFamily="34" charset="0"/>
                <a:cs typeface="Calibri" panose="020F0502020204030204" pitchFamily="34" charset="0"/>
              </a:rPr>
              <a:t>F</a:t>
            </a:r>
            <a:r>
              <a:rPr lang="pt-BR" sz="3200" baseline="-25000" dirty="0" err="1">
                <a:latin typeface="Calibri" panose="020F0502020204030204" pitchFamily="34" charset="0"/>
                <a:cs typeface="Calibri" panose="020F0502020204030204" pitchFamily="34" charset="0"/>
              </a:rPr>
              <a:t>max</a:t>
            </a:r>
            <a:r>
              <a:rPr lang="pt-BR" sz="3200" baseline="-25000" dirty="0">
                <a:latin typeface="Calibri" panose="020F0502020204030204" pitchFamily="34" charset="0"/>
                <a:cs typeface="Calibri" panose="020F0502020204030204" pitchFamily="34" charset="0"/>
              </a:rPr>
              <a:t>-integro</a:t>
            </a:r>
            <a:r>
              <a:rPr lang="pt-BR" sz="3200" dirty="0">
                <a:latin typeface="Calibri" panose="020F0502020204030204" pitchFamily="34" charset="0"/>
                <a:cs typeface="Calibri" panose="020F0502020204030204" pitchFamily="34" charset="0"/>
              </a:rPr>
              <a:t> (%) de cada animal versus o respectivo escore RUST, e pelo teste do Chi-quadrado, a associação entre as variáveis categóricas “consolidado” e “não consolidado” determinadas pela razão de forças (consolidado para </a:t>
            </a:r>
            <a:r>
              <a:rPr lang="pt-BR" sz="3200" dirty="0" err="1">
                <a:latin typeface="Calibri" panose="020F0502020204030204" pitchFamily="34" charset="0"/>
                <a:cs typeface="Calibri" panose="020F0502020204030204" pitchFamily="34" charset="0"/>
              </a:rPr>
              <a:t>F</a:t>
            </a:r>
            <a:r>
              <a:rPr lang="pt-BR" sz="3200" baseline="-25000" dirty="0" err="1">
                <a:latin typeface="Calibri" panose="020F0502020204030204" pitchFamily="34" charset="0"/>
                <a:cs typeface="Calibri" panose="020F0502020204030204" pitchFamily="34" charset="0"/>
              </a:rPr>
              <a:t>max</a:t>
            </a:r>
            <a:r>
              <a:rPr lang="pt-BR" sz="3200" baseline="-25000" dirty="0">
                <a:latin typeface="Calibri" panose="020F0502020204030204" pitchFamily="34" charset="0"/>
                <a:cs typeface="Calibri" panose="020F0502020204030204" pitchFamily="34" charset="0"/>
              </a:rPr>
              <a:t>-operado</a:t>
            </a:r>
            <a:r>
              <a:rPr lang="pt-BR" sz="3200" dirty="0">
                <a:latin typeface="Calibri" panose="020F0502020204030204" pitchFamily="34" charset="0"/>
                <a:cs typeface="Calibri" panose="020F0502020204030204" pitchFamily="34" charset="0"/>
              </a:rPr>
              <a:t>/</a:t>
            </a:r>
            <a:r>
              <a:rPr lang="pt-BR" sz="3200" dirty="0" err="1">
                <a:latin typeface="Calibri" panose="020F0502020204030204" pitchFamily="34" charset="0"/>
                <a:cs typeface="Calibri" panose="020F0502020204030204" pitchFamily="34" charset="0"/>
              </a:rPr>
              <a:t>F</a:t>
            </a:r>
            <a:r>
              <a:rPr lang="pt-BR" sz="3200" baseline="-25000" dirty="0" err="1">
                <a:latin typeface="Calibri" panose="020F0502020204030204" pitchFamily="34" charset="0"/>
                <a:cs typeface="Calibri" panose="020F0502020204030204" pitchFamily="34" charset="0"/>
              </a:rPr>
              <a:t>max</a:t>
            </a:r>
            <a:r>
              <a:rPr lang="pt-BR" sz="3200" baseline="-25000" dirty="0">
                <a:latin typeface="Calibri" panose="020F0502020204030204" pitchFamily="34" charset="0"/>
                <a:cs typeface="Calibri" panose="020F0502020204030204" pitchFamily="34" charset="0"/>
              </a:rPr>
              <a:t>-integro</a:t>
            </a:r>
            <a:r>
              <a:rPr lang="pt-BR" sz="3200" dirty="0">
                <a:latin typeface="Calibri" panose="020F0502020204030204" pitchFamily="34" charset="0"/>
                <a:cs typeface="Calibri" panose="020F0502020204030204" pitchFamily="34" charset="0"/>
              </a:rPr>
              <a:t> &gt; 80%) versus consolidado de acordo com RUST ≥ 10, (</a:t>
            </a:r>
            <a:r>
              <a:rPr lang="el-GR" sz="3200" dirty="0">
                <a:latin typeface="Calibri" panose="020F0502020204030204" pitchFamily="34" charset="0"/>
                <a:cs typeface="Calibri" panose="020F0502020204030204" pitchFamily="34" charset="0"/>
              </a:rPr>
              <a:t>α</a:t>
            </a:r>
            <a:r>
              <a:rPr lang="pt-BR" sz="3200" dirty="0">
                <a:latin typeface="Calibri" panose="020F0502020204030204" pitchFamily="34" charset="0"/>
                <a:cs typeface="Calibri" panose="020F0502020204030204" pitchFamily="34" charset="0"/>
              </a:rPr>
              <a:t> = 0,05).</a:t>
            </a:r>
          </a:p>
        </p:txBody>
      </p:sp>
      <p:sp>
        <p:nvSpPr>
          <p:cNvPr id="13" name="CaixaDeTexto 12">
            <a:extLst>
              <a:ext uri="{FF2B5EF4-FFF2-40B4-BE49-F238E27FC236}">
                <a16:creationId xmlns:a16="http://schemas.microsoft.com/office/drawing/2014/main" id="{719ECD29-8E79-6688-896A-4EAA229BF9D3}"/>
              </a:ext>
            </a:extLst>
          </p:cNvPr>
          <p:cNvSpPr txBox="1"/>
          <p:nvPr/>
        </p:nvSpPr>
        <p:spPr>
          <a:xfrm>
            <a:off x="1371600" y="12971643"/>
            <a:ext cx="2914067"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Metodologia</a:t>
            </a:r>
          </a:p>
        </p:txBody>
      </p:sp>
      <p:sp>
        <p:nvSpPr>
          <p:cNvPr id="14" name="CaixaDeTexto 13">
            <a:extLst>
              <a:ext uri="{FF2B5EF4-FFF2-40B4-BE49-F238E27FC236}">
                <a16:creationId xmlns:a16="http://schemas.microsoft.com/office/drawing/2014/main" id="{198F0AF7-F893-96E5-26A1-1D208A777100}"/>
              </a:ext>
            </a:extLst>
          </p:cNvPr>
          <p:cNvSpPr txBox="1"/>
          <p:nvPr/>
        </p:nvSpPr>
        <p:spPr>
          <a:xfrm rot="10800000" flipV="1">
            <a:off x="4398633" y="34827666"/>
            <a:ext cx="4152277" cy="707886"/>
          </a:xfrm>
          <a:prstGeom prst="rect">
            <a:avLst/>
          </a:prstGeom>
          <a:noFill/>
        </p:spPr>
        <p:txBody>
          <a:bodyPr wrap="square" rtlCol="0">
            <a:spAutoFit/>
          </a:bodyPr>
          <a:lstStyle/>
          <a:p>
            <a:r>
              <a:rPr lang="pt-BR" sz="2000" dirty="0">
                <a:latin typeface="Calibri" panose="020F0502020204030204" pitchFamily="34" charset="0"/>
                <a:cs typeface="Calibri" panose="020F0502020204030204" pitchFamily="34" charset="0"/>
              </a:rPr>
              <a:t>Figura 1: Montagem para o ensaio de flexão em três pontos da tíbia do rato.</a:t>
            </a:r>
          </a:p>
        </p:txBody>
      </p:sp>
      <p:sp>
        <p:nvSpPr>
          <p:cNvPr id="20" name="CaixaDeTexto 19">
            <a:extLst>
              <a:ext uri="{FF2B5EF4-FFF2-40B4-BE49-F238E27FC236}">
                <a16:creationId xmlns:a16="http://schemas.microsoft.com/office/drawing/2014/main" id="{C9801DE1-BE9C-91B4-8E6A-5E2F98EA3E2B}"/>
              </a:ext>
            </a:extLst>
          </p:cNvPr>
          <p:cNvSpPr txBox="1"/>
          <p:nvPr/>
        </p:nvSpPr>
        <p:spPr>
          <a:xfrm>
            <a:off x="14514401" y="28041662"/>
            <a:ext cx="11285061" cy="5632311"/>
          </a:xfrm>
          <a:prstGeom prst="rect">
            <a:avLst/>
          </a:prstGeom>
          <a:noFill/>
        </p:spPr>
        <p:txBody>
          <a:bodyPr wrap="square" rtlCol="0">
            <a:spAutoFit/>
          </a:bodyPr>
          <a:lstStyle/>
          <a:p>
            <a:pPr algn="just"/>
            <a:r>
              <a:rPr lang="pt-BR" sz="4000" b="1" dirty="0">
                <a:latin typeface="Calibri" panose="020F0502020204030204" pitchFamily="34" charset="0"/>
                <a:cs typeface="Calibri" panose="020F0502020204030204" pitchFamily="34" charset="0"/>
              </a:rPr>
              <a:t>Discussão</a:t>
            </a:r>
          </a:p>
          <a:p>
            <a:pPr algn="just"/>
            <a:r>
              <a:rPr lang="pt-BR" sz="3200" dirty="0">
                <a:latin typeface="Calibri" panose="020F0502020204030204" pitchFamily="34" charset="0"/>
                <a:cs typeface="Calibri" panose="020F0502020204030204" pitchFamily="34" charset="0"/>
              </a:rPr>
              <a:t>Observou-se grande discrepância na distribuição de </a:t>
            </a:r>
            <a:r>
              <a:rPr lang="pt-BR" sz="3200" dirty="0" err="1">
                <a:latin typeface="Calibri" panose="020F0502020204030204" pitchFamily="34" charset="0"/>
                <a:cs typeface="Calibri" panose="020F0502020204030204" pitchFamily="34" charset="0"/>
              </a:rPr>
              <a:t>F</a:t>
            </a:r>
            <a:r>
              <a:rPr lang="pt-BR" sz="3200" baseline="-25000" dirty="0" err="1">
                <a:latin typeface="Calibri" panose="020F0502020204030204" pitchFamily="34" charset="0"/>
                <a:cs typeface="Calibri" panose="020F0502020204030204" pitchFamily="34" charset="0"/>
              </a:rPr>
              <a:t>max</a:t>
            </a:r>
            <a:r>
              <a:rPr lang="pt-BR" sz="3200" baseline="-25000" dirty="0">
                <a:latin typeface="Calibri" panose="020F0502020204030204" pitchFamily="34" charset="0"/>
                <a:cs typeface="Calibri" panose="020F0502020204030204" pitchFamily="34" charset="0"/>
              </a:rPr>
              <a:t>-operado</a:t>
            </a:r>
            <a:r>
              <a:rPr lang="pt-BR" sz="3200" dirty="0">
                <a:latin typeface="Calibri" panose="020F0502020204030204" pitchFamily="34" charset="0"/>
                <a:cs typeface="Calibri" panose="020F0502020204030204" pitchFamily="34" charset="0"/>
              </a:rPr>
              <a:t>/</a:t>
            </a:r>
            <a:r>
              <a:rPr lang="pt-BR" sz="3200" dirty="0" err="1">
                <a:latin typeface="Calibri" panose="020F0502020204030204" pitchFamily="34" charset="0"/>
                <a:cs typeface="Calibri" panose="020F0502020204030204" pitchFamily="34" charset="0"/>
              </a:rPr>
              <a:t>F</a:t>
            </a:r>
            <a:r>
              <a:rPr lang="pt-BR" sz="3200" baseline="-25000" dirty="0" err="1">
                <a:latin typeface="Calibri" panose="020F0502020204030204" pitchFamily="34" charset="0"/>
                <a:cs typeface="Calibri" panose="020F0502020204030204" pitchFamily="34" charset="0"/>
              </a:rPr>
              <a:t>max</a:t>
            </a:r>
            <a:r>
              <a:rPr lang="pt-BR" sz="3200" baseline="-25000" dirty="0">
                <a:latin typeface="Calibri" panose="020F0502020204030204" pitchFamily="34" charset="0"/>
                <a:cs typeface="Calibri" panose="020F0502020204030204" pitchFamily="34" charset="0"/>
              </a:rPr>
              <a:t>-integro</a:t>
            </a:r>
            <a:r>
              <a:rPr lang="pt-BR" sz="3200" dirty="0">
                <a:latin typeface="Calibri" panose="020F0502020204030204" pitchFamily="34" charset="0"/>
                <a:cs typeface="Calibri" panose="020F0502020204030204" pitchFamily="34" charset="0"/>
              </a:rPr>
              <a:t> (%) versus escore RUST (coeficiente de correlação de Pearson =-0,12). No entanto, quando se correlacionou as categorias (consolidado e não consolidado) com a % de </a:t>
            </a:r>
            <a:r>
              <a:rPr lang="pt-BR" sz="3200" dirty="0" err="1">
                <a:latin typeface="Calibri" panose="020F0502020204030204" pitchFamily="34" charset="0"/>
                <a:cs typeface="Calibri" panose="020F0502020204030204" pitchFamily="34" charset="0"/>
              </a:rPr>
              <a:t>Fôrça</a:t>
            </a:r>
            <a:r>
              <a:rPr lang="pt-BR" sz="3200" dirty="0">
                <a:latin typeface="Calibri" panose="020F0502020204030204" pitchFamily="34" charset="0"/>
                <a:cs typeface="Calibri" panose="020F0502020204030204" pitchFamily="34" charset="0"/>
              </a:rPr>
              <a:t> </a:t>
            </a:r>
            <a:r>
              <a:rPr lang="pt-BR" sz="3200" dirty="0" err="1">
                <a:latin typeface="Calibri" panose="020F0502020204030204" pitchFamily="34" charset="0"/>
                <a:cs typeface="Calibri" panose="020F0502020204030204" pitchFamily="34" charset="0"/>
              </a:rPr>
              <a:t>max</a:t>
            </a:r>
            <a:r>
              <a:rPr lang="pt-BR" sz="3200" dirty="0">
                <a:latin typeface="Calibri" panose="020F0502020204030204" pitchFamily="34" charset="0"/>
                <a:cs typeface="Calibri" panose="020F0502020204030204" pitchFamily="34" charset="0"/>
              </a:rPr>
              <a:t>. (teste do Chi-quadrado; p &lt; 0,05) foi observado que nos animais com mais de 80% de Força Max. a frequência de RUST &gt;=10 foi significativamente maior (p=0,02) indicando que este critério foi suficiente para o diagnóstico da união. Este encontro esta de acordo com outros estudos experimentais em animais de pequeno porte 1,4 e em ovelhas3. </a:t>
            </a:r>
          </a:p>
        </p:txBody>
      </p:sp>
      <p:sp>
        <p:nvSpPr>
          <p:cNvPr id="24" name="CaixaDeTexto 23">
            <a:extLst>
              <a:ext uri="{FF2B5EF4-FFF2-40B4-BE49-F238E27FC236}">
                <a16:creationId xmlns:a16="http://schemas.microsoft.com/office/drawing/2014/main" id="{D70C7F32-77F2-4AA0-D017-04EBA42F3AC4}"/>
              </a:ext>
            </a:extLst>
          </p:cNvPr>
          <p:cNvSpPr txBox="1"/>
          <p:nvPr/>
        </p:nvSpPr>
        <p:spPr>
          <a:xfrm>
            <a:off x="14400210" y="34275433"/>
            <a:ext cx="11134968" cy="2062103"/>
          </a:xfrm>
          <a:prstGeom prst="rect">
            <a:avLst/>
          </a:prstGeom>
          <a:noFill/>
        </p:spPr>
        <p:txBody>
          <a:bodyPr wrap="square" rtlCol="0">
            <a:spAutoFit/>
          </a:bodyPr>
          <a:lstStyle/>
          <a:p>
            <a:pPr algn="just"/>
            <a:r>
              <a:rPr lang="pt-BR" sz="3200" dirty="0">
                <a:latin typeface="Calibri" panose="020F0502020204030204" pitchFamily="34" charset="0"/>
                <a:cs typeface="Calibri" panose="020F0502020204030204" pitchFamily="34" charset="0"/>
              </a:rPr>
              <a:t>Em valor absoluto, o critério de RUST não identificou o estado de consolidação, entretanto quando consideraram-se as categorias consolidado e não consolidado esse critério foi capaz de identificar as tíbias que suportaram mais de 80% de força </a:t>
            </a:r>
            <a:r>
              <a:rPr lang="pt-BR" sz="3200" dirty="0" err="1">
                <a:latin typeface="Calibri" panose="020F0502020204030204" pitchFamily="34" charset="0"/>
                <a:cs typeface="Calibri" panose="020F0502020204030204" pitchFamily="34" charset="0"/>
              </a:rPr>
              <a:t>max</a:t>
            </a:r>
            <a:r>
              <a:rPr lang="pt-BR" sz="3200" dirty="0">
                <a:latin typeface="Calibri" panose="020F0502020204030204" pitchFamily="34" charset="0"/>
                <a:cs typeface="Calibri" panose="020F0502020204030204" pitchFamily="34" charset="0"/>
              </a:rPr>
              <a:t>.  </a:t>
            </a:r>
          </a:p>
        </p:txBody>
      </p:sp>
      <p:sp>
        <p:nvSpPr>
          <p:cNvPr id="25" name="CaixaDeTexto 24">
            <a:extLst>
              <a:ext uri="{FF2B5EF4-FFF2-40B4-BE49-F238E27FC236}">
                <a16:creationId xmlns:a16="http://schemas.microsoft.com/office/drawing/2014/main" id="{B2BFC977-3492-1383-FA2E-5AFF9694BF8D}"/>
              </a:ext>
            </a:extLst>
          </p:cNvPr>
          <p:cNvSpPr txBox="1"/>
          <p:nvPr/>
        </p:nvSpPr>
        <p:spPr>
          <a:xfrm>
            <a:off x="14456515" y="33548692"/>
            <a:ext cx="2358338"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Conclusão</a:t>
            </a:r>
          </a:p>
        </p:txBody>
      </p:sp>
      <p:graphicFrame>
        <p:nvGraphicFramePr>
          <p:cNvPr id="17" name="Tabela 16">
            <a:extLst>
              <a:ext uri="{FF2B5EF4-FFF2-40B4-BE49-F238E27FC236}">
                <a16:creationId xmlns:a16="http://schemas.microsoft.com/office/drawing/2014/main" id="{04EA3384-D47A-18E2-36C2-C377BBCD9292}"/>
              </a:ext>
            </a:extLst>
          </p:cNvPr>
          <p:cNvGraphicFramePr>
            <a:graphicFrameLocks noGrp="1" noChangeAspect="1"/>
          </p:cNvGraphicFramePr>
          <p:nvPr>
            <p:extLst>
              <p:ext uri="{D42A27DB-BD31-4B8C-83A1-F6EECF244321}">
                <p14:modId xmlns:p14="http://schemas.microsoft.com/office/powerpoint/2010/main" val="2445316177"/>
              </p:ext>
            </p:extLst>
          </p:nvPr>
        </p:nvGraphicFramePr>
        <p:xfrm>
          <a:off x="14411911" y="10419461"/>
          <a:ext cx="11387551" cy="17104978"/>
        </p:xfrm>
        <a:graphic>
          <a:graphicData uri="http://schemas.openxmlformats.org/drawingml/2006/table">
            <a:tbl>
              <a:tblPr>
                <a:tableStyleId>{5C22544A-7EE6-4342-B048-85BDC9FD1C3A}</a:tableStyleId>
              </a:tblPr>
              <a:tblGrid>
                <a:gridCol w="1986909">
                  <a:extLst>
                    <a:ext uri="{9D8B030D-6E8A-4147-A177-3AD203B41FA5}">
                      <a16:colId xmlns:a16="http://schemas.microsoft.com/office/drawing/2014/main" val="2698201428"/>
                    </a:ext>
                  </a:extLst>
                </a:gridCol>
                <a:gridCol w="1986909">
                  <a:extLst>
                    <a:ext uri="{9D8B030D-6E8A-4147-A177-3AD203B41FA5}">
                      <a16:colId xmlns:a16="http://schemas.microsoft.com/office/drawing/2014/main" val="241438011"/>
                    </a:ext>
                  </a:extLst>
                </a:gridCol>
                <a:gridCol w="1603057">
                  <a:extLst>
                    <a:ext uri="{9D8B030D-6E8A-4147-A177-3AD203B41FA5}">
                      <a16:colId xmlns:a16="http://schemas.microsoft.com/office/drawing/2014/main" val="3637178575"/>
                    </a:ext>
                  </a:extLst>
                </a:gridCol>
                <a:gridCol w="3823767">
                  <a:extLst>
                    <a:ext uri="{9D8B030D-6E8A-4147-A177-3AD203B41FA5}">
                      <a16:colId xmlns:a16="http://schemas.microsoft.com/office/drawing/2014/main" val="1488633738"/>
                    </a:ext>
                  </a:extLst>
                </a:gridCol>
                <a:gridCol w="1986909">
                  <a:extLst>
                    <a:ext uri="{9D8B030D-6E8A-4147-A177-3AD203B41FA5}">
                      <a16:colId xmlns:a16="http://schemas.microsoft.com/office/drawing/2014/main" val="20189328"/>
                    </a:ext>
                  </a:extLst>
                </a:gridCol>
              </a:tblGrid>
              <a:tr h="600058">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Rato</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pt-BR" sz="2800" u="none" strike="noStrike" dirty="0" err="1">
                          <a:effectLst/>
                          <a:latin typeface="Calibri" panose="020F0502020204030204" pitchFamily="34" charset="0"/>
                          <a:ea typeface="Calibri" panose="020F0502020204030204" pitchFamily="34" charset="0"/>
                          <a:cs typeface="Calibri" panose="020F0502020204030204" pitchFamily="34" charset="0"/>
                        </a:rPr>
                        <a:t>F</a:t>
                      </a:r>
                      <a:r>
                        <a:rPr lang="pt-BR" sz="2800" u="none" strike="noStrike" baseline="-25000" dirty="0" err="1">
                          <a:effectLst/>
                          <a:latin typeface="Calibri" panose="020F0502020204030204" pitchFamily="34" charset="0"/>
                          <a:ea typeface="Calibri" panose="020F0502020204030204" pitchFamily="34" charset="0"/>
                          <a:cs typeface="Calibri" panose="020F0502020204030204" pitchFamily="34" charset="0"/>
                        </a:rPr>
                        <a:t>max</a:t>
                      </a:r>
                      <a:r>
                        <a:rPr lang="pt-BR" sz="2800" u="none" strike="noStrike" baseline="-25000" dirty="0">
                          <a:effectLst/>
                          <a:latin typeface="Calibri" panose="020F0502020204030204" pitchFamily="34" charset="0"/>
                          <a:ea typeface="Calibri" panose="020F0502020204030204" pitchFamily="34" charset="0"/>
                          <a:cs typeface="Calibri" panose="020F0502020204030204" pitchFamily="34" charset="0"/>
                        </a:rPr>
                        <a:t> operado</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pt-BR" sz="2800" u="none" strike="noStrike" dirty="0" err="1">
                          <a:effectLst/>
                          <a:latin typeface="Calibri" panose="020F0502020204030204" pitchFamily="34" charset="0"/>
                          <a:ea typeface="Calibri" panose="020F0502020204030204" pitchFamily="34" charset="0"/>
                          <a:cs typeface="Calibri" panose="020F0502020204030204" pitchFamily="34" charset="0"/>
                        </a:rPr>
                        <a:t>F</a:t>
                      </a:r>
                      <a:r>
                        <a:rPr lang="pt-BR" sz="2800" u="none" strike="noStrike" baseline="-25000" dirty="0" err="1">
                          <a:effectLst/>
                          <a:latin typeface="Calibri" panose="020F0502020204030204" pitchFamily="34" charset="0"/>
                          <a:ea typeface="Calibri" panose="020F0502020204030204" pitchFamily="34" charset="0"/>
                          <a:cs typeface="Calibri" panose="020F0502020204030204" pitchFamily="34" charset="0"/>
                        </a:rPr>
                        <a:t>max</a:t>
                      </a:r>
                      <a:r>
                        <a:rPr lang="pt-BR" sz="2800" u="none" strike="noStrike" baseline="-25000" dirty="0">
                          <a:effectLst/>
                          <a:latin typeface="Calibri" panose="020F0502020204030204" pitchFamily="34" charset="0"/>
                          <a:ea typeface="Calibri" panose="020F0502020204030204" pitchFamily="34" charset="0"/>
                          <a:cs typeface="Calibri" panose="020F0502020204030204" pitchFamily="34" charset="0"/>
                        </a:rPr>
                        <a:t> integro</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pt-BR" sz="2800" u="none" strike="noStrike" dirty="0" err="1">
                          <a:effectLst/>
                          <a:latin typeface="Calibri" panose="020F0502020204030204" pitchFamily="34" charset="0"/>
                          <a:ea typeface="Calibri" panose="020F0502020204030204" pitchFamily="34" charset="0"/>
                          <a:cs typeface="Calibri" panose="020F0502020204030204" pitchFamily="34" charset="0"/>
                        </a:rPr>
                        <a:t>F</a:t>
                      </a:r>
                      <a:r>
                        <a:rPr lang="pt-BR" sz="2800" u="none" strike="noStrike" baseline="-25000" dirty="0" err="1">
                          <a:effectLst/>
                          <a:latin typeface="Calibri" panose="020F0502020204030204" pitchFamily="34" charset="0"/>
                          <a:ea typeface="Calibri" panose="020F0502020204030204" pitchFamily="34" charset="0"/>
                          <a:cs typeface="Calibri" panose="020F0502020204030204" pitchFamily="34" charset="0"/>
                        </a:rPr>
                        <a:t>max-oper</a:t>
                      </a:r>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a:t>
                      </a:r>
                      <a:r>
                        <a:rPr lang="pt-BR" sz="2800" u="none" strike="noStrike" dirty="0" err="1">
                          <a:effectLst/>
                          <a:latin typeface="Calibri" panose="020F0502020204030204" pitchFamily="34" charset="0"/>
                          <a:ea typeface="Calibri" panose="020F0502020204030204" pitchFamily="34" charset="0"/>
                          <a:cs typeface="Calibri" panose="020F0502020204030204" pitchFamily="34" charset="0"/>
                        </a:rPr>
                        <a:t>F</a:t>
                      </a:r>
                      <a:r>
                        <a:rPr lang="pt-BR" sz="2800" u="none" strike="noStrike" baseline="-25000" dirty="0" err="1">
                          <a:effectLst/>
                          <a:latin typeface="Calibri" panose="020F0502020204030204" pitchFamily="34" charset="0"/>
                          <a:ea typeface="Calibri" panose="020F0502020204030204" pitchFamily="34" charset="0"/>
                          <a:cs typeface="Calibri" panose="020F0502020204030204" pitchFamily="34" charset="0"/>
                        </a:rPr>
                        <a:t>max-int</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RUST</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8687749"/>
                  </a:ext>
                </a:extLst>
              </a:tr>
              <a:tr h="320031">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lnT w="12700" cap="flat" cmpd="sng" algn="ctr">
                      <a:solidFill>
                        <a:schemeClr val="tx1"/>
                      </a:solidFill>
                      <a:prstDash val="solid"/>
                      <a:round/>
                      <a:headEnd type="none" w="med" len="med"/>
                      <a:tailEnd type="none" w="med" len="med"/>
                    </a:lnT>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145,3</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lnT w="12700" cap="flat" cmpd="sng" algn="ctr">
                      <a:solidFill>
                        <a:schemeClr val="tx1"/>
                      </a:solidFill>
                      <a:prstDash val="solid"/>
                      <a:round/>
                      <a:headEnd type="none" w="med" len="med"/>
                      <a:tailEnd type="none" w="med" len="med"/>
                    </a:lnT>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182,8</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lnT w="12700" cap="flat" cmpd="sng" algn="ctr">
                      <a:solidFill>
                        <a:schemeClr val="tx1"/>
                      </a:solidFill>
                      <a:prstDash val="solid"/>
                      <a:round/>
                      <a:headEnd type="none" w="med" len="med"/>
                      <a:tailEnd type="none" w="med" len="med"/>
                    </a:lnT>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79,5%</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lnT w="12700" cap="flat" cmpd="sng" algn="ctr">
                      <a:solidFill>
                        <a:schemeClr val="tx1"/>
                      </a:solidFill>
                      <a:prstDash val="solid"/>
                      <a:round/>
                      <a:headEnd type="none" w="med" len="med"/>
                      <a:tailEnd type="none" w="med" len="med"/>
                    </a:lnT>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9</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327069129"/>
                  </a:ext>
                </a:extLst>
              </a:tr>
              <a:tr h="320031">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2</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208,6</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182,7</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114,2%</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10</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extLst>
                  <a:ext uri="{0D108BD9-81ED-4DB2-BD59-A6C34878D82A}">
                    <a16:rowId xmlns:a16="http://schemas.microsoft.com/office/drawing/2014/main" val="477686400"/>
                  </a:ext>
                </a:extLst>
              </a:tr>
              <a:tr h="320031">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3</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124,7</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169,4</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73,6%</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12</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extLst>
                  <a:ext uri="{0D108BD9-81ED-4DB2-BD59-A6C34878D82A}">
                    <a16:rowId xmlns:a16="http://schemas.microsoft.com/office/drawing/2014/main" val="2558437564"/>
                  </a:ext>
                </a:extLst>
              </a:tr>
              <a:tr h="320031">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4</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166,3</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153,8</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108,1%</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12</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extLst>
                  <a:ext uri="{0D108BD9-81ED-4DB2-BD59-A6C34878D82A}">
                    <a16:rowId xmlns:a16="http://schemas.microsoft.com/office/drawing/2014/main" val="3720544923"/>
                  </a:ext>
                </a:extLst>
              </a:tr>
              <a:tr h="320031">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5</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167,6</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218,1</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76,8%</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12</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extLst>
                  <a:ext uri="{0D108BD9-81ED-4DB2-BD59-A6C34878D82A}">
                    <a16:rowId xmlns:a16="http://schemas.microsoft.com/office/drawing/2014/main" val="2175949037"/>
                  </a:ext>
                </a:extLst>
              </a:tr>
              <a:tr h="306696">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7</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66,7</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108,7</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61,4%</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11</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extLst>
                  <a:ext uri="{0D108BD9-81ED-4DB2-BD59-A6C34878D82A}">
                    <a16:rowId xmlns:a16="http://schemas.microsoft.com/office/drawing/2014/main" val="2829586742"/>
                  </a:ext>
                </a:extLst>
              </a:tr>
              <a:tr h="320031">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8</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142,7</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181,4</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78,7%</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10</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extLst>
                  <a:ext uri="{0D108BD9-81ED-4DB2-BD59-A6C34878D82A}">
                    <a16:rowId xmlns:a16="http://schemas.microsoft.com/office/drawing/2014/main" val="1000426674"/>
                  </a:ext>
                </a:extLst>
              </a:tr>
              <a:tr h="320031">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9</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136,6</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154,7</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88,3%</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10</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extLst>
                  <a:ext uri="{0D108BD9-81ED-4DB2-BD59-A6C34878D82A}">
                    <a16:rowId xmlns:a16="http://schemas.microsoft.com/office/drawing/2014/main" val="2040725025"/>
                  </a:ext>
                </a:extLst>
              </a:tr>
              <a:tr h="320031">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11</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184</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198,8</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92,6%</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10</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extLst>
                  <a:ext uri="{0D108BD9-81ED-4DB2-BD59-A6C34878D82A}">
                    <a16:rowId xmlns:a16="http://schemas.microsoft.com/office/drawing/2014/main" val="3792458082"/>
                  </a:ext>
                </a:extLst>
              </a:tr>
              <a:tr h="306696">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12</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84,9</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181,7</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46,7%</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10</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extLst>
                  <a:ext uri="{0D108BD9-81ED-4DB2-BD59-A6C34878D82A}">
                    <a16:rowId xmlns:a16="http://schemas.microsoft.com/office/drawing/2014/main" val="191986538"/>
                  </a:ext>
                </a:extLst>
              </a:tr>
              <a:tr h="320031">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13</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44,6</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186</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24,0%</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10</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extLst>
                  <a:ext uri="{0D108BD9-81ED-4DB2-BD59-A6C34878D82A}">
                    <a16:rowId xmlns:a16="http://schemas.microsoft.com/office/drawing/2014/main" val="995115243"/>
                  </a:ext>
                </a:extLst>
              </a:tr>
              <a:tr h="320031">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14</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99,1</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148,2</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66,9%</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12</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extLst>
                  <a:ext uri="{0D108BD9-81ED-4DB2-BD59-A6C34878D82A}">
                    <a16:rowId xmlns:a16="http://schemas.microsoft.com/office/drawing/2014/main" val="1157636396"/>
                  </a:ext>
                </a:extLst>
              </a:tr>
              <a:tr h="320031">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15</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137,7</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168,1</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81,9%</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11</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extLst>
                  <a:ext uri="{0D108BD9-81ED-4DB2-BD59-A6C34878D82A}">
                    <a16:rowId xmlns:a16="http://schemas.microsoft.com/office/drawing/2014/main" val="128222538"/>
                  </a:ext>
                </a:extLst>
              </a:tr>
              <a:tr h="306696">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16</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132,3</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200,6</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66,0%</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11</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extLst>
                  <a:ext uri="{0D108BD9-81ED-4DB2-BD59-A6C34878D82A}">
                    <a16:rowId xmlns:a16="http://schemas.microsoft.com/office/drawing/2014/main" val="3593927123"/>
                  </a:ext>
                </a:extLst>
              </a:tr>
              <a:tr h="320031">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17</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172,1</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244,1</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70,5%</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10</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extLst>
                  <a:ext uri="{0D108BD9-81ED-4DB2-BD59-A6C34878D82A}">
                    <a16:rowId xmlns:a16="http://schemas.microsoft.com/office/drawing/2014/main" val="1010404824"/>
                  </a:ext>
                </a:extLst>
              </a:tr>
              <a:tr h="320031">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19</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100,5</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195,8</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51,3%</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9</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extLst>
                  <a:ext uri="{0D108BD9-81ED-4DB2-BD59-A6C34878D82A}">
                    <a16:rowId xmlns:a16="http://schemas.microsoft.com/office/drawing/2014/main" val="1971014235"/>
                  </a:ext>
                </a:extLst>
              </a:tr>
              <a:tr h="320031">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20</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179,4</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196,1</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91,5%</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11</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extLst>
                  <a:ext uri="{0D108BD9-81ED-4DB2-BD59-A6C34878D82A}">
                    <a16:rowId xmlns:a16="http://schemas.microsoft.com/office/drawing/2014/main" val="1763808434"/>
                  </a:ext>
                </a:extLst>
              </a:tr>
              <a:tr h="320031">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21</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219,1</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193,4</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113,3%</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12</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extLst>
                  <a:ext uri="{0D108BD9-81ED-4DB2-BD59-A6C34878D82A}">
                    <a16:rowId xmlns:a16="http://schemas.microsoft.com/office/drawing/2014/main" val="540600827"/>
                  </a:ext>
                </a:extLst>
              </a:tr>
              <a:tr h="320031">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25</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82,9</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212,4</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39,0%</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12</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extLst>
                  <a:ext uri="{0D108BD9-81ED-4DB2-BD59-A6C34878D82A}">
                    <a16:rowId xmlns:a16="http://schemas.microsoft.com/office/drawing/2014/main" val="2268286387"/>
                  </a:ext>
                </a:extLst>
              </a:tr>
              <a:tr h="320031">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26</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153,9</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183,3</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84,0%</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12</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extLst>
                  <a:ext uri="{0D108BD9-81ED-4DB2-BD59-A6C34878D82A}">
                    <a16:rowId xmlns:a16="http://schemas.microsoft.com/office/drawing/2014/main" val="2551733098"/>
                  </a:ext>
                </a:extLst>
              </a:tr>
              <a:tr h="320031">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27</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82,2</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245,3</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33,5%</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12</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extLst>
                  <a:ext uri="{0D108BD9-81ED-4DB2-BD59-A6C34878D82A}">
                    <a16:rowId xmlns:a16="http://schemas.microsoft.com/office/drawing/2014/main" val="3781655081"/>
                  </a:ext>
                </a:extLst>
              </a:tr>
              <a:tr h="320031">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28</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103,6</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143,9</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72,0%</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11</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extLst>
                  <a:ext uri="{0D108BD9-81ED-4DB2-BD59-A6C34878D82A}">
                    <a16:rowId xmlns:a16="http://schemas.microsoft.com/office/drawing/2014/main" val="957156520"/>
                  </a:ext>
                </a:extLst>
              </a:tr>
              <a:tr h="320031">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30</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94,6</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190,3</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49,7%</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10</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extLst>
                  <a:ext uri="{0D108BD9-81ED-4DB2-BD59-A6C34878D82A}">
                    <a16:rowId xmlns:a16="http://schemas.microsoft.com/office/drawing/2014/main" val="2239589781"/>
                  </a:ext>
                </a:extLst>
              </a:tr>
              <a:tr h="320031">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31</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120,3</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148,8</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80,8%</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10</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extLst>
                  <a:ext uri="{0D108BD9-81ED-4DB2-BD59-A6C34878D82A}">
                    <a16:rowId xmlns:a16="http://schemas.microsoft.com/office/drawing/2014/main" val="3998147776"/>
                  </a:ext>
                </a:extLst>
              </a:tr>
              <a:tr h="320031">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32</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134,6</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139,1</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96,8%</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11</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extLst>
                  <a:ext uri="{0D108BD9-81ED-4DB2-BD59-A6C34878D82A}">
                    <a16:rowId xmlns:a16="http://schemas.microsoft.com/office/drawing/2014/main" val="544583808"/>
                  </a:ext>
                </a:extLst>
              </a:tr>
              <a:tr h="320031">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33</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150,7</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176,5</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85,4%</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12</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extLst>
                  <a:ext uri="{0D108BD9-81ED-4DB2-BD59-A6C34878D82A}">
                    <a16:rowId xmlns:a16="http://schemas.microsoft.com/office/drawing/2014/main" val="3661663143"/>
                  </a:ext>
                </a:extLst>
              </a:tr>
              <a:tr h="320031">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34</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203,5</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199,9</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101,8%</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11</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extLst>
                  <a:ext uri="{0D108BD9-81ED-4DB2-BD59-A6C34878D82A}">
                    <a16:rowId xmlns:a16="http://schemas.microsoft.com/office/drawing/2014/main" val="1631707614"/>
                  </a:ext>
                </a:extLst>
              </a:tr>
              <a:tr h="320031">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35</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120,4</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185,5</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64,9%</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10</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extLst>
                  <a:ext uri="{0D108BD9-81ED-4DB2-BD59-A6C34878D82A}">
                    <a16:rowId xmlns:a16="http://schemas.microsoft.com/office/drawing/2014/main" val="914622007"/>
                  </a:ext>
                </a:extLst>
              </a:tr>
              <a:tr h="320031">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36</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100,6</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167,2</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60,2%</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11</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extLst>
                  <a:ext uri="{0D108BD9-81ED-4DB2-BD59-A6C34878D82A}">
                    <a16:rowId xmlns:a16="http://schemas.microsoft.com/office/drawing/2014/main" val="340571396"/>
                  </a:ext>
                </a:extLst>
              </a:tr>
              <a:tr h="320031">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37</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115,2</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123,8</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93,1%</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12</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extLst>
                  <a:ext uri="{0D108BD9-81ED-4DB2-BD59-A6C34878D82A}">
                    <a16:rowId xmlns:a16="http://schemas.microsoft.com/office/drawing/2014/main" val="2217430436"/>
                  </a:ext>
                </a:extLst>
              </a:tr>
              <a:tr h="320031">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38</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110</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169,5</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64,9%</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12</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extLst>
                  <a:ext uri="{0D108BD9-81ED-4DB2-BD59-A6C34878D82A}">
                    <a16:rowId xmlns:a16="http://schemas.microsoft.com/office/drawing/2014/main" val="928761885"/>
                  </a:ext>
                </a:extLst>
              </a:tr>
              <a:tr h="320031">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39</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111</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127,9</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86,8%</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11</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extLst>
                  <a:ext uri="{0D108BD9-81ED-4DB2-BD59-A6C34878D82A}">
                    <a16:rowId xmlns:a16="http://schemas.microsoft.com/office/drawing/2014/main" val="2939012470"/>
                  </a:ext>
                </a:extLst>
              </a:tr>
              <a:tr h="320031">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40</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112,4</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184,1</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61,1%</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12</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extLst>
                  <a:ext uri="{0D108BD9-81ED-4DB2-BD59-A6C34878D82A}">
                    <a16:rowId xmlns:a16="http://schemas.microsoft.com/office/drawing/2014/main" val="1008294552"/>
                  </a:ext>
                </a:extLst>
              </a:tr>
              <a:tr h="320031">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41</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128,6</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147,8</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87,0%</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12</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extLst>
                  <a:ext uri="{0D108BD9-81ED-4DB2-BD59-A6C34878D82A}">
                    <a16:rowId xmlns:a16="http://schemas.microsoft.com/office/drawing/2014/main" val="1509019944"/>
                  </a:ext>
                </a:extLst>
              </a:tr>
              <a:tr h="320031">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42</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116,5</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153,5</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75,9%</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12</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extLst>
                  <a:ext uri="{0D108BD9-81ED-4DB2-BD59-A6C34878D82A}">
                    <a16:rowId xmlns:a16="http://schemas.microsoft.com/office/drawing/2014/main" val="3966396307"/>
                  </a:ext>
                </a:extLst>
              </a:tr>
              <a:tr h="320031">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43</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100</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173,3</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57,7%</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12</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extLst>
                  <a:ext uri="{0D108BD9-81ED-4DB2-BD59-A6C34878D82A}">
                    <a16:rowId xmlns:a16="http://schemas.microsoft.com/office/drawing/2014/main" val="2504111050"/>
                  </a:ext>
                </a:extLst>
              </a:tr>
              <a:tr h="320031">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44</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a:effectLst/>
                          <a:latin typeface="Calibri" panose="020F0502020204030204" pitchFamily="34" charset="0"/>
                          <a:ea typeface="Calibri" panose="020F0502020204030204" pitchFamily="34" charset="0"/>
                          <a:cs typeface="Calibri" panose="020F0502020204030204" pitchFamily="34" charset="0"/>
                        </a:rPr>
                        <a:t>144,4</a:t>
                      </a:r>
                      <a:endParaRPr lang="pt-BR" sz="28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167,4</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86,3%</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12</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noFill/>
                  </a:tcPr>
                </a:tc>
                <a:extLst>
                  <a:ext uri="{0D108BD9-81ED-4DB2-BD59-A6C34878D82A}">
                    <a16:rowId xmlns:a16="http://schemas.microsoft.com/office/drawing/2014/main" val="3850352038"/>
                  </a:ext>
                </a:extLst>
              </a:tr>
              <a:tr h="320031">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45</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lnB w="12700" cap="flat" cmpd="sng" algn="ctr">
                      <a:solidFill>
                        <a:schemeClr val="tx1"/>
                      </a:solidFill>
                      <a:prstDash val="solid"/>
                      <a:round/>
                      <a:headEnd type="none" w="med" len="med"/>
                      <a:tailEnd type="none" w="med" len="med"/>
                    </a:ln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19,3</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lnB w="12700" cap="flat" cmpd="sng" algn="ctr">
                      <a:solidFill>
                        <a:schemeClr val="tx1"/>
                      </a:solidFill>
                      <a:prstDash val="solid"/>
                      <a:round/>
                      <a:headEnd type="none" w="med" len="med"/>
                      <a:tailEnd type="none" w="med" len="med"/>
                    </a:ln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183,9</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lnB w="12700" cap="flat" cmpd="sng" algn="ctr">
                      <a:solidFill>
                        <a:schemeClr val="tx1"/>
                      </a:solidFill>
                      <a:prstDash val="solid"/>
                      <a:round/>
                      <a:headEnd type="none" w="med" len="med"/>
                      <a:tailEnd type="none" w="med" len="med"/>
                    </a:ln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10,5%</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lnB w="12700" cap="flat" cmpd="sng" algn="ctr">
                      <a:solidFill>
                        <a:schemeClr val="tx1"/>
                      </a:solidFill>
                      <a:prstDash val="solid"/>
                      <a:round/>
                      <a:headEnd type="none" w="med" len="med"/>
                      <a:tailEnd type="none" w="med" len="med"/>
                    </a:lnB>
                    <a:noFill/>
                  </a:tcPr>
                </a:tc>
                <a:tc>
                  <a:txBody>
                    <a:bodyPr/>
                    <a:lstStyle/>
                    <a:p>
                      <a:pPr algn="ctr" fontAlgn="b"/>
                      <a:r>
                        <a:rPr lang="pt-BR" sz="2800" u="none" strike="noStrike" dirty="0">
                          <a:effectLst/>
                          <a:latin typeface="Calibri" panose="020F0502020204030204" pitchFamily="34" charset="0"/>
                          <a:ea typeface="Calibri" panose="020F0502020204030204" pitchFamily="34" charset="0"/>
                          <a:cs typeface="Calibri" panose="020F0502020204030204" pitchFamily="34" charset="0"/>
                        </a:rPr>
                        <a:t>11</a:t>
                      </a:r>
                      <a:endParaRPr lang="pt-BR" sz="28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7620" marR="7620" marT="7620" marB="0" anchor="b">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3715193"/>
                  </a:ext>
                </a:extLst>
              </a:tr>
            </a:tbl>
          </a:graphicData>
        </a:graphic>
      </p:graphicFrame>
      <p:pic>
        <p:nvPicPr>
          <p:cNvPr id="10" name="Imagem 9">
            <a:extLst>
              <a:ext uri="{FF2B5EF4-FFF2-40B4-BE49-F238E27FC236}">
                <a16:creationId xmlns:a16="http://schemas.microsoft.com/office/drawing/2014/main" id="{834BECB3-1978-2B37-D708-0BF51D821CBC}"/>
              </a:ext>
            </a:extLst>
          </p:cNvPr>
          <p:cNvPicPr>
            <a:picLocks noChangeAspect="1"/>
          </p:cNvPicPr>
          <p:nvPr/>
        </p:nvPicPr>
        <p:blipFill>
          <a:blip r:embed="R19a6866bb952488d">
            <a:extLst>
              <a:ext uri="{28A0092B-C50C-407E-A947-70E740481C1C}">
                <a14:useLocalDpi xmlns:a14="http://schemas.microsoft.com/office/drawing/2010/main" val="0"/>
              </a:ext>
            </a:extLst>
          </a:blip>
          <a:stretch>
            <a:fillRect/>
          </a:stretch>
        </p:blipFill>
        <p:spPr>
          <a:xfrm>
            <a:off x="4719947" y="30116392"/>
            <a:ext cx="3509651" cy="4679534"/>
          </a:xfrm>
          <a:prstGeom prst="rect">
            <a:avLst/>
          </a:prstGeom>
        </p:spPr>
      </p:pic>
      <p:sp>
        <p:nvSpPr>
          <p:cNvPr id="2" name="CaixaDeTexto 1">
            <a:extLst>
              <a:ext uri="{FF2B5EF4-FFF2-40B4-BE49-F238E27FC236}">
                <a16:creationId xmlns:a16="http://schemas.microsoft.com/office/drawing/2014/main" id="{65BA2838-1738-92F7-0D0E-1ED21FD9B801}"/>
              </a:ext>
            </a:extLst>
          </p:cNvPr>
          <p:cNvSpPr txBox="1"/>
          <p:nvPr/>
        </p:nvSpPr>
        <p:spPr>
          <a:xfrm>
            <a:off x="0" y="7027158"/>
            <a:ext cx="26970926" cy="1323439"/>
          </a:xfrm>
          <a:prstGeom prst="rect">
            <a:avLst/>
          </a:prstGeom>
          <a:noFill/>
        </p:spPr>
        <p:txBody>
          <a:bodyPr wrap="square" rtlCol="0">
            <a:spAutoFit/>
          </a:bodyPr>
          <a:lstStyle/>
          <a:p>
            <a:pPr algn="ctr"/>
            <a:r>
              <a:rPr lang="pt-BR" sz="4000" dirty="0"/>
              <a:t>Ana Leticia P. </a:t>
            </a:r>
            <a:r>
              <a:rPr lang="pt-BR" sz="4000" dirty="0" err="1"/>
              <a:t>Rubello</a:t>
            </a:r>
            <a:r>
              <a:rPr lang="pt-BR" sz="4000" dirty="0"/>
              <a:t>*, Nilza Alzira Batista*, Ricardo Lenzi </a:t>
            </a:r>
            <a:r>
              <a:rPr lang="pt-BR" sz="4000" dirty="0" err="1"/>
              <a:t>Mariolani</a:t>
            </a:r>
            <a:r>
              <a:rPr lang="pt-BR" sz="4000" dirty="0"/>
              <a:t>*, André Andrade </a:t>
            </a:r>
            <a:r>
              <a:rPr lang="pt-BR" sz="4000" dirty="0" err="1"/>
              <a:t>Lugnane</a:t>
            </a:r>
            <a:r>
              <a:rPr lang="pt-BR" sz="4000" dirty="0"/>
              <a:t>**,, William D. Belangero**</a:t>
            </a:r>
          </a:p>
          <a:p>
            <a:pPr algn="ctr"/>
            <a:r>
              <a:rPr lang="pt-BR" sz="4000" dirty="0"/>
              <a:t>Departamento de Ortopedia Reumatologia e Traumatologia da Faculdade de </a:t>
            </a:r>
            <a:r>
              <a:rPr lang="pt-BR" sz="4000" dirty="0" err="1"/>
              <a:t>Ciencias</a:t>
            </a:r>
            <a:r>
              <a:rPr lang="pt-BR" sz="4000" dirty="0"/>
              <a:t>  Médicas** , </a:t>
            </a:r>
            <a:r>
              <a:rPr lang="pt-BR" sz="4000" dirty="0" err="1"/>
              <a:t>Labimo</a:t>
            </a:r>
            <a:r>
              <a:rPr lang="pt-BR" sz="4000" dirty="0"/>
              <a:t>*, Unicamp</a:t>
            </a:r>
          </a:p>
        </p:txBody>
      </p:sp>
      <p:sp>
        <p:nvSpPr>
          <p:cNvPr id="3" name="CaixaDeTexto 2">
            <a:extLst>
              <a:ext uri="{FF2B5EF4-FFF2-40B4-BE49-F238E27FC236}">
                <a16:creationId xmlns:a16="http://schemas.microsoft.com/office/drawing/2014/main" id="{BD6C9499-FEE4-9072-EDA5-635F823DC151}"/>
              </a:ext>
            </a:extLst>
          </p:cNvPr>
          <p:cNvSpPr txBox="1"/>
          <p:nvPr/>
        </p:nvSpPr>
        <p:spPr>
          <a:xfrm>
            <a:off x="14514401" y="36334678"/>
            <a:ext cx="2395784" cy="646331"/>
          </a:xfrm>
          <a:prstGeom prst="rect">
            <a:avLst/>
          </a:prstGeom>
          <a:noFill/>
        </p:spPr>
        <p:txBody>
          <a:bodyPr wrap="none" rtlCol="0">
            <a:spAutoFit/>
          </a:bodyPr>
          <a:lstStyle/>
          <a:p>
            <a:r>
              <a:rPr lang="pt-BR" sz="3600" b="1" dirty="0">
                <a:latin typeface="Calibri" panose="020F0502020204030204" pitchFamily="34" charset="0"/>
                <a:cs typeface="Calibri" panose="020F0502020204030204" pitchFamily="34" charset="0"/>
              </a:rPr>
              <a:t>Referencias</a:t>
            </a:r>
          </a:p>
        </p:txBody>
      </p:sp>
      <p:sp>
        <p:nvSpPr>
          <p:cNvPr id="6" name="CaixaDeTexto 5">
            <a:extLst>
              <a:ext uri="{FF2B5EF4-FFF2-40B4-BE49-F238E27FC236}">
                <a16:creationId xmlns:a16="http://schemas.microsoft.com/office/drawing/2014/main" id="{7AF53612-6E9D-E61A-20E8-E91BB1B7020C}"/>
              </a:ext>
            </a:extLst>
          </p:cNvPr>
          <p:cNvSpPr txBox="1"/>
          <p:nvPr/>
        </p:nvSpPr>
        <p:spPr>
          <a:xfrm>
            <a:off x="14398299" y="36947106"/>
            <a:ext cx="12449645" cy="2585323"/>
          </a:xfrm>
          <a:prstGeom prst="rect">
            <a:avLst/>
          </a:prstGeom>
          <a:noFill/>
        </p:spPr>
        <p:txBody>
          <a:bodyPr wrap="square" rtlCol="0">
            <a:spAutoFit/>
          </a:bodyPr>
          <a:lstStyle/>
          <a:p>
            <a:r>
              <a:rPr lang="pt-BR" u="sng" dirty="0">
                <a:latin typeface="Calibri" panose="020F0502020204030204" pitchFamily="34" charset="0"/>
                <a:cs typeface="Calibri" panose="020F0502020204030204" pitchFamily="34" charset="0"/>
              </a:rPr>
              <a:t>1-Fiset S. et a. </a:t>
            </a:r>
            <a:r>
              <a:rPr lang="pt-BR" u="sng" dirty="0" err="1">
                <a:latin typeface="Calibri" panose="020F0502020204030204" pitchFamily="34" charset="0"/>
                <a:cs typeface="Calibri" panose="020F0502020204030204" pitchFamily="34" charset="0"/>
              </a:rPr>
              <a:t>lExperimental</a:t>
            </a:r>
            <a:r>
              <a:rPr lang="pt-BR" u="sng" dirty="0">
                <a:latin typeface="Calibri" panose="020F0502020204030204" pitchFamily="34" charset="0"/>
                <a:cs typeface="Calibri" panose="020F0502020204030204" pitchFamily="34" charset="0"/>
              </a:rPr>
              <a:t> </a:t>
            </a:r>
            <a:r>
              <a:rPr lang="pt-BR" u="sng" dirty="0" err="1">
                <a:latin typeface="Calibri" panose="020F0502020204030204" pitchFamily="34" charset="0"/>
                <a:cs typeface="Calibri" panose="020F0502020204030204" pitchFamily="34" charset="0"/>
              </a:rPr>
              <a:t>Validation</a:t>
            </a:r>
            <a:r>
              <a:rPr lang="pt-BR" u="sng" dirty="0">
                <a:latin typeface="Calibri" panose="020F0502020204030204" pitchFamily="34" charset="0"/>
                <a:cs typeface="Calibri" panose="020F0502020204030204" pitchFamily="34" charset="0"/>
              </a:rPr>
              <a:t> </a:t>
            </a:r>
            <a:r>
              <a:rPr lang="pt-BR" u="sng" dirty="0" err="1">
                <a:latin typeface="Calibri" panose="020F0502020204030204" pitchFamily="34" charset="0"/>
                <a:cs typeface="Calibri" panose="020F0502020204030204" pitchFamily="34" charset="0"/>
              </a:rPr>
              <a:t>of</a:t>
            </a:r>
            <a:r>
              <a:rPr lang="pt-BR" u="sng" dirty="0">
                <a:latin typeface="Calibri" panose="020F0502020204030204" pitchFamily="34" charset="0"/>
                <a:cs typeface="Calibri" panose="020F0502020204030204" pitchFamily="34" charset="0"/>
              </a:rPr>
              <a:t> </a:t>
            </a:r>
            <a:r>
              <a:rPr lang="pt-BR" u="sng" dirty="0" err="1">
                <a:latin typeface="Calibri" panose="020F0502020204030204" pitchFamily="34" charset="0"/>
                <a:cs typeface="Calibri" panose="020F0502020204030204" pitchFamily="34" charset="0"/>
              </a:rPr>
              <a:t>the</a:t>
            </a:r>
            <a:r>
              <a:rPr lang="pt-BR" u="sng" dirty="0">
                <a:latin typeface="Calibri" panose="020F0502020204030204" pitchFamily="34" charset="0"/>
                <a:cs typeface="Calibri" panose="020F0502020204030204" pitchFamily="34" charset="0"/>
              </a:rPr>
              <a:t> </a:t>
            </a:r>
            <a:r>
              <a:rPr lang="pt-BR" u="sng" dirty="0" err="1">
                <a:latin typeface="Calibri" panose="020F0502020204030204" pitchFamily="34" charset="0"/>
                <a:cs typeface="Calibri" panose="020F0502020204030204" pitchFamily="34" charset="0"/>
              </a:rPr>
              <a:t>Radiographic</a:t>
            </a:r>
            <a:r>
              <a:rPr lang="pt-BR" u="sng" dirty="0">
                <a:latin typeface="Calibri" panose="020F0502020204030204" pitchFamily="34" charset="0"/>
                <a:cs typeface="Calibri" panose="020F0502020204030204" pitchFamily="34" charset="0"/>
              </a:rPr>
              <a:t> Union Score for Tibial </a:t>
            </a:r>
            <a:r>
              <a:rPr lang="pt-BR" u="sng" dirty="0" err="1">
                <a:latin typeface="Calibri" panose="020F0502020204030204" pitchFamily="34" charset="0"/>
                <a:cs typeface="Calibri" panose="020F0502020204030204" pitchFamily="34" charset="0"/>
              </a:rPr>
              <a:t>Fractures</a:t>
            </a:r>
            <a:r>
              <a:rPr lang="pt-BR" u="sng" dirty="0">
                <a:latin typeface="Calibri" panose="020F0502020204030204" pitchFamily="34" charset="0"/>
                <a:cs typeface="Calibri" panose="020F0502020204030204" pitchFamily="34" charset="0"/>
              </a:rPr>
              <a:t> (RUST) </a:t>
            </a:r>
            <a:r>
              <a:rPr lang="pt-BR" u="sng" dirty="0" err="1">
                <a:latin typeface="Calibri" panose="020F0502020204030204" pitchFamily="34" charset="0"/>
                <a:cs typeface="Calibri" panose="020F0502020204030204" pitchFamily="34" charset="0"/>
              </a:rPr>
              <a:t>Using</a:t>
            </a:r>
            <a:r>
              <a:rPr lang="pt-BR" u="sng" dirty="0">
                <a:latin typeface="Calibri" panose="020F0502020204030204" pitchFamily="34" charset="0"/>
                <a:cs typeface="Calibri" panose="020F0502020204030204" pitchFamily="34" charset="0"/>
              </a:rPr>
              <a:t> </a:t>
            </a:r>
            <a:r>
              <a:rPr lang="pt-BR" u="sng" dirty="0" err="1">
                <a:latin typeface="Calibri" panose="020F0502020204030204" pitchFamily="34" charset="0"/>
                <a:cs typeface="Calibri" panose="020F0502020204030204" pitchFamily="34" charset="0"/>
              </a:rPr>
              <a:t>Micro-Computed</a:t>
            </a:r>
            <a:r>
              <a:rPr lang="pt-BR" u="sng" dirty="0">
                <a:latin typeface="Calibri" panose="020F0502020204030204" pitchFamily="34" charset="0"/>
                <a:cs typeface="Calibri" panose="020F0502020204030204" pitchFamily="34" charset="0"/>
              </a:rPr>
              <a:t> </a:t>
            </a:r>
            <a:r>
              <a:rPr lang="pt-BR" u="sng" dirty="0" err="1">
                <a:latin typeface="Calibri" panose="020F0502020204030204" pitchFamily="34" charset="0"/>
                <a:cs typeface="Calibri" panose="020F0502020204030204" pitchFamily="34" charset="0"/>
              </a:rPr>
              <a:t>Tomography</a:t>
            </a:r>
            <a:r>
              <a:rPr lang="pt-BR" u="sng" dirty="0">
                <a:latin typeface="Calibri" panose="020F0502020204030204" pitchFamily="34" charset="0"/>
                <a:cs typeface="Calibri" panose="020F0502020204030204" pitchFamily="34" charset="0"/>
              </a:rPr>
              <a:t> </a:t>
            </a:r>
            <a:r>
              <a:rPr lang="pt-BR" u="sng" dirty="0" err="1">
                <a:latin typeface="Calibri" panose="020F0502020204030204" pitchFamily="34" charset="0"/>
                <a:cs typeface="Calibri" panose="020F0502020204030204" pitchFamily="34" charset="0"/>
              </a:rPr>
              <a:t>Scanning</a:t>
            </a:r>
            <a:r>
              <a:rPr lang="pt-BR" u="sng" dirty="0">
                <a:latin typeface="Calibri" panose="020F0502020204030204" pitchFamily="34" charset="0"/>
                <a:cs typeface="Calibri" panose="020F0502020204030204" pitchFamily="34" charset="0"/>
              </a:rPr>
              <a:t> </a:t>
            </a:r>
            <a:r>
              <a:rPr lang="pt-BR" u="sng" dirty="0" err="1">
                <a:latin typeface="Calibri" panose="020F0502020204030204" pitchFamily="34" charset="0"/>
                <a:cs typeface="Calibri" panose="020F0502020204030204" pitchFamily="34" charset="0"/>
              </a:rPr>
              <a:t>and</a:t>
            </a:r>
            <a:r>
              <a:rPr lang="pt-BR" u="sng" dirty="0">
                <a:latin typeface="Calibri" panose="020F0502020204030204" pitchFamily="34" charset="0"/>
                <a:cs typeface="Calibri" panose="020F0502020204030204" pitchFamily="34" charset="0"/>
              </a:rPr>
              <a:t> </a:t>
            </a:r>
            <a:r>
              <a:rPr lang="pt-BR" u="sng" dirty="0" err="1">
                <a:latin typeface="Calibri" panose="020F0502020204030204" pitchFamily="34" charset="0"/>
                <a:cs typeface="Calibri" panose="020F0502020204030204" pitchFamily="34" charset="0"/>
              </a:rPr>
              <a:t>Biomechanical</a:t>
            </a:r>
            <a:r>
              <a:rPr lang="pt-BR" u="sng" dirty="0">
                <a:latin typeface="Calibri" panose="020F0502020204030204" pitchFamily="34" charset="0"/>
                <a:cs typeface="Calibri" panose="020F0502020204030204" pitchFamily="34" charset="0"/>
              </a:rPr>
              <a:t> </a:t>
            </a:r>
            <a:r>
              <a:rPr lang="pt-BR" u="sng" dirty="0" err="1">
                <a:latin typeface="Calibri" panose="020F0502020204030204" pitchFamily="34" charset="0"/>
                <a:cs typeface="Calibri" panose="020F0502020204030204" pitchFamily="34" charset="0"/>
              </a:rPr>
              <a:t>Testing</a:t>
            </a:r>
            <a:r>
              <a:rPr lang="pt-BR" u="sng" dirty="0">
                <a:latin typeface="Calibri" panose="020F0502020204030204" pitchFamily="34" charset="0"/>
                <a:cs typeface="Calibri" panose="020F0502020204030204" pitchFamily="34" charset="0"/>
              </a:rPr>
              <a:t> in </a:t>
            </a:r>
            <a:r>
              <a:rPr lang="pt-BR" u="sng" dirty="0" err="1">
                <a:latin typeface="Calibri" panose="020F0502020204030204" pitchFamily="34" charset="0"/>
                <a:cs typeface="Calibri" panose="020F0502020204030204" pitchFamily="34" charset="0"/>
              </a:rPr>
              <a:t>an</a:t>
            </a:r>
            <a:r>
              <a:rPr lang="pt-BR" u="sng" dirty="0">
                <a:latin typeface="Calibri" panose="020F0502020204030204" pitchFamily="34" charset="0"/>
                <a:cs typeface="Calibri" panose="020F0502020204030204" pitchFamily="34" charset="0"/>
              </a:rPr>
              <a:t> </a:t>
            </a:r>
            <a:r>
              <a:rPr lang="pt-BR" u="sng" dirty="0" err="1">
                <a:latin typeface="Calibri" panose="020F0502020204030204" pitchFamily="34" charset="0"/>
                <a:cs typeface="Calibri" panose="020F0502020204030204" pitchFamily="34" charset="0"/>
              </a:rPr>
              <a:t>in-Vivo</a:t>
            </a:r>
            <a:r>
              <a:rPr lang="pt-BR" u="sng" dirty="0">
                <a:latin typeface="Calibri" panose="020F0502020204030204" pitchFamily="34" charset="0"/>
                <a:cs typeface="Calibri" panose="020F0502020204030204" pitchFamily="34" charset="0"/>
              </a:rPr>
              <a:t> </a:t>
            </a:r>
            <a:r>
              <a:rPr lang="pt-BR" u="sng" dirty="0" err="1">
                <a:latin typeface="Calibri" panose="020F0502020204030204" pitchFamily="34" charset="0"/>
                <a:cs typeface="Calibri" panose="020F0502020204030204" pitchFamily="34" charset="0"/>
              </a:rPr>
              <a:t>Rat</a:t>
            </a:r>
            <a:r>
              <a:rPr lang="pt-BR" u="sng" dirty="0">
                <a:latin typeface="Calibri" panose="020F0502020204030204" pitchFamily="34" charset="0"/>
                <a:cs typeface="Calibri" panose="020F0502020204030204" pitchFamily="34" charset="0"/>
              </a:rPr>
              <a:t> Model.</a:t>
            </a:r>
          </a:p>
          <a:p>
            <a:r>
              <a:rPr lang="pt-BR" u="sng" dirty="0">
                <a:latin typeface="Calibri" panose="020F0502020204030204" pitchFamily="34" charset="0"/>
                <a:cs typeface="Calibri" panose="020F0502020204030204" pitchFamily="34" charset="0"/>
                <a:hlinkClick r:id="rcIdd34d2eb517d14c00">
                  <a:extLst>
                    <a:ext uri="{A12FA001-AC4F-418D-AE19-62706E023703}">
                      <ahyp:hlinkClr xmlns:ahyp="http://schemas.microsoft.com/office/drawing/2018/hyperlinkcolor" val="tx"/>
                    </a:ext>
                  </a:extLst>
                </a:hlinkClick>
              </a:rPr>
              <a:t>2-The radiographic union scale in tibial fractures: reliability and </a:t>
            </a:r>
            <a:r>
              <a:rPr lang="pt-BR" u="sng" dirty="0" err="1">
                <a:latin typeface="Calibri" panose="020F0502020204030204" pitchFamily="34" charset="0"/>
                <a:cs typeface="Calibri" panose="020F0502020204030204" pitchFamily="34" charset="0"/>
                <a:hlinkClick r:id="rcIdd34d2eb517d14c00">
                  <a:extLst>
                    <a:ext uri="{A12FA001-AC4F-418D-AE19-62706E023703}">
                      <ahyp:hlinkClr xmlns:ahyp="http://schemas.microsoft.com/office/drawing/2018/hyperlinkcolor" val="tx"/>
                    </a:ext>
                  </a:extLst>
                </a:hlinkClick>
              </a:rPr>
              <a:t>validity.</a:t>
            </a:r>
            <a:r>
              <a:rPr lang="pt-BR" u="sng" dirty="0" err="1">
                <a:latin typeface="Calibri" panose="020F0502020204030204" pitchFamily="34" charset="0"/>
                <a:cs typeface="Calibri" panose="020F0502020204030204" pitchFamily="34" charset="0"/>
              </a:rPr>
              <a:t>Kooistra</a:t>
            </a:r>
            <a:r>
              <a:rPr lang="pt-BR" u="sng" dirty="0">
                <a:latin typeface="Calibri" panose="020F0502020204030204" pitchFamily="34" charset="0"/>
                <a:cs typeface="Calibri" panose="020F0502020204030204" pitchFamily="34" charset="0"/>
              </a:rPr>
              <a:t> BW, et al. J </a:t>
            </a:r>
            <a:r>
              <a:rPr lang="pt-BR" u="sng" dirty="0" err="1">
                <a:latin typeface="Calibri" panose="020F0502020204030204" pitchFamily="34" charset="0"/>
                <a:cs typeface="Calibri" panose="020F0502020204030204" pitchFamily="34" charset="0"/>
              </a:rPr>
              <a:t>Orthop</a:t>
            </a:r>
            <a:r>
              <a:rPr lang="pt-BR" u="sng" dirty="0">
                <a:latin typeface="Calibri" panose="020F0502020204030204" pitchFamily="34" charset="0"/>
                <a:cs typeface="Calibri" panose="020F0502020204030204" pitchFamily="34" charset="0"/>
              </a:rPr>
              <a:t> Trauma. 2010. PMID: 20182243</a:t>
            </a:r>
          </a:p>
          <a:p>
            <a:r>
              <a:rPr lang="pt-BR" u="sng" dirty="0">
                <a:latin typeface="Calibri" panose="020F0502020204030204" pitchFamily="34" charset="0"/>
                <a:cs typeface="Calibri" panose="020F0502020204030204" pitchFamily="34" charset="0"/>
              </a:rPr>
              <a:t>3-Litrenta J, </a:t>
            </a:r>
            <a:r>
              <a:rPr lang="pt-BR" u="sng" dirty="0" err="1">
                <a:latin typeface="Calibri" panose="020F0502020204030204" pitchFamily="34" charset="0"/>
                <a:cs typeface="Calibri" panose="020F0502020204030204" pitchFamily="34" charset="0"/>
              </a:rPr>
              <a:t>Tornetta</a:t>
            </a:r>
            <a:r>
              <a:rPr lang="pt-BR" u="sng" dirty="0">
                <a:latin typeface="Calibri" panose="020F0502020204030204" pitchFamily="34" charset="0"/>
                <a:cs typeface="Calibri" panose="020F0502020204030204" pitchFamily="34" charset="0"/>
              </a:rPr>
              <a:t> </a:t>
            </a:r>
            <a:r>
              <a:rPr lang="pt-BR" u="sng" dirty="0" err="1">
                <a:latin typeface="Calibri" panose="020F0502020204030204" pitchFamily="34" charset="0"/>
                <a:cs typeface="Calibri" panose="020F0502020204030204" pitchFamily="34" charset="0"/>
              </a:rPr>
              <a:t>P</a:t>
            </a:r>
            <a:r>
              <a:rPr lang="pt-BR" u="sng" dirty="0">
                <a:latin typeface="Calibri" panose="020F0502020204030204" pitchFamily="34" charset="0"/>
                <a:cs typeface="Calibri" panose="020F0502020204030204" pitchFamily="34" charset="0"/>
              </a:rPr>
              <a:t> 3rd, Ricci W, Sanders RW, </a:t>
            </a:r>
            <a:r>
              <a:rPr lang="pt-BR" u="sng" dirty="0" err="1">
                <a:latin typeface="Calibri" panose="020F0502020204030204" pitchFamily="34" charset="0"/>
                <a:cs typeface="Calibri" panose="020F0502020204030204" pitchFamily="34" charset="0"/>
              </a:rPr>
              <a:t>OʼToole</a:t>
            </a:r>
            <a:r>
              <a:rPr lang="pt-BR" u="sng" dirty="0">
                <a:latin typeface="Calibri" panose="020F0502020204030204" pitchFamily="34" charset="0"/>
                <a:cs typeface="Calibri" panose="020F0502020204030204" pitchFamily="34" charset="0"/>
              </a:rPr>
              <a:t> RV, </a:t>
            </a:r>
            <a:r>
              <a:rPr lang="pt-BR" u="sng" dirty="0" err="1">
                <a:latin typeface="Calibri" panose="020F0502020204030204" pitchFamily="34" charset="0"/>
                <a:cs typeface="Calibri" panose="020F0502020204030204" pitchFamily="34" charset="0"/>
              </a:rPr>
              <a:t>Nascone</a:t>
            </a:r>
            <a:r>
              <a:rPr lang="pt-BR" u="sng" dirty="0">
                <a:latin typeface="Calibri" panose="020F0502020204030204" pitchFamily="34" charset="0"/>
                <a:cs typeface="Calibri" panose="020F0502020204030204" pitchFamily="34" charset="0"/>
              </a:rPr>
              <a:t> JW, Faber H, Wilson D. In vivo </a:t>
            </a:r>
            <a:r>
              <a:rPr lang="pt-BR" u="sng" dirty="0" err="1">
                <a:latin typeface="Calibri" panose="020F0502020204030204" pitchFamily="34" charset="0"/>
                <a:cs typeface="Calibri" panose="020F0502020204030204" pitchFamily="34" charset="0"/>
              </a:rPr>
              <a:t>correlation</a:t>
            </a:r>
            <a:r>
              <a:rPr lang="pt-BR" u="sng" dirty="0">
                <a:latin typeface="Calibri" panose="020F0502020204030204" pitchFamily="34" charset="0"/>
                <a:cs typeface="Calibri" panose="020F0502020204030204" pitchFamily="34" charset="0"/>
              </a:rPr>
              <a:t> </a:t>
            </a:r>
            <a:r>
              <a:rPr lang="pt-BR" u="sng" dirty="0" err="1">
                <a:latin typeface="Calibri" panose="020F0502020204030204" pitchFamily="34" charset="0"/>
                <a:cs typeface="Calibri" panose="020F0502020204030204" pitchFamily="34" charset="0"/>
              </a:rPr>
              <a:t>of</a:t>
            </a:r>
            <a:r>
              <a:rPr lang="pt-BR" u="sng" dirty="0">
                <a:latin typeface="Calibri" panose="020F0502020204030204" pitchFamily="34" charset="0"/>
                <a:cs typeface="Calibri" panose="020F0502020204030204" pitchFamily="34" charset="0"/>
              </a:rPr>
              <a:t> </a:t>
            </a:r>
            <a:r>
              <a:rPr lang="pt-BR" u="sng" dirty="0" err="1">
                <a:latin typeface="Calibri" panose="020F0502020204030204" pitchFamily="34" charset="0"/>
                <a:cs typeface="Calibri" panose="020F0502020204030204" pitchFamily="34" charset="0"/>
              </a:rPr>
              <a:t>radiographic</a:t>
            </a:r>
            <a:r>
              <a:rPr lang="pt-BR" u="sng" dirty="0">
                <a:latin typeface="Calibri" panose="020F0502020204030204" pitchFamily="34" charset="0"/>
                <a:cs typeface="Calibri" panose="020F0502020204030204" pitchFamily="34" charset="0"/>
              </a:rPr>
              <a:t> </a:t>
            </a:r>
            <a:r>
              <a:rPr lang="pt-BR" u="sng" dirty="0" err="1">
                <a:latin typeface="Calibri" panose="020F0502020204030204" pitchFamily="34" charset="0"/>
                <a:cs typeface="Calibri" panose="020F0502020204030204" pitchFamily="34" charset="0"/>
              </a:rPr>
              <a:t>scoring</a:t>
            </a:r>
            <a:r>
              <a:rPr lang="pt-BR" u="sng" dirty="0">
                <a:latin typeface="Calibri" panose="020F0502020204030204" pitchFamily="34" charset="0"/>
                <a:cs typeface="Calibri" panose="020F0502020204030204" pitchFamily="34" charset="0"/>
              </a:rPr>
              <a:t> (</a:t>
            </a:r>
            <a:r>
              <a:rPr lang="pt-BR" u="sng" dirty="0" err="1">
                <a:latin typeface="Calibri" panose="020F0502020204030204" pitchFamily="34" charset="0"/>
                <a:cs typeface="Calibri" panose="020F0502020204030204" pitchFamily="34" charset="0"/>
              </a:rPr>
              <a:t>Radiographic</a:t>
            </a:r>
            <a:r>
              <a:rPr lang="pt-BR" u="sng" dirty="0">
                <a:latin typeface="Calibri" panose="020F0502020204030204" pitchFamily="34" charset="0"/>
                <a:cs typeface="Calibri" panose="020F0502020204030204" pitchFamily="34" charset="0"/>
              </a:rPr>
              <a:t> Union </a:t>
            </a:r>
            <a:r>
              <a:rPr lang="pt-BR" u="sng" dirty="0" err="1">
                <a:latin typeface="Calibri" panose="020F0502020204030204" pitchFamily="34" charset="0"/>
                <a:cs typeface="Calibri" panose="020F0502020204030204" pitchFamily="34" charset="0"/>
              </a:rPr>
              <a:t>Scale</a:t>
            </a:r>
            <a:r>
              <a:rPr lang="pt-BR" u="sng" dirty="0">
                <a:latin typeface="Calibri" panose="020F0502020204030204" pitchFamily="34" charset="0"/>
                <a:cs typeface="Calibri" panose="020F0502020204030204" pitchFamily="34" charset="0"/>
              </a:rPr>
              <a:t> for </a:t>
            </a:r>
            <a:r>
              <a:rPr lang="pt-BR" u="sng" dirty="0" err="1">
                <a:latin typeface="Calibri" panose="020F0502020204030204" pitchFamily="34" charset="0"/>
                <a:cs typeface="Calibri" panose="020F0502020204030204" pitchFamily="34" charset="0"/>
              </a:rPr>
              <a:t>Tibia</a:t>
            </a:r>
            <a:r>
              <a:rPr lang="pt-BR" u="sng" dirty="0">
                <a:latin typeface="Calibri" panose="020F0502020204030204" pitchFamily="34" charset="0"/>
                <a:cs typeface="Calibri" panose="020F0502020204030204" pitchFamily="34" charset="0"/>
              </a:rPr>
              <a:t> </a:t>
            </a:r>
            <a:r>
              <a:rPr lang="pt-BR" u="sng" dirty="0" err="1">
                <a:latin typeface="Calibri" panose="020F0502020204030204" pitchFamily="34" charset="0"/>
                <a:cs typeface="Calibri" panose="020F0502020204030204" pitchFamily="34" charset="0"/>
              </a:rPr>
              <a:t>Fractures</a:t>
            </a:r>
            <a:r>
              <a:rPr lang="pt-BR" u="sng" dirty="0">
                <a:latin typeface="Calibri" panose="020F0502020204030204" pitchFamily="34" charset="0"/>
                <a:cs typeface="Calibri" panose="020F0502020204030204" pitchFamily="34" charset="0"/>
              </a:rPr>
              <a:t>) </a:t>
            </a:r>
            <a:r>
              <a:rPr lang="pt-BR" u="sng" dirty="0" err="1">
                <a:latin typeface="Calibri" panose="020F0502020204030204" pitchFamily="34" charset="0"/>
                <a:cs typeface="Calibri" panose="020F0502020204030204" pitchFamily="34" charset="0"/>
              </a:rPr>
              <a:t>and</a:t>
            </a:r>
            <a:r>
              <a:rPr lang="pt-BR" u="sng" dirty="0">
                <a:latin typeface="Calibri" panose="020F0502020204030204" pitchFamily="34" charset="0"/>
                <a:cs typeface="Calibri" panose="020F0502020204030204" pitchFamily="34" charset="0"/>
              </a:rPr>
              <a:t> </a:t>
            </a:r>
            <a:r>
              <a:rPr lang="pt-BR" u="sng" dirty="0" err="1">
                <a:latin typeface="Calibri" panose="020F0502020204030204" pitchFamily="34" charset="0"/>
                <a:cs typeface="Calibri" panose="020F0502020204030204" pitchFamily="34" charset="0"/>
              </a:rPr>
              <a:t>biomechanical</a:t>
            </a:r>
            <a:r>
              <a:rPr lang="pt-BR" u="sng" dirty="0">
                <a:latin typeface="Calibri" panose="020F0502020204030204" pitchFamily="34" charset="0"/>
                <a:cs typeface="Calibri" panose="020F0502020204030204" pitchFamily="34" charset="0"/>
              </a:rPr>
              <a:t> data in a </a:t>
            </a:r>
            <a:r>
              <a:rPr lang="pt-BR" u="sng" dirty="0" err="1">
                <a:latin typeface="Calibri" panose="020F0502020204030204" pitchFamily="34" charset="0"/>
                <a:cs typeface="Calibri" panose="020F0502020204030204" pitchFamily="34" charset="0"/>
              </a:rPr>
              <a:t>sheep</a:t>
            </a:r>
            <a:r>
              <a:rPr lang="pt-BR" u="sng" dirty="0">
                <a:latin typeface="Calibri" panose="020F0502020204030204" pitchFamily="34" charset="0"/>
                <a:cs typeface="Calibri" panose="020F0502020204030204" pitchFamily="34" charset="0"/>
              </a:rPr>
              <a:t> </a:t>
            </a:r>
            <a:r>
              <a:rPr lang="pt-BR" u="sng" dirty="0" err="1">
                <a:latin typeface="Calibri" panose="020F0502020204030204" pitchFamily="34" charset="0"/>
                <a:cs typeface="Calibri" panose="020F0502020204030204" pitchFamily="34" charset="0"/>
              </a:rPr>
              <a:t>osteotomy</a:t>
            </a:r>
            <a:r>
              <a:rPr lang="pt-BR" u="sng" dirty="0">
                <a:latin typeface="Calibri" panose="020F0502020204030204" pitchFamily="34" charset="0"/>
                <a:cs typeface="Calibri" panose="020F0502020204030204" pitchFamily="34" charset="0"/>
              </a:rPr>
              <a:t> model: </a:t>
            </a:r>
            <a:r>
              <a:rPr lang="pt-BR" u="sng" dirty="0" err="1">
                <a:latin typeface="Calibri" panose="020F0502020204030204" pitchFamily="34" charset="0"/>
                <a:cs typeface="Calibri" panose="020F0502020204030204" pitchFamily="34" charset="0"/>
              </a:rPr>
              <a:t>can</a:t>
            </a:r>
            <a:r>
              <a:rPr lang="pt-BR" u="sng" dirty="0">
                <a:latin typeface="Calibri" panose="020F0502020204030204" pitchFamily="34" charset="0"/>
                <a:cs typeface="Calibri" panose="020F0502020204030204" pitchFamily="34" charset="0"/>
              </a:rPr>
              <a:t> </a:t>
            </a:r>
            <a:r>
              <a:rPr lang="pt-BR" u="sng" dirty="0" err="1">
                <a:latin typeface="Calibri" panose="020F0502020204030204" pitchFamily="34" charset="0"/>
                <a:cs typeface="Calibri" panose="020F0502020204030204" pitchFamily="34" charset="0"/>
              </a:rPr>
              <a:t>we</a:t>
            </a:r>
            <a:r>
              <a:rPr lang="pt-BR" u="sng" dirty="0">
                <a:latin typeface="Calibri" panose="020F0502020204030204" pitchFamily="34" charset="0"/>
                <a:cs typeface="Calibri" panose="020F0502020204030204" pitchFamily="34" charset="0"/>
              </a:rPr>
              <a:t> de ne </a:t>
            </a:r>
            <a:r>
              <a:rPr lang="pt-BR" u="sng" dirty="0" err="1">
                <a:latin typeface="Calibri" panose="020F0502020204030204" pitchFamily="34" charset="0"/>
                <a:cs typeface="Calibri" panose="020F0502020204030204" pitchFamily="34" charset="0"/>
              </a:rPr>
              <a:t>union</a:t>
            </a:r>
            <a:r>
              <a:rPr lang="pt-BR" u="sng" dirty="0">
                <a:latin typeface="Calibri" panose="020F0502020204030204" pitchFamily="34" charset="0"/>
                <a:cs typeface="Calibri" panose="020F0502020204030204" pitchFamily="34" charset="0"/>
              </a:rPr>
              <a:t> </a:t>
            </a:r>
            <a:r>
              <a:rPr lang="pt-BR" u="sng" dirty="0" err="1">
                <a:latin typeface="Calibri" panose="020F0502020204030204" pitchFamily="34" charset="0"/>
                <a:cs typeface="Calibri" panose="020F0502020204030204" pitchFamily="34" charset="0"/>
              </a:rPr>
              <a:t>radiographically</a:t>
            </a:r>
            <a:r>
              <a:rPr lang="pt-BR" u="sng" dirty="0">
                <a:latin typeface="Calibri" panose="020F0502020204030204" pitchFamily="34" charset="0"/>
                <a:cs typeface="Calibri" panose="020F0502020204030204" pitchFamily="34" charset="0"/>
              </a:rPr>
              <a:t>? J </a:t>
            </a:r>
            <a:r>
              <a:rPr lang="pt-BR" u="sng" dirty="0" err="1">
                <a:latin typeface="Calibri" panose="020F0502020204030204" pitchFamily="34" charset="0"/>
                <a:cs typeface="Calibri" panose="020F0502020204030204" pitchFamily="34" charset="0"/>
              </a:rPr>
              <a:t>Orthop</a:t>
            </a:r>
            <a:r>
              <a:rPr lang="pt-BR" u="sng" dirty="0">
                <a:latin typeface="Calibri" panose="020F0502020204030204" pitchFamily="34" charset="0"/>
                <a:cs typeface="Calibri" panose="020F0502020204030204" pitchFamily="34" charset="0"/>
              </a:rPr>
              <a:t> Trauma. 2017 Mar;31(3):127-30.</a:t>
            </a:r>
          </a:p>
          <a:p>
            <a:r>
              <a:rPr lang="pt-BR" u="sng" dirty="0">
                <a:latin typeface="Calibri" panose="020F0502020204030204" pitchFamily="34" charset="0"/>
                <a:cs typeface="Calibri" panose="020F0502020204030204" pitchFamily="34" charset="0"/>
              </a:rPr>
              <a:t>4-Tawonsawatruk </a:t>
            </a:r>
            <a:r>
              <a:rPr lang="pt-BR" u="sng" dirty="0" err="1">
                <a:latin typeface="Calibri" panose="020F0502020204030204" pitchFamily="34" charset="0"/>
                <a:cs typeface="Calibri" panose="020F0502020204030204" pitchFamily="34" charset="0"/>
              </a:rPr>
              <a:t>T</a:t>
            </a:r>
            <a:r>
              <a:rPr lang="pt-BR" u="sng" dirty="0">
                <a:latin typeface="Calibri" panose="020F0502020204030204" pitchFamily="34" charset="0"/>
                <a:cs typeface="Calibri" panose="020F0502020204030204" pitchFamily="34" charset="0"/>
              </a:rPr>
              <a:t>, Hamilton DF, Simpson AH. </a:t>
            </a:r>
            <a:r>
              <a:rPr lang="pt-BR" u="sng" dirty="0" err="1">
                <a:latin typeface="Calibri" panose="020F0502020204030204" pitchFamily="34" charset="0"/>
                <a:cs typeface="Calibri" panose="020F0502020204030204" pitchFamily="34" charset="0"/>
              </a:rPr>
              <a:t>Validation</a:t>
            </a:r>
            <a:r>
              <a:rPr lang="pt-BR" u="sng" dirty="0">
                <a:latin typeface="Calibri" panose="020F0502020204030204" pitchFamily="34" charset="0"/>
                <a:cs typeface="Calibri" panose="020F0502020204030204" pitchFamily="34" charset="0"/>
              </a:rPr>
              <a:t> </a:t>
            </a:r>
            <a:r>
              <a:rPr lang="pt-BR" u="sng" dirty="0" err="1">
                <a:latin typeface="Calibri" panose="020F0502020204030204" pitchFamily="34" charset="0"/>
                <a:cs typeface="Calibri" panose="020F0502020204030204" pitchFamily="34" charset="0"/>
              </a:rPr>
              <a:t>of</a:t>
            </a:r>
            <a:r>
              <a:rPr lang="pt-BR" u="sng" dirty="0">
                <a:latin typeface="Calibri" panose="020F0502020204030204" pitchFamily="34" charset="0"/>
                <a:cs typeface="Calibri" panose="020F0502020204030204" pitchFamily="34" charset="0"/>
              </a:rPr>
              <a:t> </a:t>
            </a:r>
            <a:r>
              <a:rPr lang="pt-BR" u="sng" dirty="0" err="1">
                <a:latin typeface="Calibri" panose="020F0502020204030204" pitchFamily="34" charset="0"/>
                <a:cs typeface="Calibri" panose="020F0502020204030204" pitchFamily="34" charset="0"/>
              </a:rPr>
              <a:t>the</a:t>
            </a:r>
            <a:r>
              <a:rPr lang="pt-BR" u="sng" dirty="0">
                <a:latin typeface="Calibri" panose="020F0502020204030204" pitchFamily="34" charset="0"/>
                <a:cs typeface="Calibri" panose="020F0502020204030204" pitchFamily="34" charset="0"/>
              </a:rPr>
              <a:t> use </a:t>
            </a:r>
            <a:r>
              <a:rPr lang="pt-BR" u="sng" dirty="0" err="1">
                <a:latin typeface="Calibri" panose="020F0502020204030204" pitchFamily="34" charset="0"/>
                <a:cs typeface="Calibri" panose="020F0502020204030204" pitchFamily="34" charset="0"/>
              </a:rPr>
              <a:t>of</a:t>
            </a:r>
            <a:r>
              <a:rPr lang="pt-BR" u="sng" dirty="0">
                <a:latin typeface="Calibri" panose="020F0502020204030204" pitchFamily="34" charset="0"/>
                <a:cs typeface="Calibri" panose="020F0502020204030204" pitchFamily="34" charset="0"/>
              </a:rPr>
              <a:t> </a:t>
            </a:r>
            <a:r>
              <a:rPr lang="pt-BR" u="sng" dirty="0" err="1">
                <a:latin typeface="Calibri" panose="020F0502020204030204" pitchFamily="34" charset="0"/>
                <a:cs typeface="Calibri" panose="020F0502020204030204" pitchFamily="34" charset="0"/>
              </a:rPr>
              <a:t>radiographic</a:t>
            </a:r>
            <a:r>
              <a:rPr lang="pt-BR" u="sng" dirty="0">
                <a:latin typeface="Calibri" panose="020F0502020204030204" pitchFamily="34" charset="0"/>
                <a:cs typeface="Calibri" panose="020F0502020204030204" pitchFamily="34" charset="0"/>
              </a:rPr>
              <a:t> </a:t>
            </a:r>
            <a:r>
              <a:rPr lang="pt-BR" u="sng" dirty="0" err="1">
                <a:latin typeface="Calibri" panose="020F0502020204030204" pitchFamily="34" charset="0"/>
                <a:cs typeface="Calibri" panose="020F0502020204030204" pitchFamily="34" charset="0"/>
              </a:rPr>
              <a:t>fracture-healing</a:t>
            </a:r>
            <a:r>
              <a:rPr lang="pt-BR" u="sng" dirty="0">
                <a:latin typeface="Calibri" panose="020F0502020204030204" pitchFamily="34" charset="0"/>
                <a:cs typeface="Calibri" panose="020F0502020204030204" pitchFamily="34" charset="0"/>
              </a:rPr>
              <a:t> scores in a </a:t>
            </a:r>
            <a:r>
              <a:rPr lang="pt-BR" u="sng" dirty="0" err="1">
                <a:latin typeface="Calibri" panose="020F0502020204030204" pitchFamily="34" charset="0"/>
                <a:cs typeface="Calibri" panose="020F0502020204030204" pitchFamily="34" charset="0"/>
              </a:rPr>
              <a:t>small</a:t>
            </a:r>
            <a:r>
              <a:rPr lang="pt-BR" u="sng" dirty="0">
                <a:latin typeface="Calibri" panose="020F0502020204030204" pitchFamily="34" charset="0"/>
                <a:cs typeface="Calibri" panose="020F0502020204030204" pitchFamily="34" charset="0"/>
              </a:rPr>
              <a:t> animal model. J </a:t>
            </a:r>
            <a:r>
              <a:rPr lang="pt-BR" u="sng" dirty="0" err="1">
                <a:latin typeface="Calibri" panose="020F0502020204030204" pitchFamily="34" charset="0"/>
                <a:cs typeface="Calibri" panose="020F0502020204030204" pitchFamily="34" charset="0"/>
              </a:rPr>
              <a:t>Orthop</a:t>
            </a:r>
            <a:r>
              <a:rPr lang="pt-BR" u="sng" dirty="0">
                <a:latin typeface="Calibri" panose="020F0502020204030204" pitchFamily="34" charset="0"/>
                <a:cs typeface="Calibri" panose="020F0502020204030204" pitchFamily="34" charset="0"/>
              </a:rPr>
              <a:t> Res. 2014 </a:t>
            </a:r>
            <a:r>
              <a:rPr lang="pt-BR" u="sng" dirty="0" err="1">
                <a:latin typeface="Calibri" panose="020F0502020204030204" pitchFamily="34" charset="0"/>
                <a:cs typeface="Calibri" panose="020F0502020204030204" pitchFamily="34" charset="0"/>
              </a:rPr>
              <a:t>Sep</a:t>
            </a:r>
            <a:r>
              <a:rPr lang="pt-BR" u="sng" dirty="0">
                <a:latin typeface="Calibri" panose="020F0502020204030204" pitchFamily="34" charset="0"/>
                <a:cs typeface="Calibri" panose="020F0502020204030204" pitchFamily="34" charset="0"/>
              </a:rPr>
              <a:t>; 32(9):1117-9. </a:t>
            </a:r>
            <a:r>
              <a:rPr lang="pt-BR" u="sng" dirty="0" err="1">
                <a:latin typeface="Calibri" panose="020F0502020204030204" pitchFamily="34" charset="0"/>
                <a:cs typeface="Calibri" panose="020F0502020204030204" pitchFamily="34" charset="0"/>
              </a:rPr>
              <a:t>Epub</a:t>
            </a:r>
            <a:r>
              <a:rPr lang="pt-BR" u="sng" dirty="0">
                <a:latin typeface="Calibri" panose="020F0502020204030204" pitchFamily="34" charset="0"/>
                <a:cs typeface="Calibri" panose="020F0502020204030204" pitchFamily="34" charset="0"/>
              </a:rPr>
              <a:t> 2014 </a:t>
            </a:r>
            <a:r>
              <a:rPr lang="pt-BR" u="sng" dirty="0" err="1">
                <a:latin typeface="Calibri" panose="020F0502020204030204" pitchFamily="34" charset="0"/>
                <a:cs typeface="Calibri" panose="020F0502020204030204" pitchFamily="34" charset="0"/>
              </a:rPr>
              <a:t>Jun</a:t>
            </a:r>
            <a:r>
              <a:rPr lang="pt-BR" u="sng" dirty="0">
                <a:latin typeface="Calibri" panose="020F0502020204030204" pitchFamily="34" charset="0"/>
                <a:cs typeface="Calibri" panose="020F0502020204030204" pitchFamily="34" charset="0"/>
              </a:rPr>
              <a:t> 4.</a:t>
            </a:r>
          </a:p>
          <a:p>
            <a:endParaRPr lang="pt-BR" dirty="0"/>
          </a:p>
        </p:txBody>
      </p:sp>
      <p:sp>
        <p:nvSpPr>
          <p:cNvPr id="21" name="CaixaDeTexto 20">
            <a:extLst>
              <a:ext uri="{FF2B5EF4-FFF2-40B4-BE49-F238E27FC236}">
                <a16:creationId xmlns:a16="http://schemas.microsoft.com/office/drawing/2014/main" id="{DE469AFE-DB48-0D4B-D8AF-3471CBDE66F2}"/>
              </a:ext>
            </a:extLst>
          </p:cNvPr>
          <p:cNvSpPr txBox="1"/>
          <p:nvPr/>
        </p:nvSpPr>
        <p:spPr>
          <a:xfrm>
            <a:off x="1371600" y="36748624"/>
            <a:ext cx="9423400" cy="1569660"/>
          </a:xfrm>
          <a:prstGeom prst="rect">
            <a:avLst/>
          </a:prstGeom>
          <a:noFill/>
        </p:spPr>
        <p:txBody>
          <a:bodyPr wrap="square" rtlCol="0">
            <a:spAutoFit/>
          </a:bodyPr>
          <a:lstStyle/>
          <a:p>
            <a:pPr algn="just"/>
            <a:r>
              <a:rPr lang="pt-BR" sz="3200" dirty="0">
                <a:latin typeface="Calibri" panose="020F0502020204030204" pitchFamily="34" charset="0"/>
                <a:cs typeface="Calibri" panose="020F0502020204030204" pitchFamily="34" charset="0"/>
              </a:rPr>
              <a:t>Dos 45 animais operados foram obtidas 90 radiografias e sete foram descartados por apresentarem sinais de infecção ou cirurgia inadequada. </a:t>
            </a:r>
          </a:p>
        </p:txBody>
      </p:sp>
      <p:sp>
        <p:nvSpPr>
          <p:cNvPr id="23" name="CaixaDeTexto 22">
            <a:extLst>
              <a:ext uri="{FF2B5EF4-FFF2-40B4-BE49-F238E27FC236}">
                <a16:creationId xmlns:a16="http://schemas.microsoft.com/office/drawing/2014/main" id="{BD6D91B5-41F8-78BD-31B5-0A85B6649998}"/>
              </a:ext>
            </a:extLst>
          </p:cNvPr>
          <p:cNvSpPr txBox="1"/>
          <p:nvPr/>
        </p:nvSpPr>
        <p:spPr>
          <a:xfrm>
            <a:off x="1371600" y="35831477"/>
            <a:ext cx="5271124" cy="719400"/>
          </a:xfrm>
          <a:prstGeom prst="rect">
            <a:avLst/>
          </a:prstGeom>
          <a:noFill/>
        </p:spPr>
        <p:txBody>
          <a:bodyPr wrap="square" rtlCol="0">
            <a:spAutoFit/>
          </a:bodyPr>
          <a:lstStyle/>
          <a:p>
            <a:r>
              <a:rPr lang="pt-BR" sz="4000" b="1" dirty="0">
                <a:latin typeface="Calibri" panose="020F0502020204030204" pitchFamily="34" charset="0"/>
                <a:cs typeface="Calibri" panose="020F0502020204030204" pitchFamily="34" charset="0"/>
              </a:rPr>
              <a:t>Resultados</a:t>
            </a:r>
          </a:p>
        </p:txBody>
      </p:sp>
      <p:sp>
        <p:nvSpPr>
          <p:cNvPr id="26" name="CaixaDeTexto 25">
            <a:extLst>
              <a:ext uri="{FF2B5EF4-FFF2-40B4-BE49-F238E27FC236}">
                <a16:creationId xmlns:a16="http://schemas.microsoft.com/office/drawing/2014/main" id="{659E7378-52E8-4384-3DB7-C30AF57720F7}"/>
              </a:ext>
            </a:extLst>
          </p:cNvPr>
          <p:cNvSpPr txBox="1"/>
          <p:nvPr/>
        </p:nvSpPr>
        <p:spPr>
          <a:xfrm>
            <a:off x="14514401" y="9142061"/>
            <a:ext cx="11285061" cy="1569660"/>
          </a:xfrm>
          <a:prstGeom prst="rect">
            <a:avLst/>
          </a:prstGeom>
          <a:noFill/>
        </p:spPr>
        <p:txBody>
          <a:bodyPr wrap="square" rtlCol="0">
            <a:spAutoFit/>
          </a:bodyPr>
          <a:lstStyle/>
          <a:p>
            <a:r>
              <a:rPr lang="pt-BR" sz="2400" dirty="0">
                <a:latin typeface="Calibri" panose="020F0502020204030204" pitchFamily="34" charset="0"/>
                <a:cs typeface="Calibri" panose="020F0502020204030204" pitchFamily="34" charset="0"/>
              </a:rPr>
              <a:t>Tabela 1 apresenta os resultados de força máxima obtidos nos ensaios de flexão em três pontos de ambas as tíbias e a % do lado fraturado pelo normal e da avaliação final das radiografias pelo escore de RUST.</a:t>
            </a:r>
          </a:p>
          <a:p>
            <a:endParaRPr lang="pt-BR" sz="2400" dirty="0"/>
          </a:p>
        </p:txBody>
      </p:sp>
    </p:spTree>
    <p:extLst>
      <p:ext uri="{BB962C8B-B14F-4D97-AF65-F5344CB8AC3E}">
        <p14:creationId xmlns:p14="http://schemas.microsoft.com/office/powerpoint/2010/main" val="3207035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64f3c9e0a9974776">
            <a:extLst>
              <a:ext uri="{28A0092B-C50C-407E-A947-70E740481C1C}">
                <a14:useLocalDpi xmlns:a14="http://schemas.microsoft.com/office/drawing/2010/main" val="0"/>
              </a:ext>
            </a:extLst>
          </a:blip>
          <a:stretch>
            <a:fillRect/>
          </a:stretch>
        </p:blipFill>
        <p:spPr>
          <a:xfrm>
            <a:off x="-4" y="13187"/>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2af308d1e79845cb">
            <a:extLst>
              <a:ext uri="{28A0092B-C50C-407E-A947-70E740481C1C}">
                <a14:useLocalDpi xmlns:a14="http://schemas.microsoft.com/office/drawing/2010/main" val="0"/>
              </a:ext>
            </a:extLst>
          </a:blip>
          <a:stretch>
            <a:fillRect/>
          </a:stretch>
        </p:blipFill>
        <p:spPr>
          <a:xfrm>
            <a:off x="25398" y="40194214"/>
            <a:ext cx="28800425" cy="2996422"/>
          </a:xfrm>
          <a:prstGeom prst="rect">
            <a:avLst/>
          </a:prstGeom>
        </p:spPr>
      </p:pic>
      <p:sp>
        <p:nvSpPr>
          <p:cNvPr id="2" name="TextBox 1">
            <a:extLst>
              <a:ext uri="{FF2B5EF4-FFF2-40B4-BE49-F238E27FC236}">
                <a16:creationId xmlns:a16="http://schemas.microsoft.com/office/drawing/2014/main" id="{80DBF7AA-9501-365F-B94C-57CD37B5A7A9}"/>
              </a:ext>
            </a:extLst>
          </p:cNvPr>
          <p:cNvSpPr txBox="1"/>
          <p:nvPr/>
        </p:nvSpPr>
        <p:spPr>
          <a:xfrm>
            <a:off x="874709" y="4568639"/>
            <a:ext cx="27051001" cy="1569660"/>
          </a:xfrm>
          <a:prstGeom prst="rect">
            <a:avLst/>
          </a:prstGeom>
          <a:noFill/>
        </p:spPr>
        <p:txBody>
          <a:bodyPr wrap="square" rtlCol="0">
            <a:spAutoFit/>
          </a:bodyPr>
          <a:lstStyle/>
          <a:p>
            <a:pPr algn="ctr"/>
            <a:r>
              <a:rPr lang="pt-BR" sz="4800" b="1" dirty="0">
                <a:latin typeface="Calibri" panose="020F0502020204030204" pitchFamily="34" charset="0"/>
                <a:ea typeface="Calibri" panose="020F0502020204030204" pitchFamily="34" charset="0"/>
                <a:cs typeface="Calibri" panose="020F0502020204030204" pitchFamily="34" charset="0"/>
              </a:rPr>
              <a:t>Fratura patológica do fêmur proximal em paciente com sequela de Poliomielite tratada com implante não usual: Relato de Caso.</a:t>
            </a:r>
            <a:endParaRPr lang="en-US" sz="4800" b="1" dirty="0">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F95257C6-E4A3-2ACD-4FE0-9AA773A915FC}"/>
              </a:ext>
            </a:extLst>
          </p:cNvPr>
          <p:cNvSpPr txBox="1"/>
          <p:nvPr/>
        </p:nvSpPr>
        <p:spPr>
          <a:xfrm>
            <a:off x="874709" y="7766049"/>
            <a:ext cx="13334998" cy="17881818"/>
          </a:xfrm>
          <a:prstGeom prst="rect">
            <a:avLst/>
          </a:prstGeom>
          <a:noFill/>
        </p:spPr>
        <p:txBody>
          <a:bodyPr wrap="square" rtlCol="0">
            <a:spAutoFit/>
          </a:bodyPr>
          <a:lstStyle/>
          <a:p>
            <a:r>
              <a:rPr lang="pt-BR" sz="3600" b="1" u="sng" dirty="0">
                <a:latin typeface="Calibri" panose="020F0502020204030204" pitchFamily="34" charset="0"/>
                <a:ea typeface="Calibri" panose="020F0502020204030204" pitchFamily="34" charset="0"/>
                <a:cs typeface="Calibri" panose="020F0502020204030204" pitchFamily="34" charset="0"/>
              </a:rPr>
              <a:t>Resumo</a:t>
            </a:r>
          </a:p>
          <a:p>
            <a:pPr algn="just"/>
            <a:r>
              <a:rPr lang="pt-BR" sz="3600" b="1" dirty="0">
                <a:latin typeface="Calibri" panose="020F0502020204030204" pitchFamily="34" charset="0"/>
                <a:ea typeface="Calibri" panose="020F0502020204030204" pitchFamily="34" charset="0"/>
                <a:cs typeface="Calibri" panose="020F0502020204030204" pitchFamily="34" charset="0"/>
              </a:rPr>
              <a:t>Introdução:</a:t>
            </a:r>
            <a:r>
              <a:rPr lang="pt-BR" sz="3600" dirty="0">
                <a:latin typeface="Calibri" panose="020F0502020204030204" pitchFamily="34" charset="0"/>
                <a:ea typeface="Calibri" panose="020F0502020204030204" pitchFamily="34" charset="0"/>
                <a:cs typeface="Calibri" panose="020F0502020204030204" pitchFamily="34" charset="0"/>
              </a:rPr>
              <a:t> As sequelas musculoesqueléticas da poliomielite apresentam um grande desafio para o ortopedista. Habitualmente, nos deparemos com fraturas complexas do fêmur e tíbia. Os desafios encontrados nas fraturas do fêmur são diversos, dentre eles: a osteoporose severa, dimensões ósseas reduzidas, excesso de </a:t>
            </a:r>
            <a:r>
              <a:rPr lang="pt-BR" sz="3600" dirty="0" err="1">
                <a:latin typeface="Calibri" panose="020F0502020204030204" pitchFamily="34" charset="0"/>
                <a:ea typeface="Calibri" panose="020F0502020204030204" pitchFamily="34" charset="0"/>
                <a:cs typeface="Calibri" panose="020F0502020204030204" pitchFamily="34" charset="0"/>
              </a:rPr>
              <a:t>anteversão</a:t>
            </a:r>
            <a:r>
              <a:rPr lang="pt-BR" sz="3600" dirty="0">
                <a:latin typeface="Calibri" panose="020F0502020204030204" pitchFamily="34" charset="0"/>
                <a:ea typeface="Calibri" panose="020F0502020204030204" pitchFamily="34" charset="0"/>
                <a:cs typeface="Calibri" panose="020F0502020204030204" pitchFamily="34" charset="0"/>
              </a:rPr>
              <a:t> e </a:t>
            </a:r>
            <a:r>
              <a:rPr lang="pt-BR" sz="3600" dirty="0" err="1">
                <a:latin typeface="Calibri" panose="020F0502020204030204" pitchFamily="34" charset="0"/>
                <a:ea typeface="Calibri" panose="020F0502020204030204" pitchFamily="34" charset="0"/>
                <a:cs typeface="Calibri" panose="020F0502020204030204" pitchFamily="34" charset="0"/>
              </a:rPr>
              <a:t>valgismo</a:t>
            </a:r>
            <a:r>
              <a:rPr lang="pt-BR" sz="3600" dirty="0">
                <a:latin typeface="Calibri" panose="020F0502020204030204" pitchFamily="34" charset="0"/>
                <a:ea typeface="Calibri" panose="020F0502020204030204" pitchFamily="34" charset="0"/>
                <a:cs typeface="Calibri" panose="020F0502020204030204" pitchFamily="34" charset="0"/>
              </a:rPr>
              <a:t> do colo femoral bem como contraturas articulares, que dificultam o manejo ortopédico nas  fraturas do fêmur proximal nesta população</a:t>
            </a:r>
            <a:r>
              <a:rPr lang="pt-BR" sz="3600" baseline="30000" dirty="0">
                <a:latin typeface="Calibri" panose="020F0502020204030204" pitchFamily="34" charset="0"/>
                <a:ea typeface="Calibri" panose="020F0502020204030204" pitchFamily="34" charset="0"/>
                <a:cs typeface="Calibri" panose="020F0502020204030204" pitchFamily="34" charset="0"/>
              </a:rPr>
              <a:t> 1,2</a:t>
            </a:r>
            <a:r>
              <a:rPr lang="pt-BR" sz="3600" dirty="0">
                <a:latin typeface="Calibri" panose="020F0502020204030204" pitchFamily="34" charset="0"/>
                <a:ea typeface="Calibri" panose="020F0502020204030204" pitchFamily="34" charset="0"/>
                <a:cs typeface="Calibri" panose="020F0502020204030204" pitchFamily="34" charset="0"/>
              </a:rPr>
              <a:t>. Materiais e métodos: Trata-se de relato de caso de um paciente do sexo masculino de 46 ano, com sequela de poliomielite no membro inferior esquerdo,  que apresentou fratura </a:t>
            </a:r>
            <a:r>
              <a:rPr lang="pt-BR" sz="3600" dirty="0" err="1">
                <a:latin typeface="Calibri" panose="020F0502020204030204" pitchFamily="34" charset="0"/>
                <a:ea typeface="Calibri" panose="020F0502020204030204" pitchFamily="34" charset="0"/>
                <a:cs typeface="Calibri" panose="020F0502020204030204" pitchFamily="34" charset="0"/>
              </a:rPr>
              <a:t>subtrocantérica</a:t>
            </a:r>
            <a:r>
              <a:rPr lang="pt-BR" sz="3600" dirty="0">
                <a:latin typeface="Calibri" panose="020F0502020204030204" pitchFamily="34" charset="0"/>
                <a:ea typeface="Calibri" panose="020F0502020204030204" pitchFamily="34" charset="0"/>
                <a:cs typeface="Calibri" panose="020F0502020204030204" pitchFamily="34" charset="0"/>
              </a:rPr>
              <a:t> do fêmur desviada causada por queda da própria altura, que foi tratado com osteossíntese com estabilidade relativa com placa bloqueada de úmero proximal com ângulo variável.</a:t>
            </a:r>
          </a:p>
          <a:p>
            <a:pPr algn="just"/>
            <a:r>
              <a:rPr lang="pt-BR" sz="3600" b="1" dirty="0">
                <a:latin typeface="Calibri" panose="020F0502020204030204" pitchFamily="34" charset="0"/>
                <a:ea typeface="Calibri" panose="020F0502020204030204" pitchFamily="34" charset="0"/>
                <a:cs typeface="Calibri" panose="020F0502020204030204" pitchFamily="34" charset="0"/>
              </a:rPr>
              <a:t>Resultados: </a:t>
            </a:r>
            <a:r>
              <a:rPr lang="pt-BR" sz="3600" dirty="0">
                <a:latin typeface="Calibri" panose="020F0502020204030204" pitchFamily="34" charset="0"/>
                <a:ea typeface="Calibri" panose="020F0502020204030204" pitchFamily="34" charset="0"/>
                <a:cs typeface="Calibri" panose="020F0502020204030204" pitchFamily="34" charset="0"/>
              </a:rPr>
              <a:t>O paciente apresentou consolidação da fratura após 6 meses de osteossíntese sem sinais de osteonecrose da cabeça femoral. </a:t>
            </a:r>
          </a:p>
          <a:p>
            <a:pPr algn="just"/>
            <a:r>
              <a:rPr lang="pt-BR" sz="3600" b="1" dirty="0">
                <a:latin typeface="Calibri" panose="020F0502020204030204" pitchFamily="34" charset="0"/>
                <a:ea typeface="Calibri" panose="020F0502020204030204" pitchFamily="34" charset="0"/>
                <a:cs typeface="Calibri" panose="020F0502020204030204" pitchFamily="34" charset="0"/>
              </a:rPr>
              <a:t>Discussão: </a:t>
            </a:r>
            <a:r>
              <a:rPr lang="pt-BR" sz="3600" dirty="0">
                <a:latin typeface="Calibri" panose="020F0502020204030204" pitchFamily="34" charset="0"/>
                <a:ea typeface="Calibri" panose="020F0502020204030204" pitchFamily="34" charset="0"/>
                <a:cs typeface="Calibri" panose="020F0502020204030204" pitchFamily="34" charset="0"/>
              </a:rPr>
              <a:t>Em virtude das dificuldades anatômicas e funcionais destes pacientes, o uso de implantes convencionais para tratar as fraturas do fêmur proximal se torna um grande desafio. Neste caso, por conta das diminutas dimensões do fêmur e do excesso de </a:t>
            </a:r>
            <a:r>
              <a:rPr lang="pt-BR" sz="3600" dirty="0" err="1">
                <a:latin typeface="Calibri" panose="020F0502020204030204" pitchFamily="34" charset="0"/>
                <a:ea typeface="Calibri" panose="020F0502020204030204" pitchFamily="34" charset="0"/>
                <a:cs typeface="Calibri" panose="020F0502020204030204" pitchFamily="34" charset="0"/>
              </a:rPr>
              <a:t>valgismo</a:t>
            </a:r>
            <a:r>
              <a:rPr lang="pt-BR" sz="3600" dirty="0">
                <a:latin typeface="Calibri" panose="020F0502020204030204" pitchFamily="34" charset="0"/>
                <a:ea typeface="Calibri" panose="020F0502020204030204" pitchFamily="34" charset="0"/>
                <a:cs typeface="Calibri" panose="020F0502020204030204" pitchFamily="34" charset="0"/>
              </a:rPr>
              <a:t> do colo femoral, optamos em utilizar uma placa bloqueada de úmero proximal 3.5 mm com ângulo variável dos parafusos proximais com angulação de 30º com a finalidade de realizar múltiplos bloqueios cefálicos para acompanhar o </a:t>
            </a:r>
            <a:r>
              <a:rPr lang="pt-BR" sz="3600" dirty="0" err="1">
                <a:latin typeface="Calibri" panose="020F0502020204030204" pitchFamily="34" charset="0"/>
                <a:ea typeface="Calibri" panose="020F0502020204030204" pitchFamily="34" charset="0"/>
                <a:cs typeface="Calibri" panose="020F0502020204030204" pitchFamily="34" charset="0"/>
              </a:rPr>
              <a:t>valgismo</a:t>
            </a:r>
            <a:r>
              <a:rPr lang="pt-BR" sz="3600" dirty="0">
                <a:latin typeface="Calibri" panose="020F0502020204030204" pitchFamily="34" charset="0"/>
                <a:ea typeface="Calibri" panose="020F0502020204030204" pitchFamily="34" charset="0"/>
                <a:cs typeface="Calibri" panose="020F0502020204030204" pitchFamily="34" charset="0"/>
              </a:rPr>
              <a:t> excessivo do colo femoral</a:t>
            </a:r>
            <a:r>
              <a:rPr lang="pt-BR" sz="3600" baseline="30000" dirty="0">
                <a:latin typeface="Calibri" panose="020F0502020204030204" pitchFamily="34" charset="0"/>
                <a:ea typeface="Calibri" panose="020F0502020204030204" pitchFamily="34" charset="0"/>
                <a:cs typeface="Calibri" panose="020F0502020204030204" pitchFamily="34" charset="0"/>
              </a:rPr>
              <a:t> 3,4,5,6,7,8,9</a:t>
            </a:r>
            <a:r>
              <a:rPr lang="pt-BR" sz="3600" dirty="0">
                <a:latin typeface="Calibri" panose="020F0502020204030204" pitchFamily="34" charset="0"/>
                <a:ea typeface="Calibri" panose="020F0502020204030204" pitchFamily="34" charset="0"/>
                <a:cs typeface="Calibri" panose="020F0502020204030204" pitchFamily="34" charset="0"/>
              </a:rPr>
              <a:t>.</a:t>
            </a:r>
          </a:p>
          <a:p>
            <a:pPr algn="just"/>
            <a:r>
              <a:rPr lang="pt-BR" sz="3600" b="1" dirty="0">
                <a:latin typeface="Calibri" panose="020F0502020204030204" pitchFamily="34" charset="0"/>
                <a:ea typeface="Calibri" panose="020F0502020204030204" pitchFamily="34" charset="0"/>
                <a:cs typeface="Calibri" panose="020F0502020204030204" pitchFamily="34" charset="0"/>
              </a:rPr>
              <a:t>Conclusão: </a:t>
            </a:r>
            <a:r>
              <a:rPr lang="pt-BR" sz="3600" dirty="0">
                <a:latin typeface="Calibri" panose="020F0502020204030204" pitchFamily="34" charset="0"/>
                <a:ea typeface="Calibri" panose="020F0502020204030204" pitchFamily="34" charset="0"/>
                <a:cs typeface="Calibri" panose="020F0502020204030204" pitchFamily="34" charset="0"/>
              </a:rPr>
              <a:t>A placa bloqueada de úmero proximal com angulação variável se mostrou muito útil no tratamento das fraturas </a:t>
            </a:r>
            <a:r>
              <a:rPr lang="pt-BR" sz="3600" dirty="0" err="1">
                <a:latin typeface="Calibri" panose="020F0502020204030204" pitchFamily="34" charset="0"/>
                <a:ea typeface="Calibri" panose="020F0502020204030204" pitchFamily="34" charset="0"/>
                <a:cs typeface="Calibri" panose="020F0502020204030204" pitchFamily="34" charset="0"/>
              </a:rPr>
              <a:t>subtroncantéricas</a:t>
            </a:r>
            <a:r>
              <a:rPr lang="pt-BR" sz="3600" dirty="0">
                <a:latin typeface="Calibri" panose="020F0502020204030204" pitchFamily="34" charset="0"/>
                <a:ea typeface="Calibri" panose="020F0502020204030204" pitchFamily="34" charset="0"/>
                <a:cs typeface="Calibri" panose="020F0502020204030204" pitchFamily="34" charset="0"/>
              </a:rPr>
              <a:t> do fêmur com dimensões reduzidas em pacientes com sequelas de poliomielite.</a:t>
            </a:r>
          </a:p>
          <a:p>
            <a:pPr algn="just"/>
            <a:endParaRPr lang="pt-BR" sz="3600" dirty="0">
              <a:latin typeface="Calibri" panose="020F0502020204030204" pitchFamily="34" charset="0"/>
              <a:ea typeface="Calibri" panose="020F0502020204030204" pitchFamily="34" charset="0"/>
              <a:cs typeface="Calibri" panose="020F0502020204030204" pitchFamily="34" charset="0"/>
            </a:endParaRPr>
          </a:p>
          <a:p>
            <a:pPr algn="just"/>
            <a:r>
              <a:rPr lang="pt-BR" sz="2800" baseline="30000" dirty="0">
                <a:latin typeface="Calibri" panose="020F0502020204030204" pitchFamily="34" charset="0"/>
                <a:ea typeface="Calibri" panose="020F0502020204030204" pitchFamily="34" charset="0"/>
                <a:cs typeface="Calibri" panose="020F0502020204030204" pitchFamily="34" charset="0"/>
              </a:rPr>
              <a:t>1 </a:t>
            </a:r>
            <a:r>
              <a:rPr lang="pt-BR" sz="2800" dirty="0">
                <a:latin typeface="Calibri" panose="020F0502020204030204" pitchFamily="34" charset="0"/>
                <a:ea typeface="Calibri" panose="020F0502020204030204" pitchFamily="34" charset="0"/>
                <a:cs typeface="Calibri" panose="020F0502020204030204" pitchFamily="34" charset="0"/>
              </a:rPr>
              <a:t>Acadêmicos do Curso de Medicina Faculdade Santa Marcelina São Paulo</a:t>
            </a:r>
          </a:p>
          <a:p>
            <a:pPr algn="just"/>
            <a:r>
              <a:rPr lang="pt-BR" sz="2800" baseline="30000" dirty="0">
                <a:latin typeface="Calibri" panose="020F0502020204030204" pitchFamily="34" charset="0"/>
                <a:ea typeface="Calibri" panose="020F0502020204030204" pitchFamily="34" charset="0"/>
                <a:cs typeface="Calibri" panose="020F0502020204030204" pitchFamily="34" charset="0"/>
              </a:rPr>
              <a:t>2</a:t>
            </a:r>
            <a:r>
              <a:rPr lang="pt-BR" sz="2800" dirty="0">
                <a:latin typeface="Calibri" panose="020F0502020204030204" pitchFamily="34" charset="0"/>
                <a:ea typeface="Calibri" panose="020F0502020204030204" pitchFamily="34" charset="0"/>
                <a:cs typeface="Calibri" panose="020F0502020204030204" pitchFamily="34" charset="0"/>
              </a:rPr>
              <a:t> Medico Assistente do Grupo de Trauma – Hospital Santa Marcelina São Paulo</a:t>
            </a:r>
          </a:p>
          <a:p>
            <a:pPr algn="just"/>
            <a:r>
              <a:rPr lang="pt-BR" sz="2800" baseline="30000" dirty="0">
                <a:latin typeface="Calibri" panose="020F0502020204030204" pitchFamily="34" charset="0"/>
                <a:ea typeface="Calibri" panose="020F0502020204030204" pitchFamily="34" charset="0"/>
                <a:cs typeface="Calibri" panose="020F0502020204030204" pitchFamily="34" charset="0"/>
              </a:rPr>
              <a:t>3</a:t>
            </a:r>
            <a:r>
              <a:rPr lang="pt-BR" sz="2800" dirty="0">
                <a:latin typeface="Calibri" panose="020F0502020204030204" pitchFamily="34" charset="0"/>
                <a:ea typeface="Calibri" panose="020F0502020204030204" pitchFamily="34" charset="0"/>
                <a:cs typeface="Calibri" panose="020F0502020204030204" pitchFamily="34" charset="0"/>
              </a:rPr>
              <a:t> Professor Curso de Medicina – Faculdade Santa Marcelina – São Paulo</a:t>
            </a:r>
          </a:p>
          <a:p>
            <a:pPr algn="just"/>
            <a:r>
              <a:rPr lang="pt-BR" sz="2800" baseline="30000" dirty="0">
                <a:latin typeface="Calibri" panose="020F0502020204030204" pitchFamily="34" charset="0"/>
                <a:ea typeface="Calibri" panose="020F0502020204030204" pitchFamily="34" charset="0"/>
                <a:cs typeface="Calibri" panose="020F0502020204030204" pitchFamily="34" charset="0"/>
              </a:rPr>
              <a:t>4</a:t>
            </a:r>
            <a:r>
              <a:rPr lang="pt-BR" sz="2800" dirty="0">
                <a:latin typeface="Calibri" panose="020F0502020204030204" pitchFamily="34" charset="0"/>
                <a:ea typeface="Calibri" panose="020F0502020204030204" pitchFamily="34" charset="0"/>
                <a:cs typeface="Calibri" panose="020F0502020204030204" pitchFamily="34" charset="0"/>
              </a:rPr>
              <a:t> Chefe do Serviço de Ortopedia – Hospital Santa Marcelina – São Paulo</a:t>
            </a:r>
            <a:r>
              <a:rPr lang="pt-BR" sz="2800" baseline="30000" dirty="0">
                <a:latin typeface="Calibri" panose="020F0502020204030204" pitchFamily="34" charset="0"/>
                <a:ea typeface="Calibri" panose="020F0502020204030204" pitchFamily="34" charset="0"/>
                <a:cs typeface="Calibri" panose="020F0502020204030204" pitchFamily="34" charset="0"/>
              </a:rPr>
              <a:t> </a:t>
            </a:r>
          </a:p>
        </p:txBody>
      </p:sp>
      <p:sp>
        <p:nvSpPr>
          <p:cNvPr id="5" name="TextBox 4">
            <a:extLst>
              <a:ext uri="{FF2B5EF4-FFF2-40B4-BE49-F238E27FC236}">
                <a16:creationId xmlns:a16="http://schemas.microsoft.com/office/drawing/2014/main" id="{B99D54E6-EEC5-ED40-B6BC-0D60787234EA}"/>
              </a:ext>
            </a:extLst>
          </p:cNvPr>
          <p:cNvSpPr txBox="1"/>
          <p:nvPr/>
        </p:nvSpPr>
        <p:spPr>
          <a:xfrm>
            <a:off x="14532454" y="7715681"/>
            <a:ext cx="13334997" cy="32347317"/>
          </a:xfrm>
          <a:prstGeom prst="rect">
            <a:avLst/>
          </a:prstGeom>
          <a:noFill/>
        </p:spPr>
        <p:txBody>
          <a:bodyPr wrap="square" rtlCol="0">
            <a:spAutoFit/>
          </a:bodyPr>
          <a:lstStyle/>
          <a:p>
            <a:pPr algn="just"/>
            <a:r>
              <a:rPr lang="pt-BR" sz="3600" b="1" u="sng" dirty="0">
                <a:latin typeface="Calibri" panose="020F0502020204030204" pitchFamily="34" charset="0"/>
                <a:ea typeface="Calibri" panose="020F0502020204030204" pitchFamily="34" charset="0"/>
                <a:cs typeface="Calibri" panose="020F0502020204030204" pitchFamily="34" charset="0"/>
              </a:rPr>
              <a:t>Discussão</a:t>
            </a:r>
          </a:p>
          <a:p>
            <a:pPr algn="just"/>
            <a:r>
              <a:rPr lang="pt-BR" sz="3600" dirty="0">
                <a:latin typeface="Calibri" panose="020F0502020204030204" pitchFamily="34" charset="0"/>
                <a:ea typeface="Calibri" panose="020F0502020204030204" pitchFamily="34" charset="0"/>
                <a:cs typeface="Calibri" panose="020F0502020204030204" pitchFamily="34" charset="0"/>
              </a:rPr>
              <a:t>As fraturas </a:t>
            </a:r>
            <a:r>
              <a:rPr lang="pt-BR" sz="3600" dirty="0" err="1">
                <a:latin typeface="Calibri" panose="020F0502020204030204" pitchFamily="34" charset="0"/>
                <a:ea typeface="Calibri" panose="020F0502020204030204" pitchFamily="34" charset="0"/>
                <a:cs typeface="Calibri" panose="020F0502020204030204" pitchFamily="34" charset="0"/>
              </a:rPr>
              <a:t>subtrocantéricas</a:t>
            </a:r>
            <a:r>
              <a:rPr lang="pt-BR" sz="3600" dirty="0">
                <a:latin typeface="Calibri" panose="020F0502020204030204" pitchFamily="34" charset="0"/>
                <a:ea typeface="Calibri" panose="020F0502020204030204" pitchFamily="34" charset="0"/>
                <a:cs typeface="Calibri" panose="020F0502020204030204" pitchFamily="34" charset="0"/>
              </a:rPr>
              <a:t> do fêmur são lesões de grande complexidade em virtude de sua natureza biomecânica (área crítica de transição de qualidade óssea e que sofre grande ação muscular </a:t>
            </a:r>
            <a:r>
              <a:rPr lang="pt-BR" sz="3600" dirty="0" err="1">
                <a:latin typeface="Calibri" panose="020F0502020204030204" pitchFamily="34" charset="0"/>
                <a:ea typeface="Calibri" panose="020F0502020204030204" pitchFamily="34" charset="0"/>
                <a:cs typeface="Calibri" panose="020F0502020204030204" pitchFamily="34" charset="0"/>
              </a:rPr>
              <a:t>multivetorial</a:t>
            </a:r>
            <a:r>
              <a:rPr lang="pt-BR" sz="3600" dirty="0">
                <a:latin typeface="Calibri" panose="020F0502020204030204" pitchFamily="34" charset="0"/>
                <a:ea typeface="Calibri" panose="020F0502020204030204" pitchFamily="34" charset="0"/>
                <a:cs typeface="Calibri" panose="020F0502020204030204" pitchFamily="34" charset="0"/>
              </a:rPr>
              <a:t>), portanto seu tratamento se torna mais difícil e desafiador mesmo nas mãos de cirurgiões experientes. Atualmente o tratamento padrão ouro destas lesões se concentra no uso das hastes </a:t>
            </a:r>
            <a:r>
              <a:rPr lang="pt-BR" sz="3600" dirty="0" err="1">
                <a:latin typeface="Calibri" panose="020F0502020204030204" pitchFamily="34" charset="0"/>
                <a:ea typeface="Calibri" panose="020F0502020204030204" pitchFamily="34" charset="0"/>
                <a:cs typeface="Calibri" panose="020F0502020204030204" pitchFamily="34" charset="0"/>
              </a:rPr>
              <a:t>cefalomedulares</a:t>
            </a:r>
            <a:r>
              <a:rPr lang="pt-BR" sz="3600" dirty="0">
                <a:latin typeface="Calibri" panose="020F0502020204030204" pitchFamily="34" charset="0"/>
                <a:ea typeface="Calibri" panose="020F0502020204030204" pitchFamily="34" charset="0"/>
                <a:cs typeface="Calibri" panose="020F0502020204030204" pitchFamily="34" charset="0"/>
              </a:rPr>
              <a:t> longas, ou seja, tutores intramedulares longos com bloqueio na cabeça femoral e na extremidade distal do fêmur. No entanto, em pacientes com sequelas ortopédicas de poliomielite, como no caso descrito, observamos múltiplas alterações anatômicas que impossibilitaram o emprego de tais implantes, tais como a diminuta espessura do canal femoral e o excesso de </a:t>
            </a:r>
            <a:r>
              <a:rPr lang="pt-BR" sz="3600" dirty="0" err="1">
                <a:latin typeface="Calibri" panose="020F0502020204030204" pitchFamily="34" charset="0"/>
                <a:ea typeface="Calibri" panose="020F0502020204030204" pitchFamily="34" charset="0"/>
                <a:cs typeface="Calibri" panose="020F0502020204030204" pitchFamily="34" charset="0"/>
              </a:rPr>
              <a:t>valgismo</a:t>
            </a:r>
            <a:r>
              <a:rPr lang="pt-BR" sz="3600" dirty="0">
                <a:latin typeface="Calibri" panose="020F0502020204030204" pitchFamily="34" charset="0"/>
                <a:ea typeface="Calibri" panose="020F0502020204030204" pitchFamily="34" charset="0"/>
                <a:cs typeface="Calibri" panose="020F0502020204030204" pitchFamily="34" charset="0"/>
              </a:rPr>
              <a:t> do colo femoral associado a pequena dimensão do fragmento proximal, fazendo-nos optar por utilizar um tutor extramedular – placa bloqueada de úmero proximal com angulação variável dos orifícios proximais – permitindo o acoplamento proximal adequado no trocanter maior e a possibilidade de fixação com múltiplos pontos de fixação (parafusos bloqueados com angulação variável) na cabeça do fêmur acompanhando o </a:t>
            </a:r>
            <a:r>
              <a:rPr lang="pt-BR" sz="3600" dirty="0" err="1">
                <a:latin typeface="Calibri" panose="020F0502020204030204" pitchFamily="34" charset="0"/>
                <a:ea typeface="Calibri" panose="020F0502020204030204" pitchFamily="34" charset="0"/>
                <a:cs typeface="Calibri" panose="020F0502020204030204" pitchFamily="34" charset="0"/>
              </a:rPr>
              <a:t>valgismo</a:t>
            </a:r>
            <a:r>
              <a:rPr lang="pt-BR" sz="3600" dirty="0">
                <a:latin typeface="Calibri" panose="020F0502020204030204" pitchFamily="34" charset="0"/>
                <a:ea typeface="Calibri" panose="020F0502020204030204" pitchFamily="34" charset="0"/>
                <a:cs typeface="Calibri" panose="020F0502020204030204" pitchFamily="34" charset="0"/>
              </a:rPr>
              <a:t> no colo e conferindo grande estabilidade mecânica. Na literatura observamos opções para o tratamento de fraturas </a:t>
            </a:r>
            <a:r>
              <a:rPr lang="pt-BR" sz="3600" dirty="0" err="1">
                <a:latin typeface="Calibri" panose="020F0502020204030204" pitchFamily="34" charset="0"/>
                <a:ea typeface="Calibri" panose="020F0502020204030204" pitchFamily="34" charset="0"/>
                <a:cs typeface="Calibri" panose="020F0502020204030204" pitchFamily="34" charset="0"/>
              </a:rPr>
              <a:t>subtrocantéricas</a:t>
            </a:r>
            <a:r>
              <a:rPr lang="pt-BR" sz="3600" dirty="0">
                <a:latin typeface="Calibri" panose="020F0502020204030204" pitchFamily="34" charset="0"/>
                <a:ea typeface="Calibri" panose="020F0502020204030204" pitchFamily="34" charset="0"/>
                <a:cs typeface="Calibri" panose="020F0502020204030204" pitchFamily="34" charset="0"/>
              </a:rPr>
              <a:t> em adolescentes, tais como placas desenvolvidas para fêmur proximal bloqueadas de 4,5 mm e o uso de placa de úmero proximal de ângulo fixo</a:t>
            </a:r>
            <a:r>
              <a:rPr lang="pt-BR" sz="3600" baseline="30000" dirty="0">
                <a:latin typeface="Calibri" panose="020F0502020204030204" pitchFamily="34" charset="0"/>
                <a:ea typeface="Calibri" panose="020F0502020204030204" pitchFamily="34" charset="0"/>
                <a:cs typeface="Calibri" panose="020F0502020204030204" pitchFamily="34" charset="0"/>
              </a:rPr>
              <a:t>3, 4,5, 6, 7, 8, 9</a:t>
            </a:r>
            <a:r>
              <a:rPr lang="pt-BR" sz="3600" dirty="0">
                <a:latin typeface="Calibri" panose="020F0502020204030204" pitchFamily="34" charset="0"/>
                <a:ea typeface="Calibri" panose="020F0502020204030204" pitchFamily="34" charset="0"/>
                <a:cs typeface="Calibri" panose="020F0502020204030204" pitchFamily="34" charset="0"/>
              </a:rPr>
              <a:t>. Nesta situação, o implante escolhido foi de grande utilidade e versatilidade para a fixação desta lesão complexa em um osso com características patológicas de difícil manejo.</a:t>
            </a:r>
          </a:p>
          <a:p>
            <a:pPr algn="just"/>
            <a:r>
              <a:rPr lang="pt-BR" sz="3600" dirty="0" err="1">
                <a:latin typeface="Calibri" panose="020F0502020204030204" pitchFamily="34" charset="0"/>
                <a:ea typeface="Calibri" panose="020F0502020204030204" pitchFamily="34" charset="0"/>
                <a:cs typeface="Calibri" panose="020F0502020204030204" pitchFamily="34" charset="0"/>
              </a:rPr>
              <a:t>Porrtanto</a:t>
            </a:r>
            <a:r>
              <a:rPr lang="pt-BR" sz="3600" dirty="0">
                <a:latin typeface="Calibri" panose="020F0502020204030204" pitchFamily="34" charset="0"/>
                <a:ea typeface="Calibri" panose="020F0502020204030204" pitchFamily="34" charset="0"/>
                <a:cs typeface="Calibri" panose="020F0502020204030204" pitchFamily="34" charset="0"/>
              </a:rPr>
              <a:t>, o  uso de placas bloqueadas de úmero proximal com ângulo variável se mostrou muito útil e versátil para o tratamento de fraturas </a:t>
            </a:r>
            <a:r>
              <a:rPr lang="pt-BR" sz="3600" dirty="0" err="1">
                <a:latin typeface="Calibri" panose="020F0502020204030204" pitchFamily="34" charset="0"/>
                <a:ea typeface="Calibri" panose="020F0502020204030204" pitchFamily="34" charset="0"/>
                <a:cs typeface="Calibri" panose="020F0502020204030204" pitchFamily="34" charset="0"/>
              </a:rPr>
              <a:t>subtrocantéricas</a:t>
            </a:r>
            <a:r>
              <a:rPr lang="pt-BR" sz="3600" dirty="0">
                <a:latin typeface="Calibri" panose="020F0502020204030204" pitchFamily="34" charset="0"/>
                <a:ea typeface="Calibri" panose="020F0502020204030204" pitchFamily="34" charset="0"/>
                <a:cs typeface="Calibri" panose="020F0502020204030204" pitchFamily="34" charset="0"/>
              </a:rPr>
              <a:t> em pacientes com sequelas ortopédicas </a:t>
            </a:r>
            <a:r>
              <a:rPr lang="pt-BR" sz="3600">
                <a:latin typeface="Calibri" panose="020F0502020204030204" pitchFamily="34" charset="0"/>
                <a:ea typeface="Calibri" panose="020F0502020204030204" pitchFamily="34" charset="0"/>
                <a:cs typeface="Calibri" panose="020F0502020204030204" pitchFamily="34" charset="0"/>
              </a:rPr>
              <a:t>de poliomielite.</a:t>
            </a:r>
            <a:endParaRPr lang="pt-BR" sz="3600" dirty="0">
              <a:latin typeface="Calibri" panose="020F0502020204030204" pitchFamily="34" charset="0"/>
              <a:ea typeface="Calibri" panose="020F0502020204030204" pitchFamily="34" charset="0"/>
              <a:cs typeface="Calibri" panose="020F0502020204030204" pitchFamily="34" charset="0"/>
            </a:endParaRPr>
          </a:p>
          <a:p>
            <a:pPr algn="just"/>
            <a:endParaRPr lang="pt-BR" sz="2400" dirty="0">
              <a:latin typeface="Calibri" panose="020F0502020204030204" pitchFamily="34" charset="0"/>
              <a:ea typeface="Calibri" panose="020F0502020204030204" pitchFamily="34" charset="0"/>
              <a:cs typeface="Calibri" panose="020F0502020204030204" pitchFamily="34" charset="0"/>
            </a:endParaRPr>
          </a:p>
          <a:p>
            <a:pPr algn="just"/>
            <a:r>
              <a:rPr lang="pt-BR" sz="3600" b="1" u="sng" dirty="0">
                <a:latin typeface="Calibri" panose="020F0502020204030204" pitchFamily="34" charset="0"/>
                <a:ea typeface="Calibri" panose="020F0502020204030204" pitchFamily="34" charset="0"/>
                <a:cs typeface="Calibri" panose="020F0502020204030204" pitchFamily="34" charset="0"/>
              </a:rPr>
              <a:t>Referências</a:t>
            </a:r>
            <a:endParaRPr lang="pt-BR" sz="2800" dirty="0">
              <a:latin typeface="Calibri" panose="020F0502020204030204" pitchFamily="34" charset="0"/>
              <a:ea typeface="Calibri" panose="020F0502020204030204" pitchFamily="34" charset="0"/>
              <a:cs typeface="Calibri" panose="020F0502020204030204" pitchFamily="34" charset="0"/>
            </a:endParaRPr>
          </a:p>
          <a:p>
            <a:pPr marL="514350" indent="-514350" algn="just">
              <a:buFont typeface="+mj-lt"/>
              <a:buAutoNum type="arabicPeriod"/>
            </a:pPr>
            <a:r>
              <a:rPr lang="pt-BR" sz="2800" dirty="0">
                <a:latin typeface="Calibri" panose="020F0502020204030204" pitchFamily="34" charset="0"/>
                <a:ea typeface="Calibri" panose="020F0502020204030204" pitchFamily="34" charset="0"/>
                <a:cs typeface="Calibri" panose="020F0502020204030204" pitchFamily="34" charset="0"/>
              </a:rPr>
              <a:t> Gupta, M., Jain, V. </a:t>
            </a:r>
            <a:r>
              <a:rPr lang="pt-BR" sz="2800" dirty="0" err="1">
                <a:latin typeface="Calibri" panose="020F0502020204030204" pitchFamily="34" charset="0"/>
                <a:ea typeface="Calibri" panose="020F0502020204030204" pitchFamily="34" charset="0"/>
                <a:cs typeface="Calibri" panose="020F0502020204030204" pitchFamily="34" charset="0"/>
              </a:rPr>
              <a:t>K</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Upadhyaya</a:t>
            </a:r>
            <a:r>
              <a:rPr lang="pt-BR" sz="2800" dirty="0">
                <a:latin typeface="Calibri" panose="020F0502020204030204" pitchFamily="34" charset="0"/>
                <a:ea typeface="Calibri" panose="020F0502020204030204" pitchFamily="34" charset="0"/>
                <a:cs typeface="Calibri" panose="020F0502020204030204" pitchFamily="34" charset="0"/>
              </a:rPr>
              <a:t>, G. </a:t>
            </a:r>
            <a:r>
              <a:rPr lang="pt-BR" sz="2800" dirty="0" err="1">
                <a:latin typeface="Calibri" panose="020F0502020204030204" pitchFamily="34" charset="0"/>
                <a:ea typeface="Calibri" panose="020F0502020204030204" pitchFamily="34" charset="0"/>
                <a:cs typeface="Calibri" panose="020F0502020204030204" pitchFamily="34" charset="0"/>
              </a:rPr>
              <a:t>K</a:t>
            </a:r>
            <a:r>
              <a:rPr lang="pt-BR" sz="2800" dirty="0">
                <a:latin typeface="Calibri" panose="020F0502020204030204" pitchFamily="34" charset="0"/>
                <a:ea typeface="Calibri" panose="020F0502020204030204" pitchFamily="34" charset="0"/>
                <a:cs typeface="Calibri" panose="020F0502020204030204" pitchFamily="34" charset="0"/>
              </a:rPr>
              <a:t>., &amp;</a:t>
            </a:r>
            <a:r>
              <a:rPr lang="pt-BR" sz="2800" dirty="0" err="1">
                <a:latin typeface="Calibri" panose="020F0502020204030204" pitchFamily="34" charset="0"/>
                <a:ea typeface="Calibri" panose="020F0502020204030204" pitchFamily="34" charset="0"/>
                <a:cs typeface="Calibri" panose="020F0502020204030204" pitchFamily="34" charset="0"/>
              </a:rPr>
              <a:t>amp</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Arya</a:t>
            </a:r>
            <a:r>
              <a:rPr lang="pt-BR" sz="2800" dirty="0">
                <a:latin typeface="Calibri" panose="020F0502020204030204" pitchFamily="34" charset="0"/>
                <a:ea typeface="Calibri" panose="020F0502020204030204" pitchFamily="34" charset="0"/>
                <a:cs typeface="Calibri" panose="020F0502020204030204" pitchFamily="34" charset="0"/>
              </a:rPr>
              <a:t>, R. </a:t>
            </a:r>
            <a:r>
              <a:rPr lang="pt-BR" sz="2800" dirty="0" err="1">
                <a:latin typeface="Calibri" panose="020F0502020204030204" pitchFamily="34" charset="0"/>
                <a:ea typeface="Calibri" panose="020F0502020204030204" pitchFamily="34" charset="0"/>
                <a:cs typeface="Calibri" panose="020F0502020204030204" pitchFamily="34" charset="0"/>
              </a:rPr>
              <a:t>K</a:t>
            </a:r>
            <a:r>
              <a:rPr lang="pt-BR" sz="2800" dirty="0">
                <a:latin typeface="Calibri" panose="020F0502020204030204" pitchFamily="34" charset="0"/>
                <a:ea typeface="Calibri" panose="020F0502020204030204" pitchFamily="34" charset="0"/>
                <a:cs typeface="Calibri" panose="020F0502020204030204" pitchFamily="34" charset="0"/>
              </a:rPr>
              <a:t>. (2016). </a:t>
            </a:r>
            <a:r>
              <a:rPr lang="pt-BR" sz="2800" dirty="0" err="1">
                <a:latin typeface="Calibri" panose="020F0502020204030204" pitchFamily="34" charset="0"/>
                <a:ea typeface="Calibri" panose="020F0502020204030204" pitchFamily="34" charset="0"/>
                <a:cs typeface="Calibri" panose="020F0502020204030204" pitchFamily="34" charset="0"/>
              </a:rPr>
              <a:t>Comprehensive</a:t>
            </a:r>
            <a:r>
              <a:rPr lang="pt-BR" sz="2800" dirty="0">
                <a:latin typeface="Calibri" panose="020F0502020204030204" pitchFamily="34" charset="0"/>
                <a:ea typeface="Calibri" panose="020F0502020204030204" pitchFamily="34" charset="0"/>
                <a:cs typeface="Calibri" panose="020F0502020204030204" pitchFamily="34" charset="0"/>
              </a:rPr>
              <a:t> review </a:t>
            </a:r>
            <a:r>
              <a:rPr lang="pt-BR" sz="2800" dirty="0" err="1">
                <a:latin typeface="Calibri" panose="020F0502020204030204" pitchFamily="34" charset="0"/>
                <a:ea typeface="Calibri" panose="020F0502020204030204" pitchFamily="34" charset="0"/>
                <a:cs typeface="Calibri" panose="020F0502020204030204" pitchFamily="34" charset="0"/>
              </a:rPr>
              <a:t>of</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challenges</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associated</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with</a:t>
            </a:r>
            <a:r>
              <a:rPr lang="pt-BR" sz="2800" dirty="0">
                <a:latin typeface="Calibri" panose="020F0502020204030204" pitchFamily="34" charset="0"/>
                <a:ea typeface="Calibri" panose="020F0502020204030204" pitchFamily="34" charset="0"/>
                <a:cs typeface="Calibri" panose="020F0502020204030204" pitchFamily="34" charset="0"/>
              </a:rPr>
              <a:t> management </a:t>
            </a:r>
            <a:r>
              <a:rPr lang="pt-BR" sz="2800" dirty="0" err="1">
                <a:latin typeface="Calibri" panose="020F0502020204030204" pitchFamily="34" charset="0"/>
                <a:ea typeface="Calibri" panose="020F0502020204030204" pitchFamily="34" charset="0"/>
                <a:cs typeface="Calibri" panose="020F0502020204030204" pitchFamily="34" charset="0"/>
              </a:rPr>
              <a:t>of</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lower</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limb</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fractures</a:t>
            </a:r>
            <a:r>
              <a:rPr lang="pt-BR" sz="2800" dirty="0">
                <a:latin typeface="Calibri" panose="020F0502020204030204" pitchFamily="34" charset="0"/>
                <a:ea typeface="Calibri" panose="020F0502020204030204" pitchFamily="34" charset="0"/>
                <a:cs typeface="Calibri" panose="020F0502020204030204" pitchFamily="34" charset="0"/>
              </a:rPr>
              <a:t> in </a:t>
            </a:r>
            <a:r>
              <a:rPr lang="pt-BR" sz="2800" dirty="0" err="1">
                <a:latin typeface="Calibri" panose="020F0502020204030204" pitchFamily="34" charset="0"/>
                <a:ea typeface="Calibri" panose="020F0502020204030204" pitchFamily="34" charset="0"/>
                <a:cs typeface="Calibri" panose="020F0502020204030204" pitchFamily="34" charset="0"/>
              </a:rPr>
              <a:t>poliomyelitis</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patients</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Journal</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of</a:t>
            </a:r>
            <a:r>
              <a:rPr lang="pt-BR" sz="2800" dirty="0">
                <a:latin typeface="Calibri" panose="020F0502020204030204" pitchFamily="34" charset="0"/>
                <a:ea typeface="Calibri" panose="020F0502020204030204" pitchFamily="34" charset="0"/>
                <a:cs typeface="Calibri" panose="020F0502020204030204" pitchFamily="34" charset="0"/>
              </a:rPr>
              <a:t> Clinical </a:t>
            </a:r>
            <a:r>
              <a:rPr lang="pt-BR" sz="2800" dirty="0" err="1">
                <a:latin typeface="Calibri" panose="020F0502020204030204" pitchFamily="34" charset="0"/>
                <a:ea typeface="Calibri" panose="020F0502020204030204" pitchFamily="34" charset="0"/>
                <a:cs typeface="Calibri" panose="020F0502020204030204" pitchFamily="34" charset="0"/>
              </a:rPr>
              <a:t>Orthopaedics</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and</a:t>
            </a:r>
            <a:r>
              <a:rPr lang="pt-BR" sz="2800" dirty="0">
                <a:latin typeface="Calibri" panose="020F0502020204030204" pitchFamily="34" charset="0"/>
                <a:ea typeface="Calibri" panose="020F0502020204030204" pitchFamily="34" charset="0"/>
                <a:cs typeface="Calibri" panose="020F0502020204030204" pitchFamily="34" charset="0"/>
              </a:rPr>
              <a:t> Trauma, 7(4), 276–281.doi:10.1016/j.jcot.2016.08.007</a:t>
            </a:r>
          </a:p>
          <a:p>
            <a:pPr marL="514350" indent="-514350" algn="just">
              <a:buFont typeface="+mj-lt"/>
              <a:buAutoNum type="arabicPeriod"/>
            </a:pP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Gellman</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Y</a:t>
            </a:r>
            <a:r>
              <a:rPr lang="pt-BR" sz="2800" dirty="0">
                <a:latin typeface="Calibri" panose="020F0502020204030204" pitchFamily="34" charset="0"/>
                <a:ea typeface="Calibri" panose="020F0502020204030204" pitchFamily="34" charset="0"/>
                <a:cs typeface="Calibri" panose="020F0502020204030204" pitchFamily="34" charset="0"/>
              </a:rPr>
              <a:t>. N., Khoury, A., </a:t>
            </a:r>
            <a:r>
              <a:rPr lang="pt-BR" sz="2800" dirty="0" err="1">
                <a:latin typeface="Calibri" panose="020F0502020204030204" pitchFamily="34" charset="0"/>
                <a:ea typeface="Calibri" panose="020F0502020204030204" pitchFamily="34" charset="0"/>
                <a:cs typeface="Calibri" panose="020F0502020204030204" pitchFamily="34" charset="0"/>
              </a:rPr>
              <a:t>Liebergall</a:t>
            </a:r>
            <a:r>
              <a:rPr lang="pt-BR" sz="2800" dirty="0">
                <a:latin typeface="Calibri" panose="020F0502020204030204" pitchFamily="34" charset="0"/>
                <a:ea typeface="Calibri" panose="020F0502020204030204" pitchFamily="34" charset="0"/>
                <a:cs typeface="Calibri" panose="020F0502020204030204" pitchFamily="34" charset="0"/>
              </a:rPr>
              <a:t>, M., </a:t>
            </a:r>
            <a:r>
              <a:rPr lang="pt-BR" sz="2800" dirty="0" err="1">
                <a:latin typeface="Calibri" panose="020F0502020204030204" pitchFamily="34" charset="0"/>
                <a:ea typeface="Calibri" panose="020F0502020204030204" pitchFamily="34" charset="0"/>
                <a:cs typeface="Calibri" panose="020F0502020204030204" pitchFamily="34" charset="0"/>
              </a:rPr>
              <a:t>Mosheiff</a:t>
            </a:r>
            <a:r>
              <a:rPr lang="pt-BR" sz="2800" dirty="0">
                <a:latin typeface="Calibri" panose="020F0502020204030204" pitchFamily="34" charset="0"/>
                <a:ea typeface="Calibri" panose="020F0502020204030204" pitchFamily="34" charset="0"/>
                <a:cs typeface="Calibri" panose="020F0502020204030204" pitchFamily="34" charset="0"/>
              </a:rPr>
              <a:t>, R., &amp;</a:t>
            </a:r>
            <a:r>
              <a:rPr lang="pt-BR" sz="2800" dirty="0" err="1">
                <a:latin typeface="Calibri" panose="020F0502020204030204" pitchFamily="34" charset="0"/>
                <a:ea typeface="Calibri" panose="020F0502020204030204" pitchFamily="34" charset="0"/>
                <a:cs typeface="Calibri" panose="020F0502020204030204" pitchFamily="34" charset="0"/>
              </a:rPr>
              <a:t>amp</a:t>
            </a:r>
            <a:r>
              <a:rPr lang="pt-BR" sz="2800" dirty="0">
                <a:latin typeface="Calibri" panose="020F0502020204030204" pitchFamily="34" charset="0"/>
                <a:ea typeface="Calibri" panose="020F0502020204030204" pitchFamily="34" charset="0"/>
                <a:cs typeface="Calibri" panose="020F0502020204030204" pitchFamily="34" charset="0"/>
              </a:rPr>
              <a:t>; Weil, </a:t>
            </a:r>
            <a:r>
              <a:rPr lang="pt-BR" sz="2800" dirty="0" err="1">
                <a:latin typeface="Calibri" panose="020F0502020204030204" pitchFamily="34" charset="0"/>
                <a:ea typeface="Calibri" panose="020F0502020204030204" pitchFamily="34" charset="0"/>
                <a:cs typeface="Calibri" panose="020F0502020204030204" pitchFamily="34" charset="0"/>
              </a:rPr>
              <a:t>Y</a:t>
            </a:r>
            <a:r>
              <a:rPr lang="pt-BR" sz="2800" dirty="0">
                <a:latin typeface="Calibri" panose="020F0502020204030204" pitchFamily="34" charset="0"/>
                <a:ea typeface="Calibri" panose="020F0502020204030204" pitchFamily="34" charset="0"/>
                <a:cs typeface="Calibri" panose="020F0502020204030204" pitchFamily="34" charset="0"/>
              </a:rPr>
              <a:t>. A. (2019). </a:t>
            </a:r>
            <a:r>
              <a:rPr lang="pt-BR" sz="2800" dirty="0" err="1">
                <a:latin typeface="Calibri" panose="020F0502020204030204" pitchFamily="34" charset="0"/>
                <a:ea typeface="Calibri" panose="020F0502020204030204" pitchFamily="34" charset="0"/>
                <a:cs typeface="Calibri" panose="020F0502020204030204" pitchFamily="34" charset="0"/>
              </a:rPr>
              <a:t>Outcome</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of</a:t>
            </a:r>
            <a:r>
              <a:rPr lang="pt-BR" sz="2800" dirty="0">
                <a:latin typeface="Calibri" panose="020F0502020204030204" pitchFamily="34" charset="0"/>
                <a:ea typeface="Calibri" panose="020F0502020204030204" pitchFamily="34" charset="0"/>
                <a:cs typeface="Calibri" panose="020F0502020204030204" pitchFamily="34" charset="0"/>
              </a:rPr>
              <a:t> femoral </a:t>
            </a:r>
            <a:r>
              <a:rPr lang="pt-BR" sz="2800" dirty="0" err="1">
                <a:latin typeface="Calibri" panose="020F0502020204030204" pitchFamily="34" charset="0"/>
                <a:ea typeface="Calibri" panose="020F0502020204030204" pitchFamily="34" charset="0"/>
                <a:cs typeface="Calibri" panose="020F0502020204030204" pitchFamily="34" charset="0"/>
              </a:rPr>
              <a:t>fractures</a:t>
            </a:r>
            <a:r>
              <a:rPr lang="pt-BR" sz="2800" dirty="0">
                <a:latin typeface="Calibri" panose="020F0502020204030204" pitchFamily="34" charset="0"/>
                <a:ea typeface="Calibri" panose="020F0502020204030204" pitchFamily="34" charset="0"/>
                <a:cs typeface="Calibri" panose="020F0502020204030204" pitchFamily="34" charset="0"/>
              </a:rPr>
              <a:t> in </a:t>
            </a:r>
            <a:r>
              <a:rPr lang="pt-BR" sz="2800" dirty="0" err="1">
                <a:latin typeface="Calibri" panose="020F0502020204030204" pitchFamily="34" charset="0"/>
                <a:ea typeface="Calibri" panose="020F0502020204030204" pitchFamily="34" charset="0"/>
                <a:cs typeface="Calibri" panose="020F0502020204030204" pitchFamily="34" charset="0"/>
              </a:rPr>
              <a:t>poliomyelitis</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patients</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International</a:t>
            </a:r>
            <a:r>
              <a:rPr lang="pt-BR" sz="2800" dirty="0">
                <a:latin typeface="Calibri" panose="020F0502020204030204" pitchFamily="34" charset="0"/>
                <a:ea typeface="Calibri" panose="020F0502020204030204" pitchFamily="34" charset="0"/>
                <a:cs typeface="Calibri" panose="020F0502020204030204" pitchFamily="34" charset="0"/>
              </a:rPr>
              <a:t> Orthopaedics.doi:10.1007/s00264-019-04285-2.</a:t>
            </a:r>
          </a:p>
          <a:p>
            <a:pPr marL="514350" indent="-514350" algn="just">
              <a:buFont typeface="+mj-lt"/>
              <a:buAutoNum type="arabicPeriod"/>
            </a:pPr>
            <a:r>
              <a:rPr lang="pt-BR" sz="2800" dirty="0" err="1">
                <a:latin typeface="Calibri" panose="020F0502020204030204" pitchFamily="34" charset="0"/>
                <a:ea typeface="Calibri" panose="020F0502020204030204" pitchFamily="34" charset="0"/>
                <a:cs typeface="Calibri" panose="020F0502020204030204" pitchFamily="34" charset="0"/>
              </a:rPr>
              <a:t>Newbury</a:t>
            </a:r>
            <a:r>
              <a:rPr lang="pt-BR" sz="2800" dirty="0">
                <a:latin typeface="Calibri" panose="020F0502020204030204" pitchFamily="34" charset="0"/>
                <a:ea typeface="Calibri" panose="020F0502020204030204" pitchFamily="34" charset="0"/>
                <a:cs typeface="Calibri" panose="020F0502020204030204" pitchFamily="34" charset="0"/>
              </a:rPr>
              <a:t>, A. J., </a:t>
            </a:r>
            <a:r>
              <a:rPr lang="pt-BR" sz="2800" dirty="0" err="1">
                <a:latin typeface="Calibri" panose="020F0502020204030204" pitchFamily="34" charset="0"/>
                <a:ea typeface="Calibri" panose="020F0502020204030204" pitchFamily="34" charset="0"/>
                <a:cs typeface="Calibri" panose="020F0502020204030204" pitchFamily="34" charset="0"/>
              </a:rPr>
              <a:t>Aurigemma</a:t>
            </a:r>
            <a:r>
              <a:rPr lang="pt-BR" sz="2800" dirty="0">
                <a:latin typeface="Calibri" panose="020F0502020204030204" pitchFamily="34" charset="0"/>
                <a:ea typeface="Calibri" panose="020F0502020204030204" pitchFamily="34" charset="0"/>
                <a:cs typeface="Calibri" panose="020F0502020204030204" pitchFamily="34" charset="0"/>
              </a:rPr>
              <a:t>, P., Kraus, M., &amp;</a:t>
            </a:r>
            <a:r>
              <a:rPr lang="pt-BR" sz="2800" dirty="0" err="1">
                <a:latin typeface="Calibri" panose="020F0502020204030204" pitchFamily="34" charset="0"/>
                <a:ea typeface="Calibri" panose="020F0502020204030204" pitchFamily="34" charset="0"/>
                <a:cs typeface="Calibri" panose="020F0502020204030204" pitchFamily="34" charset="0"/>
              </a:rPr>
              <a:t>amp</a:t>
            </a:r>
            <a:r>
              <a:rPr lang="pt-BR" sz="2800" dirty="0">
                <a:latin typeface="Calibri" panose="020F0502020204030204" pitchFamily="34" charset="0"/>
                <a:ea typeface="Calibri" panose="020F0502020204030204" pitchFamily="34" charset="0"/>
                <a:cs typeface="Calibri" panose="020F0502020204030204" pitchFamily="34" charset="0"/>
              </a:rPr>
              <a:t>; Most, M. (2020). The </a:t>
            </a:r>
            <a:r>
              <a:rPr lang="pt-BR" sz="2800" dirty="0" err="1">
                <a:latin typeface="Calibri" panose="020F0502020204030204" pitchFamily="34" charset="0"/>
                <a:ea typeface="Calibri" panose="020F0502020204030204" pitchFamily="34" charset="0"/>
                <a:cs typeface="Calibri" panose="020F0502020204030204" pitchFamily="34" charset="0"/>
              </a:rPr>
              <a:t>Repair</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of</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an</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Acute</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Pathological</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Subtrochanteric</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Femur</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Fracture</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Using</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an</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Adult</a:t>
            </a:r>
            <a:r>
              <a:rPr lang="pt-BR" sz="2800" dirty="0">
                <a:latin typeface="Calibri" panose="020F0502020204030204" pitchFamily="34" charset="0"/>
                <a:ea typeface="Calibri" panose="020F0502020204030204" pitchFamily="34" charset="0"/>
                <a:cs typeface="Calibri" panose="020F0502020204030204" pitchFamily="34" charset="0"/>
              </a:rPr>
              <a:t> 3.5-mm Proximal </a:t>
            </a:r>
            <a:r>
              <a:rPr lang="pt-BR" sz="2800" dirty="0" err="1">
                <a:latin typeface="Calibri" panose="020F0502020204030204" pitchFamily="34" charset="0"/>
                <a:ea typeface="Calibri" panose="020F0502020204030204" pitchFamily="34" charset="0"/>
                <a:cs typeface="Calibri" panose="020F0502020204030204" pitchFamily="34" charset="0"/>
              </a:rPr>
              <a:t>Humerus</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Locking</a:t>
            </a:r>
            <a:r>
              <a:rPr lang="pt-BR" sz="2800" dirty="0">
                <a:latin typeface="Calibri" panose="020F0502020204030204" pitchFamily="34" charset="0"/>
                <a:ea typeface="Calibri" panose="020F0502020204030204" pitchFamily="34" charset="0"/>
                <a:cs typeface="Calibri" panose="020F0502020204030204" pitchFamily="34" charset="0"/>
              </a:rPr>
              <a:t> Plate in </a:t>
            </a:r>
            <a:r>
              <a:rPr lang="pt-BR" sz="2800" dirty="0" err="1">
                <a:latin typeface="Calibri" panose="020F0502020204030204" pitchFamily="34" charset="0"/>
                <a:ea typeface="Calibri" panose="020F0502020204030204" pitchFamily="34" charset="0"/>
                <a:cs typeface="Calibri" panose="020F0502020204030204" pitchFamily="34" charset="0"/>
              </a:rPr>
              <a:t>an</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Adolescent</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Patient</a:t>
            </a:r>
            <a:r>
              <a:rPr lang="pt-BR" sz="2800" dirty="0">
                <a:latin typeface="Calibri" panose="020F0502020204030204" pitchFamily="34" charset="0"/>
                <a:ea typeface="Calibri" panose="020F0502020204030204" pitchFamily="34" charset="0"/>
                <a:cs typeface="Calibri" panose="020F0502020204030204" pitchFamily="34" charset="0"/>
              </a:rPr>
              <a:t>. JBJS Case </a:t>
            </a:r>
            <a:r>
              <a:rPr lang="pt-BR" sz="2800" dirty="0" err="1">
                <a:latin typeface="Calibri" panose="020F0502020204030204" pitchFamily="34" charset="0"/>
                <a:ea typeface="Calibri" panose="020F0502020204030204" pitchFamily="34" charset="0"/>
                <a:cs typeface="Calibri" panose="020F0502020204030204" pitchFamily="34" charset="0"/>
              </a:rPr>
              <a:t>Connector</a:t>
            </a:r>
            <a:r>
              <a:rPr lang="pt-BR" sz="2800" dirty="0">
                <a:latin typeface="Calibri" panose="020F0502020204030204" pitchFamily="34" charset="0"/>
                <a:ea typeface="Calibri" panose="020F0502020204030204" pitchFamily="34" charset="0"/>
                <a:cs typeface="Calibri" panose="020F0502020204030204" pitchFamily="34" charset="0"/>
              </a:rPr>
              <a:t>, 10(2), e0491–e0491. doi:10.2106/jbjs.cc.19.00491 </a:t>
            </a:r>
          </a:p>
          <a:p>
            <a:pPr marL="514350" indent="-514350" algn="just">
              <a:buFont typeface="+mj-lt"/>
              <a:buAutoNum type="arabicPeriod"/>
            </a:pPr>
            <a:r>
              <a:rPr lang="pt-BR" sz="2800" dirty="0">
                <a:latin typeface="Calibri" panose="020F0502020204030204" pitchFamily="34" charset="0"/>
                <a:ea typeface="Calibri" panose="020F0502020204030204" pitchFamily="34" charset="0"/>
                <a:cs typeface="Calibri" panose="020F0502020204030204" pitchFamily="34" charset="0"/>
              </a:rPr>
              <a:t> Cortes, L. E., Triana, M., Vallejo, F., </a:t>
            </a:r>
            <a:r>
              <a:rPr lang="pt-BR" sz="2800" dirty="0" err="1">
                <a:latin typeface="Calibri" panose="020F0502020204030204" pitchFamily="34" charset="0"/>
                <a:ea typeface="Calibri" panose="020F0502020204030204" pitchFamily="34" charset="0"/>
                <a:cs typeface="Calibri" panose="020F0502020204030204" pitchFamily="34" charset="0"/>
              </a:rPr>
              <a:t>Slongo</a:t>
            </a:r>
            <a:r>
              <a:rPr lang="pt-BR" sz="2800" dirty="0">
                <a:latin typeface="Calibri" panose="020F0502020204030204" pitchFamily="34" charset="0"/>
                <a:ea typeface="Calibri" panose="020F0502020204030204" pitchFamily="34" charset="0"/>
                <a:cs typeface="Calibri" panose="020F0502020204030204" pitchFamily="34" charset="0"/>
              </a:rPr>
              <a:t>, T. F., &amp;</a:t>
            </a:r>
            <a:r>
              <a:rPr lang="pt-BR" sz="2800" dirty="0" err="1">
                <a:latin typeface="Calibri" panose="020F0502020204030204" pitchFamily="34" charset="0"/>
                <a:ea typeface="Calibri" panose="020F0502020204030204" pitchFamily="34" charset="0"/>
                <a:cs typeface="Calibri" panose="020F0502020204030204" pitchFamily="34" charset="0"/>
              </a:rPr>
              <a:t>amp</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Streubel</a:t>
            </a:r>
            <a:r>
              <a:rPr lang="pt-BR" sz="2800" dirty="0">
                <a:latin typeface="Calibri" panose="020F0502020204030204" pitchFamily="34" charset="0"/>
                <a:ea typeface="Calibri" panose="020F0502020204030204" pitchFamily="34" charset="0"/>
                <a:cs typeface="Calibri" panose="020F0502020204030204" pitchFamily="34" charset="0"/>
              </a:rPr>
              <a:t>, P. N. (2011). </a:t>
            </a:r>
            <a:r>
              <a:rPr lang="pt-BR" sz="2800" dirty="0" err="1">
                <a:latin typeface="Calibri" panose="020F0502020204030204" pitchFamily="34" charset="0"/>
                <a:ea typeface="Calibri" panose="020F0502020204030204" pitchFamily="34" charset="0"/>
                <a:cs typeface="Calibri" panose="020F0502020204030204" pitchFamily="34" charset="0"/>
              </a:rPr>
              <a:t>Adult</a:t>
            </a:r>
            <a:r>
              <a:rPr lang="pt-BR" sz="2800" dirty="0">
                <a:latin typeface="Calibri" panose="020F0502020204030204" pitchFamily="34" charset="0"/>
                <a:ea typeface="Calibri" panose="020F0502020204030204" pitchFamily="34" charset="0"/>
                <a:cs typeface="Calibri" panose="020F0502020204030204" pitchFamily="34" charset="0"/>
              </a:rPr>
              <a:t> Proximal </a:t>
            </a:r>
            <a:r>
              <a:rPr lang="pt-BR" sz="2800" dirty="0" err="1">
                <a:latin typeface="Calibri" panose="020F0502020204030204" pitchFamily="34" charset="0"/>
                <a:ea typeface="Calibri" panose="020F0502020204030204" pitchFamily="34" charset="0"/>
                <a:cs typeface="Calibri" panose="020F0502020204030204" pitchFamily="34" charset="0"/>
              </a:rPr>
              <a:t>Humerus</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Locking</a:t>
            </a:r>
            <a:r>
              <a:rPr lang="pt-BR" sz="2800" dirty="0">
                <a:latin typeface="Calibri" panose="020F0502020204030204" pitchFamily="34" charset="0"/>
                <a:ea typeface="Calibri" panose="020F0502020204030204" pitchFamily="34" charset="0"/>
                <a:cs typeface="Calibri" panose="020F0502020204030204" pitchFamily="34" charset="0"/>
              </a:rPr>
              <a:t> Plate for </a:t>
            </a:r>
            <a:r>
              <a:rPr lang="pt-BR" sz="2800" dirty="0" err="1">
                <a:latin typeface="Calibri" panose="020F0502020204030204" pitchFamily="34" charset="0"/>
                <a:ea typeface="Calibri" panose="020F0502020204030204" pitchFamily="34" charset="0"/>
                <a:cs typeface="Calibri" panose="020F0502020204030204" pitchFamily="34" charset="0"/>
              </a:rPr>
              <a:t>the</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Treatment</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of</a:t>
            </a:r>
            <a:r>
              <a:rPr lang="pt-BR" sz="2800" dirty="0">
                <a:latin typeface="Calibri" panose="020F0502020204030204" pitchFamily="34" charset="0"/>
                <a:ea typeface="Calibri" panose="020F0502020204030204" pitchFamily="34" charset="0"/>
                <a:cs typeface="Calibri" panose="020F0502020204030204" pitchFamily="34" charset="0"/>
              </a:rPr>
              <a:t> a </a:t>
            </a:r>
            <a:r>
              <a:rPr lang="pt-BR" sz="2800" dirty="0" err="1">
                <a:latin typeface="Calibri" panose="020F0502020204030204" pitchFamily="34" charset="0"/>
                <a:ea typeface="Calibri" panose="020F0502020204030204" pitchFamily="34" charset="0"/>
                <a:cs typeface="Calibri" panose="020F0502020204030204" pitchFamily="34" charset="0"/>
              </a:rPr>
              <a:t>Pediatric</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Subtrochanteric</a:t>
            </a:r>
            <a:r>
              <a:rPr lang="pt-BR" sz="2800" dirty="0">
                <a:latin typeface="Calibri" panose="020F0502020204030204" pitchFamily="34" charset="0"/>
                <a:ea typeface="Calibri" panose="020F0502020204030204" pitchFamily="34" charset="0"/>
                <a:cs typeface="Calibri" panose="020F0502020204030204" pitchFamily="34" charset="0"/>
              </a:rPr>
              <a:t> Femoral </a:t>
            </a:r>
            <a:r>
              <a:rPr lang="pt-BR" sz="2800" dirty="0" err="1">
                <a:latin typeface="Calibri" panose="020F0502020204030204" pitchFamily="34" charset="0"/>
                <a:ea typeface="Calibri" panose="020F0502020204030204" pitchFamily="34" charset="0"/>
                <a:cs typeface="Calibri" panose="020F0502020204030204" pitchFamily="34" charset="0"/>
              </a:rPr>
              <a:t>Nonunion</a:t>
            </a:r>
            <a:r>
              <a:rPr lang="pt-BR" sz="2800" dirty="0">
                <a:latin typeface="Calibri" panose="020F0502020204030204" pitchFamily="34" charset="0"/>
                <a:ea typeface="Calibri" panose="020F0502020204030204" pitchFamily="34" charset="0"/>
                <a:cs typeface="Calibri" panose="020F0502020204030204" pitchFamily="34" charset="0"/>
              </a:rPr>
              <a:t>: A Case Report. </a:t>
            </a:r>
            <a:r>
              <a:rPr lang="pt-BR" sz="2800" dirty="0" err="1">
                <a:latin typeface="Calibri" panose="020F0502020204030204" pitchFamily="34" charset="0"/>
                <a:ea typeface="Calibri" panose="020F0502020204030204" pitchFamily="34" charset="0"/>
                <a:cs typeface="Calibri" panose="020F0502020204030204" pitchFamily="34" charset="0"/>
              </a:rPr>
              <a:t>Journal</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of</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Orthopaedic</a:t>
            </a:r>
            <a:r>
              <a:rPr lang="pt-BR" sz="2800" dirty="0">
                <a:latin typeface="Calibri" panose="020F0502020204030204" pitchFamily="34" charset="0"/>
                <a:ea typeface="Calibri" panose="020F0502020204030204" pitchFamily="34" charset="0"/>
                <a:cs typeface="Calibri" panose="020F0502020204030204" pitchFamily="34" charset="0"/>
              </a:rPr>
              <a:t> Trauma, 25(7), e63–e67.doi:10.1097/bot.0b013e3181f8d9d</a:t>
            </a:r>
          </a:p>
          <a:p>
            <a:pPr marL="514350" indent="-514350" algn="just">
              <a:buFont typeface="+mj-lt"/>
              <a:buAutoNum type="arabicPeriod"/>
            </a:pPr>
            <a:r>
              <a:rPr lang="pt-BR" sz="2800" dirty="0" err="1">
                <a:latin typeface="Calibri" panose="020F0502020204030204" pitchFamily="34" charset="0"/>
                <a:ea typeface="Calibri" panose="020F0502020204030204" pitchFamily="34" charset="0"/>
                <a:cs typeface="Calibri" panose="020F0502020204030204" pitchFamily="34" charset="0"/>
              </a:rPr>
              <a:t>Gogna</a:t>
            </a:r>
            <a:r>
              <a:rPr lang="pt-BR" sz="2800" dirty="0">
                <a:latin typeface="Calibri" panose="020F0502020204030204" pitchFamily="34" charset="0"/>
                <a:ea typeface="Calibri" panose="020F0502020204030204" pitchFamily="34" charset="0"/>
                <a:cs typeface="Calibri" panose="020F0502020204030204" pitchFamily="34" charset="0"/>
              </a:rPr>
              <a:t>, P., </a:t>
            </a:r>
            <a:r>
              <a:rPr lang="pt-BR" sz="2800" dirty="0" err="1">
                <a:latin typeface="Calibri" panose="020F0502020204030204" pitchFamily="34" charset="0"/>
                <a:ea typeface="Calibri" panose="020F0502020204030204" pitchFamily="34" charset="0"/>
                <a:cs typeface="Calibri" panose="020F0502020204030204" pitchFamily="34" charset="0"/>
              </a:rPr>
              <a:t>Mohindra</a:t>
            </a:r>
            <a:r>
              <a:rPr lang="pt-BR" sz="2800" dirty="0">
                <a:latin typeface="Calibri" panose="020F0502020204030204" pitchFamily="34" charset="0"/>
                <a:ea typeface="Calibri" panose="020F0502020204030204" pitchFamily="34" charset="0"/>
                <a:cs typeface="Calibri" panose="020F0502020204030204" pitchFamily="34" charset="0"/>
              </a:rPr>
              <a:t>, M., </a:t>
            </a:r>
            <a:r>
              <a:rPr lang="pt-BR" sz="2800" dirty="0" err="1">
                <a:latin typeface="Calibri" panose="020F0502020204030204" pitchFamily="34" charset="0"/>
                <a:ea typeface="Calibri" panose="020F0502020204030204" pitchFamily="34" charset="0"/>
                <a:cs typeface="Calibri" panose="020F0502020204030204" pitchFamily="34" charset="0"/>
              </a:rPr>
              <a:t>Verma</a:t>
            </a:r>
            <a:r>
              <a:rPr lang="pt-BR" sz="2800" dirty="0">
                <a:latin typeface="Calibri" panose="020F0502020204030204" pitchFamily="34" charset="0"/>
                <a:ea typeface="Calibri" panose="020F0502020204030204" pitchFamily="34" charset="0"/>
                <a:cs typeface="Calibri" panose="020F0502020204030204" pitchFamily="34" charset="0"/>
              </a:rPr>
              <a:t>, S., </a:t>
            </a:r>
            <a:r>
              <a:rPr lang="pt-BR" sz="2800" dirty="0" err="1">
                <a:latin typeface="Calibri" panose="020F0502020204030204" pitchFamily="34" charset="0"/>
                <a:ea typeface="Calibri" panose="020F0502020204030204" pitchFamily="34" charset="0"/>
                <a:cs typeface="Calibri" panose="020F0502020204030204" pitchFamily="34" charset="0"/>
              </a:rPr>
              <a:t>Thora</a:t>
            </a:r>
            <a:r>
              <a:rPr lang="pt-BR" sz="2800" dirty="0">
                <a:latin typeface="Calibri" panose="020F0502020204030204" pitchFamily="34" charset="0"/>
                <a:ea typeface="Calibri" panose="020F0502020204030204" pitchFamily="34" charset="0"/>
                <a:cs typeface="Calibri" panose="020F0502020204030204" pitchFamily="34" charset="0"/>
              </a:rPr>
              <a:t>, A., </a:t>
            </a:r>
            <a:r>
              <a:rPr lang="pt-BR" sz="2800" dirty="0" err="1">
                <a:latin typeface="Calibri" panose="020F0502020204030204" pitchFamily="34" charset="0"/>
                <a:ea typeface="Calibri" panose="020F0502020204030204" pitchFamily="34" charset="0"/>
                <a:cs typeface="Calibri" panose="020F0502020204030204" pitchFamily="34" charset="0"/>
              </a:rPr>
              <a:t>Tiwari</a:t>
            </a:r>
            <a:r>
              <a:rPr lang="pt-BR" sz="2800" dirty="0">
                <a:latin typeface="Calibri" panose="020F0502020204030204" pitchFamily="34" charset="0"/>
                <a:ea typeface="Calibri" panose="020F0502020204030204" pitchFamily="34" charset="0"/>
                <a:cs typeface="Calibri" panose="020F0502020204030204" pitchFamily="34" charset="0"/>
              </a:rPr>
              <a:t>, A., &amp;</a:t>
            </a:r>
            <a:r>
              <a:rPr lang="pt-BR" sz="2800" dirty="0" err="1">
                <a:latin typeface="Calibri" panose="020F0502020204030204" pitchFamily="34" charset="0"/>
                <a:ea typeface="Calibri" panose="020F0502020204030204" pitchFamily="34" charset="0"/>
                <a:cs typeface="Calibri" panose="020F0502020204030204" pitchFamily="34" charset="0"/>
              </a:rPr>
              <a:t>amp</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Singla</a:t>
            </a:r>
            <a:r>
              <a:rPr lang="pt-BR" sz="2800" dirty="0">
                <a:latin typeface="Calibri" panose="020F0502020204030204" pitchFamily="34" charset="0"/>
                <a:ea typeface="Calibri" panose="020F0502020204030204" pitchFamily="34" charset="0"/>
                <a:cs typeface="Calibri" panose="020F0502020204030204" pitchFamily="34" charset="0"/>
              </a:rPr>
              <a:t>, R. (2014). </a:t>
            </a:r>
            <a:r>
              <a:rPr lang="pt-BR" sz="2800" dirty="0" err="1">
                <a:latin typeface="Calibri" panose="020F0502020204030204" pitchFamily="34" charset="0"/>
                <a:ea typeface="Calibri" panose="020F0502020204030204" pitchFamily="34" charset="0"/>
                <a:cs typeface="Calibri" panose="020F0502020204030204" pitchFamily="34" charset="0"/>
              </a:rPr>
              <a:t>Adult</a:t>
            </a:r>
            <a:r>
              <a:rPr lang="pt-BR" sz="2800" dirty="0">
                <a:latin typeface="Calibri" panose="020F0502020204030204" pitchFamily="34" charset="0"/>
                <a:ea typeface="Calibri" panose="020F0502020204030204" pitchFamily="34" charset="0"/>
                <a:cs typeface="Calibri" panose="020F0502020204030204" pitchFamily="34" charset="0"/>
              </a:rPr>
              <a:t> proximal </a:t>
            </a:r>
            <a:r>
              <a:rPr lang="pt-BR" sz="2800" dirty="0" err="1">
                <a:latin typeface="Calibri" panose="020F0502020204030204" pitchFamily="34" charset="0"/>
                <a:ea typeface="Calibri" panose="020F0502020204030204" pitchFamily="34" charset="0"/>
                <a:cs typeface="Calibri" panose="020F0502020204030204" pitchFamily="34" charset="0"/>
              </a:rPr>
              <a:t>humerus</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locking</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plate</a:t>
            </a:r>
            <a:r>
              <a:rPr lang="pt-BR" sz="2800" dirty="0">
                <a:latin typeface="Calibri" panose="020F0502020204030204" pitchFamily="34" charset="0"/>
                <a:ea typeface="Calibri" panose="020F0502020204030204" pitchFamily="34" charset="0"/>
                <a:cs typeface="Calibri" panose="020F0502020204030204" pitchFamily="34" charset="0"/>
              </a:rPr>
              <a:t> for </a:t>
            </a:r>
            <a:r>
              <a:rPr lang="pt-BR" sz="2800" dirty="0" err="1">
                <a:latin typeface="Calibri" panose="020F0502020204030204" pitchFamily="34" charset="0"/>
                <a:ea typeface="Calibri" panose="020F0502020204030204" pitchFamily="34" charset="0"/>
                <a:cs typeface="Calibri" panose="020F0502020204030204" pitchFamily="34" charset="0"/>
              </a:rPr>
              <a:t>fixation</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of</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paediatric</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subtrochanteric</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fractures</a:t>
            </a:r>
            <a:r>
              <a:rPr lang="pt-BR" sz="2800" dirty="0">
                <a:latin typeface="Calibri" panose="020F0502020204030204" pitchFamily="34" charset="0"/>
                <a:ea typeface="Calibri" panose="020F0502020204030204" pitchFamily="34" charset="0"/>
                <a:cs typeface="Calibri" panose="020F0502020204030204" pitchFamily="34" charset="0"/>
              </a:rPr>
              <a:t>. MUSCULOSKELETAL SURGERY, 98(3), 189–194.doi:10.1007/s12306-013-0310-z </a:t>
            </a:r>
          </a:p>
          <a:p>
            <a:pPr marL="514350" indent="-514350" algn="just">
              <a:buFont typeface="+mj-lt"/>
              <a:buAutoNum type="arabicPeriod"/>
            </a:pPr>
            <a:r>
              <a:rPr lang="pt-BR" sz="2800" dirty="0">
                <a:latin typeface="Calibri" panose="020F0502020204030204" pitchFamily="34" charset="0"/>
                <a:ea typeface="Calibri" panose="020F0502020204030204" pitchFamily="34" charset="0"/>
                <a:cs typeface="Calibri" panose="020F0502020204030204" pitchFamily="34" charset="0"/>
              </a:rPr>
              <a:t>Jarvis J, Davidson D, </a:t>
            </a:r>
            <a:r>
              <a:rPr lang="pt-BR" sz="2800" dirty="0" err="1">
                <a:latin typeface="Calibri" panose="020F0502020204030204" pitchFamily="34" charset="0"/>
                <a:ea typeface="Calibri" panose="020F0502020204030204" pitchFamily="34" charset="0"/>
                <a:cs typeface="Calibri" panose="020F0502020204030204" pitchFamily="34" charset="0"/>
              </a:rPr>
              <a:t>Letts</a:t>
            </a:r>
            <a:r>
              <a:rPr lang="pt-BR" sz="2800" dirty="0">
                <a:latin typeface="Calibri" panose="020F0502020204030204" pitchFamily="34" charset="0"/>
                <a:ea typeface="Calibri" panose="020F0502020204030204" pitchFamily="34" charset="0"/>
                <a:cs typeface="Calibri" panose="020F0502020204030204" pitchFamily="34" charset="0"/>
              </a:rPr>
              <a:t> M. Management </a:t>
            </a:r>
            <a:r>
              <a:rPr lang="pt-BR" sz="2800" dirty="0" err="1">
                <a:latin typeface="Calibri" panose="020F0502020204030204" pitchFamily="34" charset="0"/>
                <a:ea typeface="Calibri" panose="020F0502020204030204" pitchFamily="34" charset="0"/>
                <a:cs typeface="Calibri" panose="020F0502020204030204" pitchFamily="34" charset="0"/>
              </a:rPr>
              <a:t>of</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subtrochanteric</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fractures</a:t>
            </a:r>
            <a:r>
              <a:rPr lang="pt-BR" sz="2800" dirty="0">
                <a:latin typeface="Calibri" panose="020F0502020204030204" pitchFamily="34" charset="0"/>
                <a:ea typeface="Calibri" panose="020F0502020204030204" pitchFamily="34" charset="0"/>
                <a:cs typeface="Calibri" panose="020F0502020204030204" pitchFamily="34" charset="0"/>
              </a:rPr>
              <a:t> in  </a:t>
            </a:r>
            <a:r>
              <a:rPr lang="pt-BR" sz="2800" dirty="0" err="1">
                <a:latin typeface="Calibri" panose="020F0502020204030204" pitchFamily="34" charset="0"/>
                <a:ea typeface="Calibri" panose="020F0502020204030204" pitchFamily="34" charset="0"/>
                <a:cs typeface="Calibri" panose="020F0502020204030204" pitchFamily="34" charset="0"/>
              </a:rPr>
              <a:t>skeletally</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immature</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adolescents</a:t>
            </a:r>
            <a:r>
              <a:rPr lang="pt-BR" sz="2800" dirty="0">
                <a:latin typeface="Calibri" panose="020F0502020204030204" pitchFamily="34" charset="0"/>
                <a:ea typeface="Calibri" panose="020F0502020204030204" pitchFamily="34" charset="0"/>
                <a:cs typeface="Calibri" panose="020F0502020204030204" pitchFamily="34" charset="0"/>
              </a:rPr>
              <a:t>. J Trauma 2006; 60(3): 613–619.</a:t>
            </a:r>
          </a:p>
          <a:p>
            <a:pPr marL="514350" indent="-514350" algn="just">
              <a:buFont typeface="+mj-lt"/>
              <a:buAutoNum type="arabicPeriod"/>
            </a:pPr>
            <a:r>
              <a:rPr lang="pt-BR" sz="2800" dirty="0" err="1">
                <a:latin typeface="Calibri" panose="020F0502020204030204" pitchFamily="34" charset="0"/>
                <a:ea typeface="Calibri" panose="020F0502020204030204" pitchFamily="34" charset="0"/>
                <a:cs typeface="Calibri" panose="020F0502020204030204" pitchFamily="34" charset="0"/>
              </a:rPr>
              <a:t>Çağlar</a:t>
            </a:r>
            <a:r>
              <a:rPr lang="pt-BR" sz="2800" dirty="0">
                <a:latin typeface="Calibri" panose="020F0502020204030204" pitchFamily="34" charset="0"/>
                <a:ea typeface="Calibri" panose="020F0502020204030204" pitchFamily="34" charset="0"/>
                <a:cs typeface="Calibri" panose="020F0502020204030204" pitchFamily="34" charset="0"/>
              </a:rPr>
              <a:t> C, </a:t>
            </a:r>
            <a:r>
              <a:rPr lang="pt-BR" sz="2800" dirty="0" err="1">
                <a:latin typeface="Calibri" panose="020F0502020204030204" pitchFamily="34" charset="0"/>
                <a:ea typeface="Calibri" panose="020F0502020204030204" pitchFamily="34" charset="0"/>
                <a:cs typeface="Calibri" panose="020F0502020204030204" pitchFamily="34" charset="0"/>
              </a:rPr>
              <a:t>Akçaalan</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S</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Bozer</a:t>
            </a:r>
            <a:r>
              <a:rPr lang="pt-BR" sz="2800" dirty="0">
                <a:latin typeface="Calibri" panose="020F0502020204030204" pitchFamily="34" charset="0"/>
                <a:ea typeface="Calibri" panose="020F0502020204030204" pitchFamily="34" charset="0"/>
                <a:cs typeface="Calibri" panose="020F0502020204030204" pitchFamily="34" charset="0"/>
              </a:rPr>
              <a:t> M, </a:t>
            </a:r>
            <a:r>
              <a:rPr lang="pt-BR" sz="2800" dirty="0" err="1">
                <a:latin typeface="Calibri" panose="020F0502020204030204" pitchFamily="34" charset="0"/>
                <a:ea typeface="Calibri" panose="020F0502020204030204" pitchFamily="34" charset="0"/>
                <a:cs typeface="Calibri" panose="020F0502020204030204" pitchFamily="34" charset="0"/>
              </a:rPr>
              <a:t>Akkaya</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Adult</a:t>
            </a:r>
            <a:r>
              <a:rPr lang="pt-BR" sz="2800" dirty="0">
                <a:latin typeface="Calibri" panose="020F0502020204030204" pitchFamily="34" charset="0"/>
                <a:ea typeface="Calibri" panose="020F0502020204030204" pitchFamily="34" charset="0"/>
                <a:cs typeface="Calibri" panose="020F0502020204030204" pitchFamily="34" charset="0"/>
              </a:rPr>
              <a:t> Proximal </a:t>
            </a:r>
            <a:r>
              <a:rPr lang="pt-BR" sz="2800" dirty="0" err="1">
                <a:latin typeface="Calibri" panose="020F0502020204030204" pitchFamily="34" charset="0"/>
                <a:ea typeface="Calibri" panose="020F0502020204030204" pitchFamily="34" charset="0"/>
                <a:cs typeface="Calibri" panose="020F0502020204030204" pitchFamily="34" charset="0"/>
              </a:rPr>
              <a:t>Humeral</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Locking</a:t>
            </a:r>
            <a:r>
              <a:rPr lang="pt-BR" sz="2800" dirty="0">
                <a:latin typeface="Calibri" panose="020F0502020204030204" pitchFamily="34" charset="0"/>
                <a:ea typeface="Calibri" panose="020F0502020204030204" pitchFamily="34" charset="0"/>
                <a:cs typeface="Calibri" panose="020F0502020204030204" pitchFamily="34" charset="0"/>
              </a:rPr>
              <a:t> Plate </a:t>
            </a:r>
            <a:r>
              <a:rPr lang="pt-BR" sz="2800" dirty="0" err="1">
                <a:latin typeface="Calibri" panose="020F0502020204030204" pitchFamily="34" charset="0"/>
                <a:ea typeface="Calibri" panose="020F0502020204030204" pitchFamily="34" charset="0"/>
                <a:cs typeface="Calibri" panose="020F0502020204030204" pitchFamily="34" charset="0"/>
              </a:rPr>
              <a:t>Is</a:t>
            </a:r>
            <a:r>
              <a:rPr lang="pt-BR" sz="2800" dirty="0">
                <a:latin typeface="Calibri" panose="020F0502020204030204" pitchFamily="34" charset="0"/>
                <a:ea typeface="Calibri" panose="020F0502020204030204" pitchFamily="34" charset="0"/>
                <a:cs typeface="Calibri" panose="020F0502020204030204" pitchFamily="34" charset="0"/>
              </a:rPr>
              <a:t> a </a:t>
            </a:r>
            <a:r>
              <a:rPr lang="pt-BR" sz="2800" dirty="0" err="1">
                <a:latin typeface="Calibri" panose="020F0502020204030204" pitchFamily="34" charset="0"/>
                <a:ea typeface="Calibri" panose="020F0502020204030204" pitchFamily="34" charset="0"/>
                <a:cs typeface="Calibri" panose="020F0502020204030204" pitchFamily="34" charset="0"/>
              </a:rPr>
              <a:t>Good</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Alternative</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Option</a:t>
            </a:r>
            <a:r>
              <a:rPr lang="pt-BR" sz="2800" dirty="0">
                <a:latin typeface="Calibri" panose="020F0502020204030204" pitchFamily="34" charset="0"/>
                <a:ea typeface="Calibri" panose="020F0502020204030204" pitchFamily="34" charset="0"/>
                <a:cs typeface="Calibri" panose="020F0502020204030204" pitchFamily="34" charset="0"/>
              </a:rPr>
              <a:t> in </a:t>
            </a:r>
            <a:r>
              <a:rPr lang="pt-BR" sz="2800" dirty="0" err="1">
                <a:latin typeface="Calibri" panose="020F0502020204030204" pitchFamily="34" charset="0"/>
                <a:ea typeface="Calibri" panose="020F0502020204030204" pitchFamily="34" charset="0"/>
                <a:cs typeface="Calibri" panose="020F0502020204030204" pitchFamily="34" charset="0"/>
              </a:rPr>
              <a:t>the</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Treatment</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of</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Adolescent</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Subtrochanteric</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Femur</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Fractures</a:t>
            </a:r>
            <a:r>
              <a:rPr lang="pt-BR" sz="2800" dirty="0">
                <a:latin typeface="Calibri" panose="020F0502020204030204" pitchFamily="34" charset="0"/>
                <a:ea typeface="Calibri" panose="020F0502020204030204" pitchFamily="34" charset="0"/>
                <a:cs typeface="Calibri" panose="020F0502020204030204" pitchFamily="34" charset="0"/>
              </a:rPr>
              <a:t>: A Case Series </a:t>
            </a:r>
            <a:r>
              <a:rPr lang="pt-BR" sz="2800" dirty="0" err="1">
                <a:latin typeface="Calibri" panose="020F0502020204030204" pitchFamily="34" charset="0"/>
                <a:ea typeface="Calibri" panose="020F0502020204030204" pitchFamily="34" charset="0"/>
                <a:cs typeface="Calibri" panose="020F0502020204030204" pitchFamily="34" charset="0"/>
              </a:rPr>
              <a:t>and</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Literature</a:t>
            </a:r>
            <a:r>
              <a:rPr lang="pt-BR" sz="2800" dirty="0">
                <a:latin typeface="Calibri" panose="020F0502020204030204" pitchFamily="34" charset="0"/>
                <a:ea typeface="Calibri" panose="020F0502020204030204" pitchFamily="34" charset="0"/>
                <a:cs typeface="Calibri" panose="020F0502020204030204" pitchFamily="34" charset="0"/>
              </a:rPr>
              <a:t> Review. .Hip </a:t>
            </a:r>
            <a:r>
              <a:rPr lang="pt-BR" sz="2800" dirty="0" err="1">
                <a:latin typeface="Calibri" panose="020F0502020204030204" pitchFamily="34" charset="0"/>
                <a:ea typeface="Calibri" panose="020F0502020204030204" pitchFamily="34" charset="0"/>
                <a:cs typeface="Calibri" panose="020F0502020204030204" pitchFamily="34" charset="0"/>
              </a:rPr>
              <a:t>Pelvis</a:t>
            </a:r>
            <a:r>
              <a:rPr lang="pt-BR" sz="2800" dirty="0">
                <a:latin typeface="Calibri" panose="020F0502020204030204" pitchFamily="34" charset="0"/>
                <a:ea typeface="Calibri" panose="020F0502020204030204" pitchFamily="34" charset="0"/>
                <a:cs typeface="Calibri" panose="020F0502020204030204" pitchFamily="34" charset="0"/>
              </a:rPr>
              <a:t>. 2022 Dec;34(4):245-254. </a:t>
            </a:r>
            <a:r>
              <a:rPr lang="pt-BR" sz="2800" dirty="0" err="1">
                <a:latin typeface="Calibri" panose="020F0502020204030204" pitchFamily="34" charset="0"/>
                <a:ea typeface="Calibri" panose="020F0502020204030204" pitchFamily="34" charset="0"/>
                <a:cs typeface="Calibri" panose="020F0502020204030204" pitchFamily="34" charset="0"/>
              </a:rPr>
              <a:t>doi</a:t>
            </a:r>
            <a:r>
              <a:rPr lang="pt-BR" sz="2800" dirty="0">
                <a:latin typeface="Calibri" panose="020F0502020204030204" pitchFamily="34" charset="0"/>
                <a:ea typeface="Calibri" panose="020F0502020204030204" pitchFamily="34" charset="0"/>
                <a:cs typeface="Calibri" panose="020F0502020204030204" pitchFamily="34" charset="0"/>
              </a:rPr>
              <a:t>: 10.5371/hp.2022.34.4.245. </a:t>
            </a:r>
            <a:r>
              <a:rPr lang="pt-BR" sz="2800" dirty="0" err="1">
                <a:latin typeface="Calibri" panose="020F0502020204030204" pitchFamily="34" charset="0"/>
                <a:ea typeface="Calibri" panose="020F0502020204030204" pitchFamily="34" charset="0"/>
                <a:cs typeface="Calibri" panose="020F0502020204030204" pitchFamily="34" charset="0"/>
              </a:rPr>
              <a:t>Epub</a:t>
            </a:r>
            <a:r>
              <a:rPr lang="pt-BR" sz="2800" dirty="0">
                <a:latin typeface="Calibri" panose="020F0502020204030204" pitchFamily="34" charset="0"/>
                <a:ea typeface="Calibri" panose="020F0502020204030204" pitchFamily="34" charset="0"/>
                <a:cs typeface="Calibri" panose="020F0502020204030204" pitchFamily="34" charset="0"/>
              </a:rPr>
              <a:t> 2022 </a:t>
            </a:r>
            <a:r>
              <a:rPr lang="pt-BR" sz="2800" dirty="0" err="1">
                <a:latin typeface="Calibri" panose="020F0502020204030204" pitchFamily="34" charset="0"/>
                <a:ea typeface="Calibri" panose="020F0502020204030204" pitchFamily="34" charset="0"/>
                <a:cs typeface="Calibri" panose="020F0502020204030204" pitchFamily="34" charset="0"/>
              </a:rPr>
              <a:t>Dec</a:t>
            </a:r>
            <a:r>
              <a:rPr lang="pt-BR" sz="2800" dirty="0">
                <a:latin typeface="Calibri" panose="020F0502020204030204" pitchFamily="34" charset="0"/>
                <a:ea typeface="Calibri" panose="020F0502020204030204" pitchFamily="34" charset="0"/>
                <a:cs typeface="Calibri" panose="020F0502020204030204" pitchFamily="34" charset="0"/>
              </a:rPr>
              <a:t> 3.PMID: 36601609 </a:t>
            </a:r>
          </a:p>
          <a:p>
            <a:pPr marL="514350" indent="-514350" algn="just">
              <a:buFont typeface="+mj-lt"/>
              <a:buAutoNum type="arabicPeriod"/>
            </a:pPr>
            <a:r>
              <a:rPr lang="pt-BR" sz="2800" dirty="0">
                <a:latin typeface="Calibri" panose="020F0502020204030204" pitchFamily="34" charset="0"/>
                <a:ea typeface="Calibri" panose="020F0502020204030204" pitchFamily="34" charset="0"/>
                <a:cs typeface="Calibri" panose="020F0502020204030204" pitchFamily="34" charset="0"/>
              </a:rPr>
              <a:t>El-Sayed Khalil, A. </a:t>
            </a:r>
            <a:r>
              <a:rPr lang="pt-BR" sz="2800" dirty="0" err="1">
                <a:latin typeface="Calibri" panose="020F0502020204030204" pitchFamily="34" charset="0"/>
                <a:ea typeface="Calibri" panose="020F0502020204030204" pitchFamily="34" charset="0"/>
                <a:cs typeface="Calibri" panose="020F0502020204030204" pitchFamily="34" charset="0"/>
              </a:rPr>
              <a:t>An</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Alternative</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Fixation</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Option</a:t>
            </a:r>
            <a:r>
              <a:rPr lang="pt-BR" sz="2800" dirty="0">
                <a:latin typeface="Calibri" panose="020F0502020204030204" pitchFamily="34" charset="0"/>
                <a:ea typeface="Calibri" panose="020F0502020204030204" pitchFamily="34" charset="0"/>
                <a:cs typeface="Calibri" panose="020F0502020204030204" pitchFamily="34" charset="0"/>
              </a:rPr>
              <a:t> for </a:t>
            </a:r>
            <a:r>
              <a:rPr lang="pt-BR" sz="2800" dirty="0" err="1">
                <a:latin typeface="Calibri" panose="020F0502020204030204" pitchFamily="34" charset="0"/>
                <a:ea typeface="Calibri" panose="020F0502020204030204" pitchFamily="34" charset="0"/>
                <a:cs typeface="Calibri" panose="020F0502020204030204" pitchFamily="34" charset="0"/>
              </a:rPr>
              <a:t>Subtrochanteric</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Femur</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Fractures</a:t>
            </a:r>
            <a:r>
              <a:rPr lang="pt-BR" sz="2800" dirty="0">
                <a:latin typeface="Calibri" panose="020F0502020204030204" pitchFamily="34" charset="0"/>
                <a:ea typeface="Calibri" panose="020F0502020204030204" pitchFamily="34" charset="0"/>
                <a:cs typeface="Calibri" panose="020F0502020204030204" pitchFamily="34" charset="0"/>
              </a:rPr>
              <a:t> in </a:t>
            </a:r>
            <a:r>
              <a:rPr lang="pt-BR" sz="2800" dirty="0" err="1">
                <a:latin typeface="Calibri" panose="020F0502020204030204" pitchFamily="34" charset="0"/>
                <a:ea typeface="Calibri" panose="020F0502020204030204" pitchFamily="34" charset="0"/>
                <a:cs typeface="Calibri" panose="020F0502020204030204" pitchFamily="34" charset="0"/>
              </a:rPr>
              <a:t>Children</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Adult</a:t>
            </a:r>
            <a:r>
              <a:rPr lang="pt-BR" sz="2800" dirty="0">
                <a:latin typeface="Calibri" panose="020F0502020204030204" pitchFamily="34" charset="0"/>
                <a:ea typeface="Calibri" panose="020F0502020204030204" pitchFamily="34" charset="0"/>
                <a:cs typeface="Calibri" panose="020F0502020204030204" pitchFamily="34" charset="0"/>
              </a:rPr>
              <a:t> Proximal </a:t>
            </a:r>
            <a:r>
              <a:rPr lang="pt-BR" sz="2800" dirty="0" err="1">
                <a:latin typeface="Calibri" panose="020F0502020204030204" pitchFamily="34" charset="0"/>
                <a:ea typeface="Calibri" panose="020F0502020204030204" pitchFamily="34" charset="0"/>
                <a:cs typeface="Calibri" panose="020F0502020204030204" pitchFamily="34" charset="0"/>
              </a:rPr>
              <a:t>Humerus</a:t>
            </a:r>
            <a:r>
              <a:rPr lang="pt-BR" sz="2800" dirty="0">
                <a:latin typeface="Calibri" panose="020F0502020204030204" pitchFamily="34" charset="0"/>
                <a:ea typeface="Calibri" panose="020F0502020204030204" pitchFamily="34" charset="0"/>
                <a:cs typeface="Calibri" panose="020F0502020204030204" pitchFamily="34" charset="0"/>
              </a:rPr>
              <a:t> Plate. </a:t>
            </a:r>
            <a:r>
              <a:rPr lang="pt-BR" sz="2800" dirty="0" err="1">
                <a:latin typeface="Calibri" panose="020F0502020204030204" pitchFamily="34" charset="0"/>
                <a:ea typeface="Calibri" panose="020F0502020204030204" pitchFamily="34" charset="0"/>
                <a:cs typeface="Calibri" panose="020F0502020204030204" pitchFamily="34" charset="0"/>
              </a:rPr>
              <a:t>Locked</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plating</a:t>
            </a:r>
            <a:r>
              <a:rPr lang="pt-BR" sz="2800" dirty="0">
                <a:latin typeface="Calibri" panose="020F0502020204030204" pitchFamily="34" charset="0"/>
                <a:ea typeface="Calibri" panose="020F0502020204030204" pitchFamily="34" charset="0"/>
                <a:cs typeface="Calibri" panose="020F0502020204030204" pitchFamily="34" charset="0"/>
              </a:rPr>
              <a:t> for femoral </a:t>
            </a:r>
            <a:r>
              <a:rPr lang="pt-BR" sz="2800" dirty="0" err="1">
                <a:latin typeface="Calibri" panose="020F0502020204030204" pitchFamily="34" charset="0"/>
                <a:ea typeface="Calibri" panose="020F0502020204030204" pitchFamily="34" charset="0"/>
                <a:cs typeface="Calibri" panose="020F0502020204030204" pitchFamily="34" charset="0"/>
              </a:rPr>
              <a:t>fractures</a:t>
            </a:r>
            <a:r>
              <a:rPr lang="pt-BR" sz="2800" dirty="0">
                <a:latin typeface="Calibri" panose="020F0502020204030204" pitchFamily="34" charset="0"/>
                <a:ea typeface="Calibri" panose="020F0502020204030204" pitchFamily="34" charset="0"/>
                <a:cs typeface="Calibri" panose="020F0502020204030204" pitchFamily="34" charset="0"/>
              </a:rPr>
              <a:t> in pólio </a:t>
            </a:r>
            <a:r>
              <a:rPr lang="pt-BR" sz="2800" dirty="0" err="1">
                <a:latin typeface="Calibri" panose="020F0502020204030204" pitchFamily="34" charset="0"/>
                <a:ea typeface="Calibri" panose="020F0502020204030204" pitchFamily="34" charset="0"/>
                <a:cs typeface="Calibri" panose="020F0502020204030204" pitchFamily="34" charset="0"/>
              </a:rPr>
              <a:t>patients</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Archives</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of</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Orthopaedic</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and</a:t>
            </a:r>
            <a:r>
              <a:rPr lang="pt-BR" sz="2800" dirty="0">
                <a:latin typeface="Calibri" panose="020F0502020204030204" pitchFamily="34" charset="0"/>
                <a:ea typeface="Calibri" panose="020F0502020204030204" pitchFamily="34" charset="0"/>
                <a:cs typeface="Calibri" panose="020F0502020204030204" pitchFamily="34" charset="0"/>
              </a:rPr>
              <a:t> Trauma </a:t>
            </a:r>
            <a:r>
              <a:rPr lang="pt-BR" sz="2800" dirty="0" err="1">
                <a:latin typeface="Calibri" panose="020F0502020204030204" pitchFamily="34" charset="0"/>
                <a:ea typeface="Calibri" panose="020F0502020204030204" pitchFamily="34" charset="0"/>
                <a:cs typeface="Calibri" panose="020F0502020204030204" pitchFamily="34" charset="0"/>
              </a:rPr>
              <a:t>Surgery</a:t>
            </a:r>
            <a:r>
              <a:rPr lang="pt-BR" sz="2800" dirty="0">
                <a:latin typeface="Calibri" panose="020F0502020204030204" pitchFamily="34" charset="0"/>
                <a:ea typeface="Calibri" panose="020F0502020204030204" pitchFamily="34" charset="0"/>
                <a:cs typeface="Calibri" panose="020F0502020204030204" pitchFamily="34" charset="0"/>
              </a:rPr>
              <a:t>, 130(10), 1299–1304.- 2010. doi:10.1007/s00402-010-1126-z </a:t>
            </a:r>
          </a:p>
          <a:p>
            <a:pPr marL="514350" indent="-514350" algn="just">
              <a:buFont typeface="+mj-lt"/>
              <a:buAutoNum type="arabicPeriod"/>
            </a:pPr>
            <a:r>
              <a:rPr lang="pt-BR" sz="2800" dirty="0">
                <a:latin typeface="Calibri" panose="020F0502020204030204" pitchFamily="34" charset="0"/>
                <a:ea typeface="Calibri" panose="020F0502020204030204" pitchFamily="34" charset="0"/>
                <a:cs typeface="Calibri" panose="020F0502020204030204" pitchFamily="34" charset="0"/>
              </a:rPr>
              <a:t>Fan, S., Yin, M., </a:t>
            </a:r>
            <a:r>
              <a:rPr lang="pt-BR" sz="2800" dirty="0" err="1">
                <a:latin typeface="Calibri" panose="020F0502020204030204" pitchFamily="34" charset="0"/>
                <a:ea typeface="Calibri" panose="020F0502020204030204" pitchFamily="34" charset="0"/>
                <a:cs typeface="Calibri" panose="020F0502020204030204" pitchFamily="34" charset="0"/>
              </a:rPr>
              <a:t>Xu</a:t>
            </a:r>
            <a:r>
              <a:rPr lang="pt-BR" sz="2800" dirty="0">
                <a:latin typeface="Calibri" panose="020F0502020204030204" pitchFamily="34" charset="0"/>
                <a:ea typeface="Calibri" panose="020F0502020204030204" pitchFamily="34" charset="0"/>
                <a:cs typeface="Calibri" panose="020F0502020204030204" pitchFamily="34" charset="0"/>
              </a:rPr>
              <a:t>, Y., </a:t>
            </a:r>
            <a:r>
              <a:rPr lang="pt-BR" sz="2800" dirty="0" err="1">
                <a:latin typeface="Calibri" panose="020F0502020204030204" pitchFamily="34" charset="0"/>
                <a:ea typeface="Calibri" panose="020F0502020204030204" pitchFamily="34" charset="0"/>
                <a:cs typeface="Calibri" panose="020F0502020204030204" pitchFamily="34" charset="0"/>
              </a:rPr>
              <a:t>Ren</a:t>
            </a:r>
            <a:r>
              <a:rPr lang="pt-BR" sz="2800" dirty="0">
                <a:latin typeface="Calibri" panose="020F0502020204030204" pitchFamily="34" charset="0"/>
                <a:ea typeface="Calibri" panose="020F0502020204030204" pitchFamily="34" charset="0"/>
                <a:cs typeface="Calibri" panose="020F0502020204030204" pitchFamily="34" charset="0"/>
              </a:rPr>
              <a:t>, C., </a:t>
            </a:r>
            <a:r>
              <a:rPr lang="pt-BR" sz="2800" dirty="0" err="1">
                <a:latin typeface="Calibri" panose="020F0502020204030204" pitchFamily="34" charset="0"/>
                <a:ea typeface="Calibri" panose="020F0502020204030204" pitchFamily="34" charset="0"/>
                <a:cs typeface="Calibri" panose="020F0502020204030204" pitchFamily="34" charset="0"/>
              </a:rPr>
              <a:t>Ma</a:t>
            </a:r>
            <a:r>
              <a:rPr lang="pt-BR" sz="2800" dirty="0">
                <a:latin typeface="Calibri" panose="020F0502020204030204" pitchFamily="34" charset="0"/>
                <a:ea typeface="Calibri" panose="020F0502020204030204" pitchFamily="34" charset="0"/>
                <a:cs typeface="Calibri" panose="020F0502020204030204" pitchFamily="34" charset="0"/>
              </a:rPr>
              <a:t>, T., Lu, Y., … Zhang, K. (2021). </a:t>
            </a:r>
            <a:r>
              <a:rPr lang="pt-BR" sz="2800" dirty="0" err="1">
                <a:latin typeface="Calibri" panose="020F0502020204030204" pitchFamily="34" charset="0"/>
                <a:ea typeface="Calibri" panose="020F0502020204030204" pitchFamily="34" charset="0"/>
                <a:cs typeface="Calibri" panose="020F0502020204030204" pitchFamily="34" charset="0"/>
              </a:rPr>
              <a:t>Locking</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compression</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plate</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fixation</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of</a:t>
            </a:r>
            <a:r>
              <a:rPr lang="pt-BR" sz="2800" dirty="0">
                <a:latin typeface="Calibri" panose="020F0502020204030204" pitchFamily="34" charset="0"/>
                <a:ea typeface="Calibri" panose="020F0502020204030204" pitchFamily="34" charset="0"/>
                <a:cs typeface="Calibri" panose="020F0502020204030204" pitchFamily="34" charset="0"/>
              </a:rPr>
              <a:t> femoral </a:t>
            </a:r>
            <a:r>
              <a:rPr lang="pt-BR" sz="2800" dirty="0" err="1">
                <a:latin typeface="Calibri" panose="020F0502020204030204" pitchFamily="34" charset="0"/>
                <a:ea typeface="Calibri" panose="020F0502020204030204" pitchFamily="34" charset="0"/>
                <a:cs typeface="Calibri" panose="020F0502020204030204" pitchFamily="34" charset="0"/>
              </a:rPr>
              <a:t>intertrochanteric</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fractures</a:t>
            </a:r>
            <a:r>
              <a:rPr lang="pt-BR" sz="2800" dirty="0">
                <a:latin typeface="Calibri" panose="020F0502020204030204" pitchFamily="34" charset="0"/>
                <a:ea typeface="Calibri" panose="020F0502020204030204" pitchFamily="34" charset="0"/>
                <a:cs typeface="Calibri" panose="020F0502020204030204" pitchFamily="34" charset="0"/>
              </a:rPr>
              <a:t> in </a:t>
            </a:r>
            <a:r>
              <a:rPr lang="pt-BR" sz="2800" dirty="0" err="1">
                <a:latin typeface="Calibri" panose="020F0502020204030204" pitchFamily="34" charset="0"/>
                <a:ea typeface="Calibri" panose="020F0502020204030204" pitchFamily="34" charset="0"/>
                <a:cs typeface="Calibri" panose="020F0502020204030204" pitchFamily="34" charset="0"/>
              </a:rPr>
              <a:t>patients</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with</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preexisting</a:t>
            </a:r>
            <a:r>
              <a:rPr lang="pt-BR" sz="2800" dirty="0">
                <a:latin typeface="Calibri" panose="020F0502020204030204" pitchFamily="34" charset="0"/>
                <a:ea typeface="Calibri" panose="020F0502020204030204" pitchFamily="34" charset="0"/>
                <a:cs typeface="Calibri" panose="020F0502020204030204" pitchFamily="34" charset="0"/>
              </a:rPr>
              <a:t> proximal femoral </a:t>
            </a:r>
            <a:r>
              <a:rPr lang="pt-BR" sz="2800" dirty="0" err="1">
                <a:latin typeface="Calibri" panose="020F0502020204030204" pitchFamily="34" charset="0"/>
                <a:ea typeface="Calibri" panose="020F0502020204030204" pitchFamily="34" charset="0"/>
                <a:cs typeface="Calibri" panose="020F0502020204030204" pitchFamily="34" charset="0"/>
              </a:rPr>
              <a:t>deformity</a:t>
            </a:r>
            <a:r>
              <a:rPr lang="pt-BR" sz="2800" dirty="0">
                <a:latin typeface="Calibri" panose="020F0502020204030204" pitchFamily="34" charset="0"/>
                <a:ea typeface="Calibri" panose="020F0502020204030204" pitchFamily="34" charset="0"/>
                <a:cs typeface="Calibri" panose="020F0502020204030204" pitchFamily="34" charset="0"/>
              </a:rPr>
              <a:t>: a </a:t>
            </a:r>
            <a:r>
              <a:rPr lang="pt-BR" sz="2800" dirty="0" err="1">
                <a:latin typeface="Calibri" panose="020F0502020204030204" pitchFamily="34" charset="0"/>
                <a:ea typeface="Calibri" panose="020F0502020204030204" pitchFamily="34" charset="0"/>
                <a:cs typeface="Calibri" panose="020F0502020204030204" pitchFamily="34" charset="0"/>
              </a:rPr>
              <a:t>retrospective</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study</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Journal</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of</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Orthopaedic</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Surgery</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and</a:t>
            </a:r>
            <a:r>
              <a:rPr lang="pt-BR" sz="2800" dirty="0">
                <a:latin typeface="Calibri" panose="020F0502020204030204" pitchFamily="34" charset="0"/>
                <a:ea typeface="Calibri" panose="020F0502020204030204" pitchFamily="34" charset="0"/>
                <a:cs typeface="Calibri" panose="020F0502020204030204" pitchFamily="34" charset="0"/>
              </a:rPr>
              <a:t> </a:t>
            </a:r>
            <a:r>
              <a:rPr lang="pt-BR" sz="2800" dirty="0" err="1">
                <a:latin typeface="Calibri" panose="020F0502020204030204" pitchFamily="34" charset="0"/>
                <a:ea typeface="Calibri" panose="020F0502020204030204" pitchFamily="34" charset="0"/>
                <a:cs typeface="Calibri" panose="020F0502020204030204" pitchFamily="34" charset="0"/>
              </a:rPr>
              <a:t>Research</a:t>
            </a:r>
            <a:r>
              <a:rPr lang="pt-BR" sz="2800" dirty="0">
                <a:latin typeface="Calibri" panose="020F0502020204030204" pitchFamily="34" charset="0"/>
                <a:ea typeface="Calibri" panose="020F0502020204030204" pitchFamily="34" charset="0"/>
                <a:cs typeface="Calibri" panose="020F0502020204030204" pitchFamily="34" charset="0"/>
              </a:rPr>
              <a:t>, 16(1). doi:10.1186/s13018-021-02430-5</a:t>
            </a:r>
          </a:p>
        </p:txBody>
      </p:sp>
      <p:sp>
        <p:nvSpPr>
          <p:cNvPr id="6" name="TextBox 5">
            <a:extLst>
              <a:ext uri="{FF2B5EF4-FFF2-40B4-BE49-F238E27FC236}">
                <a16:creationId xmlns:a16="http://schemas.microsoft.com/office/drawing/2014/main" id="{862395AF-46F3-1BAB-89CA-D5D77D4C5A9E}"/>
              </a:ext>
            </a:extLst>
          </p:cNvPr>
          <p:cNvSpPr txBox="1"/>
          <p:nvPr/>
        </p:nvSpPr>
        <p:spPr>
          <a:xfrm>
            <a:off x="900110" y="6090472"/>
            <a:ext cx="27051000" cy="1446550"/>
          </a:xfrm>
          <a:prstGeom prst="rect">
            <a:avLst/>
          </a:prstGeom>
          <a:noFill/>
        </p:spPr>
        <p:txBody>
          <a:bodyPr wrap="square" rtlCol="0">
            <a:spAutoFit/>
          </a:bodyPr>
          <a:lstStyle/>
          <a:p>
            <a:r>
              <a:rPr lang="pt-BR" sz="4400" dirty="0">
                <a:latin typeface="Calibri" panose="020F0502020204030204" pitchFamily="34" charset="0"/>
                <a:ea typeface="Calibri" panose="020F0502020204030204" pitchFamily="34" charset="0"/>
                <a:cs typeface="Calibri" panose="020F0502020204030204" pitchFamily="34" charset="0"/>
              </a:rPr>
              <a:t>Estela Estevez Monteiro</a:t>
            </a:r>
            <a:r>
              <a:rPr lang="pt-BR" sz="4400" baseline="30000" dirty="0">
                <a:latin typeface="Calibri" panose="020F0502020204030204" pitchFamily="34" charset="0"/>
                <a:ea typeface="Calibri" panose="020F0502020204030204" pitchFamily="34" charset="0"/>
                <a:cs typeface="Calibri" panose="020F0502020204030204" pitchFamily="34" charset="0"/>
              </a:rPr>
              <a:t>1</a:t>
            </a:r>
            <a:r>
              <a:rPr lang="pt-BR" sz="4400" dirty="0">
                <a:latin typeface="Calibri" panose="020F0502020204030204" pitchFamily="34" charset="0"/>
                <a:ea typeface="Calibri" panose="020F0502020204030204" pitchFamily="34" charset="0"/>
                <a:cs typeface="Calibri" panose="020F0502020204030204" pitchFamily="34" charset="0"/>
              </a:rPr>
              <a:t>, Rafael Batman de Goes</a:t>
            </a:r>
            <a:r>
              <a:rPr lang="pt-BR" sz="4400" baseline="30000" dirty="0">
                <a:latin typeface="Calibri" panose="020F0502020204030204" pitchFamily="34" charset="0"/>
                <a:ea typeface="Calibri" panose="020F0502020204030204" pitchFamily="34" charset="0"/>
                <a:cs typeface="Calibri" panose="020F0502020204030204" pitchFamily="34" charset="0"/>
              </a:rPr>
              <a:t>1</a:t>
            </a:r>
            <a:r>
              <a:rPr lang="pt-BR" sz="4400" dirty="0">
                <a:latin typeface="Calibri" panose="020F0502020204030204" pitchFamily="34" charset="0"/>
                <a:ea typeface="Calibri" panose="020F0502020204030204" pitchFamily="34" charset="0"/>
                <a:cs typeface="Calibri" panose="020F0502020204030204" pitchFamily="34" charset="0"/>
              </a:rPr>
              <a:t>, Leticia </a:t>
            </a:r>
            <a:r>
              <a:rPr lang="pt-BR" sz="4400" dirty="0" err="1">
                <a:latin typeface="Calibri" panose="020F0502020204030204" pitchFamily="34" charset="0"/>
                <a:ea typeface="Calibri" panose="020F0502020204030204" pitchFamily="34" charset="0"/>
                <a:cs typeface="Calibri" panose="020F0502020204030204" pitchFamily="34" charset="0"/>
              </a:rPr>
              <a:t>Gugliermo</a:t>
            </a:r>
            <a:r>
              <a:rPr lang="pt-BR" sz="4400" dirty="0">
                <a:latin typeface="Calibri" panose="020F0502020204030204" pitchFamily="34" charset="0"/>
                <a:ea typeface="Calibri" panose="020F0502020204030204" pitchFamily="34" charset="0"/>
                <a:cs typeface="Calibri" panose="020F0502020204030204" pitchFamily="34" charset="0"/>
              </a:rPr>
              <a:t> Tarento</a:t>
            </a:r>
            <a:r>
              <a:rPr lang="pt-BR" sz="4400" baseline="30000" dirty="0">
                <a:latin typeface="Calibri" panose="020F0502020204030204" pitchFamily="34" charset="0"/>
                <a:ea typeface="Calibri" panose="020F0502020204030204" pitchFamily="34" charset="0"/>
                <a:cs typeface="Calibri" panose="020F0502020204030204" pitchFamily="34" charset="0"/>
              </a:rPr>
              <a:t>1</a:t>
            </a:r>
            <a:r>
              <a:rPr lang="pt-BR" sz="4400" dirty="0">
                <a:latin typeface="Calibri" panose="020F0502020204030204" pitchFamily="34" charset="0"/>
                <a:ea typeface="Calibri" panose="020F0502020204030204" pitchFamily="34" charset="0"/>
                <a:cs typeface="Calibri" panose="020F0502020204030204" pitchFamily="34" charset="0"/>
              </a:rPr>
              <a:t>, Ricardo Streitas</a:t>
            </a:r>
            <a:r>
              <a:rPr lang="pt-BR" sz="4400" baseline="30000" dirty="0">
                <a:latin typeface="Calibri" panose="020F0502020204030204" pitchFamily="34" charset="0"/>
                <a:ea typeface="Calibri" panose="020F0502020204030204" pitchFamily="34" charset="0"/>
                <a:cs typeface="Calibri" panose="020F0502020204030204" pitchFamily="34" charset="0"/>
              </a:rPr>
              <a:t>2,3</a:t>
            </a:r>
            <a:r>
              <a:rPr lang="pt-BR" sz="4400" dirty="0">
                <a:latin typeface="Calibri" panose="020F0502020204030204" pitchFamily="34" charset="0"/>
                <a:ea typeface="Calibri" panose="020F0502020204030204" pitchFamily="34" charset="0"/>
                <a:cs typeface="Calibri" panose="020F0502020204030204" pitchFamily="34" charset="0"/>
              </a:rPr>
              <a:t>, Renan Pires Negrão dos Santos</a:t>
            </a:r>
            <a:r>
              <a:rPr lang="pt-BR" sz="4400" baseline="30000" dirty="0">
                <a:latin typeface="Calibri" panose="020F0502020204030204" pitchFamily="34" charset="0"/>
                <a:ea typeface="Calibri" panose="020F0502020204030204" pitchFamily="34" charset="0"/>
                <a:cs typeface="Calibri" panose="020F0502020204030204" pitchFamily="34" charset="0"/>
              </a:rPr>
              <a:t>2</a:t>
            </a:r>
            <a:r>
              <a:rPr lang="pt-BR" sz="4400" dirty="0">
                <a:latin typeface="Calibri" panose="020F0502020204030204" pitchFamily="34" charset="0"/>
                <a:ea typeface="Calibri" panose="020F0502020204030204" pitchFamily="34" charset="0"/>
                <a:cs typeface="Calibri" panose="020F0502020204030204" pitchFamily="34" charset="0"/>
              </a:rPr>
              <a:t>, Luiz Claudio Rodrigues Lacerda</a:t>
            </a:r>
            <a:r>
              <a:rPr lang="pt-BR" sz="4400" baseline="30000" dirty="0">
                <a:latin typeface="Calibri" panose="020F0502020204030204" pitchFamily="34" charset="0"/>
                <a:ea typeface="Calibri" panose="020F0502020204030204" pitchFamily="34" charset="0"/>
                <a:cs typeface="Calibri" panose="020F0502020204030204" pitchFamily="34" charset="0"/>
              </a:rPr>
              <a:t>3</a:t>
            </a:r>
            <a:r>
              <a:rPr lang="pt-BR" sz="4400" dirty="0">
                <a:latin typeface="Calibri" panose="020F0502020204030204" pitchFamily="34" charset="0"/>
                <a:ea typeface="Calibri" panose="020F0502020204030204" pitchFamily="34" charset="0"/>
                <a:cs typeface="Calibri" panose="020F0502020204030204" pitchFamily="34" charset="0"/>
              </a:rPr>
              <a:t>, Luciano Rodrigo Peres Arruda</a:t>
            </a:r>
            <a:r>
              <a:rPr lang="pt-BR" sz="4400" baseline="30000" dirty="0">
                <a:latin typeface="Calibri" panose="020F0502020204030204" pitchFamily="34" charset="0"/>
                <a:ea typeface="Calibri" panose="020F0502020204030204" pitchFamily="34" charset="0"/>
                <a:cs typeface="Calibri" panose="020F0502020204030204" pitchFamily="34" charset="0"/>
              </a:rPr>
              <a:t>4</a:t>
            </a:r>
            <a:r>
              <a:rPr lang="pt-BR" sz="4400" dirty="0">
                <a:latin typeface="Calibri" panose="020F0502020204030204" pitchFamily="34" charset="0"/>
                <a:ea typeface="Calibri" panose="020F0502020204030204" pitchFamily="34" charset="0"/>
                <a:cs typeface="Calibri" panose="020F0502020204030204" pitchFamily="34" charset="0"/>
              </a:rPr>
              <a:t> </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pic>
        <p:nvPicPr>
          <p:cNvPr id="9" name="Picture 2" descr="Tela de televisão com imagem de uma pessoa&#10;&#10;Descrição gerada automaticamente com confiança baixa">
            <a:extLst>
              <a:ext uri="{FF2B5EF4-FFF2-40B4-BE49-F238E27FC236}">
                <a16:creationId xmlns:a16="http://schemas.microsoft.com/office/drawing/2014/main" id="{339D30EA-4023-C381-9744-B1309DABC587}"/>
              </a:ext>
            </a:extLst>
          </p:cNvPr>
          <p:cNvPicPr>
            <a:picLocks noChangeAspect="1" noChangeArrowheads="1"/>
          </p:cNvPicPr>
          <p:nvPr/>
        </p:nvPicPr>
        <p:blipFill rotWithShape="1">
          <a:blip r:embed="R548112a5c8b54424">
            <a:extLst>
              <a:ext uri="{28A0092B-C50C-407E-A947-70E740481C1C}">
                <a14:useLocalDpi xmlns:a14="http://schemas.microsoft.com/office/drawing/2010/main" val="0"/>
              </a:ext>
            </a:extLst>
          </a:blip>
          <a:srcRect t="3160" b="17929"/>
          <a:stretch/>
        </p:blipFill>
        <p:spPr bwMode="auto">
          <a:xfrm>
            <a:off x="5140764" y="34638664"/>
            <a:ext cx="3458169" cy="48548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ma imagem contendo no interior, pessoa, cachorro, deitado&#10;&#10;Descrição gerada automaticamente">
            <a:extLst>
              <a:ext uri="{FF2B5EF4-FFF2-40B4-BE49-F238E27FC236}">
                <a16:creationId xmlns:a16="http://schemas.microsoft.com/office/drawing/2014/main" id="{8610D56E-5D8E-1692-33FF-FB2AD9DED32A}"/>
              </a:ext>
            </a:extLst>
          </p:cNvPr>
          <p:cNvPicPr>
            <a:picLocks noChangeAspect="1" noChangeArrowheads="1"/>
          </p:cNvPicPr>
          <p:nvPr/>
        </p:nvPicPr>
        <p:blipFill rotWithShape="1">
          <a:blip r:embed="Rc5ab2becaa244b74">
            <a:extLst>
              <a:ext uri="{28A0092B-C50C-407E-A947-70E740481C1C}">
                <a14:useLocalDpi xmlns:a14="http://schemas.microsoft.com/office/drawing/2010/main" val="0"/>
              </a:ext>
            </a:extLst>
          </a:blip>
          <a:srcRect r="19141"/>
          <a:stretch/>
        </p:blipFill>
        <p:spPr bwMode="auto">
          <a:xfrm>
            <a:off x="1029358" y="25619185"/>
            <a:ext cx="4080150" cy="283893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ela de computador com imagem de mulher&#10;&#10;Descrição gerada automaticamente com confiança baixa">
            <a:extLst>
              <a:ext uri="{FF2B5EF4-FFF2-40B4-BE49-F238E27FC236}">
                <a16:creationId xmlns:a16="http://schemas.microsoft.com/office/drawing/2014/main" id="{B54F1128-7E2C-2C05-FE7E-A898EF02D96C}"/>
              </a:ext>
            </a:extLst>
          </p:cNvPr>
          <p:cNvPicPr>
            <a:picLocks noChangeAspect="1" noChangeArrowheads="1"/>
          </p:cNvPicPr>
          <p:nvPr/>
        </p:nvPicPr>
        <p:blipFill rotWithShape="1">
          <a:blip r:embed="Rfce57b33759d4ce7">
            <a:extLst>
              <a:ext uri="{BEBA8EAE-BF5A-486C-A8C5-ECC9F3942E4B}">
                <a14:imgProps xmlns:a14="http://schemas.microsoft.com/office/drawing/2010/main">
                  <a14:imgLayer r:embed="R1c001cdd1002445d">
                    <a14:imgEffect>
                      <a14:saturation sat="0"/>
                    </a14:imgEffect>
                  </a14:imgLayer>
                </a14:imgProps>
              </a:ext>
              <a:ext uri="{28A0092B-C50C-407E-A947-70E740481C1C}">
                <a14:useLocalDpi xmlns:a14="http://schemas.microsoft.com/office/drawing/2010/main" val="0"/>
              </a:ext>
            </a:extLst>
          </a:blip>
          <a:srcRect l="5964" t="20617" r="31745"/>
          <a:stretch/>
        </p:blipFill>
        <p:spPr bwMode="auto">
          <a:xfrm>
            <a:off x="8277716" y="25537500"/>
            <a:ext cx="3924332" cy="281372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ela de computador com monitor ligado&#10;&#10;Descrição gerada automaticamente">
            <a:extLst>
              <a:ext uri="{FF2B5EF4-FFF2-40B4-BE49-F238E27FC236}">
                <a16:creationId xmlns:a16="http://schemas.microsoft.com/office/drawing/2014/main" id="{10BACE60-B457-7E24-1DFC-D9DCC14888CC}"/>
              </a:ext>
            </a:extLst>
          </p:cNvPr>
          <p:cNvPicPr>
            <a:picLocks noChangeAspect="1" noChangeArrowheads="1"/>
          </p:cNvPicPr>
          <p:nvPr/>
        </p:nvPicPr>
        <p:blipFill rotWithShape="1">
          <a:blip r:embed="R128427fef091444f">
            <a:extLst>
              <a:ext uri="{BEBA8EAE-BF5A-486C-A8C5-ECC9F3942E4B}">
                <a14:imgProps xmlns:a14="http://schemas.microsoft.com/office/drawing/2010/main">
                  <a14:imgLayer r:embed="R09cb1c35ef4e4b62">
                    <a14:imgEffect>
                      <a14:saturation sat="0"/>
                    </a14:imgEffect>
                  </a14:imgLayer>
                </a14:imgProps>
              </a:ext>
              <a:ext uri="{28A0092B-C50C-407E-A947-70E740481C1C}">
                <a14:useLocalDpi xmlns:a14="http://schemas.microsoft.com/office/drawing/2010/main" val="0"/>
              </a:ext>
            </a:extLst>
          </a:blip>
          <a:srcRect l="23387" t="19305" r="23743" b="22237"/>
          <a:stretch/>
        </p:blipFill>
        <p:spPr bwMode="auto">
          <a:xfrm>
            <a:off x="9733993" y="34548571"/>
            <a:ext cx="2468055" cy="48548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Uma imagem contendo música, azul, pequeno, mesa&#10;&#10;Descrição gerada automaticamente">
            <a:extLst>
              <a:ext uri="{FF2B5EF4-FFF2-40B4-BE49-F238E27FC236}">
                <a16:creationId xmlns:a16="http://schemas.microsoft.com/office/drawing/2014/main" id="{ECFDAE05-4FAA-5E3E-9F05-52598EBDDC4E}"/>
              </a:ext>
            </a:extLst>
          </p:cNvPr>
          <p:cNvPicPr>
            <a:picLocks noChangeAspect="1" noChangeArrowheads="1"/>
          </p:cNvPicPr>
          <p:nvPr/>
        </p:nvPicPr>
        <p:blipFill>
          <a:blip r:embed="R3130cdb5a8994394">
            <a:extLst>
              <a:ext uri="{28A0092B-C50C-407E-A947-70E740481C1C}">
                <a14:useLocalDpi xmlns:a14="http://schemas.microsoft.com/office/drawing/2010/main" val="0"/>
              </a:ext>
            </a:extLst>
          </a:blip>
          <a:srcRect/>
          <a:stretch>
            <a:fillRect/>
          </a:stretch>
        </p:blipFill>
        <p:spPr bwMode="auto">
          <a:xfrm>
            <a:off x="7227839" y="29054325"/>
            <a:ext cx="2643804" cy="470345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Uma imagem contendo azul, edifício, no interior, mesa&#10;&#10;Descrição gerada automaticamente">
            <a:extLst>
              <a:ext uri="{FF2B5EF4-FFF2-40B4-BE49-F238E27FC236}">
                <a16:creationId xmlns:a16="http://schemas.microsoft.com/office/drawing/2014/main" id="{E4F25D38-4FA9-D903-5D40-BB295E775723}"/>
              </a:ext>
            </a:extLst>
          </p:cNvPr>
          <p:cNvPicPr>
            <a:picLocks noChangeAspect="1" noChangeArrowheads="1"/>
          </p:cNvPicPr>
          <p:nvPr/>
        </p:nvPicPr>
        <p:blipFill>
          <a:blip r:embed="R5f8efc0f4ba24ea6">
            <a:extLst>
              <a:ext uri="{28A0092B-C50C-407E-A947-70E740481C1C}">
                <a14:useLocalDpi xmlns:a14="http://schemas.microsoft.com/office/drawing/2010/main" val="0"/>
              </a:ext>
            </a:extLst>
          </a:blip>
          <a:srcRect/>
          <a:stretch>
            <a:fillRect/>
          </a:stretch>
        </p:blipFill>
        <p:spPr bwMode="auto">
          <a:xfrm>
            <a:off x="3012351" y="29054325"/>
            <a:ext cx="2643804" cy="470345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d na tela&#10;&#10;Descrição gerada automaticamente com confiança baixa">
            <a:extLst>
              <a:ext uri="{FF2B5EF4-FFF2-40B4-BE49-F238E27FC236}">
                <a16:creationId xmlns:a16="http://schemas.microsoft.com/office/drawing/2014/main" id="{0D91611D-EAA2-154A-9D9A-4E30E1773940}"/>
              </a:ext>
            </a:extLst>
          </p:cNvPr>
          <p:cNvPicPr>
            <a:picLocks noChangeAspect="1" noChangeArrowheads="1"/>
          </p:cNvPicPr>
          <p:nvPr/>
        </p:nvPicPr>
        <p:blipFill rotWithShape="1">
          <a:blip r:embed="R99467bd3d5f841c6">
            <a:extLst>
              <a:ext uri="{28A0092B-C50C-407E-A947-70E740481C1C}">
                <a14:useLocalDpi xmlns:a14="http://schemas.microsoft.com/office/drawing/2010/main" val="0"/>
              </a:ext>
            </a:extLst>
          </a:blip>
          <a:srcRect t="7502" r="-908" b="7834"/>
          <a:stretch/>
        </p:blipFill>
        <p:spPr bwMode="auto">
          <a:xfrm>
            <a:off x="864460" y="34638664"/>
            <a:ext cx="3252418" cy="4854825"/>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28E05358-16E2-B548-394D-E8C401B4EB15}"/>
              </a:ext>
            </a:extLst>
          </p:cNvPr>
          <p:cNvSpPr txBox="1"/>
          <p:nvPr/>
        </p:nvSpPr>
        <p:spPr>
          <a:xfrm>
            <a:off x="430347" y="28503163"/>
            <a:ext cx="5742341" cy="369332"/>
          </a:xfrm>
          <a:prstGeom prst="rect">
            <a:avLst/>
          </a:prstGeom>
          <a:noFill/>
        </p:spPr>
        <p:txBody>
          <a:bodyPr wrap="none" rtlCol="0">
            <a:spAutoFit/>
          </a:bodyPr>
          <a:lstStyle/>
          <a:p>
            <a:r>
              <a:rPr lang="pt-BR" dirty="0"/>
              <a:t>Figura 1 – Imagem  dos membros inferiores do paciente  </a:t>
            </a:r>
          </a:p>
        </p:txBody>
      </p:sp>
      <p:sp>
        <p:nvSpPr>
          <p:cNvPr id="10" name="CaixaDeTexto 9">
            <a:extLst>
              <a:ext uri="{FF2B5EF4-FFF2-40B4-BE49-F238E27FC236}">
                <a16:creationId xmlns:a16="http://schemas.microsoft.com/office/drawing/2014/main" id="{350F32EB-45AC-F849-4B84-51208E61C46B}"/>
              </a:ext>
            </a:extLst>
          </p:cNvPr>
          <p:cNvSpPr txBox="1"/>
          <p:nvPr/>
        </p:nvSpPr>
        <p:spPr>
          <a:xfrm>
            <a:off x="6148320" y="28471045"/>
            <a:ext cx="8539645" cy="369332"/>
          </a:xfrm>
          <a:prstGeom prst="rect">
            <a:avLst/>
          </a:prstGeom>
          <a:noFill/>
        </p:spPr>
        <p:txBody>
          <a:bodyPr wrap="none" rtlCol="0">
            <a:spAutoFit/>
          </a:bodyPr>
          <a:lstStyle/>
          <a:p>
            <a:r>
              <a:rPr lang="pt-BR" dirty="0"/>
              <a:t>Figura 2 . Radiografia de Bacia , demonstrando a fratura proximal do fêmur esquerdo </a:t>
            </a:r>
          </a:p>
        </p:txBody>
      </p:sp>
      <p:sp>
        <p:nvSpPr>
          <p:cNvPr id="11" name="CaixaDeTexto 10">
            <a:extLst>
              <a:ext uri="{FF2B5EF4-FFF2-40B4-BE49-F238E27FC236}">
                <a16:creationId xmlns:a16="http://schemas.microsoft.com/office/drawing/2014/main" id="{6CF9D2F1-8CE1-243D-DA33-881A2D1182BD}"/>
              </a:ext>
            </a:extLst>
          </p:cNvPr>
          <p:cNvSpPr txBox="1"/>
          <p:nvPr/>
        </p:nvSpPr>
        <p:spPr>
          <a:xfrm>
            <a:off x="2017148" y="33939608"/>
            <a:ext cx="8335423" cy="369332"/>
          </a:xfrm>
          <a:prstGeom prst="rect">
            <a:avLst/>
          </a:prstGeom>
          <a:noFill/>
        </p:spPr>
        <p:txBody>
          <a:bodyPr wrap="none" rtlCol="0">
            <a:spAutoFit/>
          </a:bodyPr>
          <a:lstStyle/>
          <a:p>
            <a:r>
              <a:rPr lang="pt-BR" dirty="0" err="1"/>
              <a:t>Fiigiura</a:t>
            </a:r>
            <a:r>
              <a:rPr lang="pt-BR" dirty="0"/>
              <a:t> 3 e 4 – Imagens da placa de úmero </a:t>
            </a:r>
            <a:r>
              <a:rPr lang="pt-BR" dirty="0" err="1"/>
              <a:t>prximal</a:t>
            </a:r>
            <a:r>
              <a:rPr lang="pt-BR" dirty="0"/>
              <a:t> bloqueada com ângulo variável </a:t>
            </a:r>
          </a:p>
        </p:txBody>
      </p:sp>
      <p:sp>
        <p:nvSpPr>
          <p:cNvPr id="13" name="CaixaDeTexto 12">
            <a:extLst>
              <a:ext uri="{FF2B5EF4-FFF2-40B4-BE49-F238E27FC236}">
                <a16:creationId xmlns:a16="http://schemas.microsoft.com/office/drawing/2014/main" id="{1254FD03-AE5D-680D-DFC3-5E9A3D95AB49}"/>
              </a:ext>
            </a:extLst>
          </p:cNvPr>
          <p:cNvSpPr txBox="1"/>
          <p:nvPr/>
        </p:nvSpPr>
        <p:spPr>
          <a:xfrm>
            <a:off x="1029358" y="39734789"/>
            <a:ext cx="11040971" cy="369332"/>
          </a:xfrm>
          <a:prstGeom prst="rect">
            <a:avLst/>
          </a:prstGeom>
          <a:noFill/>
        </p:spPr>
        <p:txBody>
          <a:bodyPr wrap="none" rtlCol="0">
            <a:spAutoFit/>
          </a:bodyPr>
          <a:lstStyle/>
          <a:p>
            <a:r>
              <a:rPr lang="pt-BR" dirty="0" err="1"/>
              <a:t>Figiura</a:t>
            </a:r>
            <a:r>
              <a:rPr lang="pt-BR" dirty="0"/>
              <a:t> 4, 5, 6 – Radioscopia e radiografia final após a osteossíntese com placa de úmero proximal  bloqueada </a:t>
            </a:r>
          </a:p>
        </p:txBody>
      </p:sp>
      <p:pic>
        <p:nvPicPr>
          <p:cNvPr id="18" name="Imagem 17">
            <a:extLst>
              <a:ext uri="{FF2B5EF4-FFF2-40B4-BE49-F238E27FC236}">
                <a16:creationId xmlns:a16="http://schemas.microsoft.com/office/drawing/2014/main" id="{377ED49F-095E-42E3-95BF-7C70E47449F0}"/>
              </a:ext>
            </a:extLst>
          </p:cNvPr>
          <p:cNvPicPr>
            <a:picLocks noChangeAspect="1"/>
          </p:cNvPicPr>
          <p:nvPr/>
        </p:nvPicPr>
        <p:blipFill>
          <a:blip r:embed="R7bc95994233f4a76"/>
          <a:stretch>
            <a:fillRect/>
          </a:stretch>
        </p:blipFill>
        <p:spPr>
          <a:xfrm>
            <a:off x="1141506" y="580093"/>
            <a:ext cx="2774105" cy="2774105"/>
          </a:xfrm>
          <a:prstGeom prst="rect">
            <a:avLst/>
          </a:prstGeom>
        </p:spPr>
      </p:pic>
      <p:pic>
        <p:nvPicPr>
          <p:cNvPr id="19" name="Imagem 18">
            <a:extLst>
              <a:ext uri="{FF2B5EF4-FFF2-40B4-BE49-F238E27FC236}">
                <a16:creationId xmlns:a16="http://schemas.microsoft.com/office/drawing/2014/main" id="{A4967DC1-A9BA-28AF-C8F4-75DD9D92F610}"/>
              </a:ext>
            </a:extLst>
          </p:cNvPr>
          <p:cNvPicPr>
            <a:picLocks noChangeAspect="1"/>
          </p:cNvPicPr>
          <p:nvPr/>
        </p:nvPicPr>
        <p:blipFill>
          <a:blip r:embed="R024109fe3c1844b6"/>
          <a:stretch>
            <a:fillRect/>
          </a:stretch>
        </p:blipFill>
        <p:spPr>
          <a:xfrm>
            <a:off x="21691600" y="1026569"/>
            <a:ext cx="5510212" cy="1653064"/>
          </a:xfrm>
          <a:prstGeom prst="rect">
            <a:avLst/>
          </a:prstGeom>
        </p:spPr>
      </p:pic>
    </p:spTree>
    <p:extLst>
      <p:ext uri="{BB962C8B-B14F-4D97-AF65-F5344CB8AC3E}">
        <p14:creationId xmlns:p14="http://schemas.microsoft.com/office/powerpoint/2010/main" val="3207035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f898a31ccabf4519">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08fbb3778d844401">
            <a:extLst>
              <a:ext uri="{28A0092B-C50C-407E-A947-70E740481C1C}">
                <a14:useLocalDpi xmlns:a14="http://schemas.microsoft.com/office/drawing/2010/main" val="0"/>
              </a:ext>
            </a:extLst>
          </a:blip>
          <a:stretch>
            <a:fillRect/>
          </a:stretch>
        </p:blipFill>
        <p:spPr>
          <a:xfrm>
            <a:off x="0" y="40019551"/>
            <a:ext cx="28800425" cy="3181087"/>
          </a:xfrm>
          <a:prstGeom prst="rect">
            <a:avLst/>
          </a:prstGeom>
        </p:spPr>
      </p:pic>
      <p:sp>
        <p:nvSpPr>
          <p:cNvPr id="2" name="Título 1"/>
          <p:cNvSpPr>
            <a:spLocks noGrp="1"/>
          </p:cNvSpPr>
          <p:nvPr>
            <p:ph type="ctrTitle"/>
          </p:nvPr>
        </p:nvSpPr>
        <p:spPr>
          <a:xfrm>
            <a:off x="2716726" y="4692410"/>
            <a:ext cx="23366968" cy="1498230"/>
          </a:xfrm>
        </p:spPr>
        <p:txBody>
          <a:bodyPr>
            <a:noAutofit/>
          </a:bodyPr>
          <a:lstStyle/>
          <a:p>
            <a:r>
              <a:rPr lang="pt-BR" sz="5400" b="1" dirty="0">
                <a:latin typeface="Calibri" panose="020F0502020204030204" pitchFamily="34" charset="0"/>
                <a:ea typeface="Calibri" panose="020F0502020204030204" pitchFamily="34" charset="0"/>
                <a:cs typeface="Calibri" panose="020F0502020204030204" pitchFamily="34" charset="0"/>
              </a:rPr>
              <a:t> Análise epidemiológica dos pacientes diagnosticados com </a:t>
            </a:r>
            <a:r>
              <a:rPr lang="pt-BR" sz="5400" b="1" dirty="0" err="1">
                <a:latin typeface="Calibri" panose="020F0502020204030204" pitchFamily="34" charset="0"/>
                <a:ea typeface="Calibri" panose="020F0502020204030204" pitchFamily="34" charset="0"/>
                <a:cs typeface="Calibri" panose="020F0502020204030204" pitchFamily="34" charset="0"/>
              </a:rPr>
              <a:t>Osteomielite</a:t>
            </a:r>
            <a:r>
              <a:rPr lang="pt-BR" sz="5400" b="1" dirty="0">
                <a:latin typeface="Calibri" panose="020F0502020204030204" pitchFamily="34" charset="0"/>
                <a:ea typeface="Calibri" panose="020F0502020204030204" pitchFamily="34" charset="0"/>
                <a:cs typeface="Calibri" panose="020F0502020204030204" pitchFamily="34" charset="0"/>
              </a:rPr>
              <a:t> no estado do Tocantins durante os anos de 2021 a 2024.</a:t>
            </a:r>
            <a:endParaRPr lang="pt-BR" sz="5400" b="1" dirty="0">
              <a:latin typeface="Calibri" panose="020F0502020204030204" pitchFamily="34" charset="0"/>
              <a:ea typeface="Calibri" panose="020F0502020204030204" pitchFamily="34" charset="0"/>
              <a:cs typeface="Calibri" panose="020F0502020204030204" pitchFamily="34" charset="0"/>
            </a:endParaRPr>
          </a:p>
        </p:txBody>
      </p:sp>
      <p:sp>
        <p:nvSpPr>
          <p:cNvPr id="3" name="Subtítulo 2"/>
          <p:cNvSpPr>
            <a:spLocks noGrp="1"/>
          </p:cNvSpPr>
          <p:nvPr>
            <p:ph type="subTitle" idx="1"/>
          </p:nvPr>
        </p:nvSpPr>
        <p:spPr>
          <a:xfrm>
            <a:off x="1085452" y="10424178"/>
            <a:ext cx="10801747" cy="11850601"/>
          </a:xfrm>
        </p:spPr>
        <p:txBody>
          <a:bodyPr>
            <a:noAutofit/>
          </a:bodyPr>
          <a:lstStyle/>
          <a:p>
            <a:r>
              <a:rPr lang="pt-BR" sz="5400" b="1" dirty="0">
                <a:latin typeface="Calibri" panose="020F0502020204030204" pitchFamily="34" charset="0"/>
                <a:ea typeface="Calibri" panose="020F0502020204030204" pitchFamily="34" charset="0"/>
                <a:cs typeface="Calibri" panose="020F0502020204030204" pitchFamily="34" charset="0"/>
              </a:rPr>
              <a:t>Introdução</a:t>
            </a:r>
            <a:endParaRPr lang="pt-BR" sz="4400" b="1" dirty="0">
              <a:latin typeface="Calibri" panose="020F0502020204030204" pitchFamily="34" charset="0"/>
              <a:ea typeface="Calibri" panose="020F0502020204030204" pitchFamily="34" charset="0"/>
              <a:cs typeface="Calibri" panose="020F0502020204030204" pitchFamily="34" charset="0"/>
            </a:endParaRPr>
          </a:p>
          <a:p>
            <a:pPr algn="just"/>
            <a:r>
              <a:rPr lang="pt-BR" sz="4800" dirty="0">
                <a:latin typeface="Calibri" panose="020F0502020204030204" pitchFamily="34" charset="0"/>
                <a:ea typeface="Calibri" panose="020F0502020204030204" pitchFamily="34" charset="0"/>
                <a:cs typeface="Calibri" panose="020F0502020204030204" pitchFamily="34" charset="0"/>
              </a:rPr>
              <a:t>A </a:t>
            </a:r>
            <a:r>
              <a:rPr lang="pt-BR" sz="4800" dirty="0" err="1">
                <a:latin typeface="Calibri" panose="020F0502020204030204" pitchFamily="34" charset="0"/>
                <a:ea typeface="Calibri" panose="020F0502020204030204" pitchFamily="34" charset="0"/>
                <a:cs typeface="Calibri" panose="020F0502020204030204" pitchFamily="34" charset="0"/>
              </a:rPr>
              <a:t>osteomielite</a:t>
            </a:r>
            <a:r>
              <a:rPr lang="pt-BR" sz="4800" dirty="0">
                <a:latin typeface="Calibri" panose="020F0502020204030204" pitchFamily="34" charset="0"/>
                <a:ea typeface="Calibri" panose="020F0502020204030204" pitchFamily="34" charset="0"/>
                <a:cs typeface="Calibri" panose="020F0502020204030204" pitchFamily="34" charset="0"/>
              </a:rPr>
              <a:t> é uma condição inflamatória e infecciosa que acomete o tecido ósseo, geralmente causada por agentes bacterianos, podendo se apresentar em formas agudas ou crônicas. Seu desenvolvimento está associado à invasão do osso por microrganismos, seja por disseminação </a:t>
            </a:r>
            <a:r>
              <a:rPr lang="pt-BR" sz="4800" dirty="0" err="1">
                <a:latin typeface="Calibri" panose="020F0502020204030204" pitchFamily="34" charset="0"/>
                <a:ea typeface="Calibri" panose="020F0502020204030204" pitchFamily="34" charset="0"/>
                <a:cs typeface="Calibri" panose="020F0502020204030204" pitchFamily="34" charset="0"/>
              </a:rPr>
              <a:t>hematogênica</a:t>
            </a:r>
            <a:r>
              <a:rPr lang="pt-BR" sz="4800" dirty="0">
                <a:latin typeface="Calibri" panose="020F0502020204030204" pitchFamily="34" charset="0"/>
                <a:ea typeface="Calibri" panose="020F0502020204030204" pitchFamily="34" charset="0"/>
                <a:cs typeface="Calibri" panose="020F0502020204030204" pitchFamily="34" charset="0"/>
              </a:rPr>
              <a:t>, contiguidade a focos infecciosos adjacentes ou após traumas e procedimentos cirúrgicos. </a:t>
            </a:r>
            <a:endParaRPr lang="pt-BR" sz="4000" b="1" dirty="0">
              <a:latin typeface="Calibri" panose="020F0502020204030204" pitchFamily="34" charset="0"/>
              <a:ea typeface="Calibri" panose="020F0502020204030204" pitchFamily="34" charset="0"/>
              <a:cs typeface="Calibri" panose="020F0502020204030204" pitchFamily="34" charset="0"/>
            </a:endParaRPr>
          </a:p>
        </p:txBody>
      </p:sp>
      <p:sp>
        <p:nvSpPr>
          <p:cNvPr id="6" name="Subtítulo 2"/>
          <p:cNvSpPr txBox="1">
            <a:spLocks/>
          </p:cNvSpPr>
          <p:nvPr/>
        </p:nvSpPr>
        <p:spPr>
          <a:xfrm>
            <a:off x="1085451" y="20214660"/>
            <a:ext cx="10801747" cy="6414785"/>
          </a:xfrm>
          <a:prstGeom prst="rect">
            <a:avLst/>
          </a:prstGeom>
        </p:spPr>
        <p:txBody>
          <a:bodyPr vert="horz" lIns="91440" tIns="45720" rIns="91440" bIns="45720" rtlCol="0">
            <a:normAutofit/>
          </a:bodyPr>
          <a:lstStyle>
            <a:lvl1pPr marL="0" indent="0" algn="ctr" defTabSz="2880086" rtl="0" eaLnBrk="1" latinLnBrk="0" hangingPunct="1">
              <a:lnSpc>
                <a:spcPct val="90000"/>
              </a:lnSpc>
              <a:spcBef>
                <a:spcPts val="3150"/>
              </a:spcBef>
              <a:buFont typeface="Arial" panose="020B0604020202020204" pitchFamily="34" charset="0"/>
              <a:buNone/>
              <a:defRPr sz="7559" kern="1200">
                <a:solidFill>
                  <a:schemeClr val="tx1"/>
                </a:solidFill>
                <a:latin typeface="+mn-lt"/>
                <a:ea typeface="+mn-ea"/>
                <a:cs typeface="+mn-cs"/>
              </a:defRPr>
            </a:lvl1pPr>
            <a:lvl2pPr marL="1440043" indent="0" algn="ctr" defTabSz="2880086" rtl="0" eaLnBrk="1" latinLnBrk="0" hangingPunct="1">
              <a:lnSpc>
                <a:spcPct val="90000"/>
              </a:lnSpc>
              <a:spcBef>
                <a:spcPts val="1575"/>
              </a:spcBef>
              <a:buFont typeface="Arial" panose="020B0604020202020204" pitchFamily="34" charset="0"/>
              <a:buNone/>
              <a:defRPr sz="6299" kern="1200">
                <a:solidFill>
                  <a:schemeClr val="tx1"/>
                </a:solidFill>
                <a:latin typeface="+mn-lt"/>
                <a:ea typeface="+mn-ea"/>
                <a:cs typeface="+mn-cs"/>
              </a:defRPr>
            </a:lvl2pPr>
            <a:lvl3pPr marL="2880086" indent="0" algn="ctr" defTabSz="2880086" rtl="0" eaLnBrk="1" latinLnBrk="0" hangingPunct="1">
              <a:lnSpc>
                <a:spcPct val="90000"/>
              </a:lnSpc>
              <a:spcBef>
                <a:spcPts val="1575"/>
              </a:spcBef>
              <a:buFont typeface="Arial" panose="020B0604020202020204" pitchFamily="34" charset="0"/>
              <a:buNone/>
              <a:defRPr sz="5669" kern="1200">
                <a:solidFill>
                  <a:schemeClr val="tx1"/>
                </a:solidFill>
                <a:latin typeface="+mn-lt"/>
                <a:ea typeface="+mn-ea"/>
                <a:cs typeface="+mn-cs"/>
              </a:defRPr>
            </a:lvl3pPr>
            <a:lvl4pPr marL="4320129"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4pPr>
            <a:lvl5pPr marL="5760171"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5pPr>
            <a:lvl6pPr marL="7200214"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6pPr>
            <a:lvl7pPr marL="8640257"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7pPr>
            <a:lvl8pPr marL="10080300"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8pPr>
            <a:lvl9pPr marL="11520343"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9pPr>
          </a:lstStyle>
          <a:p>
            <a:r>
              <a:rPr lang="pt-BR" sz="5400" b="1" dirty="0">
                <a:latin typeface="Calibri" panose="020F0502020204030204" pitchFamily="34" charset="0"/>
                <a:ea typeface="Calibri" panose="020F0502020204030204" pitchFamily="34" charset="0"/>
                <a:cs typeface="Calibri" panose="020F0502020204030204" pitchFamily="34" charset="0"/>
              </a:rPr>
              <a:t>Metodologia</a:t>
            </a:r>
          </a:p>
          <a:p>
            <a:pPr algn="just"/>
            <a:r>
              <a:rPr lang="pt-BR" sz="4800" dirty="0">
                <a:latin typeface="Calibri" panose="020F0502020204030204" pitchFamily="34" charset="0"/>
                <a:ea typeface="Calibri" panose="020F0502020204030204" pitchFamily="34" charset="0"/>
                <a:cs typeface="Calibri" panose="020F0502020204030204" pitchFamily="34" charset="0"/>
              </a:rPr>
              <a:t>Trata-se de um estudo epidemiológico quantitativo, observacional e retrospectivo, baseado na análise de informações obtidas do Departamento de Informática do Sistema Único de Saúde (DATASUS) por meio do site do Ministério da Saúde.</a:t>
            </a:r>
            <a:endParaRPr lang="pt-BR" sz="5400" b="1" dirty="0">
              <a:latin typeface="Calibri" panose="020F0502020204030204" pitchFamily="34" charset="0"/>
              <a:ea typeface="Calibri" panose="020F0502020204030204" pitchFamily="34" charset="0"/>
              <a:cs typeface="Calibri" panose="020F0502020204030204" pitchFamily="34" charset="0"/>
            </a:endParaRPr>
          </a:p>
        </p:txBody>
      </p:sp>
      <p:sp>
        <p:nvSpPr>
          <p:cNvPr id="5" name="Retângulo 4"/>
          <p:cNvSpPr/>
          <p:nvPr/>
        </p:nvSpPr>
        <p:spPr>
          <a:xfrm>
            <a:off x="1112636" y="6722359"/>
            <a:ext cx="26575147" cy="2554545"/>
          </a:xfrm>
          <a:prstGeom prst="rect">
            <a:avLst/>
          </a:prstGeom>
        </p:spPr>
        <p:txBody>
          <a:bodyPr wrap="square">
            <a:spAutoFit/>
          </a:bodyPr>
          <a:lstStyle/>
          <a:p>
            <a:r>
              <a:rPr lang="pt-BR" sz="4000" dirty="0">
                <a:latin typeface="Calibri" panose="020F0502020204030204" pitchFamily="34" charset="0"/>
                <a:ea typeface="Calibri" panose="020F0502020204030204" pitchFamily="34" charset="0"/>
                <a:cs typeface="Calibri" panose="020F0502020204030204" pitchFamily="34" charset="0"/>
              </a:rPr>
              <a:t>Vinicius Barroso de Sousa ¹, Amanda Regina Carneiro Cazarotto ¹, </a:t>
            </a:r>
            <a:r>
              <a:rPr lang="pt-BR" sz="4000" dirty="0" err="1">
                <a:latin typeface="Calibri" panose="020F0502020204030204" pitchFamily="34" charset="0"/>
                <a:ea typeface="Calibri" panose="020F0502020204030204" pitchFamily="34" charset="0"/>
                <a:cs typeface="Calibri" panose="020F0502020204030204" pitchFamily="34" charset="0"/>
              </a:rPr>
              <a:t>Amilly</a:t>
            </a:r>
            <a:r>
              <a:rPr lang="pt-BR" sz="4000" dirty="0">
                <a:latin typeface="Calibri" panose="020F0502020204030204" pitchFamily="34" charset="0"/>
                <a:ea typeface="Calibri" panose="020F0502020204030204" pitchFamily="34" charset="0"/>
                <a:cs typeface="Calibri" panose="020F0502020204030204" pitchFamily="34" charset="0"/>
              </a:rPr>
              <a:t> Vivian Santos Silva Fonseca ¹, Ana </a:t>
            </a:r>
            <a:r>
              <a:rPr lang="pt-BR" sz="4000" dirty="0" err="1">
                <a:latin typeface="Calibri" panose="020F0502020204030204" pitchFamily="34" charset="0"/>
                <a:ea typeface="Calibri" panose="020F0502020204030204" pitchFamily="34" charset="0"/>
                <a:cs typeface="Calibri" panose="020F0502020204030204" pitchFamily="34" charset="0"/>
              </a:rPr>
              <a:t>Carolini</a:t>
            </a:r>
            <a:r>
              <a:rPr lang="pt-BR" sz="4000" dirty="0">
                <a:latin typeface="Calibri" panose="020F0502020204030204" pitchFamily="34" charset="0"/>
                <a:ea typeface="Calibri" panose="020F0502020204030204" pitchFamily="34" charset="0"/>
                <a:cs typeface="Calibri" panose="020F0502020204030204" pitchFamily="34" charset="0"/>
              </a:rPr>
              <a:t> Martins de Sá e Silva ¹, André Luiz Fonseca Aguiar ¹, Anna Maria </a:t>
            </a:r>
            <a:r>
              <a:rPr lang="pt-BR" sz="4000" dirty="0" err="1">
                <a:latin typeface="Calibri" panose="020F0502020204030204" pitchFamily="34" charset="0"/>
                <a:ea typeface="Calibri" panose="020F0502020204030204" pitchFamily="34" charset="0"/>
                <a:cs typeface="Calibri" panose="020F0502020204030204" pitchFamily="34" charset="0"/>
              </a:rPr>
              <a:t>Bringel</a:t>
            </a:r>
            <a:r>
              <a:rPr lang="pt-BR" sz="4000" dirty="0">
                <a:latin typeface="Calibri" panose="020F0502020204030204" pitchFamily="34" charset="0"/>
                <a:ea typeface="Calibri" panose="020F0502020204030204" pitchFamily="34" charset="0"/>
                <a:cs typeface="Calibri" panose="020F0502020204030204" pitchFamily="34" charset="0"/>
              </a:rPr>
              <a:t> de Castro Cruz ¹, Bruno Nunes Arruda ¹, Walter </a:t>
            </a:r>
            <a:r>
              <a:rPr lang="pt-BR" sz="4000" dirty="0" err="1">
                <a:latin typeface="Calibri" panose="020F0502020204030204" pitchFamily="34" charset="0"/>
                <a:ea typeface="Calibri" panose="020F0502020204030204" pitchFamily="34" charset="0"/>
                <a:cs typeface="Calibri" panose="020F0502020204030204" pitchFamily="34" charset="0"/>
              </a:rPr>
              <a:t>Helene</a:t>
            </a:r>
            <a:r>
              <a:rPr lang="pt-BR" sz="4000" dirty="0">
                <a:latin typeface="Calibri" panose="020F0502020204030204" pitchFamily="34" charset="0"/>
                <a:ea typeface="Calibri" panose="020F0502020204030204" pitchFamily="34" charset="0"/>
                <a:cs typeface="Calibri" panose="020F0502020204030204" pitchFamily="34" charset="0"/>
              </a:rPr>
              <a:t> Nunes Cazarotto ¹, Eduardo Victor Rocha Diniz ¹, Frederico Rodrigues </a:t>
            </a:r>
            <a:r>
              <a:rPr lang="pt-BR" sz="4000" dirty="0" err="1">
                <a:latin typeface="Calibri" panose="020F0502020204030204" pitchFamily="34" charset="0"/>
                <a:ea typeface="Calibri" panose="020F0502020204030204" pitchFamily="34" charset="0"/>
                <a:cs typeface="Calibri" panose="020F0502020204030204" pitchFamily="34" charset="0"/>
              </a:rPr>
              <a:t>Tauhata</a:t>
            </a:r>
            <a:r>
              <a:rPr lang="pt-BR" sz="4000" dirty="0">
                <a:latin typeface="Calibri" panose="020F0502020204030204" pitchFamily="34" charset="0"/>
                <a:ea typeface="Calibri" panose="020F0502020204030204" pitchFamily="34" charset="0"/>
                <a:cs typeface="Calibri" panose="020F0502020204030204" pitchFamily="34" charset="0"/>
              </a:rPr>
              <a:t> ¹, Gabrielle Carvalho </a:t>
            </a:r>
            <a:r>
              <a:rPr lang="pt-BR" sz="4000" dirty="0" err="1">
                <a:latin typeface="Calibri" panose="020F0502020204030204" pitchFamily="34" charset="0"/>
                <a:ea typeface="Calibri" panose="020F0502020204030204" pitchFamily="34" charset="0"/>
                <a:cs typeface="Calibri" panose="020F0502020204030204" pitchFamily="34" charset="0"/>
              </a:rPr>
              <a:t>Hendges</a:t>
            </a:r>
            <a:r>
              <a:rPr lang="pt-BR" sz="4000" dirty="0">
                <a:latin typeface="Calibri" panose="020F0502020204030204" pitchFamily="34" charset="0"/>
                <a:ea typeface="Calibri" panose="020F0502020204030204" pitchFamily="34" charset="0"/>
                <a:cs typeface="Calibri" panose="020F0502020204030204" pitchFamily="34" charset="0"/>
              </a:rPr>
              <a:t> ¹, Giovanna </a:t>
            </a:r>
            <a:r>
              <a:rPr lang="pt-BR" sz="4000" dirty="0" err="1">
                <a:latin typeface="Calibri" panose="020F0502020204030204" pitchFamily="34" charset="0"/>
                <a:ea typeface="Calibri" panose="020F0502020204030204" pitchFamily="34" charset="0"/>
                <a:cs typeface="Calibri" panose="020F0502020204030204" pitchFamily="34" charset="0"/>
              </a:rPr>
              <a:t>Milhomen</a:t>
            </a:r>
            <a:r>
              <a:rPr lang="pt-BR" sz="4000" dirty="0">
                <a:latin typeface="Calibri" panose="020F0502020204030204" pitchFamily="34" charset="0"/>
                <a:ea typeface="Calibri" panose="020F0502020204030204" pitchFamily="34" charset="0"/>
                <a:cs typeface="Calibri" panose="020F0502020204030204" pitchFamily="34" charset="0"/>
              </a:rPr>
              <a:t> Costa Ferreira ¹, Guilherme Henrique Dourado de Oliveira ¹, Gustavo </a:t>
            </a:r>
            <a:r>
              <a:rPr lang="pt-BR" sz="4000" dirty="0" err="1">
                <a:latin typeface="Calibri" panose="020F0502020204030204" pitchFamily="34" charset="0"/>
                <a:ea typeface="Calibri" panose="020F0502020204030204" pitchFamily="34" charset="0"/>
                <a:cs typeface="Calibri" panose="020F0502020204030204" pitchFamily="34" charset="0"/>
              </a:rPr>
              <a:t>Endrigo</a:t>
            </a:r>
            <a:r>
              <a:rPr lang="pt-BR" sz="4000" dirty="0">
                <a:latin typeface="Calibri" panose="020F0502020204030204" pitchFamily="34" charset="0"/>
                <a:ea typeface="Calibri" panose="020F0502020204030204" pitchFamily="34" charset="0"/>
                <a:cs typeface="Calibri" panose="020F0502020204030204" pitchFamily="34" charset="0"/>
              </a:rPr>
              <a:t> de Fabris </a:t>
            </a:r>
            <a:r>
              <a:rPr lang="pt-BR" sz="4000" dirty="0">
                <a:latin typeface="Calibri" panose="020F0502020204030204" pitchFamily="34" charset="0"/>
                <a:ea typeface="Calibri" panose="020F0502020204030204" pitchFamily="34" charset="0"/>
                <a:cs typeface="Calibri" panose="020F0502020204030204" pitchFamily="34" charset="0"/>
              </a:rPr>
              <a:t>Sgarbossa¹</a:t>
            </a:r>
            <a:endParaRPr lang="pt-BR" sz="4000" dirty="0">
              <a:latin typeface="Calibri" panose="020F0502020204030204" pitchFamily="34" charset="0"/>
              <a:ea typeface="Calibri" panose="020F0502020204030204" pitchFamily="34" charset="0"/>
              <a:cs typeface="Calibri" panose="020F0502020204030204" pitchFamily="34" charset="0"/>
            </a:endParaRPr>
          </a:p>
        </p:txBody>
      </p:sp>
      <p:sp>
        <p:nvSpPr>
          <p:cNvPr id="8" name="Subtítulo 2"/>
          <p:cNvSpPr txBox="1">
            <a:spLocks/>
          </p:cNvSpPr>
          <p:nvPr/>
        </p:nvSpPr>
        <p:spPr>
          <a:xfrm>
            <a:off x="15281947" y="10424178"/>
            <a:ext cx="10801747" cy="17731722"/>
          </a:xfrm>
          <a:prstGeom prst="rect">
            <a:avLst/>
          </a:prstGeom>
        </p:spPr>
        <p:txBody>
          <a:bodyPr vert="horz" lIns="91440" tIns="45720" rIns="91440" bIns="45720" rtlCol="0">
            <a:noAutofit/>
          </a:bodyPr>
          <a:lstStyle>
            <a:lvl1pPr marL="0" indent="0" algn="ctr" defTabSz="2880086" rtl="0" eaLnBrk="1" latinLnBrk="0" hangingPunct="1">
              <a:lnSpc>
                <a:spcPct val="90000"/>
              </a:lnSpc>
              <a:spcBef>
                <a:spcPts val="3150"/>
              </a:spcBef>
              <a:buFont typeface="Arial" panose="020B0604020202020204" pitchFamily="34" charset="0"/>
              <a:buNone/>
              <a:defRPr sz="7559" kern="1200">
                <a:solidFill>
                  <a:schemeClr val="tx1"/>
                </a:solidFill>
                <a:latin typeface="+mn-lt"/>
                <a:ea typeface="+mn-ea"/>
                <a:cs typeface="+mn-cs"/>
              </a:defRPr>
            </a:lvl1pPr>
            <a:lvl2pPr marL="1440043" indent="0" algn="ctr" defTabSz="2880086" rtl="0" eaLnBrk="1" latinLnBrk="0" hangingPunct="1">
              <a:lnSpc>
                <a:spcPct val="90000"/>
              </a:lnSpc>
              <a:spcBef>
                <a:spcPts val="1575"/>
              </a:spcBef>
              <a:buFont typeface="Arial" panose="020B0604020202020204" pitchFamily="34" charset="0"/>
              <a:buNone/>
              <a:defRPr sz="6299" kern="1200">
                <a:solidFill>
                  <a:schemeClr val="tx1"/>
                </a:solidFill>
                <a:latin typeface="+mn-lt"/>
                <a:ea typeface="+mn-ea"/>
                <a:cs typeface="+mn-cs"/>
              </a:defRPr>
            </a:lvl2pPr>
            <a:lvl3pPr marL="2880086" indent="0" algn="ctr" defTabSz="2880086" rtl="0" eaLnBrk="1" latinLnBrk="0" hangingPunct="1">
              <a:lnSpc>
                <a:spcPct val="90000"/>
              </a:lnSpc>
              <a:spcBef>
                <a:spcPts val="1575"/>
              </a:spcBef>
              <a:buFont typeface="Arial" panose="020B0604020202020204" pitchFamily="34" charset="0"/>
              <a:buNone/>
              <a:defRPr sz="5669" kern="1200">
                <a:solidFill>
                  <a:schemeClr val="tx1"/>
                </a:solidFill>
                <a:latin typeface="+mn-lt"/>
                <a:ea typeface="+mn-ea"/>
                <a:cs typeface="+mn-cs"/>
              </a:defRPr>
            </a:lvl3pPr>
            <a:lvl4pPr marL="4320129"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4pPr>
            <a:lvl5pPr marL="5760171"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5pPr>
            <a:lvl6pPr marL="7200214"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6pPr>
            <a:lvl7pPr marL="8640257"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7pPr>
            <a:lvl8pPr marL="10080300"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8pPr>
            <a:lvl9pPr marL="11520343"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9pPr>
          </a:lstStyle>
          <a:p>
            <a:r>
              <a:rPr lang="pt-BR" sz="5400" b="1" dirty="0">
                <a:latin typeface="Calibri" panose="020F0502020204030204" pitchFamily="34" charset="0"/>
                <a:ea typeface="Calibri" panose="020F0502020204030204" pitchFamily="34" charset="0"/>
                <a:cs typeface="Calibri" panose="020F0502020204030204" pitchFamily="34" charset="0"/>
              </a:rPr>
              <a:t>Resultados</a:t>
            </a:r>
            <a:r>
              <a:rPr lang="pt-BR" sz="4400" b="1" dirty="0">
                <a:latin typeface="Calibri" panose="020F0502020204030204" pitchFamily="34" charset="0"/>
                <a:ea typeface="Calibri" panose="020F0502020204030204" pitchFamily="34" charset="0"/>
                <a:cs typeface="Calibri" panose="020F0502020204030204" pitchFamily="34" charset="0"/>
              </a:rPr>
              <a:t> </a:t>
            </a:r>
          </a:p>
          <a:p>
            <a:pPr algn="just"/>
            <a:r>
              <a:rPr lang="pt-BR" sz="4800" dirty="0">
                <a:latin typeface="Calibri" panose="020F0502020204030204" pitchFamily="34" charset="0"/>
                <a:ea typeface="Calibri" panose="020F0502020204030204" pitchFamily="34" charset="0"/>
                <a:cs typeface="Calibri" panose="020F0502020204030204" pitchFamily="34" charset="0"/>
              </a:rPr>
              <a:t>Entre 2022 e 2024, foram registradas 288 internações por </a:t>
            </a:r>
            <a:r>
              <a:rPr lang="pt-BR" sz="4800" dirty="0" err="1">
                <a:latin typeface="Calibri" panose="020F0502020204030204" pitchFamily="34" charset="0"/>
                <a:ea typeface="Calibri" panose="020F0502020204030204" pitchFamily="34" charset="0"/>
                <a:cs typeface="Calibri" panose="020F0502020204030204" pitchFamily="34" charset="0"/>
              </a:rPr>
              <a:t>osteomielite</a:t>
            </a:r>
            <a:r>
              <a:rPr lang="pt-BR" sz="4800" dirty="0">
                <a:latin typeface="Calibri" panose="020F0502020204030204" pitchFamily="34" charset="0"/>
                <a:ea typeface="Calibri" panose="020F0502020204030204" pitchFamily="34" charset="0"/>
                <a:cs typeface="Calibri" panose="020F0502020204030204" pitchFamily="34" charset="0"/>
              </a:rPr>
              <a:t> no segundo ano de atendimento, com 2023 apresentando o maior número de casos e 2024 o menor, indicando uma redução ao longo do período. Adultos entre 20 e 59 anos foram os mais afetados, com destaque para a faixa de 30 a 39 anos, que concentrou a maior proporção de internações, possivelmente devido à maior exposição a traumas ou procedimentos cirúrgicos que podem predispor à infecção óssea. Crianças menores de 5 anos e idosos acima de 80 anos apresentaram os menores números, sugerindo menor incidência ou subnotificação nesses grupos. Quanto ao sexo, homens predominaram, com 217 internações contra 71 de mulheres, sendo 2023 o ano com maior disparidade.</a:t>
            </a:r>
            <a:endParaRPr lang="pt-BR" sz="4800" dirty="0">
              <a:latin typeface="Calibri" panose="020F0502020204030204" pitchFamily="34" charset="0"/>
              <a:ea typeface="Calibri" panose="020F0502020204030204" pitchFamily="34" charset="0"/>
              <a:cs typeface="Calibri" panose="020F0502020204030204" pitchFamily="34" charset="0"/>
            </a:endParaRPr>
          </a:p>
        </p:txBody>
      </p:sp>
      <p:sp>
        <p:nvSpPr>
          <p:cNvPr id="10" name="Subtítulo 2"/>
          <p:cNvSpPr txBox="1">
            <a:spLocks/>
          </p:cNvSpPr>
          <p:nvPr/>
        </p:nvSpPr>
        <p:spPr>
          <a:xfrm>
            <a:off x="15281947" y="25999454"/>
            <a:ext cx="10801747" cy="7722234"/>
          </a:xfrm>
          <a:prstGeom prst="rect">
            <a:avLst/>
          </a:prstGeom>
        </p:spPr>
        <p:txBody>
          <a:bodyPr vert="horz" lIns="91440" tIns="45720" rIns="91440" bIns="45720" rtlCol="0">
            <a:normAutofit lnSpcReduction="10000"/>
          </a:bodyPr>
          <a:lstStyle>
            <a:lvl1pPr marL="0" indent="0" algn="ctr" defTabSz="2880086" rtl="0" eaLnBrk="1" latinLnBrk="0" hangingPunct="1">
              <a:lnSpc>
                <a:spcPct val="90000"/>
              </a:lnSpc>
              <a:spcBef>
                <a:spcPts val="3150"/>
              </a:spcBef>
              <a:buFont typeface="Arial" panose="020B0604020202020204" pitchFamily="34" charset="0"/>
              <a:buNone/>
              <a:defRPr sz="7559" kern="1200">
                <a:solidFill>
                  <a:schemeClr val="tx1"/>
                </a:solidFill>
                <a:latin typeface="+mn-lt"/>
                <a:ea typeface="+mn-ea"/>
                <a:cs typeface="+mn-cs"/>
              </a:defRPr>
            </a:lvl1pPr>
            <a:lvl2pPr marL="1440043" indent="0" algn="ctr" defTabSz="2880086" rtl="0" eaLnBrk="1" latinLnBrk="0" hangingPunct="1">
              <a:lnSpc>
                <a:spcPct val="90000"/>
              </a:lnSpc>
              <a:spcBef>
                <a:spcPts val="1575"/>
              </a:spcBef>
              <a:buFont typeface="Arial" panose="020B0604020202020204" pitchFamily="34" charset="0"/>
              <a:buNone/>
              <a:defRPr sz="6299" kern="1200">
                <a:solidFill>
                  <a:schemeClr val="tx1"/>
                </a:solidFill>
                <a:latin typeface="+mn-lt"/>
                <a:ea typeface="+mn-ea"/>
                <a:cs typeface="+mn-cs"/>
              </a:defRPr>
            </a:lvl2pPr>
            <a:lvl3pPr marL="2880086" indent="0" algn="ctr" defTabSz="2880086" rtl="0" eaLnBrk="1" latinLnBrk="0" hangingPunct="1">
              <a:lnSpc>
                <a:spcPct val="90000"/>
              </a:lnSpc>
              <a:spcBef>
                <a:spcPts val="1575"/>
              </a:spcBef>
              <a:buFont typeface="Arial" panose="020B0604020202020204" pitchFamily="34" charset="0"/>
              <a:buNone/>
              <a:defRPr sz="5669" kern="1200">
                <a:solidFill>
                  <a:schemeClr val="tx1"/>
                </a:solidFill>
                <a:latin typeface="+mn-lt"/>
                <a:ea typeface="+mn-ea"/>
                <a:cs typeface="+mn-cs"/>
              </a:defRPr>
            </a:lvl3pPr>
            <a:lvl4pPr marL="4320129"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4pPr>
            <a:lvl5pPr marL="5760171"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5pPr>
            <a:lvl6pPr marL="7200214"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6pPr>
            <a:lvl7pPr marL="8640257"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7pPr>
            <a:lvl8pPr marL="10080300"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8pPr>
            <a:lvl9pPr marL="11520343" indent="0" algn="ctr" defTabSz="2880086" rtl="0" eaLnBrk="1" latinLnBrk="0" hangingPunct="1">
              <a:lnSpc>
                <a:spcPct val="90000"/>
              </a:lnSpc>
              <a:spcBef>
                <a:spcPts val="1575"/>
              </a:spcBef>
              <a:buFont typeface="Arial" panose="020B0604020202020204" pitchFamily="34" charset="0"/>
              <a:buNone/>
              <a:defRPr sz="5040" kern="1200">
                <a:solidFill>
                  <a:schemeClr val="tx1"/>
                </a:solidFill>
                <a:latin typeface="+mn-lt"/>
                <a:ea typeface="+mn-ea"/>
                <a:cs typeface="+mn-cs"/>
              </a:defRPr>
            </a:lvl9pPr>
          </a:lstStyle>
          <a:p>
            <a:r>
              <a:rPr lang="pt-BR" sz="5400" b="1" dirty="0">
                <a:latin typeface="Calibri" panose="020F0502020204030204" pitchFamily="34" charset="0"/>
                <a:ea typeface="Calibri" panose="020F0502020204030204" pitchFamily="34" charset="0"/>
                <a:cs typeface="Calibri" panose="020F0502020204030204" pitchFamily="34" charset="0"/>
              </a:rPr>
              <a:t>Conclusão</a:t>
            </a:r>
          </a:p>
          <a:p>
            <a:pPr algn="just"/>
            <a:r>
              <a:rPr lang="pt-BR" sz="4800" dirty="0">
                <a:latin typeface="Calibri" panose="020F0502020204030204" pitchFamily="34" charset="0"/>
                <a:ea typeface="Calibri" panose="020F0502020204030204" pitchFamily="34" charset="0"/>
                <a:cs typeface="Calibri" panose="020F0502020204030204" pitchFamily="34" charset="0"/>
              </a:rPr>
              <a:t>Os dados indicam que a </a:t>
            </a:r>
            <a:r>
              <a:rPr lang="pt-BR" sz="4800" dirty="0" err="1">
                <a:latin typeface="Calibri" panose="020F0502020204030204" pitchFamily="34" charset="0"/>
                <a:ea typeface="Calibri" panose="020F0502020204030204" pitchFamily="34" charset="0"/>
                <a:cs typeface="Calibri" panose="020F0502020204030204" pitchFamily="34" charset="0"/>
              </a:rPr>
              <a:t>osteomielite</a:t>
            </a:r>
            <a:r>
              <a:rPr lang="pt-BR" sz="4800" dirty="0">
                <a:latin typeface="Calibri" panose="020F0502020204030204" pitchFamily="34" charset="0"/>
                <a:ea typeface="Calibri" panose="020F0502020204030204" pitchFamily="34" charset="0"/>
                <a:cs typeface="Calibri" panose="020F0502020204030204" pitchFamily="34" charset="0"/>
              </a:rPr>
              <a:t> afeta principalmente adultos jovens e de meia-idade, com maior incidência entre 30 e 39 anos, e predomina em homens, possivelmente devido a traumas ou procedimentos cirúrgicos. A redução de internações ao longo dos anos sugere melhorias no manejo ou prevenção, mas a concentração em homens e adultos reforça a necessidade de estratégias preventivas focadas nesse grupo.</a:t>
            </a:r>
            <a:endParaRPr lang="pt-BR" sz="5400" b="1" dirty="0">
              <a:latin typeface="Calibri" panose="020F0502020204030204" pitchFamily="34" charset="0"/>
              <a:ea typeface="Calibri" panose="020F0502020204030204" pitchFamily="34" charset="0"/>
              <a:cs typeface="Calibri" panose="020F0502020204030204" pitchFamily="34" charset="0"/>
            </a:endParaRPr>
          </a:p>
        </p:txBody>
      </p:sp>
      <p:sp>
        <p:nvSpPr>
          <p:cNvPr id="14" name="Retângulo 13"/>
          <p:cNvSpPr/>
          <p:nvPr/>
        </p:nvSpPr>
        <p:spPr>
          <a:xfrm>
            <a:off x="864985" y="35146058"/>
            <a:ext cx="27070448" cy="3908762"/>
          </a:xfrm>
          <a:prstGeom prst="rect">
            <a:avLst/>
          </a:prstGeom>
        </p:spPr>
        <p:txBody>
          <a:bodyPr wrap="square">
            <a:spAutoFit/>
          </a:bodyPr>
          <a:lstStyle/>
          <a:p>
            <a:pPr algn="ctr"/>
            <a:r>
              <a:rPr lang="pt-BR" sz="4800" b="1" dirty="0">
                <a:latin typeface="Calibri" panose="020F0502020204030204" pitchFamily="34" charset="0"/>
                <a:ea typeface="Calibri" panose="020F0502020204030204" pitchFamily="34" charset="0"/>
                <a:cs typeface="Calibri" panose="020F0502020204030204" pitchFamily="34" charset="0"/>
              </a:rPr>
              <a:t>Referências Bibliográficas </a:t>
            </a:r>
          </a:p>
          <a:p>
            <a:pPr algn="ctr"/>
            <a:endParaRPr lang="pt-BR" sz="4000" b="1" dirty="0">
              <a:latin typeface="Calibri" panose="020F0502020204030204" pitchFamily="34" charset="0"/>
              <a:ea typeface="Calibri" panose="020F0502020204030204" pitchFamily="34" charset="0"/>
              <a:cs typeface="Calibri" panose="020F0502020204030204" pitchFamily="34" charset="0"/>
            </a:endParaRPr>
          </a:p>
          <a:p>
            <a:r>
              <a:rPr lang="pt-BR" sz="4000" b="1">
                <a:latin typeface="Calibri" panose="020F0502020204030204" pitchFamily="34" charset="0"/>
                <a:ea typeface="Calibri" panose="020F0502020204030204" pitchFamily="34" charset="0"/>
                <a:cs typeface="Calibri" panose="020F0502020204030204" pitchFamily="34" charset="0"/>
              </a:rPr>
              <a:t>-</a:t>
            </a:r>
            <a:r>
              <a:rPr lang="pt-BR" sz="4000" b="1" dirty="0">
                <a:latin typeface="Calibri" panose="020F0502020204030204" pitchFamily="34" charset="0"/>
                <a:ea typeface="Calibri" panose="020F0502020204030204" pitchFamily="34" charset="0"/>
                <a:cs typeface="Calibri" panose="020F0502020204030204" pitchFamily="34" charset="0"/>
              </a:rPr>
              <a:t>Departamento de Informática do SUS (DATASUS)</a:t>
            </a:r>
            <a:r>
              <a:rPr lang="pt-BR" sz="4000" dirty="0">
                <a:latin typeface="Calibri" panose="020F0502020204030204" pitchFamily="34" charset="0"/>
                <a:ea typeface="Calibri" panose="020F0502020204030204" pitchFamily="34" charset="0"/>
                <a:cs typeface="Calibri" panose="020F0502020204030204" pitchFamily="34" charset="0"/>
              </a:rPr>
              <a:t>. </a:t>
            </a:r>
            <a:r>
              <a:rPr lang="pt-BR" sz="4000" i="1" dirty="0">
                <a:latin typeface="Calibri" panose="020F0502020204030204" pitchFamily="34" charset="0"/>
                <a:ea typeface="Calibri" panose="020F0502020204030204" pitchFamily="34" charset="0"/>
                <a:cs typeface="Calibri" panose="020F0502020204030204" pitchFamily="34" charset="0"/>
              </a:rPr>
              <a:t>Morbidade Hospitalar do SUS – por local de internação</a:t>
            </a:r>
            <a:r>
              <a:rPr lang="pt-BR" sz="4000" dirty="0">
                <a:latin typeface="Calibri" panose="020F0502020204030204" pitchFamily="34" charset="0"/>
                <a:ea typeface="Calibri" panose="020F0502020204030204" pitchFamily="34" charset="0"/>
                <a:cs typeface="Calibri" panose="020F0502020204030204" pitchFamily="34" charset="0"/>
              </a:rPr>
              <a:t>.</a:t>
            </a:r>
            <a:br>
              <a:rPr lang="pt-BR" sz="4000" dirty="0">
                <a:latin typeface="Calibri" panose="020F0502020204030204" pitchFamily="34" charset="0"/>
                <a:ea typeface="Calibri" panose="020F0502020204030204" pitchFamily="34" charset="0"/>
                <a:cs typeface="Calibri" panose="020F0502020204030204" pitchFamily="34" charset="0"/>
              </a:rPr>
            </a:br>
            <a:r>
              <a:rPr lang="pt-BR" sz="4000" dirty="0">
                <a:latin typeface="Calibri" panose="020F0502020204030204" pitchFamily="34" charset="0"/>
                <a:ea typeface="Calibri" panose="020F0502020204030204" pitchFamily="34" charset="0"/>
                <a:cs typeface="Calibri" panose="020F0502020204030204" pitchFamily="34" charset="0"/>
              </a:rPr>
              <a:t>Disponível em: </a:t>
            </a:r>
            <a:r>
              <a:rPr lang="pt-BR" sz="4000" u="sng" dirty="0">
                <a:latin typeface="Calibri" panose="020F0502020204030204" pitchFamily="34" charset="0"/>
                <a:ea typeface="Calibri" panose="020F0502020204030204" pitchFamily="34" charset="0"/>
                <a:cs typeface="Calibri" panose="020F0502020204030204" pitchFamily="34" charset="0"/>
                <a:hlinkClick r:id="rcIda88837cbaad64d34"/>
              </a:rPr>
              <a:t>http</a:t>
            </a:r>
            <a:r>
              <a:rPr lang="pt-BR" sz="4000" u="sng" dirty="0">
                <a:latin typeface="Calibri" panose="020F0502020204030204" pitchFamily="34" charset="0"/>
                <a:ea typeface="Calibri" panose="020F0502020204030204" pitchFamily="34" charset="0"/>
                <a:cs typeface="Calibri" panose="020F0502020204030204" pitchFamily="34" charset="0"/>
                <a:hlinkClick r:id="rcIda88837cbaad64d34"/>
              </a:rPr>
              <a:t>://www.datasus.gov.br</a:t>
            </a:r>
            <a:r>
              <a:rPr lang="pt-BR" sz="4000" dirty="0">
                <a:latin typeface="Calibri" panose="020F0502020204030204" pitchFamily="34" charset="0"/>
                <a:ea typeface="Calibri" panose="020F0502020204030204" pitchFamily="34" charset="0"/>
                <a:cs typeface="Calibri" panose="020F0502020204030204" pitchFamily="34" charset="0"/>
              </a:rPr>
              <a:t> Acesso em: maio de 2025.</a:t>
            </a:r>
          </a:p>
          <a:p>
            <a:r>
              <a:rPr lang="pt-BR" sz="4000" b="1" dirty="0">
                <a:latin typeface="Calibri" panose="020F0502020204030204" pitchFamily="34" charset="0"/>
                <a:ea typeface="Calibri" panose="020F0502020204030204" pitchFamily="34" charset="0"/>
                <a:cs typeface="Calibri" panose="020F0502020204030204" pitchFamily="34" charset="0"/>
              </a:rPr>
              <a:t>-Ministério da Saúde. Secretaria de Vigilância em Saúde.</a:t>
            </a:r>
            <a:r>
              <a:rPr lang="pt-BR" sz="4000" dirty="0">
                <a:latin typeface="Calibri" panose="020F0502020204030204" pitchFamily="34" charset="0"/>
                <a:ea typeface="Calibri" panose="020F0502020204030204" pitchFamily="34" charset="0"/>
                <a:cs typeface="Calibri" panose="020F0502020204030204" pitchFamily="34" charset="0"/>
              </a:rPr>
              <a:t> </a:t>
            </a:r>
            <a:r>
              <a:rPr lang="pt-BR" sz="4000" i="1" dirty="0">
                <a:latin typeface="Calibri" panose="020F0502020204030204" pitchFamily="34" charset="0"/>
                <a:ea typeface="Calibri" panose="020F0502020204030204" pitchFamily="34" charset="0"/>
                <a:cs typeface="Calibri" panose="020F0502020204030204" pitchFamily="34" charset="0"/>
              </a:rPr>
              <a:t>Indicadores de Saúde: conceitos e aplicações</a:t>
            </a:r>
            <a:r>
              <a:rPr lang="pt-BR" sz="4000" dirty="0">
                <a:latin typeface="Calibri" panose="020F0502020204030204" pitchFamily="34" charset="0"/>
                <a:ea typeface="Calibri" panose="020F0502020204030204" pitchFamily="34" charset="0"/>
                <a:cs typeface="Calibri" panose="020F0502020204030204" pitchFamily="34" charset="0"/>
              </a:rPr>
              <a:t>. 2ª ed. Brasília: Ministério da Saúde, 2021</a:t>
            </a:r>
            <a:r>
              <a:rPr lang="pt-BR" sz="4000" dirty="0">
                <a:latin typeface="Calibri" panose="020F0502020204030204" pitchFamily="34" charset="0"/>
                <a:ea typeface="Calibri" panose="020F0502020204030204" pitchFamily="34" charset="0"/>
                <a:cs typeface="Calibri" panose="020F0502020204030204" pitchFamily="34" charset="0"/>
              </a:rPr>
              <a:t>.</a:t>
            </a:r>
            <a:endParaRPr lang="pt-BR" sz="4000" b="1" dirty="0"/>
          </a:p>
        </p:txBody>
      </p:sp>
    </p:spTree>
    <p:extLst>
      <p:ext uri="{BB962C8B-B14F-4D97-AF65-F5344CB8AC3E}">
        <p14:creationId xmlns:p14="http://schemas.microsoft.com/office/powerpoint/2010/main" val="3207035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bd99eb6295a64e4b">
            <a:extLst>
              <a:ext uri="{28A0092B-C50C-407E-A947-70E740481C1C}">
                <a14:useLocalDpi xmlns:a14="http://schemas.microsoft.com/office/drawing/2010/main" val="0"/>
              </a:ext>
            </a:extLst>
          </a:blip>
          <a:stretch>
            <a:fillRect/>
          </a:stretch>
        </p:blipFill>
        <p:spPr>
          <a:xfrm>
            <a:off x="-3"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fa09884c5eb941f9">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3" name="CaixaDeTexto 2">
            <a:extLst>
              <a:ext uri="{FF2B5EF4-FFF2-40B4-BE49-F238E27FC236}">
                <a16:creationId xmlns:a16="http://schemas.microsoft.com/office/drawing/2014/main" id="{B4A8323F-F76B-7656-1176-6C5817981E8E}"/>
              </a:ext>
            </a:extLst>
          </p:cNvPr>
          <p:cNvSpPr txBox="1"/>
          <p:nvPr/>
        </p:nvSpPr>
        <p:spPr>
          <a:xfrm>
            <a:off x="7450590" y="4587503"/>
            <a:ext cx="16843072" cy="3539430"/>
          </a:xfrm>
          <a:prstGeom prst="rect">
            <a:avLst/>
          </a:prstGeom>
          <a:noFill/>
        </p:spPr>
        <p:txBody>
          <a:bodyPr wrap="none" rtlCol="0">
            <a:spAutoFit/>
          </a:bodyPr>
          <a:lstStyle/>
          <a:p>
            <a:r>
              <a:rPr lang="pt-BR" sz="3200" dirty="0"/>
              <a:t>Autores: 	</a:t>
            </a:r>
            <a:r>
              <a:rPr lang="pt-BR" sz="3200" dirty="0"/>
              <a:t>Rebecca Gomes Moura Bastos</a:t>
            </a:r>
            <a:r>
              <a:rPr lang="pt-BR" sz="3200" dirty="0"/>
              <a:t>– Médica residente, IOG.</a:t>
            </a:r>
            <a:endParaRPr lang="pt-BR" sz="3200" dirty="0"/>
          </a:p>
          <a:p>
            <a:r>
              <a:rPr lang="pt-BR" sz="3200" dirty="0"/>
              <a:t>				</a:t>
            </a:r>
            <a:r>
              <a:rPr lang="pt-BR" sz="3200" dirty="0"/>
              <a:t>Rafaela Gonçalves Barbosa </a:t>
            </a:r>
            <a:r>
              <a:rPr lang="pt-BR" sz="3200" dirty="0"/>
              <a:t>– </a:t>
            </a:r>
            <a:r>
              <a:rPr lang="pt-BR" sz="3200" dirty="0"/>
              <a:t>Médica residente, IOG.</a:t>
            </a:r>
            <a:endParaRPr lang="pt-BR" sz="3200" dirty="0"/>
          </a:p>
          <a:p>
            <a:r>
              <a:rPr lang="pt-BR" sz="3200" dirty="0"/>
              <a:t>				</a:t>
            </a:r>
            <a:r>
              <a:rPr lang="pt-BR" sz="3200" dirty="0"/>
              <a:t>Edimar Gomes Custódio Júnior</a:t>
            </a:r>
            <a:r>
              <a:rPr lang="pt-BR" sz="3200" dirty="0"/>
              <a:t>– Médico residente, IOG.</a:t>
            </a:r>
            <a:endParaRPr lang="pt-BR" sz="3200" dirty="0"/>
          </a:p>
          <a:p>
            <a:r>
              <a:rPr lang="pt-BR" sz="3200" dirty="0"/>
              <a:t>				</a:t>
            </a:r>
            <a:r>
              <a:rPr lang="pt-BR" sz="3200" dirty="0"/>
              <a:t>Adriano Ferro Rotondano </a:t>
            </a:r>
            <a:r>
              <a:rPr lang="pt-BR" sz="3200" dirty="0"/>
              <a:t> </a:t>
            </a:r>
            <a:r>
              <a:rPr lang="pt-BR" sz="3200" dirty="0"/>
              <a:t>– </a:t>
            </a:r>
            <a:r>
              <a:rPr lang="pt-BR" sz="3200" dirty="0"/>
              <a:t>Médico residente, IOG.</a:t>
            </a:r>
            <a:endParaRPr lang="pt-BR" sz="3200" dirty="0"/>
          </a:p>
          <a:p>
            <a:r>
              <a:rPr lang="pt-BR" sz="3200" dirty="0"/>
              <a:t>				Carolina Pereira Vieira – Médica residente, IOG.</a:t>
            </a:r>
          </a:p>
          <a:p>
            <a:r>
              <a:rPr lang="pt-BR" sz="3200" dirty="0"/>
              <a:t>				Marcos Vinicius Amorim Silva – Médica residente, IOG.</a:t>
            </a:r>
          </a:p>
          <a:p>
            <a:r>
              <a:rPr lang="pt-BR" sz="3200" dirty="0"/>
              <a:t>				Vinicius Ribamar Gonçvalves Moreira – Médica residente, IOG.</a:t>
            </a:r>
            <a:endParaRPr lang="pt-BR" sz="3200" dirty="0"/>
          </a:p>
        </p:txBody>
      </p:sp>
      <p:sp>
        <p:nvSpPr>
          <p:cNvPr id="5" name="Retângulo 4">
            <a:extLst>
              <a:ext uri="{FF2B5EF4-FFF2-40B4-BE49-F238E27FC236}">
                <a16:creationId xmlns:a16="http://schemas.microsoft.com/office/drawing/2014/main" id="{3007A07D-72E4-76F5-FAC4-1A20576BB004}"/>
              </a:ext>
            </a:extLst>
          </p:cNvPr>
          <p:cNvSpPr/>
          <p:nvPr/>
        </p:nvSpPr>
        <p:spPr>
          <a:xfrm>
            <a:off x="1727200" y="8762776"/>
            <a:ext cx="24638000" cy="923330"/>
          </a:xfrm>
          <a:prstGeom prst="rect">
            <a:avLst/>
          </a:prstGeom>
          <a:solidFill>
            <a:schemeClr val="tx2">
              <a:lumMod val="25000"/>
              <a:lumOff val="75000"/>
            </a:schemeClr>
          </a:solidFill>
          <a:ln>
            <a:solidFill>
              <a:schemeClr val="tx1"/>
            </a:solidFill>
          </a:ln>
        </p:spPr>
        <p:txBody>
          <a:bodyPr wrap="square">
            <a:spAutoFit/>
          </a:bodyPr>
          <a:lstStyle/>
          <a:p>
            <a:pPr algn="ctr"/>
            <a:r>
              <a:rPr lang="pt-BR" sz="5400" b="1">
                <a:latin typeface="Calibri" panose="020F0502020204030204" pitchFamily="34" charset="0"/>
                <a:cs typeface="Calibri" panose="020F0502020204030204" pitchFamily="34" charset="0"/>
              </a:rPr>
              <a:t>Modelos 3D na Cirurgia: Impacto no Tratamento de Fraturas Complexas</a:t>
            </a:r>
            <a:endParaRPr lang="pt-BR" sz="5400" b="1" dirty="0">
              <a:latin typeface="Calibri" panose="020F0502020204030204" pitchFamily="34" charset="0"/>
              <a:cs typeface="Calibri" panose="020F0502020204030204" pitchFamily="34" charset="0"/>
            </a:endParaRPr>
          </a:p>
        </p:txBody>
      </p:sp>
      <p:sp>
        <p:nvSpPr>
          <p:cNvPr id="6" name="CaixaDeTexto 5">
            <a:extLst>
              <a:ext uri="{FF2B5EF4-FFF2-40B4-BE49-F238E27FC236}">
                <a16:creationId xmlns:a16="http://schemas.microsoft.com/office/drawing/2014/main" id="{A935B1B4-F2EF-E3D8-41DB-69B005E99028}"/>
              </a:ext>
            </a:extLst>
          </p:cNvPr>
          <p:cNvSpPr txBox="1"/>
          <p:nvPr/>
        </p:nvSpPr>
        <p:spPr>
          <a:xfrm>
            <a:off x="2997200" y="4578694"/>
            <a:ext cx="2061718" cy="584775"/>
          </a:xfrm>
          <a:prstGeom prst="rect">
            <a:avLst/>
          </a:prstGeom>
          <a:noFill/>
        </p:spPr>
        <p:txBody>
          <a:bodyPr wrap="none" rtlCol="0">
            <a:spAutoFit/>
          </a:bodyPr>
          <a:lstStyle/>
          <a:p>
            <a:r>
              <a:rPr lang="pt-BR" sz="3200" dirty="0"/>
              <a:t>Instituição</a:t>
            </a:r>
          </a:p>
        </p:txBody>
      </p:sp>
      <p:sp>
        <p:nvSpPr>
          <p:cNvPr id="8" name="CaixaDeTexto 7">
            <a:extLst>
              <a:ext uri="{FF2B5EF4-FFF2-40B4-BE49-F238E27FC236}">
                <a16:creationId xmlns:a16="http://schemas.microsoft.com/office/drawing/2014/main" id="{790DF04B-0EA8-686F-EEE1-656E54E2771F}"/>
              </a:ext>
            </a:extLst>
          </p:cNvPr>
          <p:cNvSpPr txBox="1"/>
          <p:nvPr/>
        </p:nvSpPr>
        <p:spPr>
          <a:xfrm>
            <a:off x="1189442" y="17467810"/>
            <a:ext cx="11506200" cy="2554545"/>
          </a:xfrm>
          <a:prstGeom prst="rect">
            <a:avLst/>
          </a:prstGeom>
          <a:noFill/>
        </p:spPr>
        <p:txBody>
          <a:bodyPr wrap="square" rtlCol="0">
            <a:spAutoFit/>
          </a:bodyPr>
          <a:lstStyle/>
          <a:p>
            <a:pPr algn="just"/>
            <a:r>
              <a:rPr lang="pt-BR" sz="4000" dirty="0">
                <a:latin typeface="Calibri" panose="020F0502020204030204" pitchFamily="34" charset="0"/>
                <a:cs typeface="Calibri" panose="020F0502020204030204" pitchFamily="34" charset="0"/>
              </a:rPr>
              <a:t>Avaliar o impacto dos guias 3D na redução do tempo cirúrgico, otimização da redução anatômica, na </a:t>
            </a:r>
            <a:r>
              <a:rPr lang="pt-BR" sz="4000" dirty="0">
                <a:latin typeface="Calibri" panose="020F0502020204030204" pitchFamily="34" charset="0"/>
                <a:cs typeface="Calibri" panose="020F0502020204030204" pitchFamily="34" charset="0"/>
              </a:rPr>
              <a:t>d</a:t>
            </a:r>
          </a:p>
          <a:p>
            <a:pPr algn="just"/>
            <a:r>
              <a:rPr lang="pt-BR" sz="4000" dirty="0">
                <a:latin typeface="Calibri" panose="020F0502020204030204" pitchFamily="34" charset="0"/>
                <a:cs typeface="Calibri" panose="020F0502020204030204" pitchFamily="34" charset="0"/>
              </a:rPr>
              <a:t>iminuição </a:t>
            </a:r>
            <a:r>
              <a:rPr lang="pt-BR" sz="4000" dirty="0">
                <a:latin typeface="Calibri" panose="020F0502020204030204" pitchFamily="34" charset="0"/>
                <a:cs typeface="Calibri" panose="020F0502020204030204" pitchFamily="34" charset="0"/>
              </a:rPr>
              <a:t>do sangramento e na redução do tempo de fluoroscopia. </a:t>
            </a:r>
            <a:endParaRPr lang="pt-BR" sz="4000" dirty="0">
              <a:latin typeface="Calibri" panose="020F0502020204030204" pitchFamily="34" charset="0"/>
              <a:cs typeface="Calibri" panose="020F0502020204030204" pitchFamily="34" charset="0"/>
            </a:endParaRPr>
          </a:p>
        </p:txBody>
      </p:sp>
      <p:sp>
        <p:nvSpPr>
          <p:cNvPr id="11" name="CaixaDeTexto 10">
            <a:extLst>
              <a:ext uri="{FF2B5EF4-FFF2-40B4-BE49-F238E27FC236}">
                <a16:creationId xmlns:a16="http://schemas.microsoft.com/office/drawing/2014/main" id="{A32E23BE-436F-032A-622B-A66EAF16BD5C}"/>
              </a:ext>
            </a:extLst>
          </p:cNvPr>
          <p:cNvSpPr txBox="1"/>
          <p:nvPr/>
        </p:nvSpPr>
        <p:spPr>
          <a:xfrm>
            <a:off x="1371600" y="10647081"/>
            <a:ext cx="2514214"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Introdução</a:t>
            </a:r>
          </a:p>
        </p:txBody>
      </p:sp>
      <p:sp>
        <p:nvSpPr>
          <p:cNvPr id="12" name="CaixaDeTexto 11">
            <a:extLst>
              <a:ext uri="{FF2B5EF4-FFF2-40B4-BE49-F238E27FC236}">
                <a16:creationId xmlns:a16="http://schemas.microsoft.com/office/drawing/2014/main" id="{6017FC5B-1552-BBE6-714F-03D2C1E15166}"/>
              </a:ext>
            </a:extLst>
          </p:cNvPr>
          <p:cNvSpPr txBox="1"/>
          <p:nvPr/>
        </p:nvSpPr>
        <p:spPr>
          <a:xfrm>
            <a:off x="1371600" y="21813638"/>
            <a:ext cx="9423400" cy="6617196"/>
          </a:xfrm>
          <a:prstGeom prst="rect">
            <a:avLst/>
          </a:prstGeom>
          <a:noFill/>
        </p:spPr>
        <p:txBody>
          <a:bodyPr wrap="square" rtlCol="0">
            <a:spAutoFit/>
          </a:bodyPr>
          <a:lstStyle/>
          <a:p>
            <a:pPr algn="just"/>
            <a:r>
              <a:rPr lang="pt-BR" sz="4000" dirty="0">
                <a:latin typeface="Calibri" panose="020F0502020204030204" pitchFamily="34" charset="0"/>
                <a:cs typeface="Calibri" panose="020F0502020204030204" pitchFamily="34" charset="0"/>
              </a:rPr>
              <a:t>Foi realizada  uma busca nas plataformas PubMed e Google Acadêmico, utilizando os termos “3D printing”,“Complex Fractures” (2020-2024). Foram incluídos ensaios clínicos, meta-análises e estudos clínicos randomizados que compararam impressão 3D/guias personalizados com técnicas convencionais, excluindo traumas pediátricos e bucomaxilares.</a:t>
            </a: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13" name="CaixaDeTexto 12">
            <a:extLst>
              <a:ext uri="{FF2B5EF4-FFF2-40B4-BE49-F238E27FC236}">
                <a16:creationId xmlns:a16="http://schemas.microsoft.com/office/drawing/2014/main" id="{719ECD29-8E79-6688-896A-4EAA229BF9D3}"/>
              </a:ext>
            </a:extLst>
          </p:cNvPr>
          <p:cNvSpPr txBox="1"/>
          <p:nvPr/>
        </p:nvSpPr>
        <p:spPr>
          <a:xfrm>
            <a:off x="1199591" y="20632274"/>
            <a:ext cx="2914067"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Metodologia</a:t>
            </a:r>
          </a:p>
        </p:txBody>
      </p:sp>
      <p:sp>
        <p:nvSpPr>
          <p:cNvPr id="15" name="CaixaDeTexto 14">
            <a:extLst>
              <a:ext uri="{FF2B5EF4-FFF2-40B4-BE49-F238E27FC236}">
                <a16:creationId xmlns:a16="http://schemas.microsoft.com/office/drawing/2014/main" id="{64CB81E8-652F-E054-B2B9-7A9F1A2A1E7D}"/>
              </a:ext>
            </a:extLst>
          </p:cNvPr>
          <p:cNvSpPr txBox="1"/>
          <p:nvPr/>
        </p:nvSpPr>
        <p:spPr>
          <a:xfrm>
            <a:off x="1333499" y="29151467"/>
            <a:ext cx="11134972" cy="5632311"/>
          </a:xfrm>
          <a:prstGeom prst="rect">
            <a:avLst/>
          </a:prstGeom>
          <a:noFill/>
        </p:spPr>
        <p:txBody>
          <a:bodyPr wrap="square" rtlCol="0">
            <a:spAutoFit/>
          </a:bodyPr>
          <a:lstStyle/>
          <a:p>
            <a:pPr algn="just"/>
            <a:r>
              <a:rPr lang="pt-BR" sz="4000" dirty="0">
                <a:latin typeface="Calibri" panose="020F0502020204030204" pitchFamily="34" charset="0"/>
                <a:cs typeface="Calibri" panose="020F0502020204030204" pitchFamily="34" charset="0"/>
              </a:rPr>
              <a:t>Observou-se uma redução no tempo cirúrgico de 28,5 minutos em fraturas apendiculares (González- Alonso et al) e de 41 minutos em fraturas acetabulares (Huang). A acurácia na redução anatômica foi otimizada, alcançando 93,5% em comparação a 73,3% (Huang). Além disso, houve uma redução do uso de fluoroscopia em 35% e um controle do sangramento com uma diferença média de 145ml(González-Alonso et al)</a:t>
            </a:r>
            <a:endParaRPr lang="pt-BR" sz="4000" dirty="0">
              <a:latin typeface="Calibri" panose="020F0502020204030204" pitchFamily="34" charset="0"/>
              <a:cs typeface="Calibri" panose="020F0502020204030204" pitchFamily="34" charset="0"/>
            </a:endParaRPr>
          </a:p>
        </p:txBody>
      </p:sp>
      <p:sp>
        <p:nvSpPr>
          <p:cNvPr id="16" name="CaixaDeTexto 15">
            <a:extLst>
              <a:ext uri="{FF2B5EF4-FFF2-40B4-BE49-F238E27FC236}">
                <a16:creationId xmlns:a16="http://schemas.microsoft.com/office/drawing/2014/main" id="{A826B188-9A62-BD2B-FD17-AF4A01CDC365}"/>
              </a:ext>
            </a:extLst>
          </p:cNvPr>
          <p:cNvSpPr txBox="1"/>
          <p:nvPr/>
        </p:nvSpPr>
        <p:spPr>
          <a:xfrm>
            <a:off x="1371599" y="28005406"/>
            <a:ext cx="2970795" cy="707886"/>
          </a:xfrm>
          <a:prstGeom prst="rect">
            <a:avLst/>
          </a:prstGeom>
          <a:noFill/>
        </p:spPr>
        <p:txBody>
          <a:bodyPr wrap="square" rtlCol="0">
            <a:spAutoFit/>
          </a:bodyPr>
          <a:lstStyle/>
          <a:p>
            <a:r>
              <a:rPr lang="pt-BR" sz="4000" b="1" dirty="0">
                <a:latin typeface="Calibri" panose="020F0502020204030204" pitchFamily="34" charset="0"/>
                <a:cs typeface="Calibri" panose="020F0502020204030204" pitchFamily="34" charset="0"/>
              </a:rPr>
              <a:t>Resultados</a:t>
            </a:r>
          </a:p>
        </p:txBody>
      </p:sp>
      <p:sp>
        <p:nvSpPr>
          <p:cNvPr id="20" name="CaixaDeTexto 19">
            <a:extLst>
              <a:ext uri="{FF2B5EF4-FFF2-40B4-BE49-F238E27FC236}">
                <a16:creationId xmlns:a16="http://schemas.microsoft.com/office/drawing/2014/main" id="{C9801DE1-BE9C-91B4-8E6A-5E2F98EA3E2B}"/>
              </a:ext>
            </a:extLst>
          </p:cNvPr>
          <p:cNvSpPr txBox="1"/>
          <p:nvPr/>
        </p:nvSpPr>
        <p:spPr>
          <a:xfrm>
            <a:off x="15029379" y="21443628"/>
            <a:ext cx="11285061" cy="5632311"/>
          </a:xfrm>
          <a:prstGeom prst="rect">
            <a:avLst/>
          </a:prstGeom>
          <a:noFill/>
        </p:spPr>
        <p:txBody>
          <a:bodyPr wrap="square" rtlCol="0">
            <a:spAutoFit/>
          </a:bodyPr>
          <a:lstStyle/>
          <a:p>
            <a:r>
              <a:rPr lang="pt-BR" sz="4000" dirty="0">
                <a:latin typeface="Calibri" panose="020F0502020204030204" pitchFamily="34" charset="0"/>
                <a:cs typeface="Calibri" panose="020F0502020204030204" pitchFamily="34" charset="0"/>
              </a:rPr>
              <a:t>Os guias 3D permitem ao cirurgião familiarizar-se com anatomia específica do caso, proporcionando uma precisão no planejamento pré-operatório, o que reduz o tempo cirúrgico e necessidade de imagens intraoperatórias (Phelps et al., 2022)</a:t>
            </a:r>
            <a:endParaRPr lang="pt-BR" sz="6000" dirty="0">
              <a:latin typeface="Calibri" panose="020F0502020204030204" pitchFamily="34" charset="0"/>
              <a:cs typeface="Calibri" panose="020F0502020204030204" pitchFamily="34" charset="0"/>
            </a:endParaRPr>
          </a:p>
          <a:p>
            <a:r>
              <a:rPr lang="pt-BR" sz="3200" dirty="0"/>
              <a:t/>
            </a:r>
            <a:br>
              <a:rPr lang="pt-BR" sz="3200" dirty="0"/>
            </a:br>
            <a:endParaRPr lang="pt-BR" sz="3200" dirty="0"/>
          </a:p>
          <a:p>
            <a:r>
              <a:rPr lang="pt-BR" sz="3200" dirty="0"/>
              <a:t/>
            </a:r>
            <a:br>
              <a:rPr lang="pt-BR" sz="3200" dirty="0"/>
            </a:br>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1" name="CaixaDeTexto 20">
            <a:extLst>
              <a:ext uri="{FF2B5EF4-FFF2-40B4-BE49-F238E27FC236}">
                <a16:creationId xmlns:a16="http://schemas.microsoft.com/office/drawing/2014/main" id="{B7AD82AB-87AF-5708-26D4-3AB73CB17AE3}"/>
              </a:ext>
            </a:extLst>
          </p:cNvPr>
          <p:cNvSpPr txBox="1"/>
          <p:nvPr/>
        </p:nvSpPr>
        <p:spPr>
          <a:xfrm>
            <a:off x="15029379" y="20589458"/>
            <a:ext cx="2270173"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Discussão</a:t>
            </a:r>
          </a:p>
        </p:txBody>
      </p:sp>
      <p:sp>
        <p:nvSpPr>
          <p:cNvPr id="23" name="CaixaDeTexto 22">
            <a:extLst>
              <a:ext uri="{FF2B5EF4-FFF2-40B4-BE49-F238E27FC236}">
                <a16:creationId xmlns:a16="http://schemas.microsoft.com/office/drawing/2014/main" id="{71236D91-8C98-6CE2-AF9C-0A0A9B2FA308}"/>
              </a:ext>
            </a:extLst>
          </p:cNvPr>
          <p:cNvSpPr txBox="1"/>
          <p:nvPr/>
        </p:nvSpPr>
        <p:spPr>
          <a:xfrm>
            <a:off x="15130905" y="18945783"/>
            <a:ext cx="10213111" cy="1200329"/>
          </a:xfrm>
          <a:prstGeom prst="rect">
            <a:avLst/>
          </a:prstGeom>
          <a:noFill/>
        </p:spPr>
        <p:txBody>
          <a:bodyPr wrap="square" rtlCol="0">
            <a:spAutoFit/>
          </a:bodyPr>
          <a:lstStyle/>
          <a:p>
            <a:r>
              <a:rPr lang="pt-BR" sz="3600" dirty="0">
                <a:latin typeface="Calibri" panose="020F0502020204030204" pitchFamily="34" charset="0"/>
                <a:cs typeface="Calibri" panose="020F0502020204030204" pitchFamily="34" charset="0"/>
              </a:rPr>
              <a:t>Gráfico 1: Dados discutidos na apresentação dos resultados</a:t>
            </a:r>
          </a:p>
        </p:txBody>
      </p:sp>
      <p:sp>
        <p:nvSpPr>
          <p:cNvPr id="24" name="CaixaDeTexto 23">
            <a:extLst>
              <a:ext uri="{FF2B5EF4-FFF2-40B4-BE49-F238E27FC236}">
                <a16:creationId xmlns:a16="http://schemas.microsoft.com/office/drawing/2014/main" id="{D70C7F32-77F2-4AA0-D017-04EBA42F3AC4}"/>
              </a:ext>
            </a:extLst>
          </p:cNvPr>
          <p:cNvSpPr txBox="1"/>
          <p:nvPr/>
        </p:nvSpPr>
        <p:spPr>
          <a:xfrm>
            <a:off x="15228930" y="26490655"/>
            <a:ext cx="9423400" cy="5755422"/>
          </a:xfrm>
          <a:prstGeom prst="rect">
            <a:avLst/>
          </a:prstGeom>
          <a:noFill/>
        </p:spPr>
        <p:txBody>
          <a:bodyPr wrap="square" rtlCol="0">
            <a:spAutoFit/>
          </a:bodyPr>
          <a:lstStyle/>
          <a:p>
            <a:r>
              <a:rPr lang="pt-BR" sz="4000" dirty="0">
                <a:latin typeface="Calibri" panose="020F0502020204030204" pitchFamily="34" charset="0"/>
                <a:cs typeface="Calibri" panose="020F0502020204030204" pitchFamily="34" charset="0"/>
              </a:rPr>
              <a:t>A </a:t>
            </a:r>
            <a:r>
              <a:rPr lang="pt-BR" sz="4000" dirty="0">
                <a:latin typeface="Calibri" panose="020F0502020204030204" pitchFamily="34" charset="0"/>
                <a:cs typeface="Calibri" panose="020F0502020204030204" pitchFamily="34" charset="0"/>
              </a:rPr>
              <a:t>impressão 3D impacta positivamente a eficiência e a segurança cirúrgica, com redução do tempo, sangramento e radiação. Investimentos em logística e treinamento são necessários para superar barreiras técnicas e ampliar acesso.</a:t>
            </a:r>
            <a:endParaRPr lang="pt-BR" sz="6000" dirty="0">
              <a:latin typeface="Calibri" panose="020F0502020204030204" pitchFamily="34" charset="0"/>
              <a:cs typeface="Calibri" panose="020F0502020204030204" pitchFamily="34" charset="0"/>
            </a:endParaRPr>
          </a:p>
          <a:p>
            <a:r>
              <a:rPr lang="pt-BR" sz="3200" dirty="0"/>
              <a:t/>
            </a:r>
            <a:br>
              <a:rPr lang="pt-BR" sz="3200" dirty="0"/>
            </a:br>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5" name="CaixaDeTexto 24">
            <a:extLst>
              <a:ext uri="{FF2B5EF4-FFF2-40B4-BE49-F238E27FC236}">
                <a16:creationId xmlns:a16="http://schemas.microsoft.com/office/drawing/2014/main" id="{B2BFC977-3492-1383-FA2E-5AFF9694BF8D}"/>
              </a:ext>
            </a:extLst>
          </p:cNvPr>
          <p:cNvSpPr txBox="1"/>
          <p:nvPr/>
        </p:nvSpPr>
        <p:spPr>
          <a:xfrm>
            <a:off x="15228930" y="25236324"/>
            <a:ext cx="2358338"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Conclusão</a:t>
            </a:r>
          </a:p>
        </p:txBody>
      </p:sp>
      <p:sp>
        <p:nvSpPr>
          <p:cNvPr id="26" name="CaixaDeTexto 25">
            <a:extLst>
              <a:ext uri="{FF2B5EF4-FFF2-40B4-BE49-F238E27FC236}">
                <a16:creationId xmlns:a16="http://schemas.microsoft.com/office/drawing/2014/main" id="{11AC0074-C1C8-4018-D601-2CB479214EDE}"/>
              </a:ext>
            </a:extLst>
          </p:cNvPr>
          <p:cNvSpPr txBox="1"/>
          <p:nvPr/>
        </p:nvSpPr>
        <p:spPr>
          <a:xfrm>
            <a:off x="15029379" y="32122966"/>
            <a:ext cx="10992921" cy="7109639"/>
          </a:xfrm>
          <a:prstGeom prst="rect">
            <a:avLst/>
          </a:prstGeom>
          <a:noFill/>
        </p:spPr>
        <p:txBody>
          <a:bodyPr wrap="square" rtlCol="0">
            <a:spAutoFit/>
          </a:bodyPr>
          <a:lstStyle/>
          <a:p>
            <a:pPr marL="742950" indent="-742950" fontAlgn="base">
              <a:buFont typeface="+mj-lt"/>
              <a:buAutoNum type="arabicPeriod"/>
            </a:pPr>
            <a:r>
              <a:rPr lang="pt-BR" sz="4000" dirty="0"/>
              <a:t>GONZÁLEZ-ALONSO</a:t>
            </a:r>
            <a:r>
              <a:rPr lang="pt-BR" sz="4000" dirty="0"/>
              <a:t>, M. et al. </a:t>
            </a:r>
            <a:r>
              <a:rPr lang="pt-BR" sz="4000" i="1" dirty="0"/>
              <a:t>Journal of Orthopaedic Research</a:t>
            </a:r>
            <a:r>
              <a:rPr lang="pt-BR" sz="4000" dirty="0"/>
              <a:t>, v. 39, n. 10, p. 2083-2092, 2021.</a:t>
            </a:r>
          </a:p>
          <a:p>
            <a:pPr marL="742950" indent="-742950" fontAlgn="base">
              <a:buFont typeface="+mj-lt"/>
              <a:buAutoNum type="arabicPeriod"/>
            </a:pPr>
            <a:r>
              <a:rPr lang="pt-BR" sz="4000" dirty="0"/>
              <a:t>HUANG, J. H. et al. </a:t>
            </a:r>
            <a:r>
              <a:rPr lang="pt-BR" sz="4000" i="1" dirty="0"/>
              <a:t>Chinese Medical Journal</a:t>
            </a:r>
            <a:r>
              <a:rPr lang="pt-BR" sz="4000" dirty="0"/>
              <a:t>, v. 133, n. 4, p. 395-401, 2020.</a:t>
            </a:r>
          </a:p>
          <a:p>
            <a:pPr marL="742950" indent="-742950" fontAlgn="base">
              <a:buFont typeface="+mj-lt"/>
              <a:buAutoNum type="arabicPeriod"/>
            </a:pPr>
            <a:r>
              <a:rPr lang="pt-BR" sz="4000" dirty="0"/>
              <a:t>PHELPS, K. D. et al. </a:t>
            </a:r>
            <a:r>
              <a:rPr lang="pt-BR" sz="4000" i="1" dirty="0"/>
              <a:t>Journal of Surgical Orthopaedic Advances</a:t>
            </a:r>
            <a:r>
              <a:rPr lang="pt-BR" sz="4000" dirty="0"/>
              <a:t>, v. 31, n. 3, p. 187-192, 2022.</a:t>
            </a: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7" name="CaixaDeTexto 26">
            <a:extLst>
              <a:ext uri="{FF2B5EF4-FFF2-40B4-BE49-F238E27FC236}">
                <a16:creationId xmlns:a16="http://schemas.microsoft.com/office/drawing/2014/main" id="{8A7BD139-0A03-BF1D-EB75-D7E215E276C8}"/>
              </a:ext>
            </a:extLst>
          </p:cNvPr>
          <p:cNvSpPr txBox="1"/>
          <p:nvPr/>
        </p:nvSpPr>
        <p:spPr>
          <a:xfrm>
            <a:off x="15029379" y="31130408"/>
            <a:ext cx="5715154"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Referências Bibliográficas </a:t>
            </a:r>
          </a:p>
        </p:txBody>
      </p:sp>
      <p:sp>
        <p:nvSpPr>
          <p:cNvPr id="2" name="AutoShape 2" descr="Instituto Ortopédico de Goiân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8" name="Picture 17"/>
          <p:cNvPicPr>
            <a:picLocks noChangeAspect="1"/>
          </p:cNvPicPr>
          <p:nvPr/>
        </p:nvPicPr>
        <p:blipFill>
          <a:blip r:embed="Rcb88fda99e444618"/>
          <a:stretch>
            <a:fillRect/>
          </a:stretch>
        </p:blipFill>
        <p:spPr>
          <a:xfrm>
            <a:off x="2372349" y="5331027"/>
            <a:ext cx="3075970" cy="2274568"/>
          </a:xfrm>
          <a:prstGeom prst="rect">
            <a:avLst/>
          </a:prstGeom>
        </p:spPr>
      </p:pic>
      <p:sp>
        <p:nvSpPr>
          <p:cNvPr id="32" name="CaixaDeTexto 10">
            <a:extLst>
              <a:ext uri="{FF2B5EF4-FFF2-40B4-BE49-F238E27FC236}">
                <a16:creationId xmlns:a16="http://schemas.microsoft.com/office/drawing/2014/main" id="{A32E23BE-436F-032A-622B-A66EAF16BD5C}"/>
              </a:ext>
            </a:extLst>
          </p:cNvPr>
          <p:cNvSpPr txBox="1"/>
          <p:nvPr/>
        </p:nvSpPr>
        <p:spPr>
          <a:xfrm>
            <a:off x="1189635" y="15970699"/>
            <a:ext cx="2365428" cy="707886"/>
          </a:xfrm>
          <a:prstGeom prst="rect">
            <a:avLst/>
          </a:prstGeom>
          <a:noFill/>
        </p:spPr>
        <p:txBody>
          <a:bodyPr wrap="square" rtlCol="0">
            <a:spAutoFit/>
          </a:bodyPr>
          <a:lstStyle/>
          <a:p>
            <a:r>
              <a:rPr lang="pt-BR" sz="4000" b="1" dirty="0">
                <a:latin typeface="Calibri" panose="020F0502020204030204" pitchFamily="34" charset="0"/>
                <a:cs typeface="Calibri" panose="020F0502020204030204" pitchFamily="34" charset="0"/>
              </a:rPr>
              <a:t>Objetivos</a:t>
            </a:r>
            <a:endParaRPr lang="pt-BR" sz="4000" b="1" dirty="0">
              <a:latin typeface="Calibri" panose="020F0502020204030204" pitchFamily="34" charset="0"/>
              <a:cs typeface="Calibri" panose="020F0502020204030204" pitchFamily="34" charset="0"/>
            </a:endParaRPr>
          </a:p>
        </p:txBody>
      </p:sp>
      <p:sp>
        <p:nvSpPr>
          <p:cNvPr id="33" name="CaixaDeTexto 7">
            <a:extLst>
              <a:ext uri="{FF2B5EF4-FFF2-40B4-BE49-F238E27FC236}">
                <a16:creationId xmlns:a16="http://schemas.microsoft.com/office/drawing/2014/main" id="{790DF04B-0EA8-686F-EEE1-656E54E2771F}"/>
              </a:ext>
            </a:extLst>
          </p:cNvPr>
          <p:cNvSpPr txBox="1"/>
          <p:nvPr/>
        </p:nvSpPr>
        <p:spPr>
          <a:xfrm>
            <a:off x="1333499" y="11613724"/>
            <a:ext cx="11506200" cy="3785652"/>
          </a:xfrm>
          <a:prstGeom prst="rect">
            <a:avLst/>
          </a:prstGeom>
          <a:noFill/>
        </p:spPr>
        <p:txBody>
          <a:bodyPr wrap="square" rtlCol="0">
            <a:spAutoFit/>
          </a:bodyPr>
          <a:lstStyle/>
          <a:p>
            <a:pPr algn="just"/>
            <a:r>
              <a:rPr lang="pt-BR" sz="4000" dirty="0">
                <a:latin typeface="Calibri" panose="020F0502020204030204" pitchFamily="34" charset="0"/>
                <a:cs typeface="Calibri" panose="020F0502020204030204" pitchFamily="34" charset="0"/>
              </a:rPr>
              <a:t>As fraturas complexas demandam uma reconstrução anatômica precisa. Métodos tradicionais de imagens limitam a visualização espacial, dificultando o planejamento cirúrgico. A impressão 3D surge como uma </a:t>
            </a:r>
            <a:r>
              <a:rPr lang="pt-BR" sz="4000" dirty="0">
                <a:latin typeface="Calibri" panose="020F0502020204030204" pitchFamily="34" charset="0"/>
                <a:cs typeface="Calibri" panose="020F0502020204030204" pitchFamily="34" charset="0"/>
              </a:rPr>
              <a:t>alternativa </a:t>
            </a:r>
            <a:r>
              <a:rPr lang="pt-BR" sz="4000" dirty="0">
                <a:latin typeface="Calibri" panose="020F0502020204030204" pitchFamily="34" charset="0"/>
                <a:cs typeface="Calibri" panose="020F0502020204030204" pitchFamily="34" charset="0"/>
              </a:rPr>
              <a:t>inovadora, permitindo a confecção de modelos personalizados e guias cirúrgicos </a:t>
            </a:r>
            <a:endParaRPr lang="pt-BR" sz="4000" dirty="0">
              <a:latin typeface="Calibri" panose="020F0502020204030204" pitchFamily="34" charset="0"/>
              <a:cs typeface="Calibri" panose="020F0502020204030204" pitchFamily="34" charset="0"/>
            </a:endParaRPr>
          </a:p>
        </p:txBody>
      </p:sp>
      <p:pic>
        <p:nvPicPr>
          <p:cNvPr id="28" name="Picture 27"/>
          <p:cNvPicPr>
            <a:picLocks noChangeAspect="1"/>
          </p:cNvPicPr>
          <p:nvPr/>
        </p:nvPicPr>
        <p:blipFill>
          <a:blip r:embed="Reafc9fd1289542ae">
            <a:extLst>
              <a:ext uri="{28A0092B-C50C-407E-A947-70E740481C1C}">
                <a14:useLocalDpi xmlns:a14="http://schemas.microsoft.com/office/drawing/2010/main" val="0"/>
              </a:ext>
            </a:extLst>
          </a:blip>
          <a:stretch>
            <a:fillRect/>
          </a:stretch>
        </p:blipFill>
        <p:spPr>
          <a:xfrm>
            <a:off x="14282668" y="10579434"/>
            <a:ext cx="12778484" cy="7479470"/>
          </a:xfrm>
          <a:prstGeom prst="rect">
            <a:avLst/>
          </a:prstGeom>
        </p:spPr>
      </p:pic>
    </p:spTree>
    <p:extLst>
      <p:ext uri="{BB962C8B-B14F-4D97-AF65-F5344CB8AC3E}">
        <p14:creationId xmlns:p14="http://schemas.microsoft.com/office/powerpoint/2010/main" val="3207035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ea94eb2212b748a5">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7dd9a7d6741944a3">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3" name="CaixaDeTexto 2">
            <a:extLst>
              <a:ext uri="{FF2B5EF4-FFF2-40B4-BE49-F238E27FC236}">
                <a16:creationId xmlns:a16="http://schemas.microsoft.com/office/drawing/2014/main" id="{8082E679-A07B-3C18-A42F-5D65D7037288}"/>
              </a:ext>
            </a:extLst>
          </p:cNvPr>
          <p:cNvSpPr txBox="1"/>
          <p:nvPr/>
        </p:nvSpPr>
        <p:spPr>
          <a:xfrm>
            <a:off x="1143960" y="4817983"/>
            <a:ext cx="2061718" cy="584775"/>
          </a:xfrm>
          <a:prstGeom prst="rect">
            <a:avLst/>
          </a:prstGeom>
          <a:noFill/>
        </p:spPr>
        <p:txBody>
          <a:bodyPr wrap="none" rtlCol="0">
            <a:spAutoFit/>
          </a:bodyPr>
          <a:lstStyle/>
          <a:p>
            <a:r>
              <a:rPr lang="pt-BR" sz="3200" dirty="0"/>
              <a:t>Instituição</a:t>
            </a:r>
          </a:p>
        </p:txBody>
      </p:sp>
      <p:pic>
        <p:nvPicPr>
          <p:cNvPr id="1026" name="Picture 2" descr="Instituto Ortopédico de Goiânia">
            <a:extLst>
              <a:ext uri="{FF2B5EF4-FFF2-40B4-BE49-F238E27FC236}">
                <a16:creationId xmlns:a16="http://schemas.microsoft.com/office/drawing/2014/main" id="{B353B816-D056-267C-5DEA-119BA9B63722}"/>
              </a:ext>
            </a:extLst>
          </p:cNvPr>
          <p:cNvPicPr>
            <a:picLocks noChangeAspect="1" noChangeArrowheads="1"/>
          </p:cNvPicPr>
          <p:nvPr/>
        </p:nvPicPr>
        <p:blipFill>
          <a:blip r:embed="Rf1d146f23ebf448a">
            <a:extLst>
              <a:ext uri="{28A0092B-C50C-407E-A947-70E740481C1C}">
                <a14:useLocalDpi xmlns:a14="http://schemas.microsoft.com/office/drawing/2010/main" val="0"/>
              </a:ext>
            </a:extLst>
          </a:blip>
          <a:srcRect/>
          <a:stretch>
            <a:fillRect/>
          </a:stretch>
        </p:blipFill>
        <p:spPr bwMode="auto">
          <a:xfrm>
            <a:off x="432278" y="5397280"/>
            <a:ext cx="3485083" cy="2570558"/>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B4A8323F-F76B-7656-1176-6C5817981E8E}"/>
              </a:ext>
            </a:extLst>
          </p:cNvPr>
          <p:cNvSpPr txBox="1"/>
          <p:nvPr/>
        </p:nvSpPr>
        <p:spPr>
          <a:xfrm>
            <a:off x="7599880" y="4743126"/>
            <a:ext cx="13600659" cy="4031873"/>
          </a:xfrm>
          <a:prstGeom prst="rect">
            <a:avLst/>
          </a:prstGeom>
          <a:noFill/>
        </p:spPr>
        <p:txBody>
          <a:bodyPr wrap="square" rtlCol="0">
            <a:spAutoFit/>
          </a:bodyPr>
          <a:lstStyle/>
          <a:p>
            <a:r>
              <a:rPr lang="pt-BR" sz="3200" dirty="0">
                <a:latin typeface="Calibri" panose="020F0502020204030204" pitchFamily="34" charset="0"/>
                <a:ea typeface="Calibri" panose="020F0502020204030204" pitchFamily="34" charset="0"/>
                <a:cs typeface="Calibri" panose="020F0502020204030204" pitchFamily="34" charset="0"/>
              </a:rPr>
              <a:t>Autores: 	 Edimar Gomes Custódio Júnior – Médico Residente, IOG</a:t>
            </a:r>
          </a:p>
          <a:p>
            <a:r>
              <a:rPr lang="pt-BR" sz="3200" dirty="0">
                <a:latin typeface="Calibri" panose="020F0502020204030204" pitchFamily="34" charset="0"/>
                <a:ea typeface="Calibri" panose="020F0502020204030204" pitchFamily="34" charset="0"/>
                <a:cs typeface="Calibri" panose="020F0502020204030204" pitchFamily="34" charset="0"/>
              </a:rPr>
              <a:t>				  Marcos Vinícius Amorim Silva  - Médico Residente, IOG</a:t>
            </a:r>
          </a:p>
          <a:p>
            <a:r>
              <a:rPr lang="pt-BR" sz="3200" dirty="0">
                <a:latin typeface="Calibri" panose="020F0502020204030204" pitchFamily="34" charset="0"/>
                <a:ea typeface="Calibri" panose="020F0502020204030204" pitchFamily="34" charset="0"/>
                <a:cs typeface="Calibri" panose="020F0502020204030204" pitchFamily="34" charset="0"/>
              </a:rPr>
              <a:t>                      Rebecca Gomes Moura Bastos – Médica Residente, IOG</a:t>
            </a:r>
          </a:p>
          <a:p>
            <a:r>
              <a:rPr lang="pt-BR" sz="3200" dirty="0">
                <a:latin typeface="Calibri" panose="020F0502020204030204" pitchFamily="34" charset="0"/>
                <a:ea typeface="Calibri" panose="020F0502020204030204" pitchFamily="34" charset="0"/>
                <a:cs typeface="Calibri" panose="020F0502020204030204" pitchFamily="34" charset="0"/>
              </a:rPr>
              <a:t>                      Rafaela Gonçalves Barbosa – Médica Residente, IOG</a:t>
            </a:r>
          </a:p>
          <a:p>
            <a:r>
              <a:rPr lang="pt-BR" sz="3200" dirty="0">
                <a:latin typeface="Calibri" panose="020F0502020204030204" pitchFamily="34" charset="0"/>
                <a:ea typeface="Calibri" panose="020F0502020204030204" pitchFamily="34" charset="0"/>
                <a:cs typeface="Calibri" panose="020F0502020204030204" pitchFamily="34" charset="0"/>
              </a:rPr>
              <a:t>                      Adriano Ferro Rotondano Filho – Médico Residente, IOG</a:t>
            </a:r>
          </a:p>
          <a:p>
            <a:r>
              <a:rPr lang="pt-BR" sz="3200" dirty="0">
                <a:latin typeface="Calibri" panose="020F0502020204030204" pitchFamily="34" charset="0"/>
                <a:ea typeface="Calibri" panose="020F0502020204030204" pitchFamily="34" charset="0"/>
                <a:cs typeface="Calibri" panose="020F0502020204030204" pitchFamily="34" charset="0"/>
              </a:rPr>
              <a:t>                      Vinícius Ribamar Gonçalves Moreira – Médico Residente, IOG</a:t>
            </a:r>
          </a:p>
          <a:p>
            <a:r>
              <a:rPr lang="pt-BR" sz="3200" dirty="0">
                <a:latin typeface="Calibri" panose="020F0502020204030204" pitchFamily="34" charset="0"/>
                <a:ea typeface="Calibri" panose="020F0502020204030204" pitchFamily="34" charset="0"/>
                <a:cs typeface="Calibri" panose="020F0502020204030204" pitchFamily="34" charset="0"/>
              </a:rPr>
              <a:t>                      Carolina Pereira Vieira – Médico Especialista, IOG</a:t>
            </a:r>
          </a:p>
          <a:p>
            <a:r>
              <a:rPr lang="pt-BR" sz="3200" dirty="0">
                <a:latin typeface="Calibri" panose="020F0502020204030204" pitchFamily="34" charset="0"/>
                <a:ea typeface="Calibri" panose="020F0502020204030204" pitchFamily="34" charset="0"/>
                <a:cs typeface="Calibri" panose="020F0502020204030204" pitchFamily="34" charset="0"/>
              </a:rPr>
              <a:t>                      Francisco Ramiro Cavalcante – Médico Coordenador, IOG</a:t>
            </a:r>
          </a:p>
        </p:txBody>
      </p:sp>
      <p:sp>
        <p:nvSpPr>
          <p:cNvPr id="8" name="Retângulo 7">
            <a:extLst>
              <a:ext uri="{FF2B5EF4-FFF2-40B4-BE49-F238E27FC236}">
                <a16:creationId xmlns:a16="http://schemas.microsoft.com/office/drawing/2014/main" id="{CCA2C7F7-0D8A-133E-0123-0F2687E0A571}"/>
              </a:ext>
            </a:extLst>
          </p:cNvPr>
          <p:cNvSpPr/>
          <p:nvPr/>
        </p:nvSpPr>
        <p:spPr>
          <a:xfrm>
            <a:off x="2185487" y="9211437"/>
            <a:ext cx="24638000" cy="1754326"/>
          </a:xfrm>
          <a:prstGeom prst="rect">
            <a:avLst/>
          </a:prstGeom>
          <a:solidFill>
            <a:schemeClr val="tx2">
              <a:lumMod val="25000"/>
              <a:lumOff val="75000"/>
            </a:schemeClr>
          </a:solidFill>
          <a:ln>
            <a:solidFill>
              <a:schemeClr val="tx1"/>
            </a:solidFill>
          </a:ln>
        </p:spPr>
        <p:txBody>
          <a:bodyPr wrap="square">
            <a:spAutoFit/>
          </a:bodyPr>
          <a:lstStyle/>
          <a:p>
            <a:pPr algn="ctr"/>
            <a:r>
              <a:rPr lang="pt-BR" sz="5400" b="1" i="0" u="none" strike="noStrike" baseline="0" dirty="0">
                <a:latin typeface="Calibri" panose="020F0502020204030204" pitchFamily="34" charset="0"/>
                <a:cs typeface="Calibri" panose="020F0502020204030204" pitchFamily="34" charset="0"/>
              </a:rPr>
              <a:t>Relato de caso: Fratura de acetábulo tipo coluna anterior com hemitransversa posterior - abordagem pela janela lateral do acesso Ilioinguinal</a:t>
            </a:r>
            <a:endParaRPr lang="pt-BR" sz="5400" b="1" dirty="0">
              <a:latin typeface="Calibri" panose="020F0502020204030204" pitchFamily="34" charset="0"/>
              <a:cs typeface="Calibri" panose="020F0502020204030204" pitchFamily="34" charset="0"/>
            </a:endParaRPr>
          </a:p>
        </p:txBody>
      </p:sp>
      <p:sp>
        <p:nvSpPr>
          <p:cNvPr id="9" name="CaixaDeTexto 8">
            <a:extLst>
              <a:ext uri="{FF2B5EF4-FFF2-40B4-BE49-F238E27FC236}">
                <a16:creationId xmlns:a16="http://schemas.microsoft.com/office/drawing/2014/main" id="{BF8DE58A-8F41-84C9-FBC7-76152AD75A48}"/>
              </a:ext>
            </a:extLst>
          </p:cNvPr>
          <p:cNvSpPr txBox="1"/>
          <p:nvPr/>
        </p:nvSpPr>
        <p:spPr>
          <a:xfrm>
            <a:off x="710914" y="12508744"/>
            <a:ext cx="12885120" cy="3046988"/>
          </a:xfrm>
          <a:prstGeom prst="rect">
            <a:avLst/>
          </a:prstGeom>
          <a:noFill/>
        </p:spPr>
        <p:txBody>
          <a:bodyPr wrap="square" rtlCol="0">
            <a:spAutoFit/>
          </a:bodyPr>
          <a:lstStyle/>
          <a:p>
            <a:pPr algn="just"/>
            <a:r>
              <a:rPr lang="pt-BR" sz="3200" dirty="0">
                <a:latin typeface="Calibri" panose="020F0502020204030204" pitchFamily="34" charset="0"/>
                <a:cs typeface="Calibri" panose="020F0502020204030204" pitchFamily="34" charset="0"/>
              </a:rPr>
              <a:t>As fraturas do acetábulo, especialmente em padrões complexos como a coluna anterior com componente hemitransverso posterior (AO/OTA 62-B2.2), demandam abordagem cirúrgica criteriosa para restaurar a anatomia e função da articulação coxofemoral (LETOURNEL; JUDET, 1993). O acesso ilioinguinal é uma via consagrada para tratar essas lesões, oferecendo adequada visualização sem invadir a articulação.</a:t>
            </a:r>
            <a:endParaRPr lang="pt-BR" sz="4800" dirty="0">
              <a:latin typeface="Calibri" panose="020F0502020204030204" pitchFamily="34" charset="0"/>
              <a:ea typeface="Calibri" panose="020F0502020204030204" pitchFamily="34" charset="0"/>
              <a:cs typeface="Calibri" panose="020F0502020204030204" pitchFamily="34" charset="0"/>
            </a:endParaRPr>
          </a:p>
        </p:txBody>
      </p:sp>
      <p:sp>
        <p:nvSpPr>
          <p:cNvPr id="10" name="CaixaDeTexto 9">
            <a:extLst>
              <a:ext uri="{FF2B5EF4-FFF2-40B4-BE49-F238E27FC236}">
                <a16:creationId xmlns:a16="http://schemas.microsoft.com/office/drawing/2014/main" id="{FF0C09E2-BC3C-FDAB-3C6A-13DF09441FAA}"/>
              </a:ext>
            </a:extLst>
          </p:cNvPr>
          <p:cNvSpPr txBox="1"/>
          <p:nvPr/>
        </p:nvSpPr>
        <p:spPr>
          <a:xfrm>
            <a:off x="634297" y="11848984"/>
            <a:ext cx="3938447" cy="707886"/>
          </a:xfrm>
          <a:prstGeom prst="rect">
            <a:avLst/>
          </a:prstGeom>
          <a:noFill/>
        </p:spPr>
        <p:txBody>
          <a:bodyPr wrap="square" rtlCol="0">
            <a:spAutoFit/>
          </a:bodyPr>
          <a:lstStyle/>
          <a:p>
            <a:r>
              <a:rPr lang="pt-BR" sz="4000" b="1" dirty="0">
                <a:latin typeface="Calibri" panose="020F0502020204030204" pitchFamily="34" charset="0"/>
                <a:cs typeface="Calibri" panose="020F0502020204030204" pitchFamily="34" charset="0"/>
              </a:rPr>
              <a:t>Introdução</a:t>
            </a:r>
          </a:p>
        </p:txBody>
      </p:sp>
      <p:sp>
        <p:nvSpPr>
          <p:cNvPr id="11" name="CaixaDeTexto 10">
            <a:extLst>
              <a:ext uri="{FF2B5EF4-FFF2-40B4-BE49-F238E27FC236}">
                <a16:creationId xmlns:a16="http://schemas.microsoft.com/office/drawing/2014/main" id="{5BB2A88B-5C5A-558C-90F4-688FE9846BBE}"/>
              </a:ext>
            </a:extLst>
          </p:cNvPr>
          <p:cNvSpPr txBox="1"/>
          <p:nvPr/>
        </p:nvSpPr>
        <p:spPr>
          <a:xfrm>
            <a:off x="710914" y="16636046"/>
            <a:ext cx="12938420" cy="3539430"/>
          </a:xfrm>
          <a:prstGeom prst="rect">
            <a:avLst/>
          </a:prstGeom>
          <a:noFill/>
        </p:spPr>
        <p:txBody>
          <a:bodyPr wrap="square" rtlCol="0">
            <a:spAutoFit/>
          </a:bodyPr>
          <a:lstStyle/>
          <a:p>
            <a:pPr algn="just"/>
            <a:r>
              <a:rPr lang="pt-BR" sz="3200" dirty="0">
                <a:latin typeface="Calibri" panose="020F0502020204030204" pitchFamily="34" charset="0"/>
                <a:cs typeface="Calibri" panose="020F0502020204030204" pitchFamily="34" charset="0"/>
              </a:rPr>
              <a:t>Paciente masculino, 53 anos, vítima de queda de mezanino (5 metros), com dor intensa em quadril esquerdo e limitação funcional. Radiografias e tomografia confirmaram fratura do acetábulo tipo coluna anterior com hemitransversa posterior (AO/OTA 62-B2.2). Foi realizada redução aberta e fixação interna pela janela lateral do acesso ilioinguinal. Utilizou-se uma placa de reconstrução de 6 furos com 4 parafusos e dois parafusos adicionais na crista ilíaca.</a:t>
            </a:r>
          </a:p>
        </p:txBody>
      </p:sp>
      <p:sp>
        <p:nvSpPr>
          <p:cNvPr id="12" name="CaixaDeTexto 11">
            <a:extLst>
              <a:ext uri="{FF2B5EF4-FFF2-40B4-BE49-F238E27FC236}">
                <a16:creationId xmlns:a16="http://schemas.microsoft.com/office/drawing/2014/main" id="{F8B8AEA5-EBDD-72AF-3B70-0D1D0F35D4DE}"/>
              </a:ext>
            </a:extLst>
          </p:cNvPr>
          <p:cNvSpPr txBox="1"/>
          <p:nvPr/>
        </p:nvSpPr>
        <p:spPr>
          <a:xfrm>
            <a:off x="634297" y="15933584"/>
            <a:ext cx="5672835" cy="707886"/>
          </a:xfrm>
          <a:prstGeom prst="rect">
            <a:avLst/>
          </a:prstGeom>
          <a:noFill/>
        </p:spPr>
        <p:txBody>
          <a:bodyPr wrap="square" rtlCol="0">
            <a:spAutoFit/>
          </a:bodyPr>
          <a:lstStyle/>
          <a:p>
            <a:r>
              <a:rPr lang="pt-BR" sz="4000" b="1" dirty="0">
                <a:latin typeface="Calibri" panose="020F0502020204030204" pitchFamily="34" charset="0"/>
                <a:cs typeface="Calibri" panose="020F0502020204030204" pitchFamily="34" charset="0"/>
              </a:rPr>
              <a:t>Descrição do Caso</a:t>
            </a:r>
          </a:p>
        </p:txBody>
      </p:sp>
      <p:sp>
        <p:nvSpPr>
          <p:cNvPr id="15" name="CaixaDeTexto 14">
            <a:extLst>
              <a:ext uri="{FF2B5EF4-FFF2-40B4-BE49-F238E27FC236}">
                <a16:creationId xmlns:a16="http://schemas.microsoft.com/office/drawing/2014/main" id="{AC22FE95-5C7C-C42F-4954-6C2C804722E7}"/>
              </a:ext>
            </a:extLst>
          </p:cNvPr>
          <p:cNvSpPr txBox="1"/>
          <p:nvPr/>
        </p:nvSpPr>
        <p:spPr>
          <a:xfrm>
            <a:off x="4611241" y="36988261"/>
            <a:ext cx="4891989" cy="461665"/>
          </a:xfrm>
          <a:prstGeom prst="rect">
            <a:avLst/>
          </a:prstGeom>
          <a:noFill/>
        </p:spPr>
        <p:txBody>
          <a:bodyPr wrap="square" rtlCol="0">
            <a:spAutoFit/>
          </a:bodyPr>
          <a:lstStyle/>
          <a:p>
            <a:r>
              <a:rPr lang="pt-BR" sz="2400" dirty="0">
                <a:latin typeface="Calibri" panose="020F0502020204030204" pitchFamily="34" charset="0"/>
                <a:cs typeface="Calibri" panose="020F0502020204030204" pitchFamily="34" charset="0"/>
              </a:rPr>
              <a:t>Figuras 1: Radiografia da admissão </a:t>
            </a:r>
          </a:p>
        </p:txBody>
      </p:sp>
      <p:sp>
        <p:nvSpPr>
          <p:cNvPr id="25" name="CaixaDeTexto 24">
            <a:extLst>
              <a:ext uri="{FF2B5EF4-FFF2-40B4-BE49-F238E27FC236}">
                <a16:creationId xmlns:a16="http://schemas.microsoft.com/office/drawing/2014/main" id="{5C7B8848-93D5-3895-5738-5CDC92EF14C5}"/>
              </a:ext>
            </a:extLst>
          </p:cNvPr>
          <p:cNvSpPr txBox="1"/>
          <p:nvPr/>
        </p:nvSpPr>
        <p:spPr>
          <a:xfrm>
            <a:off x="14897090" y="33815751"/>
            <a:ext cx="13052249" cy="2062103"/>
          </a:xfrm>
          <a:prstGeom prst="rect">
            <a:avLst/>
          </a:prstGeom>
          <a:noFill/>
        </p:spPr>
        <p:txBody>
          <a:bodyPr wrap="square" rtlCol="0">
            <a:spAutoFit/>
          </a:bodyPr>
          <a:lstStyle/>
          <a:p>
            <a:pPr algn="just"/>
            <a:r>
              <a:rPr lang="pt-BR" sz="3200" b="0" i="0" u="none" strike="noStrike" baseline="0" dirty="0">
                <a:latin typeface="Calibri" panose="020F0502020204030204" pitchFamily="34" charset="0"/>
                <a:cs typeface="Calibri" panose="020F0502020204030204" pitchFamily="34" charset="0"/>
              </a:rPr>
              <a:t>O caso demonstra que a abordagem pela janela lateral do acesso ilioinguinal permite redução anatômica e estabilização eficaz em fraturas complexas do acetábulo, com bons resultados clínicos e radiográficos no seguimento precoce (CANALE; BEATY, 2022).</a:t>
            </a:r>
            <a:endParaRPr lang="pt-BR" sz="3200" dirty="0">
              <a:latin typeface="Calibri" panose="020F0502020204030204" pitchFamily="34" charset="0"/>
              <a:ea typeface="Calibri" panose="020F0502020204030204" pitchFamily="34" charset="0"/>
              <a:cs typeface="Calibri" panose="020F0502020204030204" pitchFamily="34" charset="0"/>
            </a:endParaRPr>
          </a:p>
        </p:txBody>
      </p:sp>
      <p:sp>
        <p:nvSpPr>
          <p:cNvPr id="26" name="CaixaDeTexto 25">
            <a:extLst>
              <a:ext uri="{FF2B5EF4-FFF2-40B4-BE49-F238E27FC236}">
                <a16:creationId xmlns:a16="http://schemas.microsoft.com/office/drawing/2014/main" id="{E05055A8-FA17-CA1D-C7B2-B5BDAD842E86}"/>
              </a:ext>
            </a:extLst>
          </p:cNvPr>
          <p:cNvSpPr txBox="1"/>
          <p:nvPr/>
        </p:nvSpPr>
        <p:spPr>
          <a:xfrm>
            <a:off x="14897091" y="33160675"/>
            <a:ext cx="3800134" cy="707886"/>
          </a:xfrm>
          <a:prstGeom prst="rect">
            <a:avLst/>
          </a:prstGeom>
          <a:noFill/>
        </p:spPr>
        <p:txBody>
          <a:bodyPr wrap="square" rtlCol="0">
            <a:spAutoFit/>
          </a:bodyPr>
          <a:lstStyle/>
          <a:p>
            <a:r>
              <a:rPr lang="pt-BR" sz="4000" b="1" dirty="0">
                <a:latin typeface="Calibri" panose="020F0502020204030204" pitchFamily="34" charset="0"/>
                <a:cs typeface="Calibri" panose="020F0502020204030204" pitchFamily="34" charset="0"/>
              </a:rPr>
              <a:t>Conclusão</a:t>
            </a:r>
          </a:p>
        </p:txBody>
      </p:sp>
      <p:sp>
        <p:nvSpPr>
          <p:cNvPr id="29" name="CaixaDeTexto 28">
            <a:extLst>
              <a:ext uri="{FF2B5EF4-FFF2-40B4-BE49-F238E27FC236}">
                <a16:creationId xmlns:a16="http://schemas.microsoft.com/office/drawing/2014/main" id="{F04CA58A-AA02-8039-BE5F-DC76019EEF89}"/>
              </a:ext>
            </a:extLst>
          </p:cNvPr>
          <p:cNvSpPr txBox="1"/>
          <p:nvPr/>
        </p:nvSpPr>
        <p:spPr>
          <a:xfrm>
            <a:off x="14897091" y="36317719"/>
            <a:ext cx="13052249" cy="3539430"/>
          </a:xfrm>
          <a:prstGeom prst="rect">
            <a:avLst/>
          </a:prstGeom>
          <a:noFill/>
        </p:spPr>
        <p:txBody>
          <a:bodyPr wrap="square" rtlCol="0">
            <a:spAutoFit/>
          </a:bodyPr>
          <a:lstStyle/>
          <a:p>
            <a:pPr algn="just"/>
            <a:endParaRPr lang="pt-BR" sz="3200" dirty="0">
              <a:effectLst/>
              <a:latin typeface="Calibri" panose="020F0502020204030204" pitchFamily="34" charset="0"/>
              <a:ea typeface="Calibri" panose="020F0502020204030204" pitchFamily="34" charset="0"/>
              <a:cs typeface="Calibri" panose="020F0502020204030204" pitchFamily="34" charset="0"/>
            </a:endParaRPr>
          </a:p>
          <a:p>
            <a:pPr algn="just"/>
            <a:r>
              <a:rPr lang="en-US" sz="3200" b="0" i="0" u="none" strike="noStrike" baseline="0" dirty="0">
                <a:latin typeface="Calibri" panose="020F0502020204030204" pitchFamily="34" charset="0"/>
                <a:cs typeface="Calibri" panose="020F0502020204030204" pitchFamily="34" charset="0"/>
              </a:rPr>
              <a:t>LETOURNEL, E.; JUDET, R. Fractures of the Acetabulum. 2nd ed. Berlin: Springer, 1993.</a:t>
            </a:r>
          </a:p>
          <a:p>
            <a:pPr algn="just"/>
            <a:r>
              <a:rPr lang="en-US" sz="3200" b="0" i="0" u="none" strike="noStrike" baseline="0" dirty="0">
                <a:latin typeface="Calibri" panose="020F0502020204030204" pitchFamily="34" charset="0"/>
                <a:cs typeface="Calibri" panose="020F0502020204030204" pitchFamily="34" charset="0"/>
              </a:rPr>
              <a:t>CANALE, S. T.; BEATY, J. H. Campbell's Operative </a:t>
            </a:r>
            <a:r>
              <a:rPr lang="en-US" sz="3200" b="0" i="0" u="none" strike="noStrike" baseline="0" dirty="0" err="1">
                <a:latin typeface="Calibri" panose="020F0502020204030204" pitchFamily="34" charset="0"/>
                <a:cs typeface="Calibri" panose="020F0502020204030204" pitchFamily="34" charset="0"/>
              </a:rPr>
              <a:t>Orthopaedics</a:t>
            </a:r>
            <a:r>
              <a:rPr lang="en-US" sz="3200" b="0" i="0" u="none" strike="noStrike" baseline="0" dirty="0">
                <a:latin typeface="Calibri" panose="020F0502020204030204" pitchFamily="34" charset="0"/>
                <a:cs typeface="Calibri" panose="020F0502020204030204" pitchFamily="34" charset="0"/>
              </a:rPr>
              <a:t>. 13th ed. Elsevier, 2022.</a:t>
            </a:r>
          </a:p>
          <a:p>
            <a:pPr algn="just"/>
            <a:r>
              <a:rPr lang="en-US" sz="3200" b="0" i="0" u="none" strike="noStrike" baseline="0" dirty="0">
                <a:latin typeface="Calibri" panose="020F0502020204030204" pitchFamily="34" charset="0"/>
                <a:cs typeface="Calibri" panose="020F0502020204030204" pitchFamily="34" charset="0"/>
              </a:rPr>
              <a:t>ROCKWOOD, C. A.; GREEN, D. P. Fractures in Adults. 9th ed. Wolters Kluwer, 2020.</a:t>
            </a:r>
            <a:endParaRPr lang="pt-BR" sz="32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0" name="CaixaDeTexto 29">
            <a:extLst>
              <a:ext uri="{FF2B5EF4-FFF2-40B4-BE49-F238E27FC236}">
                <a16:creationId xmlns:a16="http://schemas.microsoft.com/office/drawing/2014/main" id="{5F1CB74F-AF4B-F2B6-3068-868910A58D77}"/>
              </a:ext>
            </a:extLst>
          </p:cNvPr>
          <p:cNvSpPr txBox="1"/>
          <p:nvPr/>
        </p:nvSpPr>
        <p:spPr>
          <a:xfrm>
            <a:off x="14897091" y="35968176"/>
            <a:ext cx="3800134" cy="707886"/>
          </a:xfrm>
          <a:prstGeom prst="rect">
            <a:avLst/>
          </a:prstGeom>
          <a:noFill/>
        </p:spPr>
        <p:txBody>
          <a:bodyPr wrap="square" rtlCol="0">
            <a:spAutoFit/>
          </a:bodyPr>
          <a:lstStyle/>
          <a:p>
            <a:r>
              <a:rPr lang="pt-BR" sz="4000" b="1" dirty="0">
                <a:latin typeface="Calibri" panose="020F0502020204030204" pitchFamily="34" charset="0"/>
                <a:cs typeface="Calibri" panose="020F0502020204030204" pitchFamily="34" charset="0"/>
              </a:rPr>
              <a:t>Referências</a:t>
            </a:r>
          </a:p>
        </p:txBody>
      </p:sp>
      <p:sp>
        <p:nvSpPr>
          <p:cNvPr id="2" name="AutoShape 2">
            <a:extLst>
              <a:ext uri="{FF2B5EF4-FFF2-40B4-BE49-F238E27FC236}">
                <a16:creationId xmlns:a16="http://schemas.microsoft.com/office/drawing/2014/main" id="{2B7F0694-0E82-CCBC-9928-AFB9C6717F8B}"/>
              </a:ext>
            </a:extLst>
          </p:cNvPr>
          <p:cNvSpPr>
            <a:spLocks noChangeAspect="1" noChangeArrowheads="1"/>
          </p:cNvSpPr>
          <p:nvPr/>
        </p:nvSpPr>
        <p:spPr bwMode="auto">
          <a:xfrm>
            <a:off x="14247813" y="214471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5" name="CaixaDeTexto 11">
            <a:extLst>
              <a:ext uri="{FF2B5EF4-FFF2-40B4-BE49-F238E27FC236}">
                <a16:creationId xmlns:a16="http://schemas.microsoft.com/office/drawing/2014/main" id="{51E2B167-C8DC-7A2A-EE49-F99A38460B45}"/>
              </a:ext>
            </a:extLst>
          </p:cNvPr>
          <p:cNvSpPr txBox="1"/>
          <p:nvPr/>
        </p:nvSpPr>
        <p:spPr>
          <a:xfrm>
            <a:off x="710914" y="20523995"/>
            <a:ext cx="5672835" cy="707886"/>
          </a:xfrm>
          <a:prstGeom prst="rect">
            <a:avLst/>
          </a:prstGeom>
          <a:noFill/>
        </p:spPr>
        <p:txBody>
          <a:bodyPr wrap="square" rtlCol="0">
            <a:spAutoFit/>
          </a:bodyPr>
          <a:lstStyle/>
          <a:p>
            <a:r>
              <a:rPr lang="pt-BR" sz="4000" b="1" dirty="0">
                <a:latin typeface="Calibri" panose="020F0502020204030204" pitchFamily="34" charset="0"/>
                <a:cs typeface="Calibri" panose="020F0502020204030204" pitchFamily="34" charset="0"/>
              </a:rPr>
              <a:t>Evolução</a:t>
            </a:r>
          </a:p>
        </p:txBody>
      </p:sp>
      <p:sp>
        <p:nvSpPr>
          <p:cNvPr id="16" name="CaixaDeTexto 10">
            <a:extLst>
              <a:ext uri="{FF2B5EF4-FFF2-40B4-BE49-F238E27FC236}">
                <a16:creationId xmlns:a16="http://schemas.microsoft.com/office/drawing/2014/main" id="{B9ACFD52-308E-2C3F-94BA-B09F6292180B}"/>
              </a:ext>
            </a:extLst>
          </p:cNvPr>
          <p:cNvSpPr txBox="1"/>
          <p:nvPr/>
        </p:nvSpPr>
        <p:spPr>
          <a:xfrm>
            <a:off x="718756" y="21308314"/>
            <a:ext cx="12938420" cy="3539430"/>
          </a:xfrm>
          <a:prstGeom prst="rect">
            <a:avLst/>
          </a:prstGeom>
          <a:noFill/>
        </p:spPr>
        <p:txBody>
          <a:bodyPr wrap="square" rtlCol="0">
            <a:spAutoFit/>
          </a:bodyPr>
          <a:lstStyle/>
          <a:p>
            <a:pPr algn="just"/>
            <a:r>
              <a:rPr lang="pt-BR" sz="3200" b="0" i="0" u="none" strike="noStrike" baseline="0" dirty="0">
                <a:latin typeface="Calibri" panose="020F0502020204030204" pitchFamily="34" charset="0"/>
                <a:cs typeface="Calibri" panose="020F0502020204030204" pitchFamily="34" charset="0"/>
              </a:rPr>
              <a:t>O paciente foi operado em 05/07/2023. Com 20 dias de pós-operatório, apresentava-se assintomático, com ferida cicatrizada e deambulando sem auxílio, embora orientado a utilizar muletas. Aos 3 meses, mantinha-se sem dor, com marcha normal e apenas discreta limitação da rotação interna do quadril esquerdo. Radiografias mostraram consolidação da fratura e articulação preservada. Novo retorno foi agendado para avaliação com 6 meses.</a:t>
            </a:r>
            <a:endParaRPr lang="pt-BR" sz="3200" dirty="0">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8422C4E8-E9E9-D417-C03D-0001A9110E19}"/>
              </a:ext>
            </a:extLst>
          </p:cNvPr>
          <p:cNvPicPr>
            <a:picLocks noChangeAspect="1"/>
          </p:cNvPicPr>
          <p:nvPr/>
        </p:nvPicPr>
        <p:blipFill>
          <a:blip r:embed="R26d2e01182564fc9">
            <a:extLst>
              <a:ext uri="{28A0092B-C50C-407E-A947-70E740481C1C}">
                <a14:useLocalDpi xmlns:a14="http://schemas.microsoft.com/office/drawing/2010/main" val="0"/>
              </a:ext>
            </a:extLst>
          </a:blip>
          <a:srcRect t="8399" r="7127" b="8998"/>
          <a:stretch/>
        </p:blipFill>
        <p:spPr>
          <a:xfrm>
            <a:off x="718756" y="25344157"/>
            <a:ext cx="12983643" cy="11547802"/>
          </a:xfrm>
          <a:prstGeom prst="rect">
            <a:avLst/>
          </a:prstGeom>
        </p:spPr>
      </p:pic>
      <p:pic>
        <p:nvPicPr>
          <p:cNvPr id="21" name="Picture 20">
            <a:extLst>
              <a:ext uri="{FF2B5EF4-FFF2-40B4-BE49-F238E27FC236}">
                <a16:creationId xmlns:a16="http://schemas.microsoft.com/office/drawing/2014/main" id="{D6B20F90-6C20-4BBB-5195-FD2CA3EE787A}"/>
              </a:ext>
            </a:extLst>
          </p:cNvPr>
          <p:cNvPicPr>
            <a:picLocks noChangeAspect="1"/>
          </p:cNvPicPr>
          <p:nvPr/>
        </p:nvPicPr>
        <p:blipFill>
          <a:blip r:embed="Ra9b26bf42c2d4500">
            <a:extLst>
              <a:ext uri="{28A0092B-C50C-407E-A947-70E740481C1C}">
                <a14:useLocalDpi xmlns:a14="http://schemas.microsoft.com/office/drawing/2010/main" val="0"/>
              </a:ext>
            </a:extLst>
          </a:blip>
          <a:srcRect t="9054" r="5650" b="9575"/>
          <a:stretch/>
        </p:blipFill>
        <p:spPr>
          <a:xfrm>
            <a:off x="15507288" y="11740189"/>
            <a:ext cx="11831854" cy="10268866"/>
          </a:xfrm>
          <a:prstGeom prst="rect">
            <a:avLst/>
          </a:prstGeom>
        </p:spPr>
      </p:pic>
      <p:sp>
        <p:nvSpPr>
          <p:cNvPr id="22" name="CaixaDeTexto 14">
            <a:extLst>
              <a:ext uri="{FF2B5EF4-FFF2-40B4-BE49-F238E27FC236}">
                <a16:creationId xmlns:a16="http://schemas.microsoft.com/office/drawing/2014/main" id="{50BE9E0F-B628-245F-495D-9E663C98DA66}"/>
              </a:ext>
            </a:extLst>
          </p:cNvPr>
          <p:cNvSpPr txBox="1"/>
          <p:nvPr/>
        </p:nvSpPr>
        <p:spPr>
          <a:xfrm>
            <a:off x="18673671" y="21954986"/>
            <a:ext cx="5915247" cy="461665"/>
          </a:xfrm>
          <a:prstGeom prst="rect">
            <a:avLst/>
          </a:prstGeom>
          <a:noFill/>
        </p:spPr>
        <p:txBody>
          <a:bodyPr wrap="square" rtlCol="0">
            <a:spAutoFit/>
          </a:bodyPr>
          <a:lstStyle/>
          <a:p>
            <a:r>
              <a:rPr lang="pt-BR" sz="2400" dirty="0">
                <a:latin typeface="Calibri" panose="020F0502020204030204" pitchFamily="34" charset="0"/>
                <a:cs typeface="Calibri" panose="020F0502020204030204" pitchFamily="34" charset="0"/>
              </a:rPr>
              <a:t>Figuras 2: Radiografia Do 1º pós-operatório</a:t>
            </a:r>
          </a:p>
        </p:txBody>
      </p:sp>
      <p:pic>
        <p:nvPicPr>
          <p:cNvPr id="31" name="Picture 30">
            <a:extLst>
              <a:ext uri="{FF2B5EF4-FFF2-40B4-BE49-F238E27FC236}">
                <a16:creationId xmlns:a16="http://schemas.microsoft.com/office/drawing/2014/main" id="{2860C6AD-09B8-06F4-D3DB-CF1EB2C0A6E3}"/>
              </a:ext>
            </a:extLst>
          </p:cNvPr>
          <p:cNvPicPr>
            <a:picLocks noChangeAspect="1"/>
          </p:cNvPicPr>
          <p:nvPr/>
        </p:nvPicPr>
        <p:blipFill>
          <a:blip r:embed="Ra633edf77d4741b9">
            <a:extLst>
              <a:ext uri="{28A0092B-C50C-407E-A947-70E740481C1C}">
                <a14:useLocalDpi xmlns:a14="http://schemas.microsoft.com/office/drawing/2010/main" val="0"/>
              </a:ext>
            </a:extLst>
          </a:blip>
          <a:srcRect l="3536" t="12367" r="4669" b="12901"/>
          <a:stretch/>
        </p:blipFill>
        <p:spPr>
          <a:xfrm>
            <a:off x="15507288" y="22689153"/>
            <a:ext cx="11852307" cy="9649271"/>
          </a:xfrm>
          <a:prstGeom prst="rect">
            <a:avLst/>
          </a:prstGeom>
        </p:spPr>
      </p:pic>
      <p:sp>
        <p:nvSpPr>
          <p:cNvPr id="32" name="CaixaDeTexto 14">
            <a:extLst>
              <a:ext uri="{FF2B5EF4-FFF2-40B4-BE49-F238E27FC236}">
                <a16:creationId xmlns:a16="http://schemas.microsoft.com/office/drawing/2014/main" id="{1CA3725F-D5FC-1D4D-57B0-855D1B1E3AD7}"/>
              </a:ext>
            </a:extLst>
          </p:cNvPr>
          <p:cNvSpPr txBox="1"/>
          <p:nvPr/>
        </p:nvSpPr>
        <p:spPr>
          <a:xfrm>
            <a:off x="18212650" y="32423017"/>
            <a:ext cx="6441582" cy="461665"/>
          </a:xfrm>
          <a:prstGeom prst="rect">
            <a:avLst/>
          </a:prstGeom>
          <a:noFill/>
        </p:spPr>
        <p:txBody>
          <a:bodyPr wrap="square" rtlCol="0">
            <a:spAutoFit/>
          </a:bodyPr>
          <a:lstStyle/>
          <a:p>
            <a:r>
              <a:rPr lang="pt-BR" sz="2400" dirty="0">
                <a:latin typeface="Calibri" panose="020F0502020204030204" pitchFamily="34" charset="0"/>
                <a:cs typeface="Calibri" panose="020F0502020204030204" pitchFamily="34" charset="0"/>
              </a:rPr>
              <a:t>Figuras 3: Radiografia com 3 meses de evolução</a:t>
            </a:r>
          </a:p>
        </p:txBody>
      </p:sp>
    </p:spTree>
    <p:extLst>
      <p:ext uri="{BB962C8B-B14F-4D97-AF65-F5344CB8AC3E}">
        <p14:creationId xmlns:p14="http://schemas.microsoft.com/office/powerpoint/2010/main" val="2107582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41660" y="13174663"/>
            <a:ext cx="13422762" cy="4389654"/>
          </a:xfrm>
          <a:prstGeom prst="rect">
            <a:avLst/>
          </a:prstGeom>
        </p:spPr>
        <p:txBody>
          <a:bodyPr vert="horz" wrap="square" lIns="0" tIns="11430" rIns="0" bIns="0" rtlCol="0">
            <a:spAutoFit/>
          </a:bodyPr>
          <a:lstStyle/>
          <a:p>
            <a:pPr marL="12700" marR="5080" algn="just">
              <a:lnSpc>
                <a:spcPct val="118200"/>
              </a:lnSpc>
              <a:spcBef>
                <a:spcPts val="90"/>
              </a:spcBef>
            </a:pPr>
            <a:r>
              <a:rPr sz="3438" dirty="0">
                <a:solidFill>
                  <a:schemeClr val="tx2">
                    <a:lumMod val="75000"/>
                  </a:schemeClr>
                </a:solidFill>
                <a:latin typeface="Calibri"/>
                <a:cs typeface="Calibri"/>
              </a:rPr>
              <a:t>usuais,</a:t>
            </a:r>
            <a:r>
              <a:rPr sz="3438" spc="295" dirty="0">
                <a:solidFill>
                  <a:schemeClr val="tx2">
                    <a:lumMod val="75000"/>
                  </a:schemeClr>
                </a:solidFill>
                <a:latin typeface="Calibri"/>
                <a:cs typeface="Calibri"/>
              </a:rPr>
              <a:t>   </a:t>
            </a:r>
            <a:r>
              <a:rPr sz="3438" dirty="0">
                <a:solidFill>
                  <a:schemeClr val="tx2">
                    <a:lumMod val="75000"/>
                  </a:schemeClr>
                </a:solidFill>
                <a:latin typeface="Calibri"/>
                <a:cs typeface="Calibri"/>
              </a:rPr>
              <a:t>como</a:t>
            </a:r>
            <a:r>
              <a:rPr sz="3438" spc="300" dirty="0">
                <a:solidFill>
                  <a:schemeClr val="tx2">
                    <a:lumMod val="75000"/>
                  </a:schemeClr>
                </a:solidFill>
                <a:latin typeface="Calibri"/>
                <a:cs typeface="Calibri"/>
              </a:rPr>
              <a:t>   </a:t>
            </a:r>
            <a:r>
              <a:rPr sz="3438" dirty="0">
                <a:solidFill>
                  <a:schemeClr val="tx2">
                    <a:lumMod val="75000"/>
                  </a:schemeClr>
                </a:solidFill>
                <a:latin typeface="Calibri"/>
                <a:cs typeface="Calibri"/>
              </a:rPr>
              <a:t>as</a:t>
            </a:r>
            <a:r>
              <a:rPr sz="3438" spc="295" dirty="0">
                <a:solidFill>
                  <a:schemeClr val="tx2">
                    <a:lumMod val="75000"/>
                  </a:schemeClr>
                </a:solidFill>
                <a:latin typeface="Calibri"/>
                <a:cs typeface="Calibri"/>
              </a:rPr>
              <a:t>   </a:t>
            </a:r>
            <a:r>
              <a:rPr sz="3438" dirty="0">
                <a:solidFill>
                  <a:schemeClr val="tx2">
                    <a:lumMod val="75000"/>
                  </a:schemeClr>
                </a:solidFill>
                <a:latin typeface="Calibri"/>
                <a:cs typeface="Calibri"/>
              </a:rPr>
              <a:t>fraturas</a:t>
            </a:r>
            <a:r>
              <a:rPr sz="3438" spc="300" dirty="0">
                <a:solidFill>
                  <a:schemeClr val="tx2">
                    <a:lumMod val="75000"/>
                  </a:schemeClr>
                </a:solidFill>
                <a:latin typeface="Calibri"/>
                <a:cs typeface="Calibri"/>
              </a:rPr>
              <a:t>   </a:t>
            </a:r>
            <a:r>
              <a:rPr sz="3438" dirty="0">
                <a:solidFill>
                  <a:schemeClr val="tx2">
                    <a:lumMod val="75000"/>
                  </a:schemeClr>
                </a:solidFill>
                <a:latin typeface="Calibri"/>
                <a:cs typeface="Calibri"/>
              </a:rPr>
              <a:t>oblíquas</a:t>
            </a:r>
            <a:r>
              <a:rPr sz="3438" spc="295" dirty="0">
                <a:solidFill>
                  <a:schemeClr val="tx2">
                    <a:lumMod val="75000"/>
                  </a:schemeClr>
                </a:solidFill>
                <a:latin typeface="Calibri"/>
                <a:cs typeface="Calibri"/>
              </a:rPr>
              <a:t>   </a:t>
            </a:r>
            <a:r>
              <a:rPr sz="3438" dirty="0">
                <a:solidFill>
                  <a:schemeClr val="tx2">
                    <a:lumMod val="75000"/>
                  </a:schemeClr>
                </a:solidFill>
                <a:latin typeface="Calibri"/>
                <a:cs typeface="Calibri"/>
              </a:rPr>
              <a:t>reversas,</a:t>
            </a:r>
            <a:r>
              <a:rPr sz="3438" spc="300" dirty="0">
                <a:solidFill>
                  <a:schemeClr val="tx2">
                    <a:lumMod val="75000"/>
                  </a:schemeClr>
                </a:solidFill>
                <a:latin typeface="Calibri"/>
                <a:cs typeface="Calibri"/>
              </a:rPr>
              <a:t>   </a:t>
            </a:r>
            <a:r>
              <a:rPr sz="3438" spc="-10" dirty="0">
                <a:solidFill>
                  <a:schemeClr val="tx2">
                    <a:lumMod val="75000"/>
                  </a:schemeClr>
                </a:solidFill>
                <a:latin typeface="Calibri"/>
                <a:cs typeface="Calibri"/>
              </a:rPr>
              <a:t>frequentemente </a:t>
            </a:r>
            <a:r>
              <a:rPr sz="3438" dirty="0">
                <a:solidFill>
                  <a:schemeClr val="tx2">
                    <a:lumMod val="75000"/>
                  </a:schemeClr>
                </a:solidFill>
                <a:latin typeface="Calibri"/>
                <a:cs typeface="Calibri"/>
              </a:rPr>
              <a:t>negligenciadas,</a:t>
            </a:r>
            <a:r>
              <a:rPr sz="3438" spc="130" dirty="0">
                <a:solidFill>
                  <a:schemeClr val="tx2">
                    <a:lumMod val="75000"/>
                  </a:schemeClr>
                </a:solidFill>
                <a:latin typeface="Calibri"/>
                <a:cs typeface="Calibri"/>
              </a:rPr>
              <a:t>  </a:t>
            </a:r>
            <a:r>
              <a:rPr sz="3438" dirty="0">
                <a:solidFill>
                  <a:schemeClr val="tx2">
                    <a:lumMod val="75000"/>
                  </a:schemeClr>
                </a:solidFill>
                <a:latin typeface="Calibri"/>
                <a:cs typeface="Calibri"/>
              </a:rPr>
              <a:t>desafiam</a:t>
            </a:r>
            <a:r>
              <a:rPr sz="3438" spc="130" dirty="0">
                <a:solidFill>
                  <a:schemeClr val="tx2">
                    <a:lumMod val="75000"/>
                  </a:schemeClr>
                </a:solidFill>
                <a:latin typeface="Calibri"/>
                <a:cs typeface="Calibri"/>
              </a:rPr>
              <a:t>  </a:t>
            </a:r>
            <a:r>
              <a:rPr sz="3438" dirty="0">
                <a:solidFill>
                  <a:schemeClr val="tx2">
                    <a:lumMod val="75000"/>
                  </a:schemeClr>
                </a:solidFill>
                <a:latin typeface="Calibri"/>
                <a:cs typeface="Calibri"/>
              </a:rPr>
              <a:t>os</a:t>
            </a:r>
            <a:r>
              <a:rPr sz="3438" spc="130" dirty="0">
                <a:solidFill>
                  <a:schemeClr val="tx2">
                    <a:lumMod val="75000"/>
                  </a:schemeClr>
                </a:solidFill>
                <a:latin typeface="Calibri"/>
                <a:cs typeface="Calibri"/>
              </a:rPr>
              <a:t>  </a:t>
            </a:r>
            <a:r>
              <a:rPr sz="3438" dirty="0">
                <a:solidFill>
                  <a:schemeClr val="tx2">
                    <a:lumMod val="75000"/>
                  </a:schemeClr>
                </a:solidFill>
                <a:latin typeface="Calibri"/>
                <a:cs typeface="Calibri"/>
              </a:rPr>
              <a:t>métodos</a:t>
            </a:r>
            <a:r>
              <a:rPr sz="3438" spc="130" dirty="0">
                <a:solidFill>
                  <a:schemeClr val="tx2">
                    <a:lumMod val="75000"/>
                  </a:schemeClr>
                </a:solidFill>
                <a:latin typeface="Calibri"/>
                <a:cs typeface="Calibri"/>
              </a:rPr>
              <a:t>  </a:t>
            </a:r>
            <a:r>
              <a:rPr sz="3438" dirty="0">
                <a:solidFill>
                  <a:schemeClr val="tx2">
                    <a:lumMod val="75000"/>
                  </a:schemeClr>
                </a:solidFill>
                <a:latin typeface="Calibri"/>
                <a:cs typeface="Calibri"/>
              </a:rPr>
              <a:t>convencionais,</a:t>
            </a:r>
            <a:r>
              <a:rPr sz="3438" spc="135" dirty="0">
                <a:solidFill>
                  <a:schemeClr val="tx2">
                    <a:lumMod val="75000"/>
                  </a:schemeClr>
                </a:solidFill>
                <a:latin typeface="Calibri"/>
                <a:cs typeface="Calibri"/>
              </a:rPr>
              <a:t>  </a:t>
            </a:r>
            <a:r>
              <a:rPr sz="3438" dirty="0">
                <a:solidFill>
                  <a:schemeClr val="tx2">
                    <a:lumMod val="75000"/>
                  </a:schemeClr>
                </a:solidFill>
                <a:latin typeface="Calibri"/>
                <a:cs typeface="Calibri"/>
              </a:rPr>
              <a:t>como</a:t>
            </a:r>
            <a:r>
              <a:rPr sz="3438" spc="130" dirty="0">
                <a:solidFill>
                  <a:schemeClr val="tx2">
                    <a:lumMod val="75000"/>
                  </a:schemeClr>
                </a:solidFill>
                <a:latin typeface="Calibri"/>
                <a:cs typeface="Calibri"/>
              </a:rPr>
              <a:t>  </a:t>
            </a:r>
            <a:r>
              <a:rPr sz="3438" spc="-10" dirty="0">
                <a:solidFill>
                  <a:schemeClr val="tx2">
                    <a:lumMod val="75000"/>
                  </a:schemeClr>
                </a:solidFill>
                <a:latin typeface="Calibri"/>
                <a:cs typeface="Calibri"/>
              </a:rPr>
              <a:t>parafusos </a:t>
            </a:r>
            <a:r>
              <a:rPr sz="3438" dirty="0">
                <a:solidFill>
                  <a:schemeClr val="tx2">
                    <a:lumMod val="75000"/>
                  </a:schemeClr>
                </a:solidFill>
                <a:latin typeface="Calibri"/>
                <a:cs typeface="Calibri"/>
              </a:rPr>
              <a:t>retrógrados,</a:t>
            </a:r>
            <a:r>
              <a:rPr sz="3438" spc="385" dirty="0">
                <a:solidFill>
                  <a:schemeClr val="tx2">
                    <a:lumMod val="75000"/>
                  </a:schemeClr>
                </a:solidFill>
                <a:latin typeface="Calibri"/>
                <a:cs typeface="Calibri"/>
              </a:rPr>
              <a:t> </a:t>
            </a:r>
            <a:r>
              <a:rPr sz="3438" dirty="0">
                <a:solidFill>
                  <a:schemeClr val="tx2">
                    <a:lumMod val="75000"/>
                  </a:schemeClr>
                </a:solidFill>
                <a:latin typeface="Calibri"/>
                <a:cs typeface="Calibri"/>
              </a:rPr>
              <a:t>placas</a:t>
            </a:r>
            <a:r>
              <a:rPr sz="3438" spc="385" dirty="0">
                <a:solidFill>
                  <a:schemeClr val="tx2">
                    <a:lumMod val="75000"/>
                  </a:schemeClr>
                </a:solidFill>
                <a:latin typeface="Calibri"/>
                <a:cs typeface="Calibri"/>
              </a:rPr>
              <a:t> </a:t>
            </a:r>
            <a:r>
              <a:rPr sz="3438" dirty="0">
                <a:solidFill>
                  <a:schemeClr val="tx2">
                    <a:lumMod val="75000"/>
                  </a:schemeClr>
                </a:solidFill>
                <a:latin typeface="Calibri"/>
                <a:cs typeface="Calibri"/>
              </a:rPr>
              <a:t>de</a:t>
            </a:r>
            <a:r>
              <a:rPr sz="3438" spc="385" dirty="0">
                <a:solidFill>
                  <a:schemeClr val="tx2">
                    <a:lumMod val="75000"/>
                  </a:schemeClr>
                </a:solidFill>
                <a:latin typeface="Calibri"/>
                <a:cs typeface="Calibri"/>
              </a:rPr>
              <a:t> </a:t>
            </a:r>
            <a:r>
              <a:rPr sz="3438" dirty="0">
                <a:solidFill>
                  <a:schemeClr val="tx2">
                    <a:lumMod val="75000"/>
                  </a:schemeClr>
                </a:solidFill>
                <a:latin typeface="Calibri"/>
                <a:cs typeface="Calibri"/>
              </a:rPr>
              <a:t>minifragmentos</a:t>
            </a:r>
            <a:r>
              <a:rPr sz="3438" spc="385" dirty="0">
                <a:solidFill>
                  <a:schemeClr val="tx2">
                    <a:lumMod val="75000"/>
                  </a:schemeClr>
                </a:solidFill>
                <a:latin typeface="Calibri"/>
                <a:cs typeface="Calibri"/>
              </a:rPr>
              <a:t> </a:t>
            </a:r>
            <a:r>
              <a:rPr sz="3438" dirty="0">
                <a:solidFill>
                  <a:schemeClr val="tx2">
                    <a:lumMod val="75000"/>
                  </a:schemeClr>
                </a:solidFill>
                <a:latin typeface="Calibri"/>
                <a:cs typeface="Calibri"/>
              </a:rPr>
              <a:t>ou</a:t>
            </a:r>
            <a:r>
              <a:rPr sz="3438" spc="385" dirty="0">
                <a:solidFill>
                  <a:schemeClr val="tx2">
                    <a:lumMod val="75000"/>
                  </a:schemeClr>
                </a:solidFill>
                <a:latin typeface="Calibri"/>
                <a:cs typeface="Calibri"/>
              </a:rPr>
              <a:t> </a:t>
            </a:r>
            <a:r>
              <a:rPr sz="3438" dirty="0">
                <a:solidFill>
                  <a:schemeClr val="tx2">
                    <a:lumMod val="75000"/>
                  </a:schemeClr>
                </a:solidFill>
                <a:latin typeface="Calibri"/>
                <a:cs typeface="Calibri"/>
              </a:rPr>
              <a:t>bandas</a:t>
            </a:r>
            <a:r>
              <a:rPr sz="3438" spc="390" dirty="0">
                <a:solidFill>
                  <a:schemeClr val="tx2">
                    <a:lumMod val="75000"/>
                  </a:schemeClr>
                </a:solidFill>
                <a:latin typeface="Calibri"/>
                <a:cs typeface="Calibri"/>
              </a:rPr>
              <a:t> </a:t>
            </a:r>
            <a:r>
              <a:rPr sz="3438" dirty="0">
                <a:solidFill>
                  <a:schemeClr val="tx2">
                    <a:lumMod val="75000"/>
                  </a:schemeClr>
                </a:solidFill>
                <a:latin typeface="Calibri"/>
                <a:cs typeface="Calibri"/>
              </a:rPr>
              <a:t>de</a:t>
            </a:r>
            <a:r>
              <a:rPr sz="3438" spc="385" dirty="0">
                <a:solidFill>
                  <a:schemeClr val="tx2">
                    <a:lumMod val="75000"/>
                  </a:schemeClr>
                </a:solidFill>
                <a:latin typeface="Calibri"/>
                <a:cs typeface="Calibri"/>
              </a:rPr>
              <a:t> </a:t>
            </a:r>
            <a:r>
              <a:rPr sz="3438" dirty="0">
                <a:solidFill>
                  <a:schemeClr val="tx2">
                    <a:lumMod val="75000"/>
                  </a:schemeClr>
                </a:solidFill>
                <a:latin typeface="Calibri"/>
                <a:cs typeface="Calibri"/>
              </a:rPr>
              <a:t>tensão</a:t>
            </a:r>
            <a:r>
              <a:rPr sz="3438" spc="385" dirty="0">
                <a:solidFill>
                  <a:schemeClr val="tx2">
                    <a:lumMod val="75000"/>
                  </a:schemeClr>
                </a:solidFill>
                <a:latin typeface="Calibri"/>
                <a:cs typeface="Calibri"/>
              </a:rPr>
              <a:t> </a:t>
            </a:r>
            <a:r>
              <a:rPr sz="3438" spc="-10" dirty="0">
                <a:solidFill>
                  <a:schemeClr val="tx2">
                    <a:lumMod val="75000"/>
                  </a:schemeClr>
                </a:solidFill>
                <a:latin typeface="Calibri"/>
                <a:cs typeface="Calibri"/>
              </a:rPr>
              <a:t>estáticas. </a:t>
            </a:r>
            <a:r>
              <a:rPr sz="3438" dirty="0">
                <a:solidFill>
                  <a:schemeClr val="tx2">
                    <a:lumMod val="75000"/>
                  </a:schemeClr>
                </a:solidFill>
                <a:latin typeface="Calibri"/>
                <a:cs typeface="Calibri"/>
              </a:rPr>
              <a:t>Esse</a:t>
            </a:r>
            <a:r>
              <a:rPr sz="3438" spc="155" dirty="0">
                <a:solidFill>
                  <a:schemeClr val="tx2">
                    <a:lumMod val="75000"/>
                  </a:schemeClr>
                </a:solidFill>
                <a:latin typeface="Calibri"/>
                <a:cs typeface="Calibri"/>
              </a:rPr>
              <a:t>  </a:t>
            </a:r>
            <a:r>
              <a:rPr sz="3438" dirty="0">
                <a:solidFill>
                  <a:schemeClr val="tx2">
                    <a:lumMod val="75000"/>
                  </a:schemeClr>
                </a:solidFill>
                <a:latin typeface="Calibri"/>
                <a:cs typeface="Calibri"/>
              </a:rPr>
              <a:t>padrão</a:t>
            </a:r>
            <a:r>
              <a:rPr sz="3438" spc="155" dirty="0">
                <a:solidFill>
                  <a:schemeClr val="tx2">
                    <a:lumMod val="75000"/>
                  </a:schemeClr>
                </a:solidFill>
                <a:latin typeface="Calibri"/>
                <a:cs typeface="Calibri"/>
              </a:rPr>
              <a:t>  </a:t>
            </a:r>
            <a:r>
              <a:rPr sz="3438" dirty="0">
                <a:solidFill>
                  <a:schemeClr val="tx2">
                    <a:lumMod val="75000"/>
                  </a:schemeClr>
                </a:solidFill>
                <a:latin typeface="Calibri"/>
                <a:cs typeface="Calibri"/>
              </a:rPr>
              <a:t>particular</a:t>
            </a:r>
            <a:r>
              <a:rPr sz="3438" spc="160" dirty="0">
                <a:solidFill>
                  <a:schemeClr val="tx2">
                    <a:lumMod val="75000"/>
                  </a:schemeClr>
                </a:solidFill>
                <a:latin typeface="Calibri"/>
                <a:cs typeface="Calibri"/>
              </a:rPr>
              <a:t>  </a:t>
            </a:r>
            <a:r>
              <a:rPr sz="3438" dirty="0">
                <a:solidFill>
                  <a:schemeClr val="tx2">
                    <a:lumMod val="75000"/>
                  </a:schemeClr>
                </a:solidFill>
                <a:latin typeface="Calibri"/>
                <a:cs typeface="Calibri"/>
              </a:rPr>
              <a:t>pode</a:t>
            </a:r>
            <a:r>
              <a:rPr sz="3438" spc="155" dirty="0">
                <a:solidFill>
                  <a:schemeClr val="tx2">
                    <a:lumMod val="75000"/>
                  </a:schemeClr>
                </a:solidFill>
                <a:latin typeface="Calibri"/>
                <a:cs typeface="Calibri"/>
              </a:rPr>
              <a:t>  </a:t>
            </a:r>
            <a:r>
              <a:rPr sz="3438" dirty="0">
                <a:solidFill>
                  <a:schemeClr val="tx2">
                    <a:lumMod val="75000"/>
                  </a:schemeClr>
                </a:solidFill>
                <a:latin typeface="Calibri"/>
                <a:cs typeface="Calibri"/>
              </a:rPr>
              <a:t>estar</a:t>
            </a:r>
            <a:r>
              <a:rPr sz="3438" spc="160" dirty="0">
                <a:solidFill>
                  <a:schemeClr val="tx2">
                    <a:lumMod val="75000"/>
                  </a:schemeClr>
                </a:solidFill>
                <a:latin typeface="Calibri"/>
                <a:cs typeface="Calibri"/>
              </a:rPr>
              <a:t>  </a:t>
            </a:r>
            <a:r>
              <a:rPr sz="3438" dirty="0">
                <a:solidFill>
                  <a:schemeClr val="tx2">
                    <a:lumMod val="75000"/>
                  </a:schemeClr>
                </a:solidFill>
                <a:latin typeface="Calibri"/>
                <a:cs typeface="Calibri"/>
              </a:rPr>
              <a:t>associado</a:t>
            </a:r>
            <a:r>
              <a:rPr sz="3438" spc="155" dirty="0">
                <a:solidFill>
                  <a:schemeClr val="tx2">
                    <a:lumMod val="75000"/>
                  </a:schemeClr>
                </a:solidFill>
                <a:latin typeface="Calibri"/>
                <a:cs typeface="Calibri"/>
              </a:rPr>
              <a:t>  </a:t>
            </a:r>
            <a:r>
              <a:rPr sz="3438" dirty="0">
                <a:solidFill>
                  <a:schemeClr val="tx2">
                    <a:lumMod val="75000"/>
                  </a:schemeClr>
                </a:solidFill>
                <a:latin typeface="Calibri"/>
                <a:cs typeface="Calibri"/>
              </a:rPr>
              <a:t>a</a:t>
            </a:r>
            <a:r>
              <a:rPr sz="3438" spc="155" dirty="0">
                <a:solidFill>
                  <a:schemeClr val="tx2">
                    <a:lumMod val="75000"/>
                  </a:schemeClr>
                </a:solidFill>
                <a:latin typeface="Calibri"/>
                <a:cs typeface="Calibri"/>
              </a:rPr>
              <a:t>  </a:t>
            </a:r>
            <a:r>
              <a:rPr sz="3438" dirty="0">
                <a:solidFill>
                  <a:schemeClr val="tx2">
                    <a:lumMod val="75000"/>
                  </a:schemeClr>
                </a:solidFill>
                <a:latin typeface="Calibri"/>
                <a:cs typeface="Calibri"/>
              </a:rPr>
              <a:t>falhas</a:t>
            </a:r>
            <a:r>
              <a:rPr sz="3438" spc="160" dirty="0">
                <a:solidFill>
                  <a:schemeClr val="tx2">
                    <a:lumMod val="75000"/>
                  </a:schemeClr>
                </a:solidFill>
                <a:latin typeface="Calibri"/>
                <a:cs typeface="Calibri"/>
              </a:rPr>
              <a:t>  </a:t>
            </a:r>
            <a:r>
              <a:rPr sz="3438" dirty="0">
                <a:solidFill>
                  <a:schemeClr val="tx2">
                    <a:lumMod val="75000"/>
                  </a:schemeClr>
                </a:solidFill>
                <a:latin typeface="Calibri"/>
                <a:cs typeface="Calibri"/>
              </a:rPr>
              <a:t>na</a:t>
            </a:r>
            <a:r>
              <a:rPr sz="3438" spc="155" dirty="0">
                <a:solidFill>
                  <a:schemeClr val="tx2">
                    <a:lumMod val="75000"/>
                  </a:schemeClr>
                </a:solidFill>
                <a:latin typeface="Calibri"/>
                <a:cs typeface="Calibri"/>
              </a:rPr>
              <a:t>  </a:t>
            </a:r>
            <a:r>
              <a:rPr sz="3438" dirty="0">
                <a:solidFill>
                  <a:schemeClr val="tx2">
                    <a:lumMod val="75000"/>
                  </a:schemeClr>
                </a:solidFill>
                <a:latin typeface="Calibri"/>
                <a:cs typeface="Calibri"/>
              </a:rPr>
              <a:t>fixação</a:t>
            </a:r>
            <a:r>
              <a:rPr sz="3438" spc="160" dirty="0">
                <a:solidFill>
                  <a:schemeClr val="tx2">
                    <a:lumMod val="75000"/>
                  </a:schemeClr>
                </a:solidFill>
                <a:latin typeface="Calibri"/>
                <a:cs typeface="Calibri"/>
              </a:rPr>
              <a:t>  </a:t>
            </a:r>
            <a:r>
              <a:rPr sz="3438" spc="-50" dirty="0">
                <a:solidFill>
                  <a:schemeClr val="tx2">
                    <a:lumMod val="75000"/>
                  </a:schemeClr>
                </a:solidFill>
                <a:latin typeface="Calibri"/>
                <a:cs typeface="Calibri"/>
              </a:rPr>
              <a:t>e </a:t>
            </a:r>
            <a:r>
              <a:rPr sz="3438" dirty="0">
                <a:solidFill>
                  <a:schemeClr val="tx2">
                    <a:lumMod val="75000"/>
                  </a:schemeClr>
                </a:solidFill>
                <a:latin typeface="Calibri"/>
                <a:cs typeface="Calibri"/>
              </a:rPr>
              <a:t>necessidade</a:t>
            </a:r>
            <a:r>
              <a:rPr sz="3438" spc="130" dirty="0">
                <a:solidFill>
                  <a:schemeClr val="tx2">
                    <a:lumMod val="75000"/>
                  </a:schemeClr>
                </a:solidFill>
                <a:latin typeface="Calibri"/>
                <a:cs typeface="Calibri"/>
              </a:rPr>
              <a:t> </a:t>
            </a:r>
            <a:r>
              <a:rPr sz="3438" dirty="0">
                <a:solidFill>
                  <a:schemeClr val="tx2">
                    <a:lumMod val="75000"/>
                  </a:schemeClr>
                </a:solidFill>
                <a:latin typeface="Calibri"/>
                <a:cs typeface="Calibri"/>
              </a:rPr>
              <a:t>de</a:t>
            </a:r>
            <a:r>
              <a:rPr sz="3438" spc="140" dirty="0">
                <a:solidFill>
                  <a:schemeClr val="tx2">
                    <a:lumMod val="75000"/>
                  </a:schemeClr>
                </a:solidFill>
                <a:latin typeface="Calibri"/>
                <a:cs typeface="Calibri"/>
              </a:rPr>
              <a:t> </a:t>
            </a:r>
            <a:r>
              <a:rPr sz="3438" dirty="0">
                <a:solidFill>
                  <a:schemeClr val="tx2">
                    <a:lumMod val="75000"/>
                  </a:schemeClr>
                </a:solidFill>
                <a:latin typeface="Calibri"/>
                <a:cs typeface="Calibri"/>
              </a:rPr>
              <a:t>reoperação.</a:t>
            </a:r>
            <a:r>
              <a:rPr sz="3438" spc="140" dirty="0">
                <a:solidFill>
                  <a:schemeClr val="tx2">
                    <a:lumMod val="75000"/>
                  </a:schemeClr>
                </a:solidFill>
                <a:latin typeface="Calibri"/>
                <a:cs typeface="Calibri"/>
              </a:rPr>
              <a:t> </a:t>
            </a:r>
            <a:r>
              <a:rPr sz="3438" dirty="0">
                <a:solidFill>
                  <a:schemeClr val="tx2">
                    <a:lumMod val="75000"/>
                  </a:schemeClr>
                </a:solidFill>
                <a:latin typeface="Calibri"/>
                <a:cs typeface="Calibri"/>
              </a:rPr>
              <a:t>A</a:t>
            </a:r>
            <a:r>
              <a:rPr sz="3438" spc="140" dirty="0">
                <a:solidFill>
                  <a:schemeClr val="tx2">
                    <a:lumMod val="75000"/>
                  </a:schemeClr>
                </a:solidFill>
                <a:latin typeface="Calibri"/>
                <a:cs typeface="Calibri"/>
              </a:rPr>
              <a:t> </a:t>
            </a:r>
            <a:r>
              <a:rPr sz="3438" dirty="0">
                <a:solidFill>
                  <a:schemeClr val="tx2">
                    <a:lumMod val="75000"/>
                  </a:schemeClr>
                </a:solidFill>
                <a:latin typeface="Calibri"/>
                <a:cs typeface="Calibri"/>
              </a:rPr>
              <a:t>fixação</a:t>
            </a:r>
            <a:r>
              <a:rPr sz="3438" spc="140" dirty="0">
                <a:solidFill>
                  <a:schemeClr val="tx2">
                    <a:lumMod val="75000"/>
                  </a:schemeClr>
                </a:solidFill>
                <a:latin typeface="Calibri"/>
                <a:cs typeface="Calibri"/>
              </a:rPr>
              <a:t> </a:t>
            </a:r>
            <a:r>
              <a:rPr sz="3438" dirty="0">
                <a:solidFill>
                  <a:schemeClr val="tx2">
                    <a:lumMod val="75000"/>
                  </a:schemeClr>
                </a:solidFill>
                <a:latin typeface="Calibri"/>
                <a:cs typeface="Calibri"/>
              </a:rPr>
              <a:t>anterógrada</a:t>
            </a:r>
            <a:r>
              <a:rPr sz="3438" spc="140" dirty="0">
                <a:solidFill>
                  <a:schemeClr val="tx2">
                    <a:lumMod val="75000"/>
                  </a:schemeClr>
                </a:solidFill>
                <a:latin typeface="Calibri"/>
                <a:cs typeface="Calibri"/>
              </a:rPr>
              <a:t> </a:t>
            </a:r>
            <a:r>
              <a:rPr sz="3438" dirty="0">
                <a:solidFill>
                  <a:schemeClr val="tx2">
                    <a:lumMod val="75000"/>
                  </a:schemeClr>
                </a:solidFill>
                <a:latin typeface="Calibri"/>
                <a:cs typeface="Calibri"/>
              </a:rPr>
              <a:t>da</a:t>
            </a:r>
            <a:r>
              <a:rPr sz="3438" spc="140" dirty="0">
                <a:solidFill>
                  <a:schemeClr val="tx2">
                    <a:lumMod val="75000"/>
                  </a:schemeClr>
                </a:solidFill>
                <a:latin typeface="Calibri"/>
                <a:cs typeface="Calibri"/>
              </a:rPr>
              <a:t> </a:t>
            </a:r>
            <a:r>
              <a:rPr sz="3438" dirty="0">
                <a:solidFill>
                  <a:schemeClr val="tx2">
                    <a:lumMod val="75000"/>
                  </a:schemeClr>
                </a:solidFill>
                <a:latin typeface="Calibri"/>
                <a:cs typeface="Calibri"/>
              </a:rPr>
              <a:t>fratura</a:t>
            </a:r>
            <a:r>
              <a:rPr sz="3438" spc="140" dirty="0">
                <a:solidFill>
                  <a:schemeClr val="tx2">
                    <a:lumMod val="75000"/>
                  </a:schemeClr>
                </a:solidFill>
                <a:latin typeface="Calibri"/>
                <a:cs typeface="Calibri"/>
              </a:rPr>
              <a:t> </a:t>
            </a:r>
            <a:r>
              <a:rPr sz="3438" dirty="0">
                <a:solidFill>
                  <a:schemeClr val="tx2">
                    <a:lumMod val="75000"/>
                  </a:schemeClr>
                </a:solidFill>
                <a:latin typeface="Calibri"/>
                <a:cs typeface="Calibri"/>
              </a:rPr>
              <a:t>do</a:t>
            </a:r>
            <a:r>
              <a:rPr sz="3438" spc="145" dirty="0">
                <a:solidFill>
                  <a:schemeClr val="tx2">
                    <a:lumMod val="75000"/>
                  </a:schemeClr>
                </a:solidFill>
                <a:latin typeface="Calibri"/>
                <a:cs typeface="Calibri"/>
              </a:rPr>
              <a:t> </a:t>
            </a:r>
            <a:r>
              <a:rPr sz="3438" spc="-10" dirty="0">
                <a:solidFill>
                  <a:schemeClr val="tx2">
                    <a:lumMod val="75000"/>
                  </a:schemeClr>
                </a:solidFill>
                <a:latin typeface="Calibri"/>
                <a:cs typeface="Calibri"/>
              </a:rPr>
              <a:t>maléolo </a:t>
            </a:r>
            <a:r>
              <a:rPr sz="3438" dirty="0">
                <a:solidFill>
                  <a:schemeClr val="tx2">
                    <a:lumMod val="75000"/>
                  </a:schemeClr>
                </a:solidFill>
                <a:latin typeface="Calibri"/>
                <a:cs typeface="Calibri"/>
              </a:rPr>
              <a:t>medial</a:t>
            </a:r>
            <a:r>
              <a:rPr sz="3438" spc="495" dirty="0">
                <a:solidFill>
                  <a:schemeClr val="tx2">
                    <a:lumMod val="75000"/>
                  </a:schemeClr>
                </a:solidFill>
                <a:latin typeface="Calibri"/>
                <a:cs typeface="Calibri"/>
              </a:rPr>
              <a:t> </a:t>
            </a:r>
            <a:r>
              <a:rPr sz="3438" dirty="0">
                <a:solidFill>
                  <a:schemeClr val="tx2">
                    <a:lumMod val="75000"/>
                  </a:schemeClr>
                </a:solidFill>
                <a:latin typeface="Calibri"/>
                <a:cs typeface="Calibri"/>
              </a:rPr>
              <a:t>emerge,</a:t>
            </a:r>
            <a:r>
              <a:rPr sz="3438" spc="495" dirty="0">
                <a:solidFill>
                  <a:schemeClr val="tx2">
                    <a:lumMod val="75000"/>
                  </a:schemeClr>
                </a:solidFill>
                <a:latin typeface="Calibri"/>
                <a:cs typeface="Calibri"/>
              </a:rPr>
              <a:t> </a:t>
            </a:r>
            <a:r>
              <a:rPr sz="3438" dirty="0">
                <a:solidFill>
                  <a:schemeClr val="tx2">
                    <a:lumMod val="75000"/>
                  </a:schemeClr>
                </a:solidFill>
                <a:latin typeface="Calibri"/>
                <a:cs typeface="Calibri"/>
              </a:rPr>
              <a:t>então,</a:t>
            </a:r>
            <a:r>
              <a:rPr sz="3438" spc="495" dirty="0">
                <a:solidFill>
                  <a:schemeClr val="tx2">
                    <a:lumMod val="75000"/>
                  </a:schemeClr>
                </a:solidFill>
                <a:latin typeface="Calibri"/>
                <a:cs typeface="Calibri"/>
              </a:rPr>
              <a:t> </a:t>
            </a:r>
            <a:r>
              <a:rPr sz="3438" dirty="0">
                <a:solidFill>
                  <a:schemeClr val="tx2">
                    <a:lumMod val="75000"/>
                  </a:schemeClr>
                </a:solidFill>
                <a:latin typeface="Calibri"/>
                <a:cs typeface="Calibri"/>
              </a:rPr>
              <a:t>como</a:t>
            </a:r>
            <a:r>
              <a:rPr sz="3438" spc="495" dirty="0">
                <a:solidFill>
                  <a:schemeClr val="tx2">
                    <a:lumMod val="75000"/>
                  </a:schemeClr>
                </a:solidFill>
                <a:latin typeface="Calibri"/>
                <a:cs typeface="Calibri"/>
              </a:rPr>
              <a:t> </a:t>
            </a:r>
            <a:r>
              <a:rPr sz="3438" dirty="0">
                <a:solidFill>
                  <a:schemeClr val="tx2">
                    <a:lumMod val="75000"/>
                  </a:schemeClr>
                </a:solidFill>
                <a:latin typeface="Calibri"/>
                <a:cs typeface="Calibri"/>
              </a:rPr>
              <a:t>uma</a:t>
            </a:r>
            <a:r>
              <a:rPr sz="3438" spc="65" dirty="0">
                <a:solidFill>
                  <a:schemeClr val="tx2">
                    <a:lumMod val="75000"/>
                  </a:schemeClr>
                </a:solidFill>
                <a:latin typeface="Calibri"/>
                <a:cs typeface="Calibri"/>
              </a:rPr>
              <a:t>  </a:t>
            </a:r>
            <a:r>
              <a:rPr sz="3438" dirty="0">
                <a:solidFill>
                  <a:schemeClr val="tx2">
                    <a:lumMod val="75000"/>
                  </a:schemeClr>
                </a:solidFill>
                <a:latin typeface="Calibri"/>
                <a:cs typeface="Calibri"/>
              </a:rPr>
              <a:t>alternativa</a:t>
            </a:r>
            <a:r>
              <a:rPr sz="3438" spc="70" dirty="0">
                <a:solidFill>
                  <a:schemeClr val="tx2">
                    <a:lumMod val="75000"/>
                  </a:schemeClr>
                </a:solidFill>
                <a:latin typeface="Calibri"/>
                <a:cs typeface="Calibri"/>
              </a:rPr>
              <a:t>  </a:t>
            </a:r>
            <a:r>
              <a:rPr sz="3438" dirty="0">
                <a:solidFill>
                  <a:schemeClr val="tx2">
                    <a:lumMod val="75000"/>
                  </a:schemeClr>
                </a:solidFill>
                <a:latin typeface="Calibri"/>
                <a:cs typeface="Calibri"/>
              </a:rPr>
              <a:t>de</a:t>
            </a:r>
            <a:r>
              <a:rPr sz="3438" spc="495" dirty="0">
                <a:solidFill>
                  <a:schemeClr val="tx2">
                    <a:lumMod val="75000"/>
                  </a:schemeClr>
                </a:solidFill>
                <a:latin typeface="Calibri"/>
                <a:cs typeface="Calibri"/>
              </a:rPr>
              <a:t> </a:t>
            </a:r>
            <a:r>
              <a:rPr sz="3438" dirty="0">
                <a:solidFill>
                  <a:schemeClr val="tx2">
                    <a:lumMod val="75000"/>
                  </a:schemeClr>
                </a:solidFill>
                <a:latin typeface="Calibri"/>
                <a:cs typeface="Calibri"/>
              </a:rPr>
              <a:t>tratamento</a:t>
            </a:r>
            <a:r>
              <a:rPr sz="3438" spc="495" dirty="0">
                <a:solidFill>
                  <a:schemeClr val="tx2">
                    <a:lumMod val="75000"/>
                  </a:schemeClr>
                </a:solidFill>
                <a:latin typeface="Calibri"/>
                <a:cs typeface="Calibri"/>
              </a:rPr>
              <a:t> </a:t>
            </a:r>
            <a:r>
              <a:rPr sz="3438" dirty="0">
                <a:solidFill>
                  <a:schemeClr val="tx2">
                    <a:lumMod val="75000"/>
                  </a:schemeClr>
                </a:solidFill>
                <a:latin typeface="Calibri"/>
                <a:cs typeface="Calibri"/>
              </a:rPr>
              <a:t>para</a:t>
            </a:r>
            <a:r>
              <a:rPr sz="3438" spc="495" dirty="0">
                <a:solidFill>
                  <a:schemeClr val="tx2">
                    <a:lumMod val="75000"/>
                  </a:schemeClr>
                </a:solidFill>
                <a:latin typeface="Calibri"/>
                <a:cs typeface="Calibri"/>
              </a:rPr>
              <a:t> </a:t>
            </a:r>
            <a:r>
              <a:rPr sz="3438" spc="-25" dirty="0">
                <a:solidFill>
                  <a:schemeClr val="tx2">
                    <a:lumMod val="75000"/>
                  </a:schemeClr>
                </a:solidFill>
                <a:latin typeface="Calibri"/>
                <a:cs typeface="Calibri"/>
              </a:rPr>
              <a:t>as </a:t>
            </a:r>
            <a:r>
              <a:rPr sz="3438" dirty="0">
                <a:solidFill>
                  <a:schemeClr val="tx2">
                    <a:lumMod val="75000"/>
                  </a:schemeClr>
                </a:solidFill>
                <a:latin typeface="Calibri"/>
                <a:cs typeface="Calibri"/>
              </a:rPr>
              <a:t>fraturas</a:t>
            </a:r>
            <a:r>
              <a:rPr sz="3438" spc="50" dirty="0">
                <a:solidFill>
                  <a:schemeClr val="tx2">
                    <a:lumMod val="75000"/>
                  </a:schemeClr>
                </a:solidFill>
                <a:latin typeface="Calibri"/>
                <a:cs typeface="Calibri"/>
              </a:rPr>
              <a:t> </a:t>
            </a:r>
            <a:r>
              <a:rPr sz="3438" dirty="0">
                <a:solidFill>
                  <a:schemeClr val="tx2">
                    <a:lumMod val="75000"/>
                  </a:schemeClr>
                </a:solidFill>
                <a:latin typeface="Calibri"/>
                <a:cs typeface="Calibri"/>
              </a:rPr>
              <a:t>oblíquas</a:t>
            </a:r>
            <a:r>
              <a:rPr sz="3438" spc="50" dirty="0">
                <a:solidFill>
                  <a:schemeClr val="tx2">
                    <a:lumMod val="75000"/>
                  </a:schemeClr>
                </a:solidFill>
                <a:latin typeface="Calibri"/>
                <a:cs typeface="Calibri"/>
              </a:rPr>
              <a:t> </a:t>
            </a:r>
            <a:r>
              <a:rPr sz="3438" dirty="0">
                <a:solidFill>
                  <a:schemeClr val="tx2">
                    <a:lumMod val="75000"/>
                  </a:schemeClr>
                </a:solidFill>
                <a:latin typeface="Calibri"/>
                <a:cs typeface="Calibri"/>
              </a:rPr>
              <a:t>reversas</a:t>
            </a:r>
            <a:r>
              <a:rPr sz="3438" spc="50" dirty="0">
                <a:solidFill>
                  <a:schemeClr val="tx2">
                    <a:lumMod val="75000"/>
                  </a:schemeClr>
                </a:solidFill>
                <a:latin typeface="Calibri"/>
                <a:cs typeface="Calibri"/>
              </a:rPr>
              <a:t> </a:t>
            </a:r>
            <a:r>
              <a:rPr sz="3438" dirty="0">
                <a:solidFill>
                  <a:schemeClr val="tx2">
                    <a:lumMod val="75000"/>
                  </a:schemeClr>
                </a:solidFill>
                <a:latin typeface="Calibri"/>
                <a:cs typeface="Calibri"/>
              </a:rPr>
              <a:t>do</a:t>
            </a:r>
            <a:r>
              <a:rPr sz="3438" spc="50" dirty="0">
                <a:solidFill>
                  <a:schemeClr val="tx2">
                    <a:lumMod val="75000"/>
                  </a:schemeClr>
                </a:solidFill>
                <a:latin typeface="Calibri"/>
                <a:cs typeface="Calibri"/>
              </a:rPr>
              <a:t> </a:t>
            </a:r>
            <a:r>
              <a:rPr sz="3438" dirty="0">
                <a:solidFill>
                  <a:schemeClr val="tx2">
                    <a:lumMod val="75000"/>
                  </a:schemeClr>
                </a:solidFill>
                <a:latin typeface="Calibri"/>
                <a:cs typeface="Calibri"/>
              </a:rPr>
              <a:t>maéolo</a:t>
            </a:r>
            <a:r>
              <a:rPr sz="3438" spc="50" dirty="0">
                <a:solidFill>
                  <a:schemeClr val="tx2">
                    <a:lumMod val="75000"/>
                  </a:schemeClr>
                </a:solidFill>
                <a:latin typeface="Calibri"/>
                <a:cs typeface="Calibri"/>
              </a:rPr>
              <a:t> </a:t>
            </a:r>
            <a:r>
              <a:rPr sz="3438" spc="-10" dirty="0">
                <a:solidFill>
                  <a:schemeClr val="tx2">
                    <a:lumMod val="75000"/>
                  </a:schemeClr>
                </a:solidFill>
                <a:latin typeface="Calibri"/>
                <a:cs typeface="Calibri"/>
              </a:rPr>
              <a:t>medial²,³.</a:t>
            </a:r>
            <a:endParaRPr sz="3438" dirty="0">
              <a:solidFill>
                <a:schemeClr val="tx2">
                  <a:lumMod val="75000"/>
                </a:schemeClr>
              </a:solidFill>
              <a:latin typeface="Calibri"/>
              <a:cs typeface="Calibri"/>
            </a:endParaRPr>
          </a:p>
        </p:txBody>
      </p:sp>
      <p:sp>
        <p:nvSpPr>
          <p:cNvPr id="3" name="object 3"/>
          <p:cNvSpPr txBox="1"/>
          <p:nvPr/>
        </p:nvSpPr>
        <p:spPr>
          <a:xfrm>
            <a:off x="841660" y="17982461"/>
            <a:ext cx="13471885" cy="9310638"/>
          </a:xfrm>
          <a:prstGeom prst="rect">
            <a:avLst/>
          </a:prstGeom>
        </p:spPr>
        <p:txBody>
          <a:bodyPr vert="horz" wrap="square" lIns="0" tIns="11430" rIns="0" bIns="0" rtlCol="0">
            <a:spAutoFit/>
          </a:bodyPr>
          <a:lstStyle/>
          <a:p>
            <a:pPr marL="12700">
              <a:lnSpc>
                <a:spcPct val="100000"/>
              </a:lnSpc>
              <a:spcBef>
                <a:spcPts val="90"/>
              </a:spcBef>
            </a:pPr>
            <a:r>
              <a:rPr sz="6016" b="1" spc="-10" dirty="0">
                <a:solidFill>
                  <a:schemeClr val="tx2">
                    <a:lumMod val="75000"/>
                  </a:schemeClr>
                </a:solidFill>
                <a:latin typeface="Calibri"/>
                <a:cs typeface="Calibri"/>
              </a:rPr>
              <a:t>Objetivo</a:t>
            </a:r>
            <a:endParaRPr sz="6016" dirty="0">
              <a:solidFill>
                <a:schemeClr val="tx2">
                  <a:lumMod val="75000"/>
                </a:schemeClr>
              </a:solidFill>
              <a:latin typeface="Calibri"/>
              <a:cs typeface="Calibri"/>
            </a:endParaRPr>
          </a:p>
          <a:p>
            <a:pPr marL="12700" marR="5080" algn="just">
              <a:lnSpc>
                <a:spcPct val="118200"/>
              </a:lnSpc>
              <a:spcBef>
                <a:spcPts val="940"/>
              </a:spcBef>
            </a:pPr>
            <a:r>
              <a:rPr sz="3438" dirty="0">
                <a:solidFill>
                  <a:schemeClr val="tx2">
                    <a:lumMod val="75000"/>
                  </a:schemeClr>
                </a:solidFill>
                <a:latin typeface="Calibri"/>
                <a:cs typeface="Calibri"/>
              </a:rPr>
              <a:t>O</a:t>
            </a:r>
            <a:r>
              <a:rPr sz="3438" spc="65" dirty="0">
                <a:solidFill>
                  <a:schemeClr val="tx2">
                    <a:lumMod val="75000"/>
                  </a:schemeClr>
                </a:solidFill>
                <a:latin typeface="Calibri"/>
                <a:cs typeface="Calibri"/>
              </a:rPr>
              <a:t>  </a:t>
            </a:r>
            <a:r>
              <a:rPr sz="3438" dirty="0">
                <a:solidFill>
                  <a:schemeClr val="tx2">
                    <a:lumMod val="75000"/>
                  </a:schemeClr>
                </a:solidFill>
                <a:latin typeface="Calibri"/>
                <a:cs typeface="Calibri"/>
              </a:rPr>
              <a:t>presente</a:t>
            </a:r>
            <a:r>
              <a:rPr sz="3438" spc="70" dirty="0">
                <a:solidFill>
                  <a:schemeClr val="tx2">
                    <a:lumMod val="75000"/>
                  </a:schemeClr>
                </a:solidFill>
                <a:latin typeface="Calibri"/>
                <a:cs typeface="Calibri"/>
              </a:rPr>
              <a:t>  </a:t>
            </a:r>
            <a:r>
              <a:rPr sz="3438" dirty="0">
                <a:solidFill>
                  <a:schemeClr val="tx2">
                    <a:lumMod val="75000"/>
                  </a:schemeClr>
                </a:solidFill>
                <a:latin typeface="Calibri"/>
                <a:cs typeface="Calibri"/>
              </a:rPr>
              <a:t>estudo</a:t>
            </a:r>
            <a:r>
              <a:rPr sz="3438" spc="70" dirty="0">
                <a:solidFill>
                  <a:schemeClr val="tx2">
                    <a:lumMod val="75000"/>
                  </a:schemeClr>
                </a:solidFill>
                <a:latin typeface="Calibri"/>
                <a:cs typeface="Calibri"/>
              </a:rPr>
              <a:t>  </a:t>
            </a:r>
            <a:r>
              <a:rPr sz="3438" dirty="0">
                <a:solidFill>
                  <a:schemeClr val="tx2">
                    <a:lumMod val="75000"/>
                  </a:schemeClr>
                </a:solidFill>
                <a:latin typeface="Calibri"/>
                <a:cs typeface="Calibri"/>
              </a:rPr>
              <a:t>tem</a:t>
            </a:r>
            <a:r>
              <a:rPr sz="3438" spc="70" dirty="0">
                <a:solidFill>
                  <a:schemeClr val="tx2">
                    <a:lumMod val="75000"/>
                  </a:schemeClr>
                </a:solidFill>
                <a:latin typeface="Calibri"/>
                <a:cs typeface="Calibri"/>
              </a:rPr>
              <a:t>  </a:t>
            </a:r>
            <a:r>
              <a:rPr sz="3438" dirty="0">
                <a:solidFill>
                  <a:schemeClr val="tx2">
                    <a:lumMod val="75000"/>
                  </a:schemeClr>
                </a:solidFill>
                <a:latin typeface="Calibri"/>
                <a:cs typeface="Calibri"/>
              </a:rPr>
              <a:t>como</a:t>
            </a:r>
            <a:r>
              <a:rPr sz="3438" spc="70" dirty="0">
                <a:solidFill>
                  <a:schemeClr val="tx2">
                    <a:lumMod val="75000"/>
                  </a:schemeClr>
                </a:solidFill>
                <a:latin typeface="Calibri"/>
                <a:cs typeface="Calibri"/>
              </a:rPr>
              <a:t>  </a:t>
            </a:r>
            <a:r>
              <a:rPr sz="3438" dirty="0">
                <a:solidFill>
                  <a:schemeClr val="tx2">
                    <a:lumMod val="75000"/>
                  </a:schemeClr>
                </a:solidFill>
                <a:latin typeface="Calibri"/>
                <a:cs typeface="Calibri"/>
              </a:rPr>
              <a:t>objetivo</a:t>
            </a:r>
            <a:r>
              <a:rPr sz="3438" spc="70" dirty="0">
                <a:solidFill>
                  <a:schemeClr val="tx2">
                    <a:lumMod val="75000"/>
                  </a:schemeClr>
                </a:solidFill>
                <a:latin typeface="Calibri"/>
                <a:cs typeface="Calibri"/>
              </a:rPr>
              <a:t>  </a:t>
            </a:r>
            <a:r>
              <a:rPr sz="3438" dirty="0">
                <a:solidFill>
                  <a:schemeClr val="tx2">
                    <a:lumMod val="75000"/>
                  </a:schemeClr>
                </a:solidFill>
                <a:latin typeface="Calibri"/>
                <a:cs typeface="Calibri"/>
              </a:rPr>
              <a:t>avaliar</a:t>
            </a:r>
            <a:r>
              <a:rPr sz="3438" spc="65" dirty="0">
                <a:solidFill>
                  <a:schemeClr val="tx2">
                    <a:lumMod val="75000"/>
                  </a:schemeClr>
                </a:solidFill>
                <a:latin typeface="Calibri"/>
                <a:cs typeface="Calibri"/>
              </a:rPr>
              <a:t>  </a:t>
            </a:r>
            <a:r>
              <a:rPr sz="3438" dirty="0">
                <a:solidFill>
                  <a:schemeClr val="tx2">
                    <a:lumMod val="75000"/>
                  </a:schemeClr>
                </a:solidFill>
                <a:latin typeface="Calibri"/>
                <a:cs typeface="Calibri"/>
              </a:rPr>
              <a:t>os</a:t>
            </a:r>
            <a:r>
              <a:rPr sz="3438" spc="70" dirty="0">
                <a:solidFill>
                  <a:schemeClr val="tx2">
                    <a:lumMod val="75000"/>
                  </a:schemeClr>
                </a:solidFill>
                <a:latin typeface="Calibri"/>
                <a:cs typeface="Calibri"/>
              </a:rPr>
              <a:t>  </a:t>
            </a:r>
            <a:r>
              <a:rPr sz="3438" dirty="0">
                <a:solidFill>
                  <a:schemeClr val="tx2">
                    <a:lumMod val="75000"/>
                  </a:schemeClr>
                </a:solidFill>
                <a:latin typeface="Calibri"/>
                <a:cs typeface="Calibri"/>
              </a:rPr>
              <a:t>desfechos</a:t>
            </a:r>
            <a:r>
              <a:rPr sz="3438" spc="70" dirty="0">
                <a:solidFill>
                  <a:schemeClr val="tx2">
                    <a:lumMod val="75000"/>
                  </a:schemeClr>
                </a:solidFill>
                <a:latin typeface="Calibri"/>
                <a:cs typeface="Calibri"/>
              </a:rPr>
              <a:t>  </a:t>
            </a:r>
            <a:r>
              <a:rPr sz="3438" dirty="0">
                <a:solidFill>
                  <a:schemeClr val="tx2">
                    <a:lumMod val="75000"/>
                  </a:schemeClr>
                </a:solidFill>
                <a:latin typeface="Calibri"/>
                <a:cs typeface="Calibri"/>
              </a:rPr>
              <a:t>clínico</a:t>
            </a:r>
            <a:r>
              <a:rPr sz="3438" spc="70" dirty="0">
                <a:solidFill>
                  <a:schemeClr val="tx2">
                    <a:lumMod val="75000"/>
                  </a:schemeClr>
                </a:solidFill>
                <a:latin typeface="Calibri"/>
                <a:cs typeface="Calibri"/>
              </a:rPr>
              <a:t>  </a:t>
            </a:r>
            <a:r>
              <a:rPr sz="3438" spc="-50" dirty="0">
                <a:solidFill>
                  <a:schemeClr val="tx2">
                    <a:lumMod val="75000"/>
                  </a:schemeClr>
                </a:solidFill>
                <a:latin typeface="Calibri"/>
                <a:cs typeface="Calibri"/>
              </a:rPr>
              <a:t>e </a:t>
            </a:r>
            <a:r>
              <a:rPr sz="3438" dirty="0">
                <a:solidFill>
                  <a:schemeClr val="tx2">
                    <a:lumMod val="75000"/>
                  </a:schemeClr>
                </a:solidFill>
                <a:latin typeface="Calibri"/>
                <a:cs typeface="Calibri"/>
              </a:rPr>
              <a:t>radiográfico</a:t>
            </a:r>
            <a:r>
              <a:rPr sz="3438" spc="360" dirty="0">
                <a:solidFill>
                  <a:schemeClr val="tx2">
                    <a:lumMod val="75000"/>
                  </a:schemeClr>
                </a:solidFill>
                <a:latin typeface="Calibri"/>
                <a:cs typeface="Calibri"/>
              </a:rPr>
              <a:t> </a:t>
            </a:r>
            <a:r>
              <a:rPr sz="3438" dirty="0">
                <a:solidFill>
                  <a:schemeClr val="tx2">
                    <a:lumMod val="75000"/>
                  </a:schemeClr>
                </a:solidFill>
                <a:latin typeface="Calibri"/>
                <a:cs typeface="Calibri"/>
              </a:rPr>
              <a:t>da</a:t>
            </a:r>
            <a:r>
              <a:rPr sz="3438" spc="365" dirty="0">
                <a:solidFill>
                  <a:schemeClr val="tx2">
                    <a:lumMod val="75000"/>
                  </a:schemeClr>
                </a:solidFill>
                <a:latin typeface="Calibri"/>
                <a:cs typeface="Calibri"/>
              </a:rPr>
              <a:t> </a:t>
            </a:r>
            <a:r>
              <a:rPr sz="3438" dirty="0">
                <a:solidFill>
                  <a:schemeClr val="tx2">
                    <a:lumMod val="75000"/>
                  </a:schemeClr>
                </a:solidFill>
                <a:latin typeface="Calibri"/>
                <a:cs typeface="Calibri"/>
              </a:rPr>
              <a:t>fixação</a:t>
            </a:r>
            <a:r>
              <a:rPr sz="3438" spc="365" dirty="0">
                <a:solidFill>
                  <a:schemeClr val="tx2">
                    <a:lumMod val="75000"/>
                  </a:schemeClr>
                </a:solidFill>
                <a:latin typeface="Calibri"/>
                <a:cs typeface="Calibri"/>
              </a:rPr>
              <a:t> </a:t>
            </a:r>
            <a:r>
              <a:rPr sz="3438" dirty="0">
                <a:solidFill>
                  <a:schemeClr val="tx2">
                    <a:lumMod val="75000"/>
                  </a:schemeClr>
                </a:solidFill>
                <a:latin typeface="Calibri"/>
                <a:cs typeface="Calibri"/>
              </a:rPr>
              <a:t>anterógrada</a:t>
            </a:r>
            <a:r>
              <a:rPr sz="3438" spc="365" dirty="0">
                <a:solidFill>
                  <a:schemeClr val="tx2">
                    <a:lumMod val="75000"/>
                  </a:schemeClr>
                </a:solidFill>
                <a:latin typeface="Calibri"/>
                <a:cs typeface="Calibri"/>
              </a:rPr>
              <a:t> </a:t>
            </a:r>
            <a:r>
              <a:rPr sz="3438" dirty="0">
                <a:solidFill>
                  <a:schemeClr val="tx2">
                    <a:lumMod val="75000"/>
                  </a:schemeClr>
                </a:solidFill>
                <a:latin typeface="Calibri"/>
                <a:cs typeface="Calibri"/>
              </a:rPr>
              <a:t>da</a:t>
            </a:r>
            <a:r>
              <a:rPr sz="3438" spc="365" dirty="0">
                <a:solidFill>
                  <a:schemeClr val="tx2">
                    <a:lumMod val="75000"/>
                  </a:schemeClr>
                </a:solidFill>
                <a:latin typeface="Calibri"/>
                <a:cs typeface="Calibri"/>
              </a:rPr>
              <a:t> </a:t>
            </a:r>
            <a:r>
              <a:rPr sz="3438" dirty="0">
                <a:solidFill>
                  <a:schemeClr val="tx2">
                    <a:lumMod val="75000"/>
                  </a:schemeClr>
                </a:solidFill>
                <a:latin typeface="Calibri"/>
                <a:cs typeface="Calibri"/>
              </a:rPr>
              <a:t>fratura</a:t>
            </a:r>
            <a:r>
              <a:rPr sz="3438" spc="365" dirty="0">
                <a:solidFill>
                  <a:schemeClr val="tx2">
                    <a:lumMod val="75000"/>
                  </a:schemeClr>
                </a:solidFill>
                <a:latin typeface="Calibri"/>
                <a:cs typeface="Calibri"/>
              </a:rPr>
              <a:t> </a:t>
            </a:r>
            <a:r>
              <a:rPr sz="3438" dirty="0">
                <a:solidFill>
                  <a:schemeClr val="tx2">
                    <a:lumMod val="75000"/>
                  </a:schemeClr>
                </a:solidFill>
                <a:latin typeface="Calibri"/>
                <a:cs typeface="Calibri"/>
              </a:rPr>
              <a:t>do</a:t>
            </a:r>
            <a:r>
              <a:rPr sz="3438" spc="365" dirty="0">
                <a:solidFill>
                  <a:schemeClr val="tx2">
                    <a:lumMod val="75000"/>
                  </a:schemeClr>
                </a:solidFill>
                <a:latin typeface="Calibri"/>
                <a:cs typeface="Calibri"/>
              </a:rPr>
              <a:t> </a:t>
            </a:r>
            <a:r>
              <a:rPr sz="3438" dirty="0">
                <a:solidFill>
                  <a:schemeClr val="tx2">
                    <a:lumMod val="75000"/>
                  </a:schemeClr>
                </a:solidFill>
                <a:latin typeface="Calibri"/>
                <a:cs typeface="Calibri"/>
              </a:rPr>
              <a:t>maléolo</a:t>
            </a:r>
            <a:r>
              <a:rPr sz="3438" spc="360" dirty="0">
                <a:solidFill>
                  <a:schemeClr val="tx2">
                    <a:lumMod val="75000"/>
                  </a:schemeClr>
                </a:solidFill>
                <a:latin typeface="Calibri"/>
                <a:cs typeface="Calibri"/>
              </a:rPr>
              <a:t> </a:t>
            </a:r>
            <a:r>
              <a:rPr sz="3438" dirty="0">
                <a:solidFill>
                  <a:schemeClr val="tx2">
                    <a:lumMod val="75000"/>
                  </a:schemeClr>
                </a:solidFill>
                <a:latin typeface="Calibri"/>
                <a:cs typeface="Calibri"/>
              </a:rPr>
              <a:t>medial</a:t>
            </a:r>
            <a:r>
              <a:rPr sz="3438" spc="365" dirty="0">
                <a:solidFill>
                  <a:schemeClr val="tx2">
                    <a:lumMod val="75000"/>
                  </a:schemeClr>
                </a:solidFill>
                <a:latin typeface="Calibri"/>
                <a:cs typeface="Calibri"/>
              </a:rPr>
              <a:t> </a:t>
            </a:r>
            <a:r>
              <a:rPr sz="3438" spc="-25" dirty="0">
                <a:solidFill>
                  <a:schemeClr val="tx2">
                    <a:lumMod val="75000"/>
                  </a:schemeClr>
                </a:solidFill>
                <a:latin typeface="Calibri"/>
                <a:cs typeface="Calibri"/>
              </a:rPr>
              <a:t>com </a:t>
            </a:r>
            <a:r>
              <a:rPr sz="3438" dirty="0">
                <a:solidFill>
                  <a:schemeClr val="tx2">
                    <a:lumMod val="75000"/>
                  </a:schemeClr>
                </a:solidFill>
                <a:latin typeface="Calibri"/>
                <a:cs typeface="Calibri"/>
              </a:rPr>
              <a:t>parafusos</a:t>
            </a:r>
            <a:r>
              <a:rPr sz="3438" spc="35" dirty="0">
                <a:solidFill>
                  <a:schemeClr val="tx2">
                    <a:lumMod val="75000"/>
                  </a:schemeClr>
                </a:solidFill>
                <a:latin typeface="Calibri"/>
                <a:cs typeface="Calibri"/>
              </a:rPr>
              <a:t> </a:t>
            </a:r>
            <a:r>
              <a:rPr sz="3438" dirty="0">
                <a:solidFill>
                  <a:schemeClr val="tx2">
                    <a:lumMod val="75000"/>
                  </a:schemeClr>
                </a:solidFill>
                <a:latin typeface="Calibri"/>
                <a:cs typeface="Calibri"/>
              </a:rPr>
              <a:t>de</a:t>
            </a:r>
            <a:r>
              <a:rPr sz="3438" spc="40" dirty="0">
                <a:solidFill>
                  <a:schemeClr val="tx2">
                    <a:lumMod val="75000"/>
                  </a:schemeClr>
                </a:solidFill>
                <a:latin typeface="Calibri"/>
                <a:cs typeface="Calibri"/>
              </a:rPr>
              <a:t> </a:t>
            </a:r>
            <a:r>
              <a:rPr sz="3438" dirty="0">
                <a:solidFill>
                  <a:schemeClr val="tx2">
                    <a:lumMod val="75000"/>
                  </a:schemeClr>
                </a:solidFill>
                <a:latin typeface="Calibri"/>
                <a:cs typeface="Calibri"/>
              </a:rPr>
              <a:t>tração</a:t>
            </a:r>
            <a:r>
              <a:rPr sz="3438" spc="40" dirty="0">
                <a:solidFill>
                  <a:schemeClr val="tx2">
                    <a:lumMod val="75000"/>
                  </a:schemeClr>
                </a:solidFill>
                <a:latin typeface="Calibri"/>
                <a:cs typeface="Calibri"/>
              </a:rPr>
              <a:t> </a:t>
            </a:r>
            <a:r>
              <a:rPr sz="3438" dirty="0">
                <a:solidFill>
                  <a:schemeClr val="tx2">
                    <a:lumMod val="75000"/>
                  </a:schemeClr>
                </a:solidFill>
                <a:latin typeface="Calibri"/>
                <a:cs typeface="Calibri"/>
              </a:rPr>
              <a:t>em</a:t>
            </a:r>
            <a:r>
              <a:rPr sz="3438" spc="40" dirty="0">
                <a:solidFill>
                  <a:schemeClr val="tx2">
                    <a:lumMod val="75000"/>
                  </a:schemeClr>
                </a:solidFill>
                <a:latin typeface="Calibri"/>
                <a:cs typeface="Calibri"/>
              </a:rPr>
              <a:t> </a:t>
            </a:r>
            <a:r>
              <a:rPr sz="3438" dirty="0">
                <a:solidFill>
                  <a:schemeClr val="tx2">
                    <a:lumMod val="75000"/>
                  </a:schemeClr>
                </a:solidFill>
                <a:latin typeface="Calibri"/>
                <a:cs typeface="Calibri"/>
              </a:rPr>
              <a:t>uma</a:t>
            </a:r>
            <a:r>
              <a:rPr sz="3438" spc="40" dirty="0">
                <a:solidFill>
                  <a:schemeClr val="tx2">
                    <a:lumMod val="75000"/>
                  </a:schemeClr>
                </a:solidFill>
                <a:latin typeface="Calibri"/>
                <a:cs typeface="Calibri"/>
              </a:rPr>
              <a:t> </a:t>
            </a:r>
            <a:r>
              <a:rPr sz="3438" dirty="0">
                <a:solidFill>
                  <a:schemeClr val="tx2">
                    <a:lumMod val="75000"/>
                  </a:schemeClr>
                </a:solidFill>
                <a:latin typeface="Calibri"/>
                <a:cs typeface="Calibri"/>
              </a:rPr>
              <a:t>série</a:t>
            </a:r>
            <a:r>
              <a:rPr sz="3438" spc="40" dirty="0">
                <a:solidFill>
                  <a:schemeClr val="tx2">
                    <a:lumMod val="75000"/>
                  </a:schemeClr>
                </a:solidFill>
                <a:latin typeface="Calibri"/>
                <a:cs typeface="Calibri"/>
              </a:rPr>
              <a:t> </a:t>
            </a:r>
            <a:r>
              <a:rPr sz="3438" dirty="0">
                <a:solidFill>
                  <a:schemeClr val="tx2">
                    <a:lumMod val="75000"/>
                  </a:schemeClr>
                </a:solidFill>
                <a:latin typeface="Calibri"/>
                <a:cs typeface="Calibri"/>
              </a:rPr>
              <a:t>de</a:t>
            </a:r>
            <a:r>
              <a:rPr sz="3438" spc="40" dirty="0">
                <a:solidFill>
                  <a:schemeClr val="tx2">
                    <a:lumMod val="75000"/>
                  </a:schemeClr>
                </a:solidFill>
                <a:latin typeface="Calibri"/>
                <a:cs typeface="Calibri"/>
              </a:rPr>
              <a:t> </a:t>
            </a:r>
            <a:r>
              <a:rPr sz="3438" spc="-10" dirty="0">
                <a:solidFill>
                  <a:schemeClr val="tx2">
                    <a:lumMod val="75000"/>
                  </a:schemeClr>
                </a:solidFill>
                <a:latin typeface="Calibri"/>
                <a:cs typeface="Calibri"/>
              </a:rPr>
              <a:t>casos.</a:t>
            </a:r>
            <a:endParaRPr sz="3438" dirty="0">
              <a:solidFill>
                <a:schemeClr val="tx2">
                  <a:lumMod val="75000"/>
                </a:schemeClr>
              </a:solidFill>
              <a:latin typeface="Calibri"/>
              <a:cs typeface="Calibri"/>
            </a:endParaRPr>
          </a:p>
          <a:p>
            <a:pPr marL="12700">
              <a:lnSpc>
                <a:spcPct val="100000"/>
              </a:lnSpc>
              <a:spcBef>
                <a:spcPts val="715"/>
              </a:spcBef>
            </a:pPr>
            <a:r>
              <a:rPr sz="6016" b="1" spc="-10" dirty="0">
                <a:solidFill>
                  <a:schemeClr val="tx2">
                    <a:lumMod val="75000"/>
                  </a:schemeClr>
                </a:solidFill>
                <a:latin typeface="Calibri"/>
                <a:cs typeface="Calibri"/>
              </a:rPr>
              <a:t>Métodos</a:t>
            </a:r>
            <a:endParaRPr sz="6016" dirty="0">
              <a:solidFill>
                <a:schemeClr val="tx2">
                  <a:lumMod val="75000"/>
                </a:schemeClr>
              </a:solidFill>
              <a:latin typeface="Calibri"/>
              <a:cs typeface="Calibri"/>
            </a:endParaRPr>
          </a:p>
          <a:p>
            <a:pPr marL="12700" marR="5080" algn="just">
              <a:lnSpc>
                <a:spcPct val="118200"/>
              </a:lnSpc>
              <a:spcBef>
                <a:spcPts val="550"/>
              </a:spcBef>
            </a:pPr>
            <a:r>
              <a:rPr sz="3438" dirty="0" err="1">
                <a:solidFill>
                  <a:schemeClr val="tx2">
                    <a:lumMod val="75000"/>
                  </a:schemeClr>
                </a:solidFill>
                <a:latin typeface="Calibri"/>
                <a:cs typeface="Calibri"/>
              </a:rPr>
              <a:t>Foram</a:t>
            </a:r>
            <a:r>
              <a:rPr sz="3438" spc="215" dirty="0">
                <a:solidFill>
                  <a:schemeClr val="tx2">
                    <a:lumMod val="75000"/>
                  </a:schemeClr>
                </a:solidFill>
                <a:latin typeface="Calibri"/>
                <a:cs typeface="Calibri"/>
              </a:rPr>
              <a:t> </a:t>
            </a:r>
            <a:r>
              <a:rPr sz="3438" dirty="0">
                <a:solidFill>
                  <a:schemeClr val="tx2">
                    <a:lumMod val="75000"/>
                  </a:schemeClr>
                </a:solidFill>
                <a:latin typeface="Calibri"/>
                <a:cs typeface="Calibri"/>
              </a:rPr>
              <a:t>avaliados,</a:t>
            </a:r>
            <a:r>
              <a:rPr sz="3438" spc="215" dirty="0">
                <a:solidFill>
                  <a:schemeClr val="tx2">
                    <a:lumMod val="75000"/>
                  </a:schemeClr>
                </a:solidFill>
                <a:latin typeface="Calibri"/>
                <a:cs typeface="Calibri"/>
              </a:rPr>
              <a:t> </a:t>
            </a:r>
            <a:r>
              <a:rPr sz="3438" dirty="0">
                <a:solidFill>
                  <a:schemeClr val="tx2">
                    <a:lumMod val="75000"/>
                  </a:schemeClr>
                </a:solidFill>
                <a:latin typeface="Calibri"/>
                <a:cs typeface="Calibri"/>
              </a:rPr>
              <a:t>retrospectivamente,</a:t>
            </a:r>
            <a:r>
              <a:rPr sz="3438" spc="215" dirty="0">
                <a:solidFill>
                  <a:schemeClr val="tx2">
                    <a:lumMod val="75000"/>
                  </a:schemeClr>
                </a:solidFill>
                <a:latin typeface="Calibri"/>
                <a:cs typeface="Calibri"/>
              </a:rPr>
              <a:t> </a:t>
            </a:r>
            <a:r>
              <a:rPr sz="3438" dirty="0">
                <a:solidFill>
                  <a:schemeClr val="tx2">
                    <a:lumMod val="75000"/>
                  </a:schemeClr>
                </a:solidFill>
                <a:latin typeface="Calibri"/>
                <a:cs typeface="Calibri"/>
              </a:rPr>
              <a:t>pacientes</a:t>
            </a:r>
            <a:r>
              <a:rPr sz="3438" spc="215" dirty="0">
                <a:solidFill>
                  <a:schemeClr val="tx2">
                    <a:lumMod val="75000"/>
                  </a:schemeClr>
                </a:solidFill>
                <a:latin typeface="Calibri"/>
                <a:cs typeface="Calibri"/>
              </a:rPr>
              <a:t> </a:t>
            </a:r>
            <a:r>
              <a:rPr sz="3438" dirty="0">
                <a:solidFill>
                  <a:schemeClr val="tx2">
                    <a:lumMod val="75000"/>
                  </a:schemeClr>
                </a:solidFill>
                <a:latin typeface="Calibri"/>
                <a:cs typeface="Calibri"/>
              </a:rPr>
              <a:t>submetidos</a:t>
            </a:r>
            <a:r>
              <a:rPr sz="3438" spc="220" dirty="0">
                <a:solidFill>
                  <a:schemeClr val="tx2">
                    <a:lumMod val="75000"/>
                  </a:schemeClr>
                </a:solidFill>
                <a:latin typeface="Calibri"/>
                <a:cs typeface="Calibri"/>
              </a:rPr>
              <a:t> </a:t>
            </a:r>
            <a:r>
              <a:rPr sz="3438" dirty="0">
                <a:solidFill>
                  <a:schemeClr val="tx2">
                    <a:lumMod val="75000"/>
                  </a:schemeClr>
                </a:solidFill>
                <a:latin typeface="Calibri"/>
                <a:cs typeface="Calibri"/>
              </a:rPr>
              <a:t>à</a:t>
            </a:r>
            <a:r>
              <a:rPr sz="3438" spc="215" dirty="0">
                <a:solidFill>
                  <a:schemeClr val="tx2">
                    <a:lumMod val="75000"/>
                  </a:schemeClr>
                </a:solidFill>
                <a:latin typeface="Calibri"/>
                <a:cs typeface="Calibri"/>
              </a:rPr>
              <a:t> </a:t>
            </a:r>
            <a:r>
              <a:rPr sz="3438" dirty="0">
                <a:solidFill>
                  <a:schemeClr val="tx2">
                    <a:lumMod val="75000"/>
                  </a:schemeClr>
                </a:solidFill>
                <a:latin typeface="Calibri"/>
                <a:cs typeface="Calibri"/>
              </a:rPr>
              <a:t>fixação</a:t>
            </a:r>
            <a:r>
              <a:rPr sz="3438" spc="215" dirty="0">
                <a:solidFill>
                  <a:schemeClr val="tx2">
                    <a:lumMod val="75000"/>
                  </a:schemeClr>
                </a:solidFill>
                <a:latin typeface="Calibri"/>
                <a:cs typeface="Calibri"/>
              </a:rPr>
              <a:t> </a:t>
            </a:r>
            <a:r>
              <a:rPr sz="3438" spc="-25" dirty="0">
                <a:solidFill>
                  <a:schemeClr val="tx2">
                    <a:lumMod val="75000"/>
                  </a:schemeClr>
                </a:solidFill>
                <a:latin typeface="Calibri"/>
                <a:cs typeface="Calibri"/>
              </a:rPr>
              <a:t>de </a:t>
            </a:r>
            <a:r>
              <a:rPr sz="3438" dirty="0">
                <a:solidFill>
                  <a:schemeClr val="tx2">
                    <a:lumMod val="75000"/>
                  </a:schemeClr>
                </a:solidFill>
                <a:latin typeface="Calibri"/>
                <a:cs typeface="Calibri"/>
              </a:rPr>
              <a:t>fratura</a:t>
            </a:r>
            <a:r>
              <a:rPr sz="3438" spc="90" dirty="0">
                <a:solidFill>
                  <a:schemeClr val="tx2">
                    <a:lumMod val="75000"/>
                  </a:schemeClr>
                </a:solidFill>
                <a:latin typeface="Calibri"/>
                <a:cs typeface="Calibri"/>
              </a:rPr>
              <a:t> </a:t>
            </a:r>
            <a:r>
              <a:rPr sz="3438" dirty="0">
                <a:solidFill>
                  <a:schemeClr val="tx2">
                    <a:lumMod val="75000"/>
                  </a:schemeClr>
                </a:solidFill>
                <a:latin typeface="Calibri"/>
                <a:cs typeface="Calibri"/>
              </a:rPr>
              <a:t>desviada</a:t>
            </a:r>
            <a:r>
              <a:rPr sz="3438" spc="90" dirty="0">
                <a:solidFill>
                  <a:schemeClr val="tx2">
                    <a:lumMod val="75000"/>
                  </a:schemeClr>
                </a:solidFill>
                <a:latin typeface="Calibri"/>
                <a:cs typeface="Calibri"/>
              </a:rPr>
              <a:t> </a:t>
            </a:r>
            <a:r>
              <a:rPr sz="3438" dirty="0">
                <a:solidFill>
                  <a:schemeClr val="tx2">
                    <a:lumMod val="75000"/>
                  </a:schemeClr>
                </a:solidFill>
                <a:latin typeface="Calibri"/>
                <a:cs typeface="Calibri"/>
              </a:rPr>
              <a:t>do</a:t>
            </a:r>
            <a:r>
              <a:rPr sz="3438" spc="90" dirty="0">
                <a:solidFill>
                  <a:schemeClr val="tx2">
                    <a:lumMod val="75000"/>
                  </a:schemeClr>
                </a:solidFill>
                <a:latin typeface="Calibri"/>
                <a:cs typeface="Calibri"/>
              </a:rPr>
              <a:t> </a:t>
            </a:r>
            <a:r>
              <a:rPr sz="3438" dirty="0">
                <a:solidFill>
                  <a:schemeClr val="tx2">
                    <a:lumMod val="75000"/>
                  </a:schemeClr>
                </a:solidFill>
                <a:latin typeface="Calibri"/>
                <a:cs typeface="Calibri"/>
              </a:rPr>
              <a:t>maléolo</a:t>
            </a:r>
            <a:r>
              <a:rPr sz="3438" spc="85" dirty="0">
                <a:solidFill>
                  <a:schemeClr val="tx2">
                    <a:lumMod val="75000"/>
                  </a:schemeClr>
                </a:solidFill>
                <a:latin typeface="Calibri"/>
                <a:cs typeface="Calibri"/>
              </a:rPr>
              <a:t> </a:t>
            </a:r>
            <a:r>
              <a:rPr sz="3438" dirty="0">
                <a:solidFill>
                  <a:schemeClr val="tx2">
                    <a:lumMod val="75000"/>
                  </a:schemeClr>
                </a:solidFill>
                <a:latin typeface="Calibri"/>
                <a:cs typeface="Calibri"/>
              </a:rPr>
              <a:t>medial</a:t>
            </a:r>
            <a:r>
              <a:rPr sz="3438" spc="90" dirty="0">
                <a:solidFill>
                  <a:schemeClr val="tx2">
                    <a:lumMod val="75000"/>
                  </a:schemeClr>
                </a:solidFill>
                <a:latin typeface="Calibri"/>
                <a:cs typeface="Calibri"/>
              </a:rPr>
              <a:t> </a:t>
            </a:r>
            <a:r>
              <a:rPr sz="3438" dirty="0">
                <a:solidFill>
                  <a:schemeClr val="tx2">
                    <a:lumMod val="75000"/>
                  </a:schemeClr>
                </a:solidFill>
                <a:latin typeface="Calibri"/>
                <a:cs typeface="Calibri"/>
              </a:rPr>
              <a:t>com</a:t>
            </a:r>
            <a:r>
              <a:rPr sz="3438" spc="90" dirty="0">
                <a:solidFill>
                  <a:schemeClr val="tx2">
                    <a:lumMod val="75000"/>
                  </a:schemeClr>
                </a:solidFill>
                <a:latin typeface="Calibri"/>
                <a:cs typeface="Calibri"/>
              </a:rPr>
              <a:t> </a:t>
            </a:r>
            <a:r>
              <a:rPr sz="3438" dirty="0">
                <a:solidFill>
                  <a:schemeClr val="tx2">
                    <a:lumMod val="75000"/>
                  </a:schemeClr>
                </a:solidFill>
                <a:latin typeface="Calibri"/>
                <a:cs typeface="Calibri"/>
              </a:rPr>
              <a:t>padrão</a:t>
            </a:r>
            <a:r>
              <a:rPr sz="3438" spc="90" dirty="0">
                <a:solidFill>
                  <a:schemeClr val="tx2">
                    <a:lumMod val="75000"/>
                  </a:schemeClr>
                </a:solidFill>
                <a:latin typeface="Calibri"/>
                <a:cs typeface="Calibri"/>
              </a:rPr>
              <a:t> </a:t>
            </a:r>
            <a:r>
              <a:rPr sz="3438" dirty="0">
                <a:solidFill>
                  <a:schemeClr val="tx2">
                    <a:lumMod val="75000"/>
                  </a:schemeClr>
                </a:solidFill>
                <a:latin typeface="Calibri"/>
                <a:cs typeface="Calibri"/>
              </a:rPr>
              <a:t>oblíquo</a:t>
            </a:r>
            <a:r>
              <a:rPr sz="3438" spc="90" dirty="0">
                <a:solidFill>
                  <a:schemeClr val="tx2">
                    <a:lumMod val="75000"/>
                  </a:schemeClr>
                </a:solidFill>
                <a:latin typeface="Calibri"/>
                <a:cs typeface="Calibri"/>
              </a:rPr>
              <a:t> </a:t>
            </a:r>
            <a:r>
              <a:rPr sz="3438" dirty="0">
                <a:solidFill>
                  <a:schemeClr val="tx2">
                    <a:lumMod val="75000"/>
                  </a:schemeClr>
                </a:solidFill>
                <a:latin typeface="Calibri"/>
                <a:cs typeface="Calibri"/>
              </a:rPr>
              <a:t>reverso,</a:t>
            </a:r>
            <a:r>
              <a:rPr sz="3438" spc="90" dirty="0">
                <a:solidFill>
                  <a:schemeClr val="tx2">
                    <a:lumMod val="75000"/>
                  </a:schemeClr>
                </a:solidFill>
                <a:latin typeface="Calibri"/>
                <a:cs typeface="Calibri"/>
              </a:rPr>
              <a:t> </a:t>
            </a:r>
            <a:r>
              <a:rPr sz="3438" spc="-10" dirty="0">
                <a:solidFill>
                  <a:schemeClr val="tx2">
                    <a:lumMod val="75000"/>
                  </a:schemeClr>
                </a:solidFill>
                <a:latin typeface="Calibri"/>
                <a:cs typeface="Calibri"/>
              </a:rPr>
              <a:t>tratados </a:t>
            </a:r>
            <a:r>
              <a:rPr sz="3438" dirty="0">
                <a:solidFill>
                  <a:schemeClr val="tx2">
                    <a:lumMod val="75000"/>
                  </a:schemeClr>
                </a:solidFill>
                <a:latin typeface="Calibri"/>
                <a:cs typeface="Calibri"/>
              </a:rPr>
              <a:t>com</a:t>
            </a:r>
            <a:r>
              <a:rPr sz="3438" spc="215" dirty="0">
                <a:solidFill>
                  <a:schemeClr val="tx2">
                    <a:lumMod val="75000"/>
                  </a:schemeClr>
                </a:solidFill>
                <a:latin typeface="Calibri"/>
                <a:cs typeface="Calibri"/>
              </a:rPr>
              <a:t>  </a:t>
            </a:r>
            <a:r>
              <a:rPr sz="3438" dirty="0">
                <a:solidFill>
                  <a:schemeClr val="tx2">
                    <a:lumMod val="75000"/>
                  </a:schemeClr>
                </a:solidFill>
                <a:latin typeface="Calibri"/>
                <a:cs typeface="Calibri"/>
              </a:rPr>
              <a:t>parafusos</a:t>
            </a:r>
            <a:r>
              <a:rPr sz="3438" spc="215" dirty="0">
                <a:solidFill>
                  <a:schemeClr val="tx2">
                    <a:lumMod val="75000"/>
                  </a:schemeClr>
                </a:solidFill>
                <a:latin typeface="Calibri"/>
                <a:cs typeface="Calibri"/>
              </a:rPr>
              <a:t>  </a:t>
            </a:r>
            <a:r>
              <a:rPr sz="3438" dirty="0">
                <a:solidFill>
                  <a:schemeClr val="tx2">
                    <a:lumMod val="75000"/>
                  </a:schemeClr>
                </a:solidFill>
                <a:latin typeface="Calibri"/>
                <a:cs typeface="Calibri"/>
              </a:rPr>
              <a:t>de</a:t>
            </a:r>
            <a:r>
              <a:rPr sz="3438" spc="215" dirty="0">
                <a:solidFill>
                  <a:schemeClr val="tx2">
                    <a:lumMod val="75000"/>
                  </a:schemeClr>
                </a:solidFill>
                <a:latin typeface="Calibri"/>
                <a:cs typeface="Calibri"/>
              </a:rPr>
              <a:t>  </a:t>
            </a:r>
            <a:r>
              <a:rPr sz="3438" dirty="0">
                <a:solidFill>
                  <a:schemeClr val="tx2">
                    <a:lumMod val="75000"/>
                  </a:schemeClr>
                </a:solidFill>
                <a:latin typeface="Calibri"/>
                <a:cs typeface="Calibri"/>
              </a:rPr>
              <a:t>minifragmentos</a:t>
            </a:r>
            <a:r>
              <a:rPr sz="3438" spc="215" dirty="0">
                <a:solidFill>
                  <a:schemeClr val="tx2">
                    <a:lumMod val="75000"/>
                  </a:schemeClr>
                </a:solidFill>
                <a:latin typeface="Calibri"/>
                <a:cs typeface="Calibri"/>
              </a:rPr>
              <a:t>  </a:t>
            </a:r>
            <a:r>
              <a:rPr sz="3438" dirty="0">
                <a:solidFill>
                  <a:schemeClr val="tx2">
                    <a:lumMod val="75000"/>
                  </a:schemeClr>
                </a:solidFill>
                <a:latin typeface="Calibri"/>
                <a:cs typeface="Calibri"/>
              </a:rPr>
              <a:t>em</a:t>
            </a:r>
            <a:r>
              <a:rPr sz="3438" spc="215" dirty="0">
                <a:solidFill>
                  <a:schemeClr val="tx2">
                    <a:lumMod val="75000"/>
                  </a:schemeClr>
                </a:solidFill>
                <a:latin typeface="Calibri"/>
                <a:cs typeface="Calibri"/>
              </a:rPr>
              <a:t>  </a:t>
            </a:r>
            <a:r>
              <a:rPr sz="3438" dirty="0">
                <a:solidFill>
                  <a:schemeClr val="tx2">
                    <a:lumMod val="75000"/>
                  </a:schemeClr>
                </a:solidFill>
                <a:latin typeface="Calibri"/>
                <a:cs typeface="Calibri"/>
              </a:rPr>
              <a:t>sentido</a:t>
            </a:r>
            <a:r>
              <a:rPr sz="3438" spc="215" dirty="0">
                <a:solidFill>
                  <a:schemeClr val="tx2">
                    <a:lumMod val="75000"/>
                  </a:schemeClr>
                </a:solidFill>
                <a:latin typeface="Calibri"/>
                <a:cs typeface="Calibri"/>
              </a:rPr>
              <a:t>  </a:t>
            </a:r>
            <a:r>
              <a:rPr sz="3438" dirty="0">
                <a:solidFill>
                  <a:schemeClr val="tx2">
                    <a:lumMod val="75000"/>
                  </a:schemeClr>
                </a:solidFill>
                <a:latin typeface="Calibri"/>
                <a:cs typeface="Calibri"/>
              </a:rPr>
              <a:t>anterógrado.</a:t>
            </a:r>
            <a:r>
              <a:rPr sz="3438" spc="215" dirty="0">
                <a:solidFill>
                  <a:schemeClr val="tx2">
                    <a:lumMod val="75000"/>
                  </a:schemeClr>
                </a:solidFill>
                <a:latin typeface="Calibri"/>
                <a:cs typeface="Calibri"/>
              </a:rPr>
              <a:t>  </a:t>
            </a:r>
            <a:r>
              <a:rPr sz="3438" spc="-10" dirty="0">
                <a:solidFill>
                  <a:schemeClr val="tx2">
                    <a:lumMod val="75000"/>
                  </a:schemeClr>
                </a:solidFill>
                <a:latin typeface="Calibri"/>
                <a:cs typeface="Calibri"/>
              </a:rPr>
              <a:t>Foram </a:t>
            </a:r>
            <a:r>
              <a:rPr sz="3438" dirty="0">
                <a:solidFill>
                  <a:schemeClr val="tx2">
                    <a:lumMod val="75000"/>
                  </a:schemeClr>
                </a:solidFill>
                <a:latin typeface="Calibri"/>
                <a:cs typeface="Calibri"/>
              </a:rPr>
              <a:t>incluídos</a:t>
            </a:r>
            <a:r>
              <a:rPr sz="3438" spc="100" dirty="0">
                <a:solidFill>
                  <a:schemeClr val="tx2">
                    <a:lumMod val="75000"/>
                  </a:schemeClr>
                </a:solidFill>
                <a:latin typeface="Calibri"/>
                <a:cs typeface="Calibri"/>
              </a:rPr>
              <a:t>  </a:t>
            </a:r>
            <a:r>
              <a:rPr sz="3438" dirty="0">
                <a:solidFill>
                  <a:schemeClr val="tx2">
                    <a:lumMod val="75000"/>
                  </a:schemeClr>
                </a:solidFill>
                <a:latin typeface="Calibri"/>
                <a:cs typeface="Calibri"/>
              </a:rPr>
              <a:t>apenas</a:t>
            </a:r>
            <a:r>
              <a:rPr sz="3438" spc="105" dirty="0">
                <a:solidFill>
                  <a:schemeClr val="tx2">
                    <a:lumMod val="75000"/>
                  </a:schemeClr>
                </a:solidFill>
                <a:latin typeface="Calibri"/>
                <a:cs typeface="Calibri"/>
              </a:rPr>
              <a:t>  </a:t>
            </a:r>
            <a:r>
              <a:rPr sz="3438" dirty="0">
                <a:solidFill>
                  <a:schemeClr val="tx2">
                    <a:lumMod val="75000"/>
                  </a:schemeClr>
                </a:solidFill>
                <a:latin typeface="Calibri"/>
                <a:cs typeface="Calibri"/>
              </a:rPr>
              <a:t>os</a:t>
            </a:r>
            <a:r>
              <a:rPr sz="3438" spc="105" dirty="0">
                <a:solidFill>
                  <a:schemeClr val="tx2">
                    <a:lumMod val="75000"/>
                  </a:schemeClr>
                </a:solidFill>
                <a:latin typeface="Calibri"/>
                <a:cs typeface="Calibri"/>
              </a:rPr>
              <a:t>  </a:t>
            </a:r>
            <a:r>
              <a:rPr sz="3438" dirty="0">
                <a:solidFill>
                  <a:schemeClr val="tx2">
                    <a:lumMod val="75000"/>
                  </a:schemeClr>
                </a:solidFill>
                <a:latin typeface="Calibri"/>
                <a:cs typeface="Calibri"/>
              </a:rPr>
              <a:t>casos</a:t>
            </a:r>
            <a:r>
              <a:rPr sz="3438" spc="105" dirty="0">
                <a:solidFill>
                  <a:schemeClr val="tx2">
                    <a:lumMod val="75000"/>
                  </a:schemeClr>
                </a:solidFill>
                <a:latin typeface="Calibri"/>
                <a:cs typeface="Calibri"/>
              </a:rPr>
              <a:t>  </a:t>
            </a:r>
            <a:r>
              <a:rPr sz="3438" dirty="0">
                <a:solidFill>
                  <a:schemeClr val="tx2">
                    <a:lumMod val="75000"/>
                  </a:schemeClr>
                </a:solidFill>
                <a:latin typeface="Calibri"/>
                <a:cs typeface="Calibri"/>
              </a:rPr>
              <a:t>com</a:t>
            </a:r>
            <a:r>
              <a:rPr sz="3438" spc="105" dirty="0">
                <a:solidFill>
                  <a:schemeClr val="tx2">
                    <a:lumMod val="75000"/>
                  </a:schemeClr>
                </a:solidFill>
                <a:latin typeface="Calibri"/>
                <a:cs typeface="Calibri"/>
              </a:rPr>
              <a:t>  </a:t>
            </a:r>
            <a:r>
              <a:rPr sz="3438" dirty="0">
                <a:solidFill>
                  <a:schemeClr val="tx2">
                    <a:lumMod val="75000"/>
                  </a:schemeClr>
                </a:solidFill>
                <a:latin typeface="Calibri"/>
                <a:cs typeface="Calibri"/>
              </a:rPr>
              <a:t>seguimento</a:t>
            </a:r>
            <a:r>
              <a:rPr sz="3438" spc="105" dirty="0">
                <a:solidFill>
                  <a:schemeClr val="tx2">
                    <a:lumMod val="75000"/>
                  </a:schemeClr>
                </a:solidFill>
                <a:latin typeface="Calibri"/>
                <a:cs typeface="Calibri"/>
              </a:rPr>
              <a:t>  </a:t>
            </a:r>
            <a:r>
              <a:rPr sz="3438" dirty="0">
                <a:solidFill>
                  <a:schemeClr val="tx2">
                    <a:lumMod val="75000"/>
                  </a:schemeClr>
                </a:solidFill>
                <a:latin typeface="Calibri"/>
                <a:cs typeface="Calibri"/>
              </a:rPr>
              <a:t>mínimo</a:t>
            </a:r>
            <a:r>
              <a:rPr sz="3438" spc="100" dirty="0">
                <a:solidFill>
                  <a:schemeClr val="tx2">
                    <a:lumMod val="75000"/>
                  </a:schemeClr>
                </a:solidFill>
                <a:latin typeface="Calibri"/>
                <a:cs typeface="Calibri"/>
              </a:rPr>
              <a:t>  </a:t>
            </a:r>
            <a:r>
              <a:rPr sz="3438" dirty="0">
                <a:solidFill>
                  <a:schemeClr val="tx2">
                    <a:lumMod val="75000"/>
                  </a:schemeClr>
                </a:solidFill>
                <a:latin typeface="Calibri"/>
                <a:cs typeface="Calibri"/>
              </a:rPr>
              <a:t>de</a:t>
            </a:r>
            <a:r>
              <a:rPr sz="3438" spc="105" dirty="0">
                <a:solidFill>
                  <a:schemeClr val="tx2">
                    <a:lumMod val="75000"/>
                  </a:schemeClr>
                </a:solidFill>
                <a:latin typeface="Calibri"/>
                <a:cs typeface="Calibri"/>
              </a:rPr>
              <a:t>  </a:t>
            </a:r>
            <a:r>
              <a:rPr sz="3438" dirty="0">
                <a:solidFill>
                  <a:schemeClr val="tx2">
                    <a:lumMod val="75000"/>
                  </a:schemeClr>
                </a:solidFill>
                <a:latin typeface="Calibri"/>
                <a:cs typeface="Calibri"/>
              </a:rPr>
              <a:t>6</a:t>
            </a:r>
            <a:r>
              <a:rPr sz="3438" spc="105" dirty="0">
                <a:solidFill>
                  <a:schemeClr val="tx2">
                    <a:lumMod val="75000"/>
                  </a:schemeClr>
                </a:solidFill>
                <a:latin typeface="Calibri"/>
                <a:cs typeface="Calibri"/>
              </a:rPr>
              <a:t>  </a:t>
            </a:r>
            <a:r>
              <a:rPr sz="3438" dirty="0">
                <a:solidFill>
                  <a:schemeClr val="tx2">
                    <a:lumMod val="75000"/>
                  </a:schemeClr>
                </a:solidFill>
                <a:latin typeface="Calibri"/>
                <a:cs typeface="Calibri"/>
              </a:rPr>
              <a:t>meses.</a:t>
            </a:r>
            <a:r>
              <a:rPr sz="3438" spc="105" dirty="0">
                <a:solidFill>
                  <a:schemeClr val="tx2">
                    <a:lumMod val="75000"/>
                  </a:schemeClr>
                </a:solidFill>
                <a:latin typeface="Calibri"/>
                <a:cs typeface="Calibri"/>
              </a:rPr>
              <a:t>  </a:t>
            </a:r>
            <a:r>
              <a:rPr sz="3438" spc="-25" dirty="0">
                <a:solidFill>
                  <a:schemeClr val="tx2">
                    <a:lumMod val="75000"/>
                  </a:schemeClr>
                </a:solidFill>
                <a:latin typeface="Calibri"/>
                <a:cs typeface="Calibri"/>
              </a:rPr>
              <a:t>Os </a:t>
            </a:r>
            <a:r>
              <a:rPr sz="3438" dirty="0">
                <a:solidFill>
                  <a:schemeClr val="tx2">
                    <a:lumMod val="75000"/>
                  </a:schemeClr>
                </a:solidFill>
                <a:latin typeface="Calibri"/>
                <a:cs typeface="Calibri"/>
              </a:rPr>
              <a:t>desfechos</a:t>
            </a:r>
            <a:r>
              <a:rPr sz="3438" spc="390" dirty="0">
                <a:solidFill>
                  <a:schemeClr val="tx2">
                    <a:lumMod val="75000"/>
                  </a:schemeClr>
                </a:solidFill>
                <a:latin typeface="Calibri"/>
                <a:cs typeface="Calibri"/>
              </a:rPr>
              <a:t> </a:t>
            </a:r>
            <a:r>
              <a:rPr sz="3438" dirty="0">
                <a:solidFill>
                  <a:schemeClr val="tx2">
                    <a:lumMod val="75000"/>
                  </a:schemeClr>
                </a:solidFill>
                <a:latin typeface="Calibri"/>
                <a:cs typeface="Calibri"/>
              </a:rPr>
              <a:t>funcionais</a:t>
            </a:r>
            <a:r>
              <a:rPr sz="3438" spc="395" dirty="0">
                <a:solidFill>
                  <a:schemeClr val="tx2">
                    <a:lumMod val="75000"/>
                  </a:schemeClr>
                </a:solidFill>
                <a:latin typeface="Calibri"/>
                <a:cs typeface="Calibri"/>
              </a:rPr>
              <a:t> </a:t>
            </a:r>
            <a:r>
              <a:rPr sz="3438" dirty="0">
                <a:solidFill>
                  <a:schemeClr val="tx2">
                    <a:lumMod val="75000"/>
                  </a:schemeClr>
                </a:solidFill>
                <a:latin typeface="Calibri"/>
                <a:cs typeface="Calibri"/>
              </a:rPr>
              <a:t>foram</a:t>
            </a:r>
            <a:r>
              <a:rPr sz="3438" spc="395" dirty="0">
                <a:solidFill>
                  <a:schemeClr val="tx2">
                    <a:lumMod val="75000"/>
                  </a:schemeClr>
                </a:solidFill>
                <a:latin typeface="Calibri"/>
                <a:cs typeface="Calibri"/>
              </a:rPr>
              <a:t> </a:t>
            </a:r>
            <a:r>
              <a:rPr sz="3438" dirty="0">
                <a:solidFill>
                  <a:schemeClr val="tx2">
                    <a:lumMod val="75000"/>
                  </a:schemeClr>
                </a:solidFill>
                <a:latin typeface="Calibri"/>
                <a:cs typeface="Calibri"/>
              </a:rPr>
              <a:t>analisados</a:t>
            </a:r>
            <a:r>
              <a:rPr sz="3438" spc="395" dirty="0">
                <a:solidFill>
                  <a:schemeClr val="tx2">
                    <a:lumMod val="75000"/>
                  </a:schemeClr>
                </a:solidFill>
                <a:latin typeface="Calibri"/>
                <a:cs typeface="Calibri"/>
              </a:rPr>
              <a:t> </a:t>
            </a:r>
            <a:r>
              <a:rPr sz="3438" dirty="0">
                <a:solidFill>
                  <a:schemeClr val="tx2">
                    <a:lumMod val="75000"/>
                  </a:schemeClr>
                </a:solidFill>
                <a:latin typeface="Calibri"/>
                <a:cs typeface="Calibri"/>
              </a:rPr>
              <a:t>utilizando</a:t>
            </a:r>
            <a:r>
              <a:rPr sz="3438" spc="395" dirty="0">
                <a:solidFill>
                  <a:schemeClr val="tx2">
                    <a:lumMod val="75000"/>
                  </a:schemeClr>
                </a:solidFill>
                <a:latin typeface="Calibri"/>
                <a:cs typeface="Calibri"/>
              </a:rPr>
              <a:t> </a:t>
            </a:r>
            <a:r>
              <a:rPr sz="3438" dirty="0">
                <a:solidFill>
                  <a:schemeClr val="tx2">
                    <a:lumMod val="75000"/>
                  </a:schemeClr>
                </a:solidFill>
                <a:latin typeface="Calibri"/>
                <a:cs typeface="Calibri"/>
              </a:rPr>
              <a:t>dos</a:t>
            </a:r>
            <a:r>
              <a:rPr sz="3438" spc="395" dirty="0">
                <a:solidFill>
                  <a:schemeClr val="tx2">
                    <a:lumMod val="75000"/>
                  </a:schemeClr>
                </a:solidFill>
                <a:latin typeface="Calibri"/>
                <a:cs typeface="Calibri"/>
              </a:rPr>
              <a:t> </a:t>
            </a:r>
            <a:r>
              <a:rPr sz="3438" dirty="0">
                <a:solidFill>
                  <a:schemeClr val="tx2">
                    <a:lumMod val="75000"/>
                  </a:schemeClr>
                </a:solidFill>
                <a:latin typeface="Calibri"/>
                <a:cs typeface="Calibri"/>
              </a:rPr>
              <a:t>escores</a:t>
            </a:r>
            <a:r>
              <a:rPr sz="3438" spc="395" dirty="0">
                <a:solidFill>
                  <a:schemeClr val="tx2">
                    <a:lumMod val="75000"/>
                  </a:schemeClr>
                </a:solidFill>
                <a:latin typeface="Calibri"/>
                <a:cs typeface="Calibri"/>
              </a:rPr>
              <a:t> </a:t>
            </a:r>
            <a:r>
              <a:rPr sz="3438" dirty="0">
                <a:solidFill>
                  <a:schemeClr val="tx2">
                    <a:lumMod val="75000"/>
                  </a:schemeClr>
                </a:solidFill>
                <a:latin typeface="Calibri"/>
                <a:cs typeface="Calibri"/>
              </a:rPr>
              <a:t>AOFAS</a:t>
            </a:r>
            <a:r>
              <a:rPr sz="3438" spc="395" dirty="0">
                <a:solidFill>
                  <a:schemeClr val="tx2">
                    <a:lumMod val="75000"/>
                  </a:schemeClr>
                </a:solidFill>
                <a:latin typeface="Calibri"/>
                <a:cs typeface="Calibri"/>
              </a:rPr>
              <a:t> </a:t>
            </a:r>
            <a:r>
              <a:rPr sz="3438" spc="-50" dirty="0">
                <a:solidFill>
                  <a:schemeClr val="tx2">
                    <a:lumMod val="75000"/>
                  </a:schemeClr>
                </a:solidFill>
                <a:latin typeface="Calibri"/>
                <a:cs typeface="Calibri"/>
              </a:rPr>
              <a:t>e </a:t>
            </a:r>
            <a:r>
              <a:rPr sz="3438" dirty="0">
                <a:solidFill>
                  <a:schemeClr val="tx2">
                    <a:lumMod val="75000"/>
                  </a:schemeClr>
                </a:solidFill>
                <a:latin typeface="Calibri"/>
                <a:cs typeface="Calibri"/>
              </a:rPr>
              <a:t>Olerud-Molander,</a:t>
            </a:r>
            <a:r>
              <a:rPr sz="3438" spc="240" dirty="0">
                <a:solidFill>
                  <a:schemeClr val="tx2">
                    <a:lumMod val="75000"/>
                  </a:schemeClr>
                </a:solidFill>
                <a:latin typeface="Calibri"/>
                <a:cs typeface="Calibri"/>
              </a:rPr>
              <a:t>  </a:t>
            </a:r>
            <a:r>
              <a:rPr sz="3438" dirty="0">
                <a:solidFill>
                  <a:schemeClr val="tx2">
                    <a:lumMod val="75000"/>
                  </a:schemeClr>
                </a:solidFill>
                <a:latin typeface="Calibri"/>
                <a:cs typeface="Calibri"/>
              </a:rPr>
              <a:t>enquanto</a:t>
            </a:r>
            <a:r>
              <a:rPr sz="3438" spc="240" dirty="0">
                <a:solidFill>
                  <a:schemeClr val="tx2">
                    <a:lumMod val="75000"/>
                  </a:schemeClr>
                </a:solidFill>
                <a:latin typeface="Calibri"/>
                <a:cs typeface="Calibri"/>
              </a:rPr>
              <a:t>  </a:t>
            </a:r>
            <a:r>
              <a:rPr sz="3438" dirty="0">
                <a:solidFill>
                  <a:schemeClr val="tx2">
                    <a:lumMod val="75000"/>
                  </a:schemeClr>
                </a:solidFill>
                <a:latin typeface="Calibri"/>
                <a:cs typeface="Calibri"/>
              </a:rPr>
              <a:t>as</a:t>
            </a:r>
            <a:r>
              <a:rPr sz="3438" spc="240" dirty="0">
                <a:solidFill>
                  <a:schemeClr val="tx2">
                    <a:lumMod val="75000"/>
                  </a:schemeClr>
                </a:solidFill>
                <a:latin typeface="Calibri"/>
                <a:cs typeface="Calibri"/>
              </a:rPr>
              <a:t>  </a:t>
            </a:r>
            <a:r>
              <a:rPr sz="3438" dirty="0">
                <a:solidFill>
                  <a:schemeClr val="tx2">
                    <a:lumMod val="75000"/>
                  </a:schemeClr>
                </a:solidFill>
                <a:latin typeface="Calibri"/>
                <a:cs typeface="Calibri"/>
              </a:rPr>
              <a:t>complicações</a:t>
            </a:r>
            <a:r>
              <a:rPr sz="3438" spc="240" dirty="0">
                <a:solidFill>
                  <a:schemeClr val="tx2">
                    <a:lumMod val="75000"/>
                  </a:schemeClr>
                </a:solidFill>
                <a:latin typeface="Calibri"/>
                <a:cs typeface="Calibri"/>
              </a:rPr>
              <a:t>  </a:t>
            </a:r>
            <a:r>
              <a:rPr sz="3438" dirty="0">
                <a:solidFill>
                  <a:schemeClr val="tx2">
                    <a:lumMod val="75000"/>
                  </a:schemeClr>
                </a:solidFill>
                <a:latin typeface="Calibri"/>
                <a:cs typeface="Calibri"/>
              </a:rPr>
              <a:t>consideradas</a:t>
            </a:r>
            <a:r>
              <a:rPr sz="3438" spc="240" dirty="0">
                <a:solidFill>
                  <a:schemeClr val="tx2">
                    <a:lumMod val="75000"/>
                  </a:schemeClr>
                </a:solidFill>
                <a:latin typeface="Calibri"/>
                <a:cs typeface="Calibri"/>
              </a:rPr>
              <a:t>  </a:t>
            </a:r>
            <a:r>
              <a:rPr sz="3438" spc="-10" dirty="0">
                <a:solidFill>
                  <a:schemeClr val="tx2">
                    <a:lumMod val="75000"/>
                  </a:schemeClr>
                </a:solidFill>
                <a:latin typeface="Calibri"/>
                <a:cs typeface="Calibri"/>
              </a:rPr>
              <a:t>incluíram </a:t>
            </a:r>
            <a:r>
              <a:rPr sz="3438" dirty="0">
                <a:solidFill>
                  <a:schemeClr val="tx2">
                    <a:lumMod val="75000"/>
                  </a:schemeClr>
                </a:solidFill>
                <a:latin typeface="Calibri"/>
                <a:cs typeface="Calibri"/>
              </a:rPr>
              <a:t>perda</a:t>
            </a:r>
            <a:r>
              <a:rPr sz="3438" spc="190" dirty="0">
                <a:solidFill>
                  <a:schemeClr val="tx2">
                    <a:lumMod val="75000"/>
                  </a:schemeClr>
                </a:solidFill>
                <a:latin typeface="Calibri"/>
                <a:cs typeface="Calibri"/>
              </a:rPr>
              <a:t> </a:t>
            </a:r>
            <a:r>
              <a:rPr sz="3438" dirty="0">
                <a:solidFill>
                  <a:schemeClr val="tx2">
                    <a:lumMod val="75000"/>
                  </a:schemeClr>
                </a:solidFill>
                <a:latin typeface="Calibri"/>
                <a:cs typeface="Calibri"/>
              </a:rPr>
              <a:t>de</a:t>
            </a:r>
            <a:r>
              <a:rPr sz="3438" spc="195" dirty="0">
                <a:solidFill>
                  <a:schemeClr val="tx2">
                    <a:lumMod val="75000"/>
                  </a:schemeClr>
                </a:solidFill>
                <a:latin typeface="Calibri"/>
                <a:cs typeface="Calibri"/>
              </a:rPr>
              <a:t> </a:t>
            </a:r>
            <a:r>
              <a:rPr sz="3438" dirty="0">
                <a:solidFill>
                  <a:schemeClr val="tx2">
                    <a:lumMod val="75000"/>
                  </a:schemeClr>
                </a:solidFill>
                <a:latin typeface="Calibri"/>
                <a:cs typeface="Calibri"/>
              </a:rPr>
              <a:t>redução,</a:t>
            </a:r>
            <a:r>
              <a:rPr sz="3438" spc="190" dirty="0">
                <a:solidFill>
                  <a:schemeClr val="tx2">
                    <a:lumMod val="75000"/>
                  </a:schemeClr>
                </a:solidFill>
                <a:latin typeface="Calibri"/>
                <a:cs typeface="Calibri"/>
              </a:rPr>
              <a:t> </a:t>
            </a:r>
            <a:r>
              <a:rPr sz="3438" dirty="0">
                <a:solidFill>
                  <a:schemeClr val="tx2">
                    <a:lumMod val="75000"/>
                  </a:schemeClr>
                </a:solidFill>
                <a:latin typeface="Calibri"/>
                <a:cs typeface="Calibri"/>
              </a:rPr>
              <a:t>infecção</a:t>
            </a:r>
            <a:r>
              <a:rPr sz="3438" spc="195" dirty="0">
                <a:solidFill>
                  <a:schemeClr val="tx2">
                    <a:lumMod val="75000"/>
                  </a:schemeClr>
                </a:solidFill>
                <a:latin typeface="Calibri"/>
                <a:cs typeface="Calibri"/>
              </a:rPr>
              <a:t> </a:t>
            </a:r>
            <a:r>
              <a:rPr sz="3438" dirty="0">
                <a:solidFill>
                  <a:schemeClr val="tx2">
                    <a:lumMod val="75000"/>
                  </a:schemeClr>
                </a:solidFill>
                <a:latin typeface="Calibri"/>
                <a:cs typeface="Calibri"/>
              </a:rPr>
              <a:t>relacionada</a:t>
            </a:r>
            <a:r>
              <a:rPr sz="3438" spc="190" dirty="0">
                <a:solidFill>
                  <a:schemeClr val="tx2">
                    <a:lumMod val="75000"/>
                  </a:schemeClr>
                </a:solidFill>
                <a:latin typeface="Calibri"/>
                <a:cs typeface="Calibri"/>
              </a:rPr>
              <a:t> </a:t>
            </a:r>
            <a:r>
              <a:rPr sz="3438" dirty="0">
                <a:solidFill>
                  <a:schemeClr val="tx2">
                    <a:lumMod val="75000"/>
                  </a:schemeClr>
                </a:solidFill>
                <a:latin typeface="Calibri"/>
                <a:cs typeface="Calibri"/>
              </a:rPr>
              <a:t>à</a:t>
            </a:r>
            <a:r>
              <a:rPr sz="3438" spc="195" dirty="0">
                <a:solidFill>
                  <a:schemeClr val="tx2">
                    <a:lumMod val="75000"/>
                  </a:schemeClr>
                </a:solidFill>
                <a:latin typeface="Calibri"/>
                <a:cs typeface="Calibri"/>
              </a:rPr>
              <a:t> </a:t>
            </a:r>
            <a:r>
              <a:rPr sz="3438" dirty="0">
                <a:solidFill>
                  <a:schemeClr val="tx2">
                    <a:lumMod val="75000"/>
                  </a:schemeClr>
                </a:solidFill>
                <a:latin typeface="Calibri"/>
                <a:cs typeface="Calibri"/>
              </a:rPr>
              <a:t>fratura,</a:t>
            </a:r>
            <a:r>
              <a:rPr sz="3438" spc="190" dirty="0">
                <a:solidFill>
                  <a:schemeClr val="tx2">
                    <a:lumMod val="75000"/>
                  </a:schemeClr>
                </a:solidFill>
                <a:latin typeface="Calibri"/>
                <a:cs typeface="Calibri"/>
              </a:rPr>
              <a:t> </a:t>
            </a:r>
            <a:r>
              <a:rPr sz="3438" dirty="0">
                <a:solidFill>
                  <a:schemeClr val="tx2">
                    <a:lumMod val="75000"/>
                  </a:schemeClr>
                </a:solidFill>
                <a:latin typeface="Calibri"/>
                <a:cs typeface="Calibri"/>
              </a:rPr>
              <a:t>não-união,</a:t>
            </a:r>
            <a:r>
              <a:rPr sz="3438" spc="195" dirty="0">
                <a:solidFill>
                  <a:schemeClr val="tx2">
                    <a:lumMod val="75000"/>
                  </a:schemeClr>
                </a:solidFill>
                <a:latin typeface="Calibri"/>
                <a:cs typeface="Calibri"/>
              </a:rPr>
              <a:t> </a:t>
            </a:r>
            <a:r>
              <a:rPr sz="3438" dirty="0">
                <a:solidFill>
                  <a:schemeClr val="tx2">
                    <a:lumMod val="75000"/>
                  </a:schemeClr>
                </a:solidFill>
                <a:latin typeface="Calibri"/>
                <a:cs typeface="Calibri"/>
              </a:rPr>
              <a:t>má-união</a:t>
            </a:r>
            <a:r>
              <a:rPr sz="3438" spc="190" dirty="0">
                <a:solidFill>
                  <a:schemeClr val="tx2">
                    <a:lumMod val="75000"/>
                  </a:schemeClr>
                </a:solidFill>
                <a:latin typeface="Calibri"/>
                <a:cs typeface="Calibri"/>
              </a:rPr>
              <a:t> </a:t>
            </a:r>
            <a:r>
              <a:rPr sz="3438" spc="-50" dirty="0">
                <a:solidFill>
                  <a:schemeClr val="tx2">
                    <a:lumMod val="75000"/>
                  </a:schemeClr>
                </a:solidFill>
                <a:latin typeface="Calibri"/>
                <a:cs typeface="Calibri"/>
              </a:rPr>
              <a:t>e </a:t>
            </a:r>
            <a:r>
              <a:rPr sz="3438" dirty="0">
                <a:solidFill>
                  <a:schemeClr val="tx2">
                    <a:lumMod val="75000"/>
                  </a:schemeClr>
                </a:solidFill>
                <a:latin typeface="Calibri"/>
                <a:cs typeface="Calibri"/>
              </a:rPr>
              <a:t>necrose</a:t>
            </a:r>
            <a:r>
              <a:rPr sz="3438" spc="35" dirty="0">
                <a:solidFill>
                  <a:schemeClr val="tx2">
                    <a:lumMod val="75000"/>
                  </a:schemeClr>
                </a:solidFill>
                <a:latin typeface="Calibri"/>
                <a:cs typeface="Calibri"/>
              </a:rPr>
              <a:t> </a:t>
            </a:r>
            <a:r>
              <a:rPr sz="3438" dirty="0">
                <a:solidFill>
                  <a:schemeClr val="tx2">
                    <a:lumMod val="75000"/>
                  </a:schemeClr>
                </a:solidFill>
                <a:latin typeface="Calibri"/>
                <a:cs typeface="Calibri"/>
              </a:rPr>
              <a:t>de</a:t>
            </a:r>
            <a:r>
              <a:rPr sz="3438" spc="45" dirty="0">
                <a:solidFill>
                  <a:schemeClr val="tx2">
                    <a:lumMod val="75000"/>
                  </a:schemeClr>
                </a:solidFill>
                <a:latin typeface="Calibri"/>
                <a:cs typeface="Calibri"/>
              </a:rPr>
              <a:t> </a:t>
            </a:r>
            <a:r>
              <a:rPr sz="3438" dirty="0">
                <a:solidFill>
                  <a:schemeClr val="tx2">
                    <a:lumMod val="75000"/>
                  </a:schemeClr>
                </a:solidFill>
                <a:latin typeface="Calibri"/>
                <a:cs typeface="Calibri"/>
              </a:rPr>
              <a:t>partes</a:t>
            </a:r>
            <a:r>
              <a:rPr sz="3438" spc="45" dirty="0">
                <a:solidFill>
                  <a:schemeClr val="tx2">
                    <a:lumMod val="75000"/>
                  </a:schemeClr>
                </a:solidFill>
                <a:latin typeface="Calibri"/>
                <a:cs typeface="Calibri"/>
              </a:rPr>
              <a:t> </a:t>
            </a:r>
            <a:r>
              <a:rPr sz="3438" dirty="0">
                <a:solidFill>
                  <a:schemeClr val="tx2">
                    <a:lumMod val="75000"/>
                  </a:schemeClr>
                </a:solidFill>
                <a:latin typeface="Calibri"/>
                <a:cs typeface="Calibri"/>
              </a:rPr>
              <a:t>moles</a:t>
            </a:r>
            <a:r>
              <a:rPr sz="3438" spc="50" dirty="0">
                <a:solidFill>
                  <a:schemeClr val="tx2">
                    <a:lumMod val="75000"/>
                  </a:schemeClr>
                </a:solidFill>
                <a:latin typeface="Calibri"/>
                <a:cs typeface="Calibri"/>
              </a:rPr>
              <a:t> </a:t>
            </a:r>
            <a:r>
              <a:rPr sz="3438" dirty="0">
                <a:solidFill>
                  <a:schemeClr val="tx2">
                    <a:lumMod val="75000"/>
                  </a:schemeClr>
                </a:solidFill>
                <a:latin typeface="Calibri"/>
                <a:cs typeface="Calibri"/>
              </a:rPr>
              <a:t>que</a:t>
            </a:r>
            <a:r>
              <a:rPr sz="3438" spc="45" dirty="0">
                <a:solidFill>
                  <a:schemeClr val="tx2">
                    <a:lumMod val="75000"/>
                  </a:schemeClr>
                </a:solidFill>
                <a:latin typeface="Calibri"/>
                <a:cs typeface="Calibri"/>
              </a:rPr>
              <a:t> </a:t>
            </a:r>
            <a:r>
              <a:rPr sz="3438" dirty="0">
                <a:solidFill>
                  <a:schemeClr val="tx2">
                    <a:lumMod val="75000"/>
                  </a:schemeClr>
                </a:solidFill>
                <a:latin typeface="Calibri"/>
                <a:cs typeface="Calibri"/>
              </a:rPr>
              <a:t>exigisse</a:t>
            </a:r>
            <a:r>
              <a:rPr sz="3438" spc="45" dirty="0">
                <a:solidFill>
                  <a:schemeClr val="tx2">
                    <a:lumMod val="75000"/>
                  </a:schemeClr>
                </a:solidFill>
                <a:latin typeface="Calibri"/>
                <a:cs typeface="Calibri"/>
              </a:rPr>
              <a:t> </a:t>
            </a:r>
            <a:r>
              <a:rPr sz="3438" dirty="0">
                <a:solidFill>
                  <a:schemeClr val="tx2">
                    <a:lumMod val="75000"/>
                  </a:schemeClr>
                </a:solidFill>
                <a:latin typeface="Calibri"/>
                <a:cs typeface="Calibri"/>
              </a:rPr>
              <a:t>nova</a:t>
            </a:r>
            <a:r>
              <a:rPr sz="3438" spc="45" dirty="0">
                <a:solidFill>
                  <a:schemeClr val="tx2">
                    <a:lumMod val="75000"/>
                  </a:schemeClr>
                </a:solidFill>
                <a:latin typeface="Calibri"/>
                <a:cs typeface="Calibri"/>
              </a:rPr>
              <a:t> </a:t>
            </a:r>
            <a:r>
              <a:rPr sz="3438" dirty="0">
                <a:solidFill>
                  <a:schemeClr val="tx2">
                    <a:lumMod val="75000"/>
                  </a:schemeClr>
                </a:solidFill>
                <a:latin typeface="Calibri"/>
                <a:cs typeface="Calibri"/>
              </a:rPr>
              <a:t>intervenção</a:t>
            </a:r>
            <a:r>
              <a:rPr sz="3438" spc="50" dirty="0">
                <a:solidFill>
                  <a:schemeClr val="tx2">
                    <a:lumMod val="75000"/>
                  </a:schemeClr>
                </a:solidFill>
                <a:latin typeface="Calibri"/>
                <a:cs typeface="Calibri"/>
              </a:rPr>
              <a:t> </a:t>
            </a:r>
            <a:r>
              <a:rPr sz="3438" spc="-10" dirty="0">
                <a:solidFill>
                  <a:schemeClr val="tx2">
                    <a:lumMod val="75000"/>
                  </a:schemeClr>
                </a:solidFill>
                <a:latin typeface="Calibri"/>
                <a:cs typeface="Calibri"/>
              </a:rPr>
              <a:t>cirúrgica.</a:t>
            </a:r>
            <a:endParaRPr sz="3438" dirty="0">
              <a:solidFill>
                <a:schemeClr val="tx2">
                  <a:lumMod val="75000"/>
                </a:schemeClr>
              </a:solidFill>
              <a:latin typeface="Calibri"/>
              <a:cs typeface="Calibri"/>
            </a:endParaRPr>
          </a:p>
        </p:txBody>
      </p:sp>
      <p:sp>
        <p:nvSpPr>
          <p:cNvPr id="4" name="object 4"/>
          <p:cNvSpPr txBox="1"/>
          <p:nvPr/>
        </p:nvSpPr>
        <p:spPr>
          <a:xfrm>
            <a:off x="841660" y="27749900"/>
            <a:ext cx="13488259" cy="8678346"/>
          </a:xfrm>
          <a:prstGeom prst="rect">
            <a:avLst/>
          </a:prstGeom>
        </p:spPr>
        <p:txBody>
          <a:bodyPr vert="horz" wrap="square" lIns="0" tIns="11430" rIns="0" bIns="0" rtlCol="0">
            <a:spAutoFit/>
          </a:bodyPr>
          <a:lstStyle/>
          <a:p>
            <a:pPr marL="12700">
              <a:lnSpc>
                <a:spcPct val="100000"/>
              </a:lnSpc>
              <a:spcBef>
                <a:spcPts val="90"/>
              </a:spcBef>
            </a:pPr>
            <a:r>
              <a:rPr sz="6016" b="1" spc="-10" dirty="0">
                <a:solidFill>
                  <a:schemeClr val="tx2">
                    <a:lumMod val="75000"/>
                  </a:schemeClr>
                </a:solidFill>
                <a:latin typeface="Calibri"/>
                <a:cs typeface="Calibri"/>
              </a:rPr>
              <a:t>Resultados</a:t>
            </a:r>
            <a:endParaRPr sz="6016" dirty="0">
              <a:solidFill>
                <a:schemeClr val="tx2">
                  <a:lumMod val="75000"/>
                </a:schemeClr>
              </a:solidFill>
              <a:latin typeface="Calibri"/>
              <a:cs typeface="Calibri"/>
            </a:endParaRPr>
          </a:p>
          <a:p>
            <a:pPr marL="12700" marR="5080" algn="just">
              <a:lnSpc>
                <a:spcPct val="118200"/>
              </a:lnSpc>
              <a:spcBef>
                <a:spcPts val="1005"/>
              </a:spcBef>
            </a:pPr>
            <a:r>
              <a:rPr sz="3438" dirty="0">
                <a:solidFill>
                  <a:schemeClr val="tx2">
                    <a:lumMod val="75000"/>
                  </a:schemeClr>
                </a:solidFill>
                <a:latin typeface="Calibri"/>
                <a:cs typeface="Calibri"/>
              </a:rPr>
              <a:t>Entre</a:t>
            </a:r>
            <a:r>
              <a:rPr sz="3438" spc="105" dirty="0">
                <a:solidFill>
                  <a:schemeClr val="tx2">
                    <a:lumMod val="75000"/>
                  </a:schemeClr>
                </a:solidFill>
                <a:latin typeface="Calibri"/>
                <a:cs typeface="Calibri"/>
              </a:rPr>
              <a:t> </a:t>
            </a:r>
            <a:r>
              <a:rPr sz="3438" dirty="0">
                <a:solidFill>
                  <a:schemeClr val="tx2">
                    <a:lumMod val="75000"/>
                  </a:schemeClr>
                </a:solidFill>
                <a:latin typeface="Calibri"/>
                <a:cs typeface="Calibri"/>
              </a:rPr>
              <a:t>janeiro</a:t>
            </a:r>
            <a:r>
              <a:rPr sz="3438" spc="110" dirty="0">
                <a:solidFill>
                  <a:schemeClr val="tx2">
                    <a:lumMod val="75000"/>
                  </a:schemeClr>
                </a:solidFill>
                <a:latin typeface="Calibri"/>
                <a:cs typeface="Calibri"/>
              </a:rPr>
              <a:t> </a:t>
            </a:r>
            <a:r>
              <a:rPr sz="3438" dirty="0">
                <a:solidFill>
                  <a:schemeClr val="tx2">
                    <a:lumMod val="75000"/>
                  </a:schemeClr>
                </a:solidFill>
                <a:latin typeface="Calibri"/>
                <a:cs typeface="Calibri"/>
              </a:rPr>
              <a:t>de</a:t>
            </a:r>
            <a:r>
              <a:rPr sz="3438" spc="110" dirty="0">
                <a:solidFill>
                  <a:schemeClr val="tx2">
                    <a:lumMod val="75000"/>
                  </a:schemeClr>
                </a:solidFill>
                <a:latin typeface="Calibri"/>
                <a:cs typeface="Calibri"/>
              </a:rPr>
              <a:t> </a:t>
            </a:r>
            <a:r>
              <a:rPr sz="3438" dirty="0">
                <a:solidFill>
                  <a:schemeClr val="tx2">
                    <a:lumMod val="75000"/>
                  </a:schemeClr>
                </a:solidFill>
                <a:latin typeface="Calibri"/>
                <a:cs typeface="Calibri"/>
              </a:rPr>
              <a:t>2019</a:t>
            </a:r>
            <a:r>
              <a:rPr sz="3438" spc="110" dirty="0">
                <a:solidFill>
                  <a:schemeClr val="tx2">
                    <a:lumMod val="75000"/>
                  </a:schemeClr>
                </a:solidFill>
                <a:latin typeface="Calibri"/>
                <a:cs typeface="Calibri"/>
              </a:rPr>
              <a:t> </a:t>
            </a:r>
            <a:r>
              <a:rPr sz="3438" dirty="0">
                <a:solidFill>
                  <a:schemeClr val="tx2">
                    <a:lumMod val="75000"/>
                  </a:schemeClr>
                </a:solidFill>
                <a:latin typeface="Calibri"/>
                <a:cs typeface="Calibri"/>
              </a:rPr>
              <a:t>e</a:t>
            </a:r>
            <a:r>
              <a:rPr sz="3438" spc="110" dirty="0">
                <a:solidFill>
                  <a:schemeClr val="tx2">
                    <a:lumMod val="75000"/>
                  </a:schemeClr>
                </a:solidFill>
                <a:latin typeface="Calibri"/>
                <a:cs typeface="Calibri"/>
              </a:rPr>
              <a:t> </a:t>
            </a:r>
            <a:r>
              <a:rPr sz="3438" dirty="0">
                <a:solidFill>
                  <a:schemeClr val="tx2">
                    <a:lumMod val="75000"/>
                  </a:schemeClr>
                </a:solidFill>
                <a:latin typeface="Calibri"/>
                <a:cs typeface="Calibri"/>
              </a:rPr>
              <a:t>dezembro</a:t>
            </a:r>
            <a:r>
              <a:rPr sz="3438" spc="110" dirty="0">
                <a:solidFill>
                  <a:schemeClr val="tx2">
                    <a:lumMod val="75000"/>
                  </a:schemeClr>
                </a:solidFill>
                <a:latin typeface="Calibri"/>
                <a:cs typeface="Calibri"/>
              </a:rPr>
              <a:t> </a:t>
            </a:r>
            <a:r>
              <a:rPr sz="3438" dirty="0">
                <a:solidFill>
                  <a:schemeClr val="tx2">
                    <a:lumMod val="75000"/>
                  </a:schemeClr>
                </a:solidFill>
                <a:latin typeface="Calibri"/>
                <a:cs typeface="Calibri"/>
              </a:rPr>
              <a:t>de</a:t>
            </a:r>
            <a:r>
              <a:rPr sz="3438" spc="110" dirty="0">
                <a:solidFill>
                  <a:schemeClr val="tx2">
                    <a:lumMod val="75000"/>
                  </a:schemeClr>
                </a:solidFill>
                <a:latin typeface="Calibri"/>
                <a:cs typeface="Calibri"/>
              </a:rPr>
              <a:t> </a:t>
            </a:r>
            <a:r>
              <a:rPr sz="3438" dirty="0">
                <a:solidFill>
                  <a:schemeClr val="tx2">
                    <a:lumMod val="75000"/>
                  </a:schemeClr>
                </a:solidFill>
                <a:latin typeface="Calibri"/>
                <a:cs typeface="Calibri"/>
              </a:rPr>
              <a:t>2024,</a:t>
            </a:r>
            <a:r>
              <a:rPr sz="3438" spc="110" dirty="0">
                <a:solidFill>
                  <a:schemeClr val="tx2">
                    <a:lumMod val="75000"/>
                  </a:schemeClr>
                </a:solidFill>
                <a:latin typeface="Calibri"/>
                <a:cs typeface="Calibri"/>
              </a:rPr>
              <a:t> </a:t>
            </a:r>
            <a:r>
              <a:rPr sz="3438" dirty="0">
                <a:solidFill>
                  <a:schemeClr val="tx2">
                    <a:lumMod val="75000"/>
                  </a:schemeClr>
                </a:solidFill>
                <a:latin typeface="Calibri"/>
                <a:cs typeface="Calibri"/>
              </a:rPr>
              <a:t>dois</a:t>
            </a:r>
            <a:r>
              <a:rPr sz="3438" spc="110" dirty="0">
                <a:solidFill>
                  <a:schemeClr val="tx2">
                    <a:lumMod val="75000"/>
                  </a:schemeClr>
                </a:solidFill>
                <a:latin typeface="Calibri"/>
                <a:cs typeface="Calibri"/>
              </a:rPr>
              <a:t> </a:t>
            </a:r>
            <a:r>
              <a:rPr sz="3438" dirty="0">
                <a:solidFill>
                  <a:schemeClr val="tx2">
                    <a:lumMod val="75000"/>
                  </a:schemeClr>
                </a:solidFill>
                <a:latin typeface="Calibri"/>
                <a:cs typeface="Calibri"/>
              </a:rPr>
              <a:t>cirurgiões</a:t>
            </a:r>
            <a:r>
              <a:rPr sz="3438" spc="110" dirty="0">
                <a:solidFill>
                  <a:schemeClr val="tx2">
                    <a:lumMod val="75000"/>
                  </a:schemeClr>
                </a:solidFill>
                <a:latin typeface="Calibri"/>
                <a:cs typeface="Calibri"/>
              </a:rPr>
              <a:t> </a:t>
            </a:r>
            <a:r>
              <a:rPr sz="3438" spc="-10" dirty="0">
                <a:solidFill>
                  <a:schemeClr val="tx2">
                    <a:lumMod val="75000"/>
                  </a:schemeClr>
                </a:solidFill>
                <a:latin typeface="Calibri"/>
                <a:cs typeface="Calibri"/>
              </a:rPr>
              <a:t>especializados </a:t>
            </a:r>
            <a:r>
              <a:rPr sz="3438" dirty="0">
                <a:solidFill>
                  <a:schemeClr val="tx2">
                    <a:lumMod val="75000"/>
                  </a:schemeClr>
                </a:solidFill>
                <a:latin typeface="Calibri"/>
                <a:cs typeface="Calibri"/>
              </a:rPr>
              <a:t>em</a:t>
            </a:r>
            <a:r>
              <a:rPr sz="3438" spc="120" dirty="0">
                <a:solidFill>
                  <a:schemeClr val="tx2">
                    <a:lumMod val="75000"/>
                  </a:schemeClr>
                </a:solidFill>
                <a:latin typeface="Calibri"/>
                <a:cs typeface="Calibri"/>
              </a:rPr>
              <a:t> </a:t>
            </a:r>
            <a:r>
              <a:rPr sz="3438" dirty="0">
                <a:solidFill>
                  <a:schemeClr val="tx2">
                    <a:lumMod val="75000"/>
                  </a:schemeClr>
                </a:solidFill>
                <a:latin typeface="Calibri"/>
                <a:cs typeface="Calibri"/>
              </a:rPr>
              <a:t>trauma</a:t>
            </a:r>
            <a:r>
              <a:rPr sz="3438" spc="120" dirty="0">
                <a:solidFill>
                  <a:schemeClr val="tx2">
                    <a:lumMod val="75000"/>
                  </a:schemeClr>
                </a:solidFill>
                <a:latin typeface="Calibri"/>
                <a:cs typeface="Calibri"/>
              </a:rPr>
              <a:t> </a:t>
            </a:r>
            <a:r>
              <a:rPr sz="3438" dirty="0">
                <a:solidFill>
                  <a:schemeClr val="tx2">
                    <a:lumMod val="75000"/>
                  </a:schemeClr>
                </a:solidFill>
                <a:latin typeface="Calibri"/>
                <a:cs typeface="Calibri"/>
              </a:rPr>
              <a:t>ortopédico</a:t>
            </a:r>
            <a:r>
              <a:rPr sz="3438" spc="120" dirty="0">
                <a:solidFill>
                  <a:schemeClr val="tx2">
                    <a:lumMod val="75000"/>
                  </a:schemeClr>
                </a:solidFill>
                <a:latin typeface="Calibri"/>
                <a:cs typeface="Calibri"/>
              </a:rPr>
              <a:t> </a:t>
            </a:r>
            <a:r>
              <a:rPr sz="3438" dirty="0">
                <a:solidFill>
                  <a:schemeClr val="tx2">
                    <a:lumMod val="75000"/>
                  </a:schemeClr>
                </a:solidFill>
                <a:latin typeface="Calibri"/>
                <a:cs typeface="Calibri"/>
              </a:rPr>
              <a:t>realizaram</a:t>
            </a:r>
            <a:r>
              <a:rPr sz="3438" spc="120" dirty="0">
                <a:solidFill>
                  <a:schemeClr val="tx2">
                    <a:lumMod val="75000"/>
                  </a:schemeClr>
                </a:solidFill>
                <a:latin typeface="Calibri"/>
                <a:cs typeface="Calibri"/>
              </a:rPr>
              <a:t> </a:t>
            </a:r>
            <a:r>
              <a:rPr sz="3438" dirty="0">
                <a:solidFill>
                  <a:schemeClr val="tx2">
                    <a:lumMod val="75000"/>
                  </a:schemeClr>
                </a:solidFill>
                <a:latin typeface="Calibri"/>
                <a:cs typeface="Calibri"/>
              </a:rPr>
              <a:t>177</a:t>
            </a:r>
            <a:r>
              <a:rPr sz="3438" spc="120" dirty="0">
                <a:solidFill>
                  <a:schemeClr val="tx2">
                    <a:lumMod val="75000"/>
                  </a:schemeClr>
                </a:solidFill>
                <a:latin typeface="Calibri"/>
                <a:cs typeface="Calibri"/>
              </a:rPr>
              <a:t> </a:t>
            </a:r>
            <a:r>
              <a:rPr sz="3438" dirty="0">
                <a:solidFill>
                  <a:schemeClr val="tx2">
                    <a:lumMod val="75000"/>
                  </a:schemeClr>
                </a:solidFill>
                <a:latin typeface="Calibri"/>
                <a:cs typeface="Calibri"/>
              </a:rPr>
              <a:t>fixações</a:t>
            </a:r>
            <a:r>
              <a:rPr sz="3438" spc="120" dirty="0">
                <a:solidFill>
                  <a:schemeClr val="tx2">
                    <a:lumMod val="75000"/>
                  </a:schemeClr>
                </a:solidFill>
                <a:latin typeface="Calibri"/>
                <a:cs typeface="Calibri"/>
              </a:rPr>
              <a:t> </a:t>
            </a:r>
            <a:r>
              <a:rPr sz="3438" dirty="0">
                <a:solidFill>
                  <a:schemeClr val="tx2">
                    <a:lumMod val="75000"/>
                  </a:schemeClr>
                </a:solidFill>
                <a:latin typeface="Calibri"/>
                <a:cs typeface="Calibri"/>
              </a:rPr>
              <a:t>de</a:t>
            </a:r>
            <a:r>
              <a:rPr sz="3438" spc="120" dirty="0">
                <a:solidFill>
                  <a:schemeClr val="tx2">
                    <a:lumMod val="75000"/>
                  </a:schemeClr>
                </a:solidFill>
                <a:latin typeface="Calibri"/>
                <a:cs typeface="Calibri"/>
              </a:rPr>
              <a:t> </a:t>
            </a:r>
            <a:r>
              <a:rPr sz="3438" dirty="0">
                <a:solidFill>
                  <a:schemeClr val="tx2">
                    <a:lumMod val="75000"/>
                  </a:schemeClr>
                </a:solidFill>
                <a:latin typeface="Calibri"/>
                <a:cs typeface="Calibri"/>
              </a:rPr>
              <a:t>fraturas</a:t>
            </a:r>
            <a:r>
              <a:rPr sz="3438" spc="120" dirty="0">
                <a:solidFill>
                  <a:schemeClr val="tx2">
                    <a:lumMod val="75000"/>
                  </a:schemeClr>
                </a:solidFill>
                <a:latin typeface="Calibri"/>
                <a:cs typeface="Calibri"/>
              </a:rPr>
              <a:t> </a:t>
            </a:r>
            <a:r>
              <a:rPr sz="3438" dirty="0">
                <a:solidFill>
                  <a:schemeClr val="tx2">
                    <a:lumMod val="75000"/>
                  </a:schemeClr>
                </a:solidFill>
                <a:latin typeface="Calibri"/>
                <a:cs typeface="Calibri"/>
              </a:rPr>
              <a:t>maleolares</a:t>
            </a:r>
            <a:r>
              <a:rPr sz="3438" spc="120" dirty="0">
                <a:solidFill>
                  <a:schemeClr val="tx2">
                    <a:lumMod val="75000"/>
                  </a:schemeClr>
                </a:solidFill>
                <a:latin typeface="Calibri"/>
                <a:cs typeface="Calibri"/>
              </a:rPr>
              <a:t> </a:t>
            </a:r>
            <a:r>
              <a:rPr sz="3438" spc="-25" dirty="0">
                <a:solidFill>
                  <a:schemeClr val="tx2">
                    <a:lumMod val="75000"/>
                  </a:schemeClr>
                </a:solidFill>
                <a:latin typeface="Calibri"/>
                <a:cs typeface="Calibri"/>
              </a:rPr>
              <a:t>em </a:t>
            </a:r>
            <a:r>
              <a:rPr sz="3438" dirty="0">
                <a:solidFill>
                  <a:schemeClr val="tx2">
                    <a:lumMod val="75000"/>
                  </a:schemeClr>
                </a:solidFill>
                <a:latin typeface="Calibri"/>
                <a:cs typeface="Calibri"/>
              </a:rPr>
              <a:t>um</a:t>
            </a:r>
            <a:r>
              <a:rPr sz="3438" spc="80" dirty="0">
                <a:solidFill>
                  <a:schemeClr val="tx2">
                    <a:lumMod val="75000"/>
                  </a:schemeClr>
                </a:solidFill>
                <a:latin typeface="Calibri"/>
                <a:cs typeface="Calibri"/>
              </a:rPr>
              <a:t> </a:t>
            </a:r>
            <a:r>
              <a:rPr sz="3438" dirty="0">
                <a:solidFill>
                  <a:schemeClr val="tx2">
                    <a:lumMod val="75000"/>
                  </a:schemeClr>
                </a:solidFill>
                <a:latin typeface="Calibri"/>
                <a:cs typeface="Calibri"/>
              </a:rPr>
              <a:t>hospital</a:t>
            </a:r>
            <a:r>
              <a:rPr sz="3438" spc="80" dirty="0">
                <a:solidFill>
                  <a:schemeClr val="tx2">
                    <a:lumMod val="75000"/>
                  </a:schemeClr>
                </a:solidFill>
                <a:latin typeface="Calibri"/>
                <a:cs typeface="Calibri"/>
              </a:rPr>
              <a:t> </a:t>
            </a:r>
            <a:r>
              <a:rPr sz="3438" dirty="0">
                <a:solidFill>
                  <a:schemeClr val="tx2">
                    <a:lumMod val="75000"/>
                  </a:schemeClr>
                </a:solidFill>
                <a:latin typeface="Calibri"/>
                <a:cs typeface="Calibri"/>
              </a:rPr>
              <a:t>terciário,</a:t>
            </a:r>
            <a:r>
              <a:rPr sz="3438" spc="85" dirty="0">
                <a:solidFill>
                  <a:schemeClr val="tx2">
                    <a:lumMod val="75000"/>
                  </a:schemeClr>
                </a:solidFill>
                <a:latin typeface="Calibri"/>
                <a:cs typeface="Calibri"/>
              </a:rPr>
              <a:t> </a:t>
            </a:r>
            <a:r>
              <a:rPr sz="3438" dirty="0">
                <a:solidFill>
                  <a:schemeClr val="tx2">
                    <a:lumMod val="75000"/>
                  </a:schemeClr>
                </a:solidFill>
                <a:latin typeface="Calibri"/>
                <a:cs typeface="Calibri"/>
              </a:rPr>
              <a:t>sendo</a:t>
            </a:r>
            <a:r>
              <a:rPr sz="3438" spc="80" dirty="0">
                <a:solidFill>
                  <a:schemeClr val="tx2">
                    <a:lumMod val="75000"/>
                  </a:schemeClr>
                </a:solidFill>
                <a:latin typeface="Calibri"/>
                <a:cs typeface="Calibri"/>
              </a:rPr>
              <a:t> </a:t>
            </a:r>
            <a:r>
              <a:rPr sz="3438" dirty="0">
                <a:solidFill>
                  <a:schemeClr val="tx2">
                    <a:lumMod val="75000"/>
                  </a:schemeClr>
                </a:solidFill>
                <a:latin typeface="Calibri"/>
                <a:cs typeface="Calibri"/>
              </a:rPr>
              <a:t>84</a:t>
            </a:r>
            <a:r>
              <a:rPr sz="3438" spc="80" dirty="0">
                <a:solidFill>
                  <a:schemeClr val="tx2">
                    <a:lumMod val="75000"/>
                  </a:schemeClr>
                </a:solidFill>
                <a:latin typeface="Calibri"/>
                <a:cs typeface="Calibri"/>
              </a:rPr>
              <a:t> </a:t>
            </a:r>
            <a:r>
              <a:rPr sz="3438" dirty="0">
                <a:solidFill>
                  <a:schemeClr val="tx2">
                    <a:lumMod val="75000"/>
                  </a:schemeClr>
                </a:solidFill>
                <a:latin typeface="Calibri"/>
                <a:cs typeface="Calibri"/>
              </a:rPr>
              <a:t>envolvendo</a:t>
            </a:r>
            <a:r>
              <a:rPr sz="3438" spc="85" dirty="0">
                <a:solidFill>
                  <a:schemeClr val="tx2">
                    <a:lumMod val="75000"/>
                  </a:schemeClr>
                </a:solidFill>
                <a:latin typeface="Calibri"/>
                <a:cs typeface="Calibri"/>
              </a:rPr>
              <a:t> </a:t>
            </a:r>
            <a:r>
              <a:rPr sz="3438" dirty="0">
                <a:solidFill>
                  <a:schemeClr val="tx2">
                    <a:lumMod val="75000"/>
                  </a:schemeClr>
                </a:solidFill>
                <a:latin typeface="Calibri"/>
                <a:cs typeface="Calibri"/>
              </a:rPr>
              <a:t>o</a:t>
            </a:r>
            <a:r>
              <a:rPr sz="3438" spc="80" dirty="0">
                <a:solidFill>
                  <a:schemeClr val="tx2">
                    <a:lumMod val="75000"/>
                  </a:schemeClr>
                </a:solidFill>
                <a:latin typeface="Calibri"/>
                <a:cs typeface="Calibri"/>
              </a:rPr>
              <a:t> </a:t>
            </a:r>
            <a:r>
              <a:rPr sz="3438" dirty="0">
                <a:solidFill>
                  <a:schemeClr val="tx2">
                    <a:lumMod val="75000"/>
                  </a:schemeClr>
                </a:solidFill>
                <a:latin typeface="Calibri"/>
                <a:cs typeface="Calibri"/>
              </a:rPr>
              <a:t>maléolo</a:t>
            </a:r>
            <a:r>
              <a:rPr sz="3438" spc="80" dirty="0">
                <a:solidFill>
                  <a:schemeClr val="tx2">
                    <a:lumMod val="75000"/>
                  </a:schemeClr>
                </a:solidFill>
                <a:latin typeface="Calibri"/>
                <a:cs typeface="Calibri"/>
              </a:rPr>
              <a:t> </a:t>
            </a:r>
            <a:r>
              <a:rPr sz="3438" dirty="0">
                <a:solidFill>
                  <a:schemeClr val="tx2">
                    <a:lumMod val="75000"/>
                  </a:schemeClr>
                </a:solidFill>
                <a:latin typeface="Calibri"/>
                <a:cs typeface="Calibri"/>
              </a:rPr>
              <a:t>medial.</a:t>
            </a:r>
            <a:r>
              <a:rPr sz="3438" spc="85" dirty="0">
                <a:solidFill>
                  <a:schemeClr val="tx2">
                    <a:lumMod val="75000"/>
                  </a:schemeClr>
                </a:solidFill>
                <a:latin typeface="Calibri"/>
                <a:cs typeface="Calibri"/>
              </a:rPr>
              <a:t> </a:t>
            </a:r>
            <a:r>
              <a:rPr sz="3438" dirty="0">
                <a:solidFill>
                  <a:schemeClr val="tx2">
                    <a:lumMod val="75000"/>
                  </a:schemeClr>
                </a:solidFill>
                <a:latin typeface="Calibri"/>
                <a:cs typeface="Calibri"/>
              </a:rPr>
              <a:t>Destas,</a:t>
            </a:r>
            <a:r>
              <a:rPr sz="3438" spc="80" dirty="0">
                <a:solidFill>
                  <a:schemeClr val="tx2">
                    <a:lumMod val="75000"/>
                  </a:schemeClr>
                </a:solidFill>
                <a:latin typeface="Calibri"/>
                <a:cs typeface="Calibri"/>
              </a:rPr>
              <a:t> </a:t>
            </a:r>
            <a:r>
              <a:rPr sz="3438" spc="-20" dirty="0">
                <a:solidFill>
                  <a:schemeClr val="tx2">
                    <a:lumMod val="75000"/>
                  </a:schemeClr>
                </a:solidFill>
                <a:latin typeface="Calibri"/>
                <a:cs typeface="Calibri"/>
              </a:rPr>
              <a:t>seis </a:t>
            </a:r>
            <a:r>
              <a:rPr sz="3438" dirty="0">
                <a:solidFill>
                  <a:schemeClr val="tx2">
                    <a:lumMod val="75000"/>
                  </a:schemeClr>
                </a:solidFill>
                <a:latin typeface="Calibri"/>
                <a:cs typeface="Calibri"/>
              </a:rPr>
              <a:t>apresentavam</a:t>
            </a:r>
            <a:r>
              <a:rPr sz="3438" spc="100" dirty="0">
                <a:solidFill>
                  <a:schemeClr val="tx2">
                    <a:lumMod val="75000"/>
                  </a:schemeClr>
                </a:solidFill>
                <a:latin typeface="Calibri"/>
                <a:cs typeface="Calibri"/>
              </a:rPr>
              <a:t> </a:t>
            </a:r>
            <a:r>
              <a:rPr sz="3438" dirty="0">
                <a:solidFill>
                  <a:schemeClr val="tx2">
                    <a:lumMod val="75000"/>
                  </a:schemeClr>
                </a:solidFill>
                <a:latin typeface="Calibri"/>
                <a:cs typeface="Calibri"/>
              </a:rPr>
              <a:t>padrão</a:t>
            </a:r>
            <a:r>
              <a:rPr sz="3438" spc="105" dirty="0">
                <a:solidFill>
                  <a:schemeClr val="tx2">
                    <a:lumMod val="75000"/>
                  </a:schemeClr>
                </a:solidFill>
                <a:latin typeface="Calibri"/>
                <a:cs typeface="Calibri"/>
              </a:rPr>
              <a:t> </a:t>
            </a:r>
            <a:r>
              <a:rPr sz="3438" dirty="0">
                <a:solidFill>
                  <a:schemeClr val="tx2">
                    <a:lumMod val="75000"/>
                  </a:schemeClr>
                </a:solidFill>
                <a:latin typeface="Calibri"/>
                <a:cs typeface="Calibri"/>
              </a:rPr>
              <a:t>oblíquo</a:t>
            </a:r>
            <a:r>
              <a:rPr sz="3438" spc="105" dirty="0">
                <a:solidFill>
                  <a:schemeClr val="tx2">
                    <a:lumMod val="75000"/>
                  </a:schemeClr>
                </a:solidFill>
                <a:latin typeface="Calibri"/>
                <a:cs typeface="Calibri"/>
              </a:rPr>
              <a:t> </a:t>
            </a:r>
            <a:r>
              <a:rPr sz="3438" dirty="0">
                <a:solidFill>
                  <a:schemeClr val="tx2">
                    <a:lumMod val="75000"/>
                  </a:schemeClr>
                </a:solidFill>
                <a:latin typeface="Calibri"/>
                <a:cs typeface="Calibri"/>
              </a:rPr>
              <a:t>reverso</a:t>
            </a:r>
            <a:r>
              <a:rPr sz="3438" spc="105" dirty="0">
                <a:solidFill>
                  <a:schemeClr val="tx2">
                    <a:lumMod val="75000"/>
                  </a:schemeClr>
                </a:solidFill>
                <a:latin typeface="Calibri"/>
                <a:cs typeface="Calibri"/>
              </a:rPr>
              <a:t> </a:t>
            </a:r>
            <a:r>
              <a:rPr sz="3438" dirty="0">
                <a:solidFill>
                  <a:schemeClr val="tx2">
                    <a:lumMod val="75000"/>
                  </a:schemeClr>
                </a:solidFill>
                <a:latin typeface="Calibri"/>
                <a:cs typeface="Calibri"/>
              </a:rPr>
              <a:t>e</a:t>
            </a:r>
            <a:r>
              <a:rPr sz="3438" spc="105" dirty="0">
                <a:solidFill>
                  <a:schemeClr val="tx2">
                    <a:lumMod val="75000"/>
                  </a:schemeClr>
                </a:solidFill>
                <a:latin typeface="Calibri"/>
                <a:cs typeface="Calibri"/>
              </a:rPr>
              <a:t> </a:t>
            </a:r>
            <a:r>
              <a:rPr sz="3438" dirty="0">
                <a:solidFill>
                  <a:schemeClr val="tx2">
                    <a:lumMod val="75000"/>
                  </a:schemeClr>
                </a:solidFill>
                <a:latin typeface="Calibri"/>
                <a:cs typeface="Calibri"/>
              </a:rPr>
              <a:t>foram</a:t>
            </a:r>
            <a:r>
              <a:rPr sz="3438" spc="105" dirty="0">
                <a:solidFill>
                  <a:schemeClr val="tx2">
                    <a:lumMod val="75000"/>
                  </a:schemeClr>
                </a:solidFill>
                <a:latin typeface="Calibri"/>
                <a:cs typeface="Calibri"/>
              </a:rPr>
              <a:t> </a:t>
            </a:r>
            <a:r>
              <a:rPr sz="3438" dirty="0">
                <a:solidFill>
                  <a:schemeClr val="tx2">
                    <a:lumMod val="75000"/>
                  </a:schemeClr>
                </a:solidFill>
                <a:latin typeface="Calibri"/>
                <a:cs typeface="Calibri"/>
              </a:rPr>
              <a:t>tratadas</a:t>
            </a:r>
            <a:r>
              <a:rPr sz="3438" spc="105" dirty="0">
                <a:solidFill>
                  <a:schemeClr val="tx2">
                    <a:lumMod val="75000"/>
                  </a:schemeClr>
                </a:solidFill>
                <a:latin typeface="Calibri"/>
                <a:cs typeface="Calibri"/>
              </a:rPr>
              <a:t> </a:t>
            </a:r>
            <a:r>
              <a:rPr sz="3438" dirty="0">
                <a:solidFill>
                  <a:schemeClr val="tx2">
                    <a:lumMod val="75000"/>
                  </a:schemeClr>
                </a:solidFill>
                <a:latin typeface="Calibri"/>
                <a:cs typeface="Calibri"/>
              </a:rPr>
              <a:t>com</a:t>
            </a:r>
            <a:r>
              <a:rPr sz="3438" spc="105" dirty="0">
                <a:solidFill>
                  <a:schemeClr val="tx2">
                    <a:lumMod val="75000"/>
                  </a:schemeClr>
                </a:solidFill>
                <a:latin typeface="Calibri"/>
                <a:cs typeface="Calibri"/>
              </a:rPr>
              <a:t> </a:t>
            </a:r>
            <a:r>
              <a:rPr sz="3438" dirty="0">
                <a:solidFill>
                  <a:schemeClr val="tx2">
                    <a:lumMod val="75000"/>
                  </a:schemeClr>
                </a:solidFill>
                <a:latin typeface="Calibri"/>
                <a:cs typeface="Calibri"/>
              </a:rPr>
              <a:t>parafusos</a:t>
            </a:r>
            <a:r>
              <a:rPr sz="3438" spc="105" dirty="0">
                <a:solidFill>
                  <a:schemeClr val="tx2">
                    <a:lumMod val="75000"/>
                  </a:schemeClr>
                </a:solidFill>
                <a:latin typeface="Calibri"/>
                <a:cs typeface="Calibri"/>
              </a:rPr>
              <a:t> </a:t>
            </a:r>
            <a:r>
              <a:rPr sz="3438" spc="-25" dirty="0">
                <a:solidFill>
                  <a:schemeClr val="tx2">
                    <a:lumMod val="75000"/>
                  </a:schemeClr>
                </a:solidFill>
                <a:latin typeface="Calibri"/>
                <a:cs typeface="Calibri"/>
              </a:rPr>
              <a:t>de </a:t>
            </a:r>
            <a:r>
              <a:rPr sz="3438" dirty="0">
                <a:solidFill>
                  <a:schemeClr val="tx2">
                    <a:lumMod val="75000"/>
                  </a:schemeClr>
                </a:solidFill>
                <a:latin typeface="Calibri"/>
                <a:cs typeface="Calibri"/>
              </a:rPr>
              <a:t>minifragmento</a:t>
            </a:r>
            <a:r>
              <a:rPr sz="3438" spc="175" dirty="0">
                <a:solidFill>
                  <a:schemeClr val="tx2">
                    <a:lumMod val="75000"/>
                  </a:schemeClr>
                </a:solidFill>
                <a:latin typeface="Calibri"/>
                <a:cs typeface="Calibri"/>
              </a:rPr>
              <a:t> </a:t>
            </a:r>
            <a:r>
              <a:rPr sz="3438" dirty="0">
                <a:solidFill>
                  <a:schemeClr val="tx2">
                    <a:lumMod val="75000"/>
                  </a:schemeClr>
                </a:solidFill>
                <a:latin typeface="Calibri"/>
                <a:cs typeface="Calibri"/>
              </a:rPr>
              <a:t>anterógrados.</a:t>
            </a:r>
            <a:r>
              <a:rPr sz="3438" spc="175" dirty="0">
                <a:solidFill>
                  <a:schemeClr val="tx2">
                    <a:lumMod val="75000"/>
                  </a:schemeClr>
                </a:solidFill>
                <a:latin typeface="Calibri"/>
                <a:cs typeface="Calibri"/>
              </a:rPr>
              <a:t> </a:t>
            </a:r>
            <a:r>
              <a:rPr sz="3438" dirty="0">
                <a:solidFill>
                  <a:schemeClr val="tx2">
                    <a:lumMod val="75000"/>
                  </a:schemeClr>
                </a:solidFill>
                <a:latin typeface="Calibri"/>
                <a:cs typeface="Calibri"/>
              </a:rPr>
              <a:t>As</a:t>
            </a:r>
            <a:r>
              <a:rPr sz="3438" spc="175" dirty="0">
                <a:solidFill>
                  <a:schemeClr val="tx2">
                    <a:lumMod val="75000"/>
                  </a:schemeClr>
                </a:solidFill>
                <a:latin typeface="Calibri"/>
                <a:cs typeface="Calibri"/>
              </a:rPr>
              <a:t> </a:t>
            </a:r>
            <a:r>
              <a:rPr sz="3438" dirty="0">
                <a:solidFill>
                  <a:schemeClr val="tx2">
                    <a:lumMod val="75000"/>
                  </a:schemeClr>
                </a:solidFill>
                <a:latin typeface="Calibri"/>
                <a:cs typeface="Calibri"/>
              </a:rPr>
              <a:t>pacientes</a:t>
            </a:r>
            <a:r>
              <a:rPr sz="3438" spc="180" dirty="0">
                <a:solidFill>
                  <a:schemeClr val="tx2">
                    <a:lumMod val="75000"/>
                  </a:schemeClr>
                </a:solidFill>
                <a:latin typeface="Calibri"/>
                <a:cs typeface="Calibri"/>
              </a:rPr>
              <a:t> </a:t>
            </a:r>
            <a:r>
              <a:rPr sz="3438" dirty="0">
                <a:solidFill>
                  <a:schemeClr val="tx2">
                    <a:lumMod val="75000"/>
                  </a:schemeClr>
                </a:solidFill>
                <a:latin typeface="Calibri"/>
                <a:cs typeface="Calibri"/>
              </a:rPr>
              <a:t>eram</a:t>
            </a:r>
            <a:r>
              <a:rPr sz="3438" spc="175" dirty="0">
                <a:solidFill>
                  <a:schemeClr val="tx2">
                    <a:lumMod val="75000"/>
                  </a:schemeClr>
                </a:solidFill>
                <a:latin typeface="Calibri"/>
                <a:cs typeface="Calibri"/>
              </a:rPr>
              <a:t> </a:t>
            </a:r>
            <a:r>
              <a:rPr sz="3438" dirty="0">
                <a:solidFill>
                  <a:schemeClr val="tx2">
                    <a:lumMod val="75000"/>
                  </a:schemeClr>
                </a:solidFill>
                <a:latin typeface="Calibri"/>
                <a:cs typeface="Calibri"/>
              </a:rPr>
              <a:t>todas</a:t>
            </a:r>
            <a:r>
              <a:rPr sz="3438" spc="175" dirty="0">
                <a:solidFill>
                  <a:schemeClr val="tx2">
                    <a:lumMod val="75000"/>
                  </a:schemeClr>
                </a:solidFill>
                <a:latin typeface="Calibri"/>
                <a:cs typeface="Calibri"/>
              </a:rPr>
              <a:t> </a:t>
            </a:r>
            <a:r>
              <a:rPr sz="3438" dirty="0">
                <a:solidFill>
                  <a:schemeClr val="tx2">
                    <a:lumMod val="75000"/>
                  </a:schemeClr>
                </a:solidFill>
                <a:latin typeface="Calibri"/>
                <a:cs typeface="Calibri"/>
              </a:rPr>
              <a:t>do</a:t>
            </a:r>
            <a:r>
              <a:rPr sz="3438" spc="175" dirty="0">
                <a:solidFill>
                  <a:schemeClr val="tx2">
                    <a:lumMod val="75000"/>
                  </a:schemeClr>
                </a:solidFill>
                <a:latin typeface="Calibri"/>
                <a:cs typeface="Calibri"/>
              </a:rPr>
              <a:t> </a:t>
            </a:r>
            <a:r>
              <a:rPr sz="3438" dirty="0">
                <a:solidFill>
                  <a:schemeClr val="tx2">
                    <a:lumMod val="75000"/>
                  </a:schemeClr>
                </a:solidFill>
                <a:latin typeface="Calibri"/>
                <a:cs typeface="Calibri"/>
              </a:rPr>
              <a:t>sexo</a:t>
            </a:r>
            <a:r>
              <a:rPr sz="3438" spc="180" dirty="0">
                <a:solidFill>
                  <a:schemeClr val="tx2">
                    <a:lumMod val="75000"/>
                  </a:schemeClr>
                </a:solidFill>
                <a:latin typeface="Calibri"/>
                <a:cs typeface="Calibri"/>
              </a:rPr>
              <a:t> </a:t>
            </a:r>
            <a:r>
              <a:rPr sz="3438" spc="-10" dirty="0">
                <a:solidFill>
                  <a:schemeClr val="tx2">
                    <a:lumMod val="75000"/>
                  </a:schemeClr>
                </a:solidFill>
                <a:latin typeface="Calibri"/>
                <a:cs typeface="Calibri"/>
              </a:rPr>
              <a:t>feminino, </a:t>
            </a:r>
            <a:r>
              <a:rPr sz="3438" dirty="0">
                <a:solidFill>
                  <a:schemeClr val="tx2">
                    <a:lumMod val="75000"/>
                  </a:schemeClr>
                </a:solidFill>
                <a:latin typeface="Calibri"/>
                <a:cs typeface="Calibri"/>
              </a:rPr>
              <a:t>com</a:t>
            </a:r>
            <a:r>
              <a:rPr sz="3438" spc="390" dirty="0">
                <a:solidFill>
                  <a:schemeClr val="tx2">
                    <a:lumMod val="75000"/>
                  </a:schemeClr>
                </a:solidFill>
                <a:latin typeface="Calibri"/>
                <a:cs typeface="Calibri"/>
              </a:rPr>
              <a:t> </a:t>
            </a:r>
            <a:r>
              <a:rPr sz="3438" dirty="0">
                <a:solidFill>
                  <a:schemeClr val="tx2">
                    <a:lumMod val="75000"/>
                  </a:schemeClr>
                </a:solidFill>
                <a:latin typeface="Calibri"/>
                <a:cs typeface="Calibri"/>
              </a:rPr>
              <a:t>média</a:t>
            </a:r>
            <a:r>
              <a:rPr sz="3438" spc="395" dirty="0">
                <a:solidFill>
                  <a:schemeClr val="tx2">
                    <a:lumMod val="75000"/>
                  </a:schemeClr>
                </a:solidFill>
                <a:latin typeface="Calibri"/>
                <a:cs typeface="Calibri"/>
              </a:rPr>
              <a:t> </a:t>
            </a:r>
            <a:r>
              <a:rPr sz="3438" dirty="0">
                <a:solidFill>
                  <a:schemeClr val="tx2">
                    <a:lumMod val="75000"/>
                  </a:schemeClr>
                </a:solidFill>
                <a:latin typeface="Calibri"/>
                <a:cs typeface="Calibri"/>
              </a:rPr>
              <a:t>de</a:t>
            </a:r>
            <a:r>
              <a:rPr sz="3438" spc="390" dirty="0">
                <a:solidFill>
                  <a:schemeClr val="tx2">
                    <a:lumMod val="75000"/>
                  </a:schemeClr>
                </a:solidFill>
                <a:latin typeface="Calibri"/>
                <a:cs typeface="Calibri"/>
              </a:rPr>
              <a:t> </a:t>
            </a:r>
            <a:r>
              <a:rPr sz="3438" dirty="0">
                <a:solidFill>
                  <a:schemeClr val="tx2">
                    <a:lumMod val="75000"/>
                  </a:schemeClr>
                </a:solidFill>
                <a:latin typeface="Calibri"/>
                <a:cs typeface="Calibri"/>
              </a:rPr>
              <a:t>idade</a:t>
            </a:r>
            <a:r>
              <a:rPr sz="3438" spc="395" dirty="0">
                <a:solidFill>
                  <a:schemeClr val="tx2">
                    <a:lumMod val="75000"/>
                  </a:schemeClr>
                </a:solidFill>
                <a:latin typeface="Calibri"/>
                <a:cs typeface="Calibri"/>
              </a:rPr>
              <a:t> </a:t>
            </a:r>
            <a:r>
              <a:rPr sz="3438" dirty="0">
                <a:solidFill>
                  <a:schemeClr val="tx2">
                    <a:lumMod val="75000"/>
                  </a:schemeClr>
                </a:solidFill>
                <a:latin typeface="Calibri"/>
                <a:cs typeface="Calibri"/>
              </a:rPr>
              <a:t>de</a:t>
            </a:r>
            <a:r>
              <a:rPr sz="3438" spc="395" dirty="0">
                <a:solidFill>
                  <a:schemeClr val="tx2">
                    <a:lumMod val="75000"/>
                  </a:schemeClr>
                </a:solidFill>
                <a:latin typeface="Calibri"/>
                <a:cs typeface="Calibri"/>
              </a:rPr>
              <a:t> </a:t>
            </a:r>
            <a:r>
              <a:rPr sz="3438" dirty="0">
                <a:solidFill>
                  <a:schemeClr val="tx2">
                    <a:lumMod val="75000"/>
                  </a:schemeClr>
                </a:solidFill>
                <a:latin typeface="Calibri"/>
                <a:cs typeface="Calibri"/>
              </a:rPr>
              <a:t>59</a:t>
            </a:r>
            <a:r>
              <a:rPr sz="3438" spc="390" dirty="0">
                <a:solidFill>
                  <a:schemeClr val="tx2">
                    <a:lumMod val="75000"/>
                  </a:schemeClr>
                </a:solidFill>
                <a:latin typeface="Calibri"/>
                <a:cs typeface="Calibri"/>
              </a:rPr>
              <a:t> </a:t>
            </a:r>
            <a:r>
              <a:rPr sz="3438" dirty="0">
                <a:solidFill>
                  <a:schemeClr val="tx2">
                    <a:lumMod val="75000"/>
                  </a:schemeClr>
                </a:solidFill>
                <a:latin typeface="Calibri"/>
                <a:cs typeface="Calibri"/>
              </a:rPr>
              <a:t>anos.</a:t>
            </a:r>
            <a:r>
              <a:rPr sz="3438" spc="395" dirty="0">
                <a:solidFill>
                  <a:schemeClr val="tx2">
                    <a:lumMod val="75000"/>
                  </a:schemeClr>
                </a:solidFill>
                <a:latin typeface="Calibri"/>
                <a:cs typeface="Calibri"/>
              </a:rPr>
              <a:t> </a:t>
            </a:r>
            <a:r>
              <a:rPr sz="3438" dirty="0">
                <a:solidFill>
                  <a:schemeClr val="tx2">
                    <a:lumMod val="75000"/>
                  </a:schemeClr>
                </a:solidFill>
                <a:latin typeface="Calibri"/>
                <a:cs typeface="Calibri"/>
              </a:rPr>
              <a:t>Em</a:t>
            </a:r>
            <a:r>
              <a:rPr sz="3438" spc="390" dirty="0">
                <a:solidFill>
                  <a:schemeClr val="tx2">
                    <a:lumMod val="75000"/>
                  </a:schemeClr>
                </a:solidFill>
                <a:latin typeface="Calibri"/>
                <a:cs typeface="Calibri"/>
              </a:rPr>
              <a:t> </a:t>
            </a:r>
            <a:r>
              <a:rPr sz="3438" dirty="0">
                <a:solidFill>
                  <a:schemeClr val="tx2">
                    <a:lumMod val="75000"/>
                  </a:schemeClr>
                </a:solidFill>
                <a:latin typeface="Calibri"/>
                <a:cs typeface="Calibri"/>
              </a:rPr>
              <a:t>três</a:t>
            </a:r>
            <a:r>
              <a:rPr sz="3438" spc="395" dirty="0">
                <a:solidFill>
                  <a:schemeClr val="tx2">
                    <a:lumMod val="75000"/>
                  </a:schemeClr>
                </a:solidFill>
                <a:latin typeface="Calibri"/>
                <a:cs typeface="Calibri"/>
              </a:rPr>
              <a:t> </a:t>
            </a:r>
            <a:r>
              <a:rPr sz="3438" dirty="0">
                <a:solidFill>
                  <a:schemeClr val="tx2">
                    <a:lumMod val="75000"/>
                  </a:schemeClr>
                </a:solidFill>
                <a:latin typeface="Calibri"/>
                <a:cs typeface="Calibri"/>
              </a:rPr>
              <a:t>casos,</a:t>
            </a:r>
            <a:r>
              <a:rPr sz="3438" spc="395" dirty="0">
                <a:solidFill>
                  <a:schemeClr val="tx2">
                    <a:lumMod val="75000"/>
                  </a:schemeClr>
                </a:solidFill>
                <a:latin typeface="Calibri"/>
                <a:cs typeface="Calibri"/>
              </a:rPr>
              <a:t> </a:t>
            </a:r>
            <a:r>
              <a:rPr sz="3438" dirty="0">
                <a:solidFill>
                  <a:schemeClr val="tx2">
                    <a:lumMod val="75000"/>
                  </a:schemeClr>
                </a:solidFill>
                <a:latin typeface="Calibri"/>
                <a:cs typeface="Calibri"/>
              </a:rPr>
              <a:t>foi</a:t>
            </a:r>
            <a:r>
              <a:rPr sz="3438" spc="390" dirty="0">
                <a:solidFill>
                  <a:schemeClr val="tx2">
                    <a:lumMod val="75000"/>
                  </a:schemeClr>
                </a:solidFill>
                <a:latin typeface="Calibri"/>
                <a:cs typeface="Calibri"/>
              </a:rPr>
              <a:t> </a:t>
            </a:r>
            <a:r>
              <a:rPr sz="3438" dirty="0">
                <a:solidFill>
                  <a:schemeClr val="tx2">
                    <a:lumMod val="75000"/>
                  </a:schemeClr>
                </a:solidFill>
                <a:latin typeface="Calibri"/>
                <a:cs typeface="Calibri"/>
              </a:rPr>
              <a:t>necessário</a:t>
            </a:r>
            <a:r>
              <a:rPr sz="3438" spc="395" dirty="0">
                <a:solidFill>
                  <a:schemeClr val="tx2">
                    <a:lumMod val="75000"/>
                  </a:schemeClr>
                </a:solidFill>
                <a:latin typeface="Calibri"/>
                <a:cs typeface="Calibri"/>
              </a:rPr>
              <a:t> </a:t>
            </a:r>
            <a:r>
              <a:rPr sz="3438" dirty="0">
                <a:solidFill>
                  <a:schemeClr val="tx2">
                    <a:lumMod val="75000"/>
                  </a:schemeClr>
                </a:solidFill>
                <a:latin typeface="Calibri"/>
                <a:cs typeface="Calibri"/>
              </a:rPr>
              <a:t>o</a:t>
            </a:r>
            <a:r>
              <a:rPr sz="3438" spc="390" dirty="0">
                <a:solidFill>
                  <a:schemeClr val="tx2">
                    <a:lumMod val="75000"/>
                  </a:schemeClr>
                </a:solidFill>
                <a:latin typeface="Calibri"/>
                <a:cs typeface="Calibri"/>
              </a:rPr>
              <a:t> </a:t>
            </a:r>
            <a:r>
              <a:rPr sz="3438" spc="-25" dirty="0">
                <a:solidFill>
                  <a:schemeClr val="tx2">
                    <a:lumMod val="75000"/>
                  </a:schemeClr>
                </a:solidFill>
                <a:latin typeface="Calibri"/>
                <a:cs typeface="Calibri"/>
              </a:rPr>
              <a:t>uso </a:t>
            </a:r>
            <a:r>
              <a:rPr sz="3438" dirty="0">
                <a:solidFill>
                  <a:schemeClr val="tx2">
                    <a:lumMod val="75000"/>
                  </a:schemeClr>
                </a:solidFill>
                <a:latin typeface="Calibri"/>
                <a:cs typeface="Calibri"/>
              </a:rPr>
              <a:t>temporário</a:t>
            </a:r>
            <a:r>
              <a:rPr sz="3438" spc="85" dirty="0">
                <a:solidFill>
                  <a:schemeClr val="tx2">
                    <a:lumMod val="75000"/>
                  </a:schemeClr>
                </a:solidFill>
                <a:latin typeface="Calibri"/>
                <a:cs typeface="Calibri"/>
              </a:rPr>
              <a:t> </a:t>
            </a:r>
            <a:r>
              <a:rPr sz="3438" dirty="0">
                <a:solidFill>
                  <a:schemeClr val="tx2">
                    <a:lumMod val="75000"/>
                  </a:schemeClr>
                </a:solidFill>
                <a:latin typeface="Calibri"/>
                <a:cs typeface="Calibri"/>
              </a:rPr>
              <a:t>de</a:t>
            </a:r>
            <a:r>
              <a:rPr sz="3438" spc="90" dirty="0">
                <a:solidFill>
                  <a:schemeClr val="tx2">
                    <a:lumMod val="75000"/>
                  </a:schemeClr>
                </a:solidFill>
                <a:latin typeface="Calibri"/>
                <a:cs typeface="Calibri"/>
              </a:rPr>
              <a:t> </a:t>
            </a:r>
            <a:r>
              <a:rPr sz="3438" dirty="0">
                <a:solidFill>
                  <a:schemeClr val="tx2">
                    <a:lumMod val="75000"/>
                  </a:schemeClr>
                </a:solidFill>
                <a:latin typeface="Calibri"/>
                <a:cs typeface="Calibri"/>
              </a:rPr>
              <a:t>fixador</a:t>
            </a:r>
            <a:r>
              <a:rPr sz="3438" spc="85" dirty="0">
                <a:solidFill>
                  <a:schemeClr val="tx2">
                    <a:lumMod val="75000"/>
                  </a:schemeClr>
                </a:solidFill>
                <a:latin typeface="Calibri"/>
                <a:cs typeface="Calibri"/>
              </a:rPr>
              <a:t> </a:t>
            </a:r>
            <a:r>
              <a:rPr sz="3438" dirty="0">
                <a:solidFill>
                  <a:schemeClr val="tx2">
                    <a:lumMod val="75000"/>
                  </a:schemeClr>
                </a:solidFill>
                <a:latin typeface="Calibri"/>
                <a:cs typeface="Calibri"/>
              </a:rPr>
              <a:t>externo</a:t>
            </a:r>
            <a:r>
              <a:rPr sz="3438" spc="90" dirty="0">
                <a:solidFill>
                  <a:schemeClr val="tx2">
                    <a:lumMod val="75000"/>
                  </a:schemeClr>
                </a:solidFill>
                <a:latin typeface="Calibri"/>
                <a:cs typeface="Calibri"/>
              </a:rPr>
              <a:t> </a:t>
            </a:r>
            <a:r>
              <a:rPr sz="3438" dirty="0">
                <a:solidFill>
                  <a:schemeClr val="tx2">
                    <a:lumMod val="75000"/>
                  </a:schemeClr>
                </a:solidFill>
                <a:latin typeface="Calibri"/>
                <a:cs typeface="Calibri"/>
              </a:rPr>
              <a:t>transarticular,</a:t>
            </a:r>
            <a:r>
              <a:rPr sz="3438" spc="85" dirty="0">
                <a:solidFill>
                  <a:schemeClr val="tx2">
                    <a:lumMod val="75000"/>
                  </a:schemeClr>
                </a:solidFill>
                <a:latin typeface="Calibri"/>
                <a:cs typeface="Calibri"/>
              </a:rPr>
              <a:t> </a:t>
            </a:r>
            <a:r>
              <a:rPr sz="3438" dirty="0">
                <a:solidFill>
                  <a:schemeClr val="tx2">
                    <a:lumMod val="75000"/>
                  </a:schemeClr>
                </a:solidFill>
                <a:latin typeface="Calibri"/>
                <a:cs typeface="Calibri"/>
              </a:rPr>
              <a:t>seguido</a:t>
            </a:r>
            <a:r>
              <a:rPr sz="3438" spc="90" dirty="0">
                <a:solidFill>
                  <a:schemeClr val="tx2">
                    <a:lumMod val="75000"/>
                  </a:schemeClr>
                </a:solidFill>
                <a:latin typeface="Calibri"/>
                <a:cs typeface="Calibri"/>
              </a:rPr>
              <a:t> </a:t>
            </a:r>
            <a:r>
              <a:rPr sz="3438" dirty="0">
                <a:solidFill>
                  <a:schemeClr val="tx2">
                    <a:lumMod val="75000"/>
                  </a:schemeClr>
                </a:solidFill>
                <a:latin typeface="Calibri"/>
                <a:cs typeface="Calibri"/>
              </a:rPr>
              <a:t>de</a:t>
            </a:r>
            <a:r>
              <a:rPr sz="3438" spc="90" dirty="0">
                <a:solidFill>
                  <a:schemeClr val="tx2">
                    <a:lumMod val="75000"/>
                  </a:schemeClr>
                </a:solidFill>
                <a:latin typeface="Calibri"/>
                <a:cs typeface="Calibri"/>
              </a:rPr>
              <a:t> </a:t>
            </a:r>
            <a:r>
              <a:rPr sz="3438" dirty="0">
                <a:solidFill>
                  <a:schemeClr val="tx2">
                    <a:lumMod val="75000"/>
                  </a:schemeClr>
                </a:solidFill>
                <a:latin typeface="Calibri"/>
                <a:cs typeface="Calibri"/>
              </a:rPr>
              <a:t>fixação</a:t>
            </a:r>
            <a:r>
              <a:rPr sz="3438" spc="85" dirty="0">
                <a:solidFill>
                  <a:schemeClr val="tx2">
                    <a:lumMod val="75000"/>
                  </a:schemeClr>
                </a:solidFill>
                <a:latin typeface="Calibri"/>
                <a:cs typeface="Calibri"/>
              </a:rPr>
              <a:t> </a:t>
            </a:r>
            <a:r>
              <a:rPr sz="3438" spc="-10" dirty="0">
                <a:solidFill>
                  <a:schemeClr val="tx2">
                    <a:lumMod val="75000"/>
                  </a:schemeClr>
                </a:solidFill>
                <a:latin typeface="Calibri"/>
                <a:cs typeface="Calibri"/>
              </a:rPr>
              <a:t>definitiva </a:t>
            </a:r>
            <a:r>
              <a:rPr sz="3438" dirty="0">
                <a:solidFill>
                  <a:schemeClr val="tx2">
                    <a:lumMod val="75000"/>
                  </a:schemeClr>
                </a:solidFill>
                <a:latin typeface="Calibri"/>
                <a:cs typeface="Calibri"/>
              </a:rPr>
              <a:t>após</a:t>
            </a:r>
            <a:r>
              <a:rPr sz="3438" spc="254" dirty="0">
                <a:solidFill>
                  <a:schemeClr val="tx2">
                    <a:lumMod val="75000"/>
                  </a:schemeClr>
                </a:solidFill>
                <a:latin typeface="Calibri"/>
                <a:cs typeface="Calibri"/>
              </a:rPr>
              <a:t> </a:t>
            </a:r>
            <a:r>
              <a:rPr sz="3438" dirty="0">
                <a:solidFill>
                  <a:schemeClr val="tx2">
                    <a:lumMod val="75000"/>
                  </a:schemeClr>
                </a:solidFill>
                <a:latin typeface="Calibri"/>
                <a:cs typeface="Calibri"/>
              </a:rPr>
              <a:t>melhora</a:t>
            </a:r>
            <a:r>
              <a:rPr sz="3438" spc="254" dirty="0">
                <a:solidFill>
                  <a:schemeClr val="tx2">
                    <a:lumMod val="75000"/>
                  </a:schemeClr>
                </a:solidFill>
                <a:latin typeface="Calibri"/>
                <a:cs typeface="Calibri"/>
              </a:rPr>
              <a:t> </a:t>
            </a:r>
            <a:r>
              <a:rPr sz="3438" dirty="0">
                <a:solidFill>
                  <a:schemeClr val="tx2">
                    <a:lumMod val="75000"/>
                  </a:schemeClr>
                </a:solidFill>
                <a:latin typeface="Calibri"/>
                <a:cs typeface="Calibri"/>
              </a:rPr>
              <a:t>das</a:t>
            </a:r>
            <a:r>
              <a:rPr sz="3438" spc="254" dirty="0">
                <a:solidFill>
                  <a:schemeClr val="tx2">
                    <a:lumMod val="75000"/>
                  </a:schemeClr>
                </a:solidFill>
                <a:latin typeface="Calibri"/>
                <a:cs typeface="Calibri"/>
              </a:rPr>
              <a:t> </a:t>
            </a:r>
            <a:r>
              <a:rPr sz="3438" dirty="0">
                <a:solidFill>
                  <a:schemeClr val="tx2">
                    <a:lumMod val="75000"/>
                  </a:schemeClr>
                </a:solidFill>
                <a:latin typeface="Calibri"/>
                <a:cs typeface="Calibri"/>
              </a:rPr>
              <a:t>condições</a:t>
            </a:r>
            <a:r>
              <a:rPr sz="3438" spc="260" dirty="0">
                <a:solidFill>
                  <a:schemeClr val="tx2">
                    <a:lumMod val="75000"/>
                  </a:schemeClr>
                </a:solidFill>
                <a:latin typeface="Calibri"/>
                <a:cs typeface="Calibri"/>
              </a:rPr>
              <a:t> </a:t>
            </a:r>
            <a:r>
              <a:rPr sz="3438" dirty="0">
                <a:solidFill>
                  <a:schemeClr val="tx2">
                    <a:lumMod val="75000"/>
                  </a:schemeClr>
                </a:solidFill>
                <a:latin typeface="Calibri"/>
                <a:cs typeface="Calibri"/>
              </a:rPr>
              <a:t>dos</a:t>
            </a:r>
            <a:r>
              <a:rPr sz="3438" spc="254" dirty="0">
                <a:solidFill>
                  <a:schemeClr val="tx2">
                    <a:lumMod val="75000"/>
                  </a:schemeClr>
                </a:solidFill>
                <a:latin typeface="Calibri"/>
                <a:cs typeface="Calibri"/>
              </a:rPr>
              <a:t> </a:t>
            </a:r>
            <a:r>
              <a:rPr sz="3438" dirty="0">
                <a:solidFill>
                  <a:schemeClr val="tx2">
                    <a:lumMod val="75000"/>
                  </a:schemeClr>
                </a:solidFill>
                <a:latin typeface="Calibri"/>
                <a:cs typeface="Calibri"/>
              </a:rPr>
              <a:t>tecidos</a:t>
            </a:r>
            <a:r>
              <a:rPr sz="3438" spc="254" dirty="0">
                <a:solidFill>
                  <a:schemeClr val="tx2">
                    <a:lumMod val="75000"/>
                  </a:schemeClr>
                </a:solidFill>
                <a:latin typeface="Calibri"/>
                <a:cs typeface="Calibri"/>
              </a:rPr>
              <a:t> </a:t>
            </a:r>
            <a:r>
              <a:rPr sz="3438" dirty="0">
                <a:solidFill>
                  <a:schemeClr val="tx2">
                    <a:lumMod val="75000"/>
                  </a:schemeClr>
                </a:solidFill>
                <a:latin typeface="Calibri"/>
                <a:cs typeface="Calibri"/>
              </a:rPr>
              <a:t>moles.</a:t>
            </a:r>
            <a:r>
              <a:rPr sz="3438" spc="260" dirty="0">
                <a:solidFill>
                  <a:schemeClr val="tx2">
                    <a:lumMod val="75000"/>
                  </a:schemeClr>
                </a:solidFill>
                <a:latin typeface="Calibri"/>
                <a:cs typeface="Calibri"/>
              </a:rPr>
              <a:t> </a:t>
            </a:r>
            <a:r>
              <a:rPr sz="3438" dirty="0">
                <a:solidFill>
                  <a:schemeClr val="tx2">
                    <a:lumMod val="75000"/>
                  </a:schemeClr>
                </a:solidFill>
                <a:latin typeface="Calibri"/>
                <a:cs typeface="Calibri"/>
              </a:rPr>
              <a:t>O</a:t>
            </a:r>
            <a:r>
              <a:rPr sz="3438" spc="254" dirty="0">
                <a:solidFill>
                  <a:schemeClr val="tx2">
                    <a:lumMod val="75000"/>
                  </a:schemeClr>
                </a:solidFill>
                <a:latin typeface="Calibri"/>
                <a:cs typeface="Calibri"/>
              </a:rPr>
              <a:t> </a:t>
            </a:r>
            <a:r>
              <a:rPr sz="3438" dirty="0">
                <a:solidFill>
                  <a:schemeClr val="tx2">
                    <a:lumMod val="75000"/>
                  </a:schemeClr>
                </a:solidFill>
                <a:latin typeface="Calibri"/>
                <a:cs typeface="Calibri"/>
              </a:rPr>
              <a:t>padrão</a:t>
            </a:r>
            <a:r>
              <a:rPr sz="3438" spc="254" dirty="0">
                <a:solidFill>
                  <a:schemeClr val="tx2">
                    <a:lumMod val="75000"/>
                  </a:schemeClr>
                </a:solidFill>
                <a:latin typeface="Calibri"/>
                <a:cs typeface="Calibri"/>
              </a:rPr>
              <a:t> </a:t>
            </a:r>
            <a:r>
              <a:rPr sz="3438" dirty="0">
                <a:solidFill>
                  <a:schemeClr val="tx2">
                    <a:lumMod val="75000"/>
                  </a:schemeClr>
                </a:solidFill>
                <a:latin typeface="Calibri"/>
                <a:cs typeface="Calibri"/>
              </a:rPr>
              <a:t>AO/OTA</a:t>
            </a:r>
            <a:r>
              <a:rPr sz="3438" spc="260" dirty="0">
                <a:solidFill>
                  <a:schemeClr val="tx2">
                    <a:lumMod val="75000"/>
                  </a:schemeClr>
                </a:solidFill>
                <a:latin typeface="Calibri"/>
                <a:cs typeface="Calibri"/>
              </a:rPr>
              <a:t> </a:t>
            </a:r>
            <a:r>
              <a:rPr sz="3438" spc="-20" dirty="0">
                <a:solidFill>
                  <a:schemeClr val="tx2">
                    <a:lumMod val="75000"/>
                  </a:schemeClr>
                </a:solidFill>
                <a:latin typeface="Calibri"/>
                <a:cs typeface="Calibri"/>
              </a:rPr>
              <a:t>mais </a:t>
            </a:r>
            <a:r>
              <a:rPr sz="3438" dirty="0">
                <a:solidFill>
                  <a:schemeClr val="tx2">
                    <a:lumMod val="75000"/>
                  </a:schemeClr>
                </a:solidFill>
                <a:latin typeface="Calibri"/>
                <a:cs typeface="Calibri"/>
              </a:rPr>
              <a:t>comum</a:t>
            </a:r>
            <a:r>
              <a:rPr sz="3438" spc="440" dirty="0">
                <a:solidFill>
                  <a:schemeClr val="tx2">
                    <a:lumMod val="75000"/>
                  </a:schemeClr>
                </a:solidFill>
                <a:latin typeface="Calibri"/>
                <a:cs typeface="Calibri"/>
              </a:rPr>
              <a:t> </a:t>
            </a:r>
            <a:r>
              <a:rPr sz="3438" dirty="0">
                <a:solidFill>
                  <a:schemeClr val="tx2">
                    <a:lumMod val="75000"/>
                  </a:schemeClr>
                </a:solidFill>
                <a:latin typeface="Calibri"/>
                <a:cs typeface="Calibri"/>
              </a:rPr>
              <a:t>foi</a:t>
            </a:r>
            <a:r>
              <a:rPr sz="3438" spc="440" dirty="0">
                <a:solidFill>
                  <a:schemeClr val="tx2">
                    <a:lumMod val="75000"/>
                  </a:schemeClr>
                </a:solidFill>
                <a:latin typeface="Calibri"/>
                <a:cs typeface="Calibri"/>
              </a:rPr>
              <a:t> </a:t>
            </a:r>
            <a:r>
              <a:rPr sz="3438" dirty="0">
                <a:solidFill>
                  <a:schemeClr val="tx2">
                    <a:lumMod val="75000"/>
                  </a:schemeClr>
                </a:solidFill>
                <a:latin typeface="Calibri"/>
                <a:cs typeface="Calibri"/>
              </a:rPr>
              <a:t>o</a:t>
            </a:r>
            <a:r>
              <a:rPr sz="3438" spc="440" dirty="0">
                <a:solidFill>
                  <a:schemeClr val="tx2">
                    <a:lumMod val="75000"/>
                  </a:schemeClr>
                </a:solidFill>
                <a:latin typeface="Calibri"/>
                <a:cs typeface="Calibri"/>
              </a:rPr>
              <a:t> </a:t>
            </a:r>
            <a:r>
              <a:rPr sz="3438" dirty="0">
                <a:solidFill>
                  <a:schemeClr val="tx2">
                    <a:lumMod val="75000"/>
                  </a:schemeClr>
                </a:solidFill>
                <a:latin typeface="Calibri"/>
                <a:cs typeface="Calibri"/>
              </a:rPr>
              <a:t>44-B3.</a:t>
            </a:r>
            <a:r>
              <a:rPr sz="3438" spc="445" dirty="0">
                <a:solidFill>
                  <a:schemeClr val="tx2">
                    <a:lumMod val="75000"/>
                  </a:schemeClr>
                </a:solidFill>
                <a:latin typeface="Calibri"/>
                <a:cs typeface="Calibri"/>
              </a:rPr>
              <a:t> </a:t>
            </a:r>
            <a:r>
              <a:rPr sz="3438" dirty="0">
                <a:solidFill>
                  <a:schemeClr val="tx2">
                    <a:lumMod val="75000"/>
                  </a:schemeClr>
                </a:solidFill>
                <a:latin typeface="Calibri"/>
                <a:cs typeface="Calibri"/>
              </a:rPr>
              <a:t>Os</a:t>
            </a:r>
            <a:r>
              <a:rPr sz="3438" spc="440" dirty="0">
                <a:solidFill>
                  <a:schemeClr val="tx2">
                    <a:lumMod val="75000"/>
                  </a:schemeClr>
                </a:solidFill>
                <a:latin typeface="Calibri"/>
                <a:cs typeface="Calibri"/>
              </a:rPr>
              <a:t> </a:t>
            </a:r>
            <a:r>
              <a:rPr sz="3438" dirty="0">
                <a:solidFill>
                  <a:schemeClr val="tx2">
                    <a:lumMod val="75000"/>
                  </a:schemeClr>
                </a:solidFill>
                <a:latin typeface="Calibri"/>
                <a:cs typeface="Calibri"/>
              </a:rPr>
              <a:t>desfechos</a:t>
            </a:r>
            <a:r>
              <a:rPr sz="3438" spc="440" dirty="0">
                <a:solidFill>
                  <a:schemeClr val="tx2">
                    <a:lumMod val="75000"/>
                  </a:schemeClr>
                </a:solidFill>
                <a:latin typeface="Calibri"/>
                <a:cs typeface="Calibri"/>
              </a:rPr>
              <a:t> </a:t>
            </a:r>
            <a:r>
              <a:rPr sz="3438" dirty="0">
                <a:solidFill>
                  <a:schemeClr val="tx2">
                    <a:lumMod val="75000"/>
                  </a:schemeClr>
                </a:solidFill>
                <a:latin typeface="Calibri"/>
                <a:cs typeface="Calibri"/>
              </a:rPr>
              <a:t>funcionais</a:t>
            </a:r>
            <a:r>
              <a:rPr sz="3438" spc="440" dirty="0">
                <a:solidFill>
                  <a:schemeClr val="tx2">
                    <a:lumMod val="75000"/>
                  </a:schemeClr>
                </a:solidFill>
                <a:latin typeface="Calibri"/>
                <a:cs typeface="Calibri"/>
              </a:rPr>
              <a:t> </a:t>
            </a:r>
            <a:r>
              <a:rPr sz="3438" dirty="0">
                <a:solidFill>
                  <a:schemeClr val="tx2">
                    <a:lumMod val="75000"/>
                  </a:schemeClr>
                </a:solidFill>
                <a:latin typeface="Calibri"/>
                <a:cs typeface="Calibri"/>
              </a:rPr>
              <a:t>foram</a:t>
            </a:r>
            <a:r>
              <a:rPr sz="3438" spc="445" dirty="0">
                <a:solidFill>
                  <a:schemeClr val="tx2">
                    <a:lumMod val="75000"/>
                  </a:schemeClr>
                </a:solidFill>
                <a:latin typeface="Calibri"/>
                <a:cs typeface="Calibri"/>
              </a:rPr>
              <a:t> </a:t>
            </a:r>
            <a:r>
              <a:rPr sz="3438" dirty="0">
                <a:solidFill>
                  <a:schemeClr val="tx2">
                    <a:lumMod val="75000"/>
                  </a:schemeClr>
                </a:solidFill>
                <a:latin typeface="Calibri"/>
                <a:cs typeface="Calibri"/>
              </a:rPr>
              <a:t>satisfatórios,</a:t>
            </a:r>
            <a:r>
              <a:rPr sz="3438" spc="440" dirty="0">
                <a:solidFill>
                  <a:schemeClr val="tx2">
                    <a:lumMod val="75000"/>
                  </a:schemeClr>
                </a:solidFill>
                <a:latin typeface="Calibri"/>
                <a:cs typeface="Calibri"/>
              </a:rPr>
              <a:t> </a:t>
            </a:r>
            <a:r>
              <a:rPr sz="3438" spc="-25" dirty="0">
                <a:solidFill>
                  <a:schemeClr val="tx2">
                    <a:lumMod val="75000"/>
                  </a:schemeClr>
                </a:solidFill>
                <a:latin typeface="Calibri"/>
                <a:cs typeface="Calibri"/>
              </a:rPr>
              <a:t>com </a:t>
            </a:r>
            <a:r>
              <a:rPr sz="3438" dirty="0">
                <a:solidFill>
                  <a:schemeClr val="tx2">
                    <a:lumMod val="75000"/>
                  </a:schemeClr>
                </a:solidFill>
                <a:latin typeface="Calibri"/>
                <a:cs typeface="Calibri"/>
              </a:rPr>
              <a:t>média</a:t>
            </a:r>
            <a:r>
              <a:rPr sz="3438" spc="114" dirty="0">
                <a:solidFill>
                  <a:schemeClr val="tx2">
                    <a:lumMod val="75000"/>
                  </a:schemeClr>
                </a:solidFill>
                <a:latin typeface="Calibri"/>
                <a:cs typeface="Calibri"/>
              </a:rPr>
              <a:t> </a:t>
            </a:r>
            <a:r>
              <a:rPr sz="3438" dirty="0">
                <a:solidFill>
                  <a:schemeClr val="tx2">
                    <a:lumMod val="75000"/>
                  </a:schemeClr>
                </a:solidFill>
                <a:latin typeface="Calibri"/>
                <a:cs typeface="Calibri"/>
              </a:rPr>
              <a:t>de</a:t>
            </a:r>
            <a:r>
              <a:rPr sz="3438" spc="120" dirty="0">
                <a:solidFill>
                  <a:schemeClr val="tx2">
                    <a:lumMod val="75000"/>
                  </a:schemeClr>
                </a:solidFill>
                <a:latin typeface="Calibri"/>
                <a:cs typeface="Calibri"/>
              </a:rPr>
              <a:t> </a:t>
            </a:r>
            <a:r>
              <a:rPr sz="3438" dirty="0">
                <a:solidFill>
                  <a:schemeClr val="tx2">
                    <a:lumMod val="75000"/>
                  </a:schemeClr>
                </a:solidFill>
                <a:latin typeface="Calibri"/>
                <a:cs typeface="Calibri"/>
              </a:rPr>
              <a:t>98</a:t>
            </a:r>
            <a:r>
              <a:rPr sz="3438" spc="120" dirty="0">
                <a:solidFill>
                  <a:schemeClr val="tx2">
                    <a:lumMod val="75000"/>
                  </a:schemeClr>
                </a:solidFill>
                <a:latin typeface="Calibri"/>
                <a:cs typeface="Calibri"/>
              </a:rPr>
              <a:t> </a:t>
            </a:r>
            <a:r>
              <a:rPr sz="3438" dirty="0">
                <a:solidFill>
                  <a:schemeClr val="tx2">
                    <a:lumMod val="75000"/>
                  </a:schemeClr>
                </a:solidFill>
                <a:latin typeface="Calibri"/>
                <a:cs typeface="Calibri"/>
              </a:rPr>
              <a:t>no</a:t>
            </a:r>
            <a:r>
              <a:rPr sz="3438" spc="114" dirty="0">
                <a:solidFill>
                  <a:schemeClr val="tx2">
                    <a:lumMod val="75000"/>
                  </a:schemeClr>
                </a:solidFill>
                <a:latin typeface="Calibri"/>
                <a:cs typeface="Calibri"/>
              </a:rPr>
              <a:t> </a:t>
            </a:r>
            <a:r>
              <a:rPr sz="3438" dirty="0">
                <a:solidFill>
                  <a:schemeClr val="tx2">
                    <a:lumMod val="75000"/>
                  </a:schemeClr>
                </a:solidFill>
                <a:latin typeface="Calibri"/>
                <a:cs typeface="Calibri"/>
              </a:rPr>
              <a:t>escore</a:t>
            </a:r>
            <a:r>
              <a:rPr sz="3438" spc="120" dirty="0">
                <a:solidFill>
                  <a:schemeClr val="tx2">
                    <a:lumMod val="75000"/>
                  </a:schemeClr>
                </a:solidFill>
                <a:latin typeface="Calibri"/>
                <a:cs typeface="Calibri"/>
              </a:rPr>
              <a:t> </a:t>
            </a:r>
            <a:r>
              <a:rPr sz="3438" dirty="0">
                <a:solidFill>
                  <a:schemeClr val="tx2">
                    <a:lumMod val="75000"/>
                  </a:schemeClr>
                </a:solidFill>
                <a:latin typeface="Calibri"/>
                <a:cs typeface="Calibri"/>
              </a:rPr>
              <a:t>AOFAS</a:t>
            </a:r>
            <a:r>
              <a:rPr sz="3438" spc="120" dirty="0">
                <a:solidFill>
                  <a:schemeClr val="tx2">
                    <a:lumMod val="75000"/>
                  </a:schemeClr>
                </a:solidFill>
                <a:latin typeface="Calibri"/>
                <a:cs typeface="Calibri"/>
              </a:rPr>
              <a:t> </a:t>
            </a:r>
            <a:r>
              <a:rPr sz="3438" dirty="0">
                <a:solidFill>
                  <a:schemeClr val="tx2">
                    <a:lumMod val="75000"/>
                  </a:schemeClr>
                </a:solidFill>
                <a:latin typeface="Calibri"/>
                <a:cs typeface="Calibri"/>
              </a:rPr>
              <a:t>e</a:t>
            </a:r>
            <a:r>
              <a:rPr sz="3438" spc="114" dirty="0">
                <a:solidFill>
                  <a:schemeClr val="tx2">
                    <a:lumMod val="75000"/>
                  </a:schemeClr>
                </a:solidFill>
                <a:latin typeface="Calibri"/>
                <a:cs typeface="Calibri"/>
              </a:rPr>
              <a:t> </a:t>
            </a:r>
            <a:r>
              <a:rPr sz="3438" dirty="0">
                <a:solidFill>
                  <a:schemeClr val="tx2">
                    <a:lumMod val="75000"/>
                  </a:schemeClr>
                </a:solidFill>
                <a:latin typeface="Calibri"/>
                <a:cs typeface="Calibri"/>
              </a:rPr>
              <a:t>95</a:t>
            </a:r>
            <a:r>
              <a:rPr sz="3438" spc="120" dirty="0">
                <a:solidFill>
                  <a:schemeClr val="tx2">
                    <a:lumMod val="75000"/>
                  </a:schemeClr>
                </a:solidFill>
                <a:latin typeface="Calibri"/>
                <a:cs typeface="Calibri"/>
              </a:rPr>
              <a:t> </a:t>
            </a:r>
            <a:r>
              <a:rPr sz="3438" dirty="0">
                <a:solidFill>
                  <a:schemeClr val="tx2">
                    <a:lumMod val="75000"/>
                  </a:schemeClr>
                </a:solidFill>
                <a:latin typeface="Calibri"/>
                <a:cs typeface="Calibri"/>
              </a:rPr>
              <a:t>no</a:t>
            </a:r>
            <a:r>
              <a:rPr sz="3438" spc="120" dirty="0">
                <a:solidFill>
                  <a:schemeClr val="tx2">
                    <a:lumMod val="75000"/>
                  </a:schemeClr>
                </a:solidFill>
                <a:latin typeface="Calibri"/>
                <a:cs typeface="Calibri"/>
              </a:rPr>
              <a:t> </a:t>
            </a:r>
            <a:r>
              <a:rPr sz="3438" dirty="0">
                <a:solidFill>
                  <a:schemeClr val="tx2">
                    <a:lumMod val="75000"/>
                  </a:schemeClr>
                </a:solidFill>
                <a:latin typeface="Calibri"/>
                <a:cs typeface="Calibri"/>
              </a:rPr>
              <a:t>escore</a:t>
            </a:r>
            <a:r>
              <a:rPr sz="3438" spc="114" dirty="0">
                <a:solidFill>
                  <a:schemeClr val="tx2">
                    <a:lumMod val="75000"/>
                  </a:schemeClr>
                </a:solidFill>
                <a:latin typeface="Calibri"/>
                <a:cs typeface="Calibri"/>
              </a:rPr>
              <a:t> </a:t>
            </a:r>
            <a:r>
              <a:rPr sz="3438" dirty="0">
                <a:solidFill>
                  <a:schemeClr val="tx2">
                    <a:lumMod val="75000"/>
                  </a:schemeClr>
                </a:solidFill>
                <a:latin typeface="Calibri"/>
                <a:cs typeface="Calibri"/>
              </a:rPr>
              <a:t>Olerud-Molander.</a:t>
            </a:r>
            <a:r>
              <a:rPr sz="3438" spc="120" dirty="0">
                <a:solidFill>
                  <a:schemeClr val="tx2">
                    <a:lumMod val="75000"/>
                  </a:schemeClr>
                </a:solidFill>
                <a:latin typeface="Calibri"/>
                <a:cs typeface="Calibri"/>
              </a:rPr>
              <a:t> </a:t>
            </a:r>
            <a:r>
              <a:rPr sz="3438" dirty="0">
                <a:solidFill>
                  <a:schemeClr val="tx2">
                    <a:lumMod val="75000"/>
                  </a:schemeClr>
                </a:solidFill>
                <a:latin typeface="Calibri"/>
                <a:cs typeface="Calibri"/>
              </a:rPr>
              <a:t>Todas</a:t>
            </a:r>
            <a:r>
              <a:rPr sz="3438" spc="120" dirty="0">
                <a:solidFill>
                  <a:schemeClr val="tx2">
                    <a:lumMod val="75000"/>
                  </a:schemeClr>
                </a:solidFill>
                <a:latin typeface="Calibri"/>
                <a:cs typeface="Calibri"/>
              </a:rPr>
              <a:t> </a:t>
            </a:r>
            <a:r>
              <a:rPr sz="3438" spc="-25" dirty="0">
                <a:solidFill>
                  <a:schemeClr val="tx2">
                    <a:lumMod val="75000"/>
                  </a:schemeClr>
                </a:solidFill>
                <a:latin typeface="Calibri"/>
                <a:cs typeface="Calibri"/>
              </a:rPr>
              <a:t>as </a:t>
            </a:r>
            <a:r>
              <a:rPr sz="3438" dirty="0">
                <a:solidFill>
                  <a:schemeClr val="tx2">
                    <a:lumMod val="75000"/>
                  </a:schemeClr>
                </a:solidFill>
                <a:latin typeface="Calibri"/>
                <a:cs typeface="Calibri"/>
              </a:rPr>
              <a:t>fraturas</a:t>
            </a:r>
            <a:r>
              <a:rPr sz="3438" spc="450" dirty="0">
                <a:solidFill>
                  <a:schemeClr val="tx2">
                    <a:lumMod val="75000"/>
                  </a:schemeClr>
                </a:solidFill>
                <a:latin typeface="Calibri"/>
                <a:cs typeface="Calibri"/>
              </a:rPr>
              <a:t> </a:t>
            </a:r>
            <a:r>
              <a:rPr sz="3438" dirty="0">
                <a:solidFill>
                  <a:schemeClr val="tx2">
                    <a:lumMod val="75000"/>
                  </a:schemeClr>
                </a:solidFill>
                <a:latin typeface="Calibri"/>
                <a:cs typeface="Calibri"/>
              </a:rPr>
              <a:t>consolidaram</a:t>
            </a:r>
            <a:r>
              <a:rPr sz="3438" spc="455" dirty="0">
                <a:solidFill>
                  <a:schemeClr val="tx2">
                    <a:lumMod val="75000"/>
                  </a:schemeClr>
                </a:solidFill>
                <a:latin typeface="Calibri"/>
                <a:cs typeface="Calibri"/>
              </a:rPr>
              <a:t> </a:t>
            </a:r>
            <a:r>
              <a:rPr sz="3438" dirty="0">
                <a:solidFill>
                  <a:schemeClr val="tx2">
                    <a:lumMod val="75000"/>
                  </a:schemeClr>
                </a:solidFill>
                <a:latin typeface="Calibri"/>
                <a:cs typeface="Calibri"/>
              </a:rPr>
              <a:t>em</a:t>
            </a:r>
            <a:r>
              <a:rPr sz="3438" spc="455" dirty="0">
                <a:solidFill>
                  <a:schemeClr val="tx2">
                    <a:lumMod val="75000"/>
                  </a:schemeClr>
                </a:solidFill>
                <a:latin typeface="Calibri"/>
                <a:cs typeface="Calibri"/>
              </a:rPr>
              <a:t> </a:t>
            </a:r>
            <a:r>
              <a:rPr sz="3438" dirty="0">
                <a:solidFill>
                  <a:schemeClr val="tx2">
                    <a:lumMod val="75000"/>
                  </a:schemeClr>
                </a:solidFill>
                <a:latin typeface="Calibri"/>
                <a:cs typeface="Calibri"/>
              </a:rPr>
              <a:t>até</a:t>
            </a:r>
            <a:r>
              <a:rPr sz="3438" spc="450" dirty="0">
                <a:solidFill>
                  <a:schemeClr val="tx2">
                    <a:lumMod val="75000"/>
                  </a:schemeClr>
                </a:solidFill>
                <a:latin typeface="Calibri"/>
                <a:cs typeface="Calibri"/>
              </a:rPr>
              <a:t> </a:t>
            </a:r>
            <a:r>
              <a:rPr sz="3438" dirty="0">
                <a:solidFill>
                  <a:schemeClr val="tx2">
                    <a:lumMod val="75000"/>
                  </a:schemeClr>
                </a:solidFill>
                <a:latin typeface="Calibri"/>
                <a:cs typeface="Calibri"/>
              </a:rPr>
              <a:t>seis</a:t>
            </a:r>
            <a:r>
              <a:rPr sz="3438" spc="455" dirty="0">
                <a:solidFill>
                  <a:schemeClr val="tx2">
                    <a:lumMod val="75000"/>
                  </a:schemeClr>
                </a:solidFill>
                <a:latin typeface="Calibri"/>
                <a:cs typeface="Calibri"/>
              </a:rPr>
              <a:t> </a:t>
            </a:r>
            <a:r>
              <a:rPr sz="3438" dirty="0">
                <a:solidFill>
                  <a:schemeClr val="tx2">
                    <a:lumMod val="75000"/>
                  </a:schemeClr>
                </a:solidFill>
                <a:latin typeface="Calibri"/>
                <a:cs typeface="Calibri"/>
              </a:rPr>
              <a:t>semanas,</a:t>
            </a:r>
            <a:r>
              <a:rPr sz="3438" spc="455" dirty="0">
                <a:solidFill>
                  <a:schemeClr val="tx2">
                    <a:lumMod val="75000"/>
                  </a:schemeClr>
                </a:solidFill>
                <a:latin typeface="Calibri"/>
                <a:cs typeface="Calibri"/>
              </a:rPr>
              <a:t> </a:t>
            </a:r>
            <a:r>
              <a:rPr sz="3438" dirty="0">
                <a:solidFill>
                  <a:schemeClr val="tx2">
                    <a:lumMod val="75000"/>
                  </a:schemeClr>
                </a:solidFill>
                <a:latin typeface="Calibri"/>
                <a:cs typeface="Calibri"/>
              </a:rPr>
              <a:t>sem</a:t>
            </a:r>
            <a:r>
              <a:rPr sz="3438" spc="450" dirty="0">
                <a:solidFill>
                  <a:schemeClr val="tx2">
                    <a:lumMod val="75000"/>
                  </a:schemeClr>
                </a:solidFill>
                <a:latin typeface="Calibri"/>
                <a:cs typeface="Calibri"/>
              </a:rPr>
              <a:t> </a:t>
            </a:r>
            <a:r>
              <a:rPr sz="3438" dirty="0">
                <a:solidFill>
                  <a:schemeClr val="tx2">
                    <a:lumMod val="75000"/>
                  </a:schemeClr>
                </a:solidFill>
                <a:latin typeface="Calibri"/>
                <a:cs typeface="Calibri"/>
              </a:rPr>
              <a:t>complicações</a:t>
            </a:r>
            <a:r>
              <a:rPr sz="3438" spc="455" dirty="0">
                <a:solidFill>
                  <a:schemeClr val="tx2">
                    <a:lumMod val="75000"/>
                  </a:schemeClr>
                </a:solidFill>
                <a:latin typeface="Calibri"/>
                <a:cs typeface="Calibri"/>
              </a:rPr>
              <a:t> </a:t>
            </a:r>
            <a:r>
              <a:rPr sz="3438" dirty="0">
                <a:solidFill>
                  <a:schemeClr val="tx2">
                    <a:lumMod val="75000"/>
                  </a:schemeClr>
                </a:solidFill>
                <a:latin typeface="Calibri"/>
                <a:cs typeface="Calibri"/>
              </a:rPr>
              <a:t>e</a:t>
            </a:r>
            <a:r>
              <a:rPr sz="3438" spc="455" dirty="0">
                <a:solidFill>
                  <a:schemeClr val="tx2">
                    <a:lumMod val="75000"/>
                  </a:schemeClr>
                </a:solidFill>
                <a:latin typeface="Calibri"/>
                <a:cs typeface="Calibri"/>
              </a:rPr>
              <a:t> </a:t>
            </a:r>
            <a:r>
              <a:rPr sz="3438" spc="-25" dirty="0">
                <a:solidFill>
                  <a:schemeClr val="tx2">
                    <a:lumMod val="75000"/>
                  </a:schemeClr>
                </a:solidFill>
                <a:latin typeface="Calibri"/>
                <a:cs typeface="Calibri"/>
              </a:rPr>
              <a:t>sem </a:t>
            </a:r>
            <a:r>
              <a:rPr sz="3438" dirty="0">
                <a:solidFill>
                  <a:schemeClr val="tx2">
                    <a:lumMod val="75000"/>
                  </a:schemeClr>
                </a:solidFill>
                <a:latin typeface="Calibri"/>
                <a:cs typeface="Calibri"/>
              </a:rPr>
              <a:t>necessidade</a:t>
            </a:r>
            <a:r>
              <a:rPr sz="3438" spc="45" dirty="0">
                <a:solidFill>
                  <a:schemeClr val="tx2">
                    <a:lumMod val="75000"/>
                  </a:schemeClr>
                </a:solidFill>
                <a:latin typeface="Calibri"/>
                <a:cs typeface="Calibri"/>
              </a:rPr>
              <a:t> </a:t>
            </a:r>
            <a:r>
              <a:rPr sz="3438" dirty="0">
                <a:solidFill>
                  <a:schemeClr val="tx2">
                    <a:lumMod val="75000"/>
                  </a:schemeClr>
                </a:solidFill>
                <a:latin typeface="Calibri"/>
                <a:cs typeface="Calibri"/>
              </a:rPr>
              <a:t>de</a:t>
            </a:r>
            <a:r>
              <a:rPr sz="3438" spc="50" dirty="0">
                <a:solidFill>
                  <a:schemeClr val="tx2">
                    <a:lumMod val="75000"/>
                  </a:schemeClr>
                </a:solidFill>
                <a:latin typeface="Calibri"/>
                <a:cs typeface="Calibri"/>
              </a:rPr>
              <a:t> </a:t>
            </a:r>
            <a:r>
              <a:rPr sz="3438" dirty="0">
                <a:solidFill>
                  <a:schemeClr val="tx2">
                    <a:lumMod val="75000"/>
                  </a:schemeClr>
                </a:solidFill>
                <a:latin typeface="Calibri"/>
                <a:cs typeface="Calibri"/>
              </a:rPr>
              <a:t>retirada</a:t>
            </a:r>
            <a:r>
              <a:rPr sz="3438" spc="50" dirty="0">
                <a:solidFill>
                  <a:schemeClr val="tx2">
                    <a:lumMod val="75000"/>
                  </a:schemeClr>
                </a:solidFill>
                <a:latin typeface="Calibri"/>
                <a:cs typeface="Calibri"/>
              </a:rPr>
              <a:t> </a:t>
            </a:r>
            <a:r>
              <a:rPr sz="3438" dirty="0">
                <a:solidFill>
                  <a:schemeClr val="tx2">
                    <a:lumMod val="75000"/>
                  </a:schemeClr>
                </a:solidFill>
                <a:latin typeface="Calibri"/>
                <a:cs typeface="Calibri"/>
              </a:rPr>
              <a:t>dos</a:t>
            </a:r>
            <a:r>
              <a:rPr sz="3438" spc="50" dirty="0">
                <a:solidFill>
                  <a:schemeClr val="tx2">
                    <a:lumMod val="75000"/>
                  </a:schemeClr>
                </a:solidFill>
                <a:latin typeface="Calibri"/>
                <a:cs typeface="Calibri"/>
              </a:rPr>
              <a:t> </a:t>
            </a:r>
            <a:r>
              <a:rPr sz="3438" spc="-10" dirty="0">
                <a:solidFill>
                  <a:schemeClr val="tx2">
                    <a:lumMod val="75000"/>
                  </a:schemeClr>
                </a:solidFill>
                <a:latin typeface="Calibri"/>
                <a:cs typeface="Calibri"/>
              </a:rPr>
              <a:t>implantes</a:t>
            </a:r>
            <a:endParaRPr sz="3438" dirty="0">
              <a:solidFill>
                <a:schemeClr val="tx2">
                  <a:lumMod val="75000"/>
                </a:schemeClr>
              </a:solidFill>
              <a:latin typeface="Calibri"/>
              <a:cs typeface="Calibri"/>
            </a:endParaRPr>
          </a:p>
        </p:txBody>
      </p:sp>
      <p:sp>
        <p:nvSpPr>
          <p:cNvPr id="5" name="object 5"/>
          <p:cNvSpPr txBox="1"/>
          <p:nvPr/>
        </p:nvSpPr>
        <p:spPr>
          <a:xfrm>
            <a:off x="15086342" y="21227859"/>
            <a:ext cx="13128027" cy="1913052"/>
          </a:xfrm>
          <a:prstGeom prst="rect">
            <a:avLst/>
          </a:prstGeom>
        </p:spPr>
        <p:txBody>
          <a:bodyPr vert="horz" wrap="square" lIns="0" tIns="11430" rIns="0" bIns="0" rtlCol="0">
            <a:spAutoFit/>
          </a:bodyPr>
          <a:lstStyle/>
          <a:p>
            <a:pPr marL="12700" marR="5080" algn="just">
              <a:lnSpc>
                <a:spcPct val="118200"/>
              </a:lnSpc>
              <a:spcBef>
                <a:spcPts val="90"/>
              </a:spcBef>
            </a:pPr>
            <a:r>
              <a:rPr sz="3438" dirty="0">
                <a:solidFill>
                  <a:schemeClr val="tx2">
                    <a:lumMod val="75000"/>
                  </a:schemeClr>
                </a:solidFill>
                <a:latin typeface="Calibri"/>
                <a:cs typeface="Calibri"/>
              </a:rPr>
              <a:t>fixação.</a:t>
            </a:r>
            <a:r>
              <a:rPr sz="3438" spc="415" dirty="0">
                <a:solidFill>
                  <a:schemeClr val="tx2">
                    <a:lumMod val="75000"/>
                  </a:schemeClr>
                </a:solidFill>
                <a:latin typeface="Calibri"/>
                <a:cs typeface="Calibri"/>
              </a:rPr>
              <a:t>  </a:t>
            </a:r>
            <a:r>
              <a:rPr sz="3438" dirty="0">
                <a:solidFill>
                  <a:schemeClr val="tx2">
                    <a:lumMod val="75000"/>
                  </a:schemeClr>
                </a:solidFill>
                <a:latin typeface="Calibri"/>
                <a:cs typeface="Calibri"/>
              </a:rPr>
              <a:t>A</a:t>
            </a:r>
            <a:r>
              <a:rPr sz="3438" spc="420" dirty="0">
                <a:solidFill>
                  <a:schemeClr val="tx2">
                    <a:lumMod val="75000"/>
                  </a:schemeClr>
                </a:solidFill>
                <a:latin typeface="Calibri"/>
                <a:cs typeface="Calibri"/>
              </a:rPr>
              <a:t>  </a:t>
            </a:r>
            <a:r>
              <a:rPr sz="3438" dirty="0">
                <a:solidFill>
                  <a:schemeClr val="tx2">
                    <a:lumMod val="75000"/>
                  </a:schemeClr>
                </a:solidFill>
                <a:latin typeface="Calibri"/>
                <a:cs typeface="Calibri"/>
              </a:rPr>
              <a:t>fixação</a:t>
            </a:r>
            <a:r>
              <a:rPr sz="3438" spc="420" dirty="0">
                <a:solidFill>
                  <a:schemeClr val="tx2">
                    <a:lumMod val="75000"/>
                  </a:schemeClr>
                </a:solidFill>
                <a:latin typeface="Calibri"/>
                <a:cs typeface="Calibri"/>
              </a:rPr>
              <a:t>  </a:t>
            </a:r>
            <a:r>
              <a:rPr sz="3438" dirty="0">
                <a:solidFill>
                  <a:schemeClr val="tx2">
                    <a:lumMod val="75000"/>
                  </a:schemeClr>
                </a:solidFill>
                <a:latin typeface="Calibri"/>
                <a:cs typeface="Calibri"/>
              </a:rPr>
              <a:t>com</a:t>
            </a:r>
            <a:r>
              <a:rPr sz="3438" spc="420" dirty="0">
                <a:solidFill>
                  <a:schemeClr val="tx2">
                    <a:lumMod val="75000"/>
                  </a:schemeClr>
                </a:solidFill>
                <a:latin typeface="Calibri"/>
                <a:cs typeface="Calibri"/>
              </a:rPr>
              <a:t>  </a:t>
            </a:r>
            <a:r>
              <a:rPr sz="3438" dirty="0">
                <a:solidFill>
                  <a:schemeClr val="tx2">
                    <a:lumMod val="75000"/>
                  </a:schemeClr>
                </a:solidFill>
                <a:latin typeface="Calibri"/>
                <a:cs typeface="Calibri"/>
              </a:rPr>
              <a:t>parafusos</a:t>
            </a:r>
            <a:r>
              <a:rPr sz="3438" spc="420" dirty="0">
                <a:solidFill>
                  <a:schemeClr val="tx2">
                    <a:lumMod val="75000"/>
                  </a:schemeClr>
                </a:solidFill>
                <a:latin typeface="Calibri"/>
                <a:cs typeface="Calibri"/>
              </a:rPr>
              <a:t>  </a:t>
            </a:r>
            <a:r>
              <a:rPr sz="3438" dirty="0">
                <a:solidFill>
                  <a:schemeClr val="tx2">
                    <a:lumMod val="75000"/>
                  </a:schemeClr>
                </a:solidFill>
                <a:latin typeface="Calibri"/>
                <a:cs typeface="Calibri"/>
              </a:rPr>
              <a:t>anterógrados</a:t>
            </a:r>
            <a:r>
              <a:rPr sz="3438" spc="420" dirty="0">
                <a:solidFill>
                  <a:schemeClr val="tx2">
                    <a:lumMod val="75000"/>
                  </a:schemeClr>
                </a:solidFill>
                <a:latin typeface="Calibri"/>
                <a:cs typeface="Calibri"/>
              </a:rPr>
              <a:t>  </a:t>
            </a:r>
            <a:r>
              <a:rPr sz="3438" dirty="0">
                <a:solidFill>
                  <a:schemeClr val="tx2">
                    <a:lumMod val="75000"/>
                  </a:schemeClr>
                </a:solidFill>
                <a:latin typeface="Calibri"/>
                <a:cs typeface="Calibri"/>
              </a:rPr>
              <a:t>bicorticais</a:t>
            </a:r>
            <a:r>
              <a:rPr sz="3438" spc="420" dirty="0">
                <a:solidFill>
                  <a:schemeClr val="tx2">
                    <a:lumMod val="75000"/>
                  </a:schemeClr>
                </a:solidFill>
                <a:latin typeface="Calibri"/>
                <a:cs typeface="Calibri"/>
              </a:rPr>
              <a:t>  </a:t>
            </a:r>
            <a:r>
              <a:rPr sz="3438" spc="-25" dirty="0">
                <a:solidFill>
                  <a:schemeClr val="tx2">
                    <a:lumMod val="75000"/>
                  </a:schemeClr>
                </a:solidFill>
                <a:latin typeface="Calibri"/>
                <a:cs typeface="Calibri"/>
              </a:rPr>
              <a:t>de </a:t>
            </a:r>
            <a:r>
              <a:rPr sz="3438" dirty="0">
                <a:solidFill>
                  <a:schemeClr val="tx2">
                    <a:lumMod val="75000"/>
                  </a:schemeClr>
                </a:solidFill>
                <a:latin typeface="Calibri"/>
                <a:cs typeface="Calibri"/>
              </a:rPr>
              <a:t>minifragmentosbusca</a:t>
            </a:r>
            <a:r>
              <a:rPr sz="3438" spc="215" dirty="0">
                <a:solidFill>
                  <a:schemeClr val="tx2">
                    <a:lumMod val="75000"/>
                  </a:schemeClr>
                </a:solidFill>
                <a:latin typeface="Calibri"/>
                <a:cs typeface="Calibri"/>
              </a:rPr>
              <a:t> </a:t>
            </a:r>
            <a:r>
              <a:rPr sz="3438" dirty="0">
                <a:solidFill>
                  <a:schemeClr val="tx2">
                    <a:lumMod val="75000"/>
                  </a:schemeClr>
                </a:solidFill>
                <a:latin typeface="Calibri"/>
                <a:cs typeface="Calibri"/>
              </a:rPr>
              <a:t>otimizar</a:t>
            </a:r>
            <a:r>
              <a:rPr sz="3438" spc="220" dirty="0">
                <a:solidFill>
                  <a:schemeClr val="tx2">
                    <a:lumMod val="75000"/>
                  </a:schemeClr>
                </a:solidFill>
                <a:latin typeface="Calibri"/>
                <a:cs typeface="Calibri"/>
              </a:rPr>
              <a:t> </a:t>
            </a:r>
            <a:r>
              <a:rPr sz="3438" dirty="0">
                <a:solidFill>
                  <a:schemeClr val="tx2">
                    <a:lumMod val="75000"/>
                  </a:schemeClr>
                </a:solidFill>
                <a:latin typeface="Calibri"/>
                <a:cs typeface="Calibri"/>
              </a:rPr>
              <a:t>a</a:t>
            </a:r>
            <a:r>
              <a:rPr sz="3438" spc="220" dirty="0">
                <a:solidFill>
                  <a:schemeClr val="tx2">
                    <a:lumMod val="75000"/>
                  </a:schemeClr>
                </a:solidFill>
                <a:latin typeface="Calibri"/>
                <a:cs typeface="Calibri"/>
              </a:rPr>
              <a:t> </a:t>
            </a:r>
            <a:r>
              <a:rPr sz="3438" dirty="0">
                <a:solidFill>
                  <a:schemeClr val="tx2">
                    <a:lumMod val="75000"/>
                  </a:schemeClr>
                </a:solidFill>
                <a:latin typeface="Calibri"/>
                <a:cs typeface="Calibri"/>
              </a:rPr>
              <a:t>compressão</a:t>
            </a:r>
            <a:r>
              <a:rPr sz="3438" spc="220" dirty="0">
                <a:solidFill>
                  <a:schemeClr val="tx2">
                    <a:lumMod val="75000"/>
                  </a:schemeClr>
                </a:solidFill>
                <a:latin typeface="Calibri"/>
                <a:cs typeface="Calibri"/>
              </a:rPr>
              <a:t> </a:t>
            </a:r>
            <a:r>
              <a:rPr sz="3438" dirty="0">
                <a:solidFill>
                  <a:schemeClr val="tx2">
                    <a:lumMod val="75000"/>
                  </a:schemeClr>
                </a:solidFill>
                <a:latin typeface="Calibri"/>
                <a:cs typeface="Calibri"/>
              </a:rPr>
              <a:t>interfragmentar,</a:t>
            </a:r>
            <a:r>
              <a:rPr sz="3438" spc="220" dirty="0">
                <a:solidFill>
                  <a:schemeClr val="tx2">
                    <a:lumMod val="75000"/>
                  </a:schemeClr>
                </a:solidFill>
                <a:latin typeface="Calibri"/>
                <a:cs typeface="Calibri"/>
              </a:rPr>
              <a:t> </a:t>
            </a:r>
            <a:r>
              <a:rPr sz="3438" spc="-10" dirty="0">
                <a:solidFill>
                  <a:schemeClr val="tx2">
                    <a:lumMod val="75000"/>
                  </a:schemeClr>
                </a:solidFill>
                <a:latin typeface="Calibri"/>
                <a:cs typeface="Calibri"/>
              </a:rPr>
              <a:t>evitando </a:t>
            </a:r>
            <a:r>
              <a:rPr sz="3438" dirty="0">
                <a:solidFill>
                  <a:schemeClr val="tx2">
                    <a:lumMod val="75000"/>
                  </a:schemeClr>
                </a:solidFill>
                <a:latin typeface="Calibri"/>
                <a:cs typeface="Calibri"/>
              </a:rPr>
              <a:t>forças</a:t>
            </a:r>
            <a:r>
              <a:rPr sz="3438" spc="30" dirty="0">
                <a:solidFill>
                  <a:schemeClr val="tx2">
                    <a:lumMod val="75000"/>
                  </a:schemeClr>
                </a:solidFill>
                <a:latin typeface="Calibri"/>
                <a:cs typeface="Calibri"/>
              </a:rPr>
              <a:t> </a:t>
            </a:r>
            <a:r>
              <a:rPr sz="3438" dirty="0">
                <a:solidFill>
                  <a:schemeClr val="tx2">
                    <a:lumMod val="75000"/>
                  </a:schemeClr>
                </a:solidFill>
                <a:latin typeface="Calibri"/>
                <a:cs typeface="Calibri"/>
              </a:rPr>
              <a:t>de</a:t>
            </a:r>
            <a:r>
              <a:rPr sz="3438" spc="30" dirty="0">
                <a:solidFill>
                  <a:schemeClr val="tx2">
                    <a:lumMod val="75000"/>
                  </a:schemeClr>
                </a:solidFill>
                <a:latin typeface="Calibri"/>
                <a:cs typeface="Calibri"/>
              </a:rPr>
              <a:t> </a:t>
            </a:r>
            <a:r>
              <a:rPr sz="3438" spc="-10" dirty="0">
                <a:solidFill>
                  <a:schemeClr val="tx2">
                    <a:lumMod val="75000"/>
                  </a:schemeClr>
                </a:solidFill>
                <a:latin typeface="Calibri"/>
                <a:cs typeface="Calibri"/>
              </a:rPr>
              <a:t>cisalhamento</a:t>
            </a:r>
            <a:r>
              <a:rPr sz="3438" i="1" spc="-10" dirty="0">
                <a:solidFill>
                  <a:schemeClr val="tx2">
                    <a:lumMod val="75000"/>
                  </a:schemeClr>
                </a:solidFill>
                <a:latin typeface="Calibri"/>
                <a:cs typeface="Calibri"/>
              </a:rPr>
              <a:t>²,³.</a:t>
            </a:r>
            <a:endParaRPr sz="3438" dirty="0">
              <a:solidFill>
                <a:schemeClr val="tx2">
                  <a:lumMod val="75000"/>
                </a:schemeClr>
              </a:solidFill>
              <a:latin typeface="Calibri"/>
              <a:cs typeface="Calibri"/>
            </a:endParaRPr>
          </a:p>
        </p:txBody>
      </p:sp>
      <p:sp>
        <p:nvSpPr>
          <p:cNvPr id="6" name="object 6"/>
          <p:cNvSpPr txBox="1"/>
          <p:nvPr/>
        </p:nvSpPr>
        <p:spPr>
          <a:xfrm>
            <a:off x="14893719" y="29161940"/>
            <a:ext cx="13321788" cy="4627080"/>
          </a:xfrm>
          <a:prstGeom prst="rect">
            <a:avLst/>
          </a:prstGeom>
        </p:spPr>
        <p:txBody>
          <a:bodyPr vert="horz" wrap="square" lIns="0" tIns="201930" rIns="0" bIns="0" rtlCol="0">
            <a:spAutoFit/>
          </a:bodyPr>
          <a:lstStyle/>
          <a:p>
            <a:pPr marL="170180">
              <a:lnSpc>
                <a:spcPct val="100000"/>
              </a:lnSpc>
              <a:spcBef>
                <a:spcPts val="1590"/>
              </a:spcBef>
            </a:pPr>
            <a:r>
              <a:rPr sz="6016" b="1" spc="-10" dirty="0">
                <a:solidFill>
                  <a:schemeClr val="tx2">
                    <a:lumMod val="75000"/>
                  </a:schemeClr>
                </a:solidFill>
                <a:latin typeface="Calibri"/>
                <a:cs typeface="Calibri"/>
              </a:rPr>
              <a:t>Conclusão</a:t>
            </a:r>
            <a:endParaRPr sz="6016" dirty="0">
              <a:solidFill>
                <a:schemeClr val="tx2">
                  <a:lumMod val="75000"/>
                </a:schemeClr>
              </a:solidFill>
              <a:latin typeface="Calibri"/>
              <a:cs typeface="Calibri"/>
            </a:endParaRPr>
          </a:p>
          <a:p>
            <a:pPr marL="12700" marR="5080" algn="just">
              <a:lnSpc>
                <a:spcPct val="118200"/>
              </a:lnSpc>
              <a:spcBef>
                <a:spcPts val="550"/>
              </a:spcBef>
            </a:pPr>
            <a:r>
              <a:rPr sz="3438" dirty="0">
                <a:solidFill>
                  <a:schemeClr val="tx2">
                    <a:lumMod val="75000"/>
                  </a:schemeClr>
                </a:solidFill>
                <a:latin typeface="Calibri"/>
                <a:cs typeface="Calibri"/>
              </a:rPr>
              <a:t>Embora</a:t>
            </a:r>
            <a:r>
              <a:rPr sz="3438" spc="280" dirty="0">
                <a:solidFill>
                  <a:schemeClr val="tx2">
                    <a:lumMod val="75000"/>
                  </a:schemeClr>
                </a:solidFill>
                <a:latin typeface="Calibri"/>
                <a:cs typeface="Calibri"/>
              </a:rPr>
              <a:t> </a:t>
            </a:r>
            <a:r>
              <a:rPr sz="3438" dirty="0">
                <a:solidFill>
                  <a:schemeClr val="tx2">
                    <a:lumMod val="75000"/>
                  </a:schemeClr>
                </a:solidFill>
                <a:latin typeface="Calibri"/>
                <a:cs typeface="Calibri"/>
              </a:rPr>
              <a:t>limitada</a:t>
            </a:r>
            <a:r>
              <a:rPr sz="3438" spc="285" dirty="0">
                <a:solidFill>
                  <a:schemeClr val="tx2">
                    <a:lumMod val="75000"/>
                  </a:schemeClr>
                </a:solidFill>
                <a:latin typeface="Calibri"/>
                <a:cs typeface="Calibri"/>
              </a:rPr>
              <a:t> </a:t>
            </a:r>
            <a:r>
              <a:rPr sz="3438" dirty="0">
                <a:solidFill>
                  <a:schemeClr val="tx2">
                    <a:lumMod val="75000"/>
                  </a:schemeClr>
                </a:solidFill>
                <a:latin typeface="Calibri"/>
                <a:cs typeface="Calibri"/>
              </a:rPr>
              <a:t>pelo</a:t>
            </a:r>
            <a:r>
              <a:rPr sz="3438" spc="280" dirty="0">
                <a:solidFill>
                  <a:schemeClr val="tx2">
                    <a:lumMod val="75000"/>
                  </a:schemeClr>
                </a:solidFill>
                <a:latin typeface="Calibri"/>
                <a:cs typeface="Calibri"/>
              </a:rPr>
              <a:t> </a:t>
            </a:r>
            <a:r>
              <a:rPr sz="3438" dirty="0">
                <a:solidFill>
                  <a:schemeClr val="tx2">
                    <a:lumMod val="75000"/>
                  </a:schemeClr>
                </a:solidFill>
                <a:latin typeface="Calibri"/>
                <a:cs typeface="Calibri"/>
              </a:rPr>
              <a:t>tamanho</a:t>
            </a:r>
            <a:r>
              <a:rPr sz="3438" spc="285" dirty="0">
                <a:solidFill>
                  <a:schemeClr val="tx2">
                    <a:lumMod val="75000"/>
                  </a:schemeClr>
                </a:solidFill>
                <a:latin typeface="Calibri"/>
                <a:cs typeface="Calibri"/>
              </a:rPr>
              <a:t> </a:t>
            </a:r>
            <a:r>
              <a:rPr sz="3438" dirty="0">
                <a:solidFill>
                  <a:schemeClr val="tx2">
                    <a:lumMod val="75000"/>
                  </a:schemeClr>
                </a:solidFill>
                <a:latin typeface="Calibri"/>
                <a:cs typeface="Calibri"/>
              </a:rPr>
              <a:t>amostral</a:t>
            </a:r>
            <a:r>
              <a:rPr sz="3438" spc="280" dirty="0">
                <a:solidFill>
                  <a:schemeClr val="tx2">
                    <a:lumMod val="75000"/>
                  </a:schemeClr>
                </a:solidFill>
                <a:latin typeface="Calibri"/>
                <a:cs typeface="Calibri"/>
              </a:rPr>
              <a:t> </a:t>
            </a:r>
            <a:r>
              <a:rPr sz="3438" dirty="0">
                <a:solidFill>
                  <a:schemeClr val="tx2">
                    <a:lumMod val="75000"/>
                  </a:schemeClr>
                </a:solidFill>
                <a:latin typeface="Calibri"/>
                <a:cs typeface="Calibri"/>
              </a:rPr>
              <a:t>reduzido</a:t>
            </a:r>
            <a:r>
              <a:rPr sz="3438" spc="285" dirty="0">
                <a:solidFill>
                  <a:schemeClr val="tx2">
                    <a:lumMod val="75000"/>
                  </a:schemeClr>
                </a:solidFill>
                <a:latin typeface="Calibri"/>
                <a:cs typeface="Calibri"/>
              </a:rPr>
              <a:t> </a:t>
            </a:r>
            <a:r>
              <a:rPr sz="3438" dirty="0">
                <a:solidFill>
                  <a:schemeClr val="tx2">
                    <a:lumMod val="75000"/>
                  </a:schemeClr>
                </a:solidFill>
                <a:latin typeface="Calibri"/>
                <a:cs typeface="Calibri"/>
              </a:rPr>
              <a:t>e</a:t>
            </a:r>
            <a:r>
              <a:rPr sz="3438" spc="280" dirty="0">
                <a:solidFill>
                  <a:schemeClr val="tx2">
                    <a:lumMod val="75000"/>
                  </a:schemeClr>
                </a:solidFill>
                <a:latin typeface="Calibri"/>
                <a:cs typeface="Calibri"/>
              </a:rPr>
              <a:t> </a:t>
            </a:r>
            <a:r>
              <a:rPr sz="3438" dirty="0">
                <a:solidFill>
                  <a:schemeClr val="tx2">
                    <a:lumMod val="75000"/>
                  </a:schemeClr>
                </a:solidFill>
                <a:latin typeface="Calibri"/>
                <a:cs typeface="Calibri"/>
              </a:rPr>
              <a:t>ausência</a:t>
            </a:r>
            <a:r>
              <a:rPr sz="3438" spc="285" dirty="0">
                <a:solidFill>
                  <a:schemeClr val="tx2">
                    <a:lumMod val="75000"/>
                  </a:schemeClr>
                </a:solidFill>
                <a:latin typeface="Calibri"/>
                <a:cs typeface="Calibri"/>
              </a:rPr>
              <a:t> </a:t>
            </a:r>
            <a:r>
              <a:rPr sz="3438" dirty="0">
                <a:solidFill>
                  <a:schemeClr val="tx2">
                    <a:lumMod val="75000"/>
                  </a:schemeClr>
                </a:solidFill>
                <a:latin typeface="Calibri"/>
                <a:cs typeface="Calibri"/>
              </a:rPr>
              <a:t>de</a:t>
            </a:r>
            <a:r>
              <a:rPr sz="3438" spc="280" dirty="0">
                <a:solidFill>
                  <a:schemeClr val="tx2">
                    <a:lumMod val="75000"/>
                  </a:schemeClr>
                </a:solidFill>
                <a:latin typeface="Calibri"/>
                <a:cs typeface="Calibri"/>
              </a:rPr>
              <a:t> </a:t>
            </a:r>
            <a:r>
              <a:rPr sz="3438" spc="-10" dirty="0">
                <a:solidFill>
                  <a:schemeClr val="tx2">
                    <a:lumMod val="75000"/>
                  </a:schemeClr>
                </a:solidFill>
                <a:latin typeface="Calibri"/>
                <a:cs typeface="Calibri"/>
              </a:rPr>
              <a:t>grupo </a:t>
            </a:r>
            <a:r>
              <a:rPr sz="3438" dirty="0">
                <a:solidFill>
                  <a:schemeClr val="tx2">
                    <a:lumMod val="75000"/>
                  </a:schemeClr>
                </a:solidFill>
                <a:latin typeface="Calibri"/>
                <a:cs typeface="Calibri"/>
              </a:rPr>
              <a:t>controle,</a:t>
            </a:r>
            <a:r>
              <a:rPr sz="3438" spc="315" dirty="0">
                <a:solidFill>
                  <a:schemeClr val="tx2">
                    <a:lumMod val="75000"/>
                  </a:schemeClr>
                </a:solidFill>
                <a:latin typeface="Calibri"/>
                <a:cs typeface="Calibri"/>
              </a:rPr>
              <a:t> </a:t>
            </a:r>
            <a:r>
              <a:rPr sz="3438" dirty="0">
                <a:solidFill>
                  <a:schemeClr val="tx2">
                    <a:lumMod val="75000"/>
                  </a:schemeClr>
                </a:solidFill>
                <a:latin typeface="Calibri"/>
                <a:cs typeface="Calibri"/>
              </a:rPr>
              <a:t>nossa</a:t>
            </a:r>
            <a:r>
              <a:rPr sz="3438" spc="320" dirty="0">
                <a:solidFill>
                  <a:schemeClr val="tx2">
                    <a:lumMod val="75000"/>
                  </a:schemeClr>
                </a:solidFill>
                <a:latin typeface="Calibri"/>
                <a:cs typeface="Calibri"/>
              </a:rPr>
              <a:t> </a:t>
            </a:r>
            <a:r>
              <a:rPr sz="3438" dirty="0">
                <a:solidFill>
                  <a:schemeClr val="tx2">
                    <a:lumMod val="75000"/>
                  </a:schemeClr>
                </a:solidFill>
                <a:latin typeface="Calibri"/>
                <a:cs typeface="Calibri"/>
              </a:rPr>
              <a:t>série</a:t>
            </a:r>
            <a:r>
              <a:rPr sz="3438" spc="315" dirty="0">
                <a:solidFill>
                  <a:schemeClr val="tx2">
                    <a:lumMod val="75000"/>
                  </a:schemeClr>
                </a:solidFill>
                <a:latin typeface="Calibri"/>
                <a:cs typeface="Calibri"/>
              </a:rPr>
              <a:t> </a:t>
            </a:r>
            <a:r>
              <a:rPr sz="3438" dirty="0">
                <a:solidFill>
                  <a:schemeClr val="tx2">
                    <a:lumMod val="75000"/>
                  </a:schemeClr>
                </a:solidFill>
                <a:latin typeface="Calibri"/>
                <a:cs typeface="Calibri"/>
              </a:rPr>
              <a:t>de</a:t>
            </a:r>
            <a:r>
              <a:rPr sz="3438" spc="320" dirty="0">
                <a:solidFill>
                  <a:schemeClr val="tx2">
                    <a:lumMod val="75000"/>
                  </a:schemeClr>
                </a:solidFill>
                <a:latin typeface="Calibri"/>
                <a:cs typeface="Calibri"/>
              </a:rPr>
              <a:t> </a:t>
            </a:r>
            <a:r>
              <a:rPr sz="3438" dirty="0">
                <a:solidFill>
                  <a:schemeClr val="tx2">
                    <a:lumMod val="75000"/>
                  </a:schemeClr>
                </a:solidFill>
                <a:latin typeface="Calibri"/>
                <a:cs typeface="Calibri"/>
              </a:rPr>
              <a:t>casos</a:t>
            </a:r>
            <a:r>
              <a:rPr sz="3438" spc="320" dirty="0">
                <a:solidFill>
                  <a:schemeClr val="tx2">
                    <a:lumMod val="75000"/>
                  </a:schemeClr>
                </a:solidFill>
                <a:latin typeface="Calibri"/>
                <a:cs typeface="Calibri"/>
              </a:rPr>
              <a:t> </a:t>
            </a:r>
            <a:r>
              <a:rPr sz="3438" dirty="0">
                <a:solidFill>
                  <a:schemeClr val="tx2">
                    <a:lumMod val="75000"/>
                  </a:schemeClr>
                </a:solidFill>
                <a:latin typeface="Calibri"/>
                <a:cs typeface="Calibri"/>
              </a:rPr>
              <a:t>demonstra</a:t>
            </a:r>
            <a:r>
              <a:rPr sz="3438" spc="315" dirty="0">
                <a:solidFill>
                  <a:schemeClr val="tx2">
                    <a:lumMod val="75000"/>
                  </a:schemeClr>
                </a:solidFill>
                <a:latin typeface="Calibri"/>
                <a:cs typeface="Calibri"/>
              </a:rPr>
              <a:t> </a:t>
            </a:r>
            <a:r>
              <a:rPr sz="3438" dirty="0">
                <a:solidFill>
                  <a:schemeClr val="tx2">
                    <a:lumMod val="75000"/>
                  </a:schemeClr>
                </a:solidFill>
                <a:latin typeface="Calibri"/>
                <a:cs typeface="Calibri"/>
              </a:rPr>
              <a:t>que</a:t>
            </a:r>
            <a:r>
              <a:rPr sz="3438" spc="320" dirty="0">
                <a:solidFill>
                  <a:schemeClr val="tx2">
                    <a:lumMod val="75000"/>
                  </a:schemeClr>
                </a:solidFill>
                <a:latin typeface="Calibri"/>
                <a:cs typeface="Calibri"/>
              </a:rPr>
              <a:t> </a:t>
            </a:r>
            <a:r>
              <a:rPr sz="3438" dirty="0">
                <a:solidFill>
                  <a:schemeClr val="tx2">
                    <a:lumMod val="75000"/>
                  </a:schemeClr>
                </a:solidFill>
                <a:latin typeface="Calibri"/>
                <a:cs typeface="Calibri"/>
              </a:rPr>
              <a:t>essa</a:t>
            </a:r>
            <a:r>
              <a:rPr sz="3438" spc="320" dirty="0">
                <a:solidFill>
                  <a:schemeClr val="tx2">
                    <a:lumMod val="75000"/>
                  </a:schemeClr>
                </a:solidFill>
                <a:latin typeface="Calibri"/>
                <a:cs typeface="Calibri"/>
              </a:rPr>
              <a:t> </a:t>
            </a:r>
            <a:r>
              <a:rPr sz="3438" dirty="0">
                <a:solidFill>
                  <a:schemeClr val="tx2">
                    <a:lumMod val="75000"/>
                  </a:schemeClr>
                </a:solidFill>
                <a:latin typeface="Calibri"/>
                <a:cs typeface="Calibri"/>
              </a:rPr>
              <a:t>técnica</a:t>
            </a:r>
            <a:r>
              <a:rPr sz="3438" spc="315" dirty="0">
                <a:solidFill>
                  <a:schemeClr val="tx2">
                    <a:lumMod val="75000"/>
                  </a:schemeClr>
                </a:solidFill>
                <a:latin typeface="Calibri"/>
                <a:cs typeface="Calibri"/>
              </a:rPr>
              <a:t> </a:t>
            </a:r>
            <a:r>
              <a:rPr sz="3438" spc="-10" dirty="0">
                <a:solidFill>
                  <a:schemeClr val="tx2">
                    <a:lumMod val="75000"/>
                  </a:schemeClr>
                </a:solidFill>
                <a:latin typeface="Calibri"/>
                <a:cs typeface="Calibri"/>
              </a:rPr>
              <a:t>representa </a:t>
            </a:r>
            <a:r>
              <a:rPr sz="3438" dirty="0">
                <a:solidFill>
                  <a:schemeClr val="tx2">
                    <a:lumMod val="75000"/>
                  </a:schemeClr>
                </a:solidFill>
                <a:latin typeface="Calibri"/>
                <a:cs typeface="Calibri"/>
              </a:rPr>
              <a:t>uma</a:t>
            </a:r>
            <a:r>
              <a:rPr sz="3438" spc="310" dirty="0">
                <a:solidFill>
                  <a:schemeClr val="tx2">
                    <a:lumMod val="75000"/>
                  </a:schemeClr>
                </a:solidFill>
                <a:latin typeface="Calibri"/>
                <a:cs typeface="Calibri"/>
              </a:rPr>
              <a:t> </a:t>
            </a:r>
            <a:r>
              <a:rPr sz="3438" dirty="0">
                <a:solidFill>
                  <a:schemeClr val="tx2">
                    <a:lumMod val="75000"/>
                  </a:schemeClr>
                </a:solidFill>
                <a:latin typeface="Calibri"/>
                <a:cs typeface="Calibri"/>
              </a:rPr>
              <a:t>alternativa</a:t>
            </a:r>
            <a:r>
              <a:rPr sz="3438" spc="310" dirty="0">
                <a:solidFill>
                  <a:schemeClr val="tx2">
                    <a:lumMod val="75000"/>
                  </a:schemeClr>
                </a:solidFill>
                <a:latin typeface="Calibri"/>
                <a:cs typeface="Calibri"/>
              </a:rPr>
              <a:t> </a:t>
            </a:r>
            <a:r>
              <a:rPr sz="3438" dirty="0">
                <a:solidFill>
                  <a:schemeClr val="tx2">
                    <a:lumMod val="75000"/>
                  </a:schemeClr>
                </a:solidFill>
                <a:latin typeface="Calibri"/>
                <a:cs typeface="Calibri"/>
              </a:rPr>
              <a:t>promissora,</a:t>
            </a:r>
            <a:r>
              <a:rPr sz="3438" spc="310" dirty="0">
                <a:solidFill>
                  <a:schemeClr val="tx2">
                    <a:lumMod val="75000"/>
                  </a:schemeClr>
                </a:solidFill>
                <a:latin typeface="Calibri"/>
                <a:cs typeface="Calibri"/>
              </a:rPr>
              <a:t> </a:t>
            </a:r>
            <a:r>
              <a:rPr sz="3438" dirty="0">
                <a:solidFill>
                  <a:schemeClr val="tx2">
                    <a:lumMod val="75000"/>
                  </a:schemeClr>
                </a:solidFill>
                <a:latin typeface="Calibri"/>
                <a:cs typeface="Calibri"/>
              </a:rPr>
              <a:t>especialmente</a:t>
            </a:r>
            <a:r>
              <a:rPr sz="3438" spc="310" dirty="0">
                <a:solidFill>
                  <a:schemeClr val="tx2">
                    <a:lumMod val="75000"/>
                  </a:schemeClr>
                </a:solidFill>
                <a:latin typeface="Calibri"/>
                <a:cs typeface="Calibri"/>
              </a:rPr>
              <a:t> </a:t>
            </a:r>
            <a:r>
              <a:rPr sz="3438" dirty="0">
                <a:solidFill>
                  <a:schemeClr val="tx2">
                    <a:lumMod val="75000"/>
                  </a:schemeClr>
                </a:solidFill>
                <a:latin typeface="Calibri"/>
                <a:cs typeface="Calibri"/>
              </a:rPr>
              <a:t>em</a:t>
            </a:r>
            <a:r>
              <a:rPr sz="3438" spc="310" dirty="0">
                <a:solidFill>
                  <a:schemeClr val="tx2">
                    <a:lumMod val="75000"/>
                  </a:schemeClr>
                </a:solidFill>
                <a:latin typeface="Calibri"/>
                <a:cs typeface="Calibri"/>
              </a:rPr>
              <a:t> </a:t>
            </a:r>
            <a:r>
              <a:rPr sz="3438" dirty="0">
                <a:solidFill>
                  <a:schemeClr val="tx2">
                    <a:lumMod val="75000"/>
                  </a:schemeClr>
                </a:solidFill>
                <a:latin typeface="Calibri"/>
                <a:cs typeface="Calibri"/>
              </a:rPr>
              <a:t>fraturas</a:t>
            </a:r>
            <a:r>
              <a:rPr sz="3438" spc="310" dirty="0">
                <a:solidFill>
                  <a:schemeClr val="tx2">
                    <a:lumMod val="75000"/>
                  </a:schemeClr>
                </a:solidFill>
                <a:latin typeface="Calibri"/>
                <a:cs typeface="Calibri"/>
              </a:rPr>
              <a:t> </a:t>
            </a:r>
            <a:r>
              <a:rPr sz="3438" dirty="0">
                <a:solidFill>
                  <a:schemeClr val="tx2">
                    <a:lumMod val="75000"/>
                  </a:schemeClr>
                </a:solidFill>
                <a:latin typeface="Calibri"/>
                <a:cs typeface="Calibri"/>
              </a:rPr>
              <a:t>com</a:t>
            </a:r>
            <a:r>
              <a:rPr sz="3438" spc="310" dirty="0">
                <a:solidFill>
                  <a:schemeClr val="tx2">
                    <a:lumMod val="75000"/>
                  </a:schemeClr>
                </a:solidFill>
                <a:latin typeface="Calibri"/>
                <a:cs typeface="Calibri"/>
              </a:rPr>
              <a:t> </a:t>
            </a:r>
            <a:r>
              <a:rPr sz="3438" spc="-10" dirty="0">
                <a:solidFill>
                  <a:schemeClr val="tx2">
                    <a:lumMod val="75000"/>
                  </a:schemeClr>
                </a:solidFill>
                <a:latin typeface="Calibri"/>
                <a:cs typeface="Calibri"/>
              </a:rPr>
              <a:t>pequenos </a:t>
            </a:r>
            <a:r>
              <a:rPr sz="3438" dirty="0">
                <a:solidFill>
                  <a:schemeClr val="tx2">
                    <a:lumMod val="75000"/>
                  </a:schemeClr>
                </a:solidFill>
                <a:latin typeface="Calibri"/>
                <a:cs typeface="Calibri"/>
              </a:rPr>
              <a:t>fragmentos,</a:t>
            </a:r>
            <a:r>
              <a:rPr sz="3438" spc="165" dirty="0">
                <a:solidFill>
                  <a:schemeClr val="tx2">
                    <a:lumMod val="75000"/>
                  </a:schemeClr>
                </a:solidFill>
                <a:latin typeface="Calibri"/>
                <a:cs typeface="Calibri"/>
              </a:rPr>
              <a:t>  </a:t>
            </a:r>
            <a:r>
              <a:rPr sz="3438" dirty="0">
                <a:solidFill>
                  <a:schemeClr val="tx2">
                    <a:lumMod val="75000"/>
                  </a:schemeClr>
                </a:solidFill>
                <a:latin typeface="Calibri"/>
                <a:cs typeface="Calibri"/>
              </a:rPr>
              <a:t>exigindo</a:t>
            </a:r>
            <a:r>
              <a:rPr sz="3438" spc="170" dirty="0">
                <a:solidFill>
                  <a:schemeClr val="tx2">
                    <a:lumMod val="75000"/>
                  </a:schemeClr>
                </a:solidFill>
                <a:latin typeface="Calibri"/>
                <a:cs typeface="Calibri"/>
              </a:rPr>
              <a:t>  </a:t>
            </a:r>
            <a:r>
              <a:rPr sz="3438" dirty="0">
                <a:solidFill>
                  <a:schemeClr val="tx2">
                    <a:lumMod val="75000"/>
                  </a:schemeClr>
                </a:solidFill>
                <a:latin typeface="Calibri"/>
                <a:cs typeface="Calibri"/>
              </a:rPr>
              <a:t>preservação</a:t>
            </a:r>
            <a:r>
              <a:rPr sz="3438" spc="165" dirty="0">
                <a:solidFill>
                  <a:schemeClr val="tx2">
                    <a:lumMod val="75000"/>
                  </a:schemeClr>
                </a:solidFill>
                <a:latin typeface="Calibri"/>
                <a:cs typeface="Calibri"/>
              </a:rPr>
              <a:t>  </a:t>
            </a:r>
            <a:r>
              <a:rPr sz="3438" dirty="0">
                <a:solidFill>
                  <a:schemeClr val="tx2">
                    <a:lumMod val="75000"/>
                  </a:schemeClr>
                </a:solidFill>
                <a:latin typeface="Calibri"/>
                <a:cs typeface="Calibri"/>
              </a:rPr>
              <a:t>do</a:t>
            </a:r>
            <a:r>
              <a:rPr sz="3438" spc="170" dirty="0">
                <a:solidFill>
                  <a:schemeClr val="tx2">
                    <a:lumMod val="75000"/>
                  </a:schemeClr>
                </a:solidFill>
                <a:latin typeface="Calibri"/>
                <a:cs typeface="Calibri"/>
              </a:rPr>
              <a:t>  </a:t>
            </a:r>
            <a:r>
              <a:rPr sz="3438" dirty="0">
                <a:solidFill>
                  <a:schemeClr val="tx2">
                    <a:lumMod val="75000"/>
                  </a:schemeClr>
                </a:solidFill>
                <a:latin typeface="Calibri"/>
                <a:cs typeface="Calibri"/>
              </a:rPr>
              <a:t>estoque</a:t>
            </a:r>
            <a:r>
              <a:rPr sz="3438" spc="165" dirty="0">
                <a:solidFill>
                  <a:schemeClr val="tx2">
                    <a:lumMod val="75000"/>
                  </a:schemeClr>
                </a:solidFill>
                <a:latin typeface="Calibri"/>
                <a:cs typeface="Calibri"/>
              </a:rPr>
              <a:t>  </a:t>
            </a:r>
            <a:r>
              <a:rPr sz="3438" dirty="0">
                <a:solidFill>
                  <a:schemeClr val="tx2">
                    <a:lumMod val="75000"/>
                  </a:schemeClr>
                </a:solidFill>
                <a:latin typeface="Calibri"/>
                <a:cs typeface="Calibri"/>
              </a:rPr>
              <a:t>ósseo</a:t>
            </a:r>
            <a:r>
              <a:rPr sz="3438" spc="170" dirty="0">
                <a:solidFill>
                  <a:schemeClr val="tx2">
                    <a:lumMod val="75000"/>
                  </a:schemeClr>
                </a:solidFill>
                <a:latin typeface="Calibri"/>
                <a:cs typeface="Calibri"/>
              </a:rPr>
              <a:t>  </a:t>
            </a:r>
            <a:r>
              <a:rPr sz="3438" dirty="0">
                <a:solidFill>
                  <a:schemeClr val="tx2">
                    <a:lumMod val="75000"/>
                  </a:schemeClr>
                </a:solidFill>
                <a:latin typeface="Calibri"/>
                <a:cs typeface="Calibri"/>
              </a:rPr>
              <a:t>e</a:t>
            </a:r>
            <a:r>
              <a:rPr sz="3438" spc="165" dirty="0">
                <a:solidFill>
                  <a:schemeClr val="tx2">
                    <a:lumMod val="75000"/>
                  </a:schemeClr>
                </a:solidFill>
                <a:latin typeface="Calibri"/>
                <a:cs typeface="Calibri"/>
              </a:rPr>
              <a:t>  </a:t>
            </a:r>
            <a:r>
              <a:rPr sz="3438" spc="-10" dirty="0">
                <a:solidFill>
                  <a:schemeClr val="tx2">
                    <a:lumMod val="75000"/>
                  </a:schemeClr>
                </a:solidFill>
                <a:latin typeface="Calibri"/>
                <a:cs typeface="Calibri"/>
              </a:rPr>
              <a:t>estabilidade </a:t>
            </a:r>
            <a:r>
              <a:rPr sz="3438" dirty="0">
                <a:solidFill>
                  <a:schemeClr val="tx2">
                    <a:lumMod val="75000"/>
                  </a:schemeClr>
                </a:solidFill>
                <a:latin typeface="Calibri"/>
                <a:cs typeface="Calibri"/>
              </a:rPr>
              <a:t>biomecânica</a:t>
            </a:r>
            <a:r>
              <a:rPr sz="3438" spc="114" dirty="0">
                <a:solidFill>
                  <a:schemeClr val="tx2">
                    <a:lumMod val="75000"/>
                  </a:schemeClr>
                </a:solidFill>
                <a:latin typeface="Calibri"/>
                <a:cs typeface="Calibri"/>
              </a:rPr>
              <a:t> </a:t>
            </a:r>
            <a:r>
              <a:rPr sz="3438" spc="-10" dirty="0">
                <a:solidFill>
                  <a:schemeClr val="tx2">
                    <a:lumMod val="75000"/>
                  </a:schemeClr>
                </a:solidFill>
                <a:latin typeface="Calibri"/>
                <a:cs typeface="Calibri"/>
              </a:rPr>
              <a:t>adequada.</a:t>
            </a:r>
            <a:endParaRPr sz="3438" dirty="0">
              <a:solidFill>
                <a:schemeClr val="tx2">
                  <a:lumMod val="75000"/>
                </a:schemeClr>
              </a:solidFill>
              <a:latin typeface="Calibri"/>
              <a:cs typeface="Calibri"/>
            </a:endParaRPr>
          </a:p>
        </p:txBody>
      </p:sp>
      <p:sp>
        <p:nvSpPr>
          <p:cNvPr id="7" name="object 7"/>
          <p:cNvSpPr txBox="1"/>
          <p:nvPr/>
        </p:nvSpPr>
        <p:spPr>
          <a:xfrm>
            <a:off x="15086342" y="16843974"/>
            <a:ext cx="13128027" cy="4438776"/>
          </a:xfrm>
          <a:prstGeom prst="rect">
            <a:avLst/>
          </a:prstGeom>
        </p:spPr>
        <p:txBody>
          <a:bodyPr vert="horz" wrap="square" lIns="0" tIns="15240" rIns="0" bIns="0" rtlCol="0">
            <a:spAutoFit/>
          </a:bodyPr>
          <a:lstStyle/>
          <a:p>
            <a:pPr marL="80645" marR="187960" algn="just">
              <a:lnSpc>
                <a:spcPct val="100000"/>
              </a:lnSpc>
              <a:spcBef>
                <a:spcPts val="120"/>
              </a:spcBef>
            </a:pPr>
            <a:r>
              <a:rPr sz="2256" dirty="0">
                <a:solidFill>
                  <a:schemeClr val="tx2">
                    <a:lumMod val="75000"/>
                  </a:schemeClr>
                </a:solidFill>
                <a:latin typeface="Calibri"/>
                <a:cs typeface="Calibri"/>
              </a:rPr>
              <a:t>Figura</a:t>
            </a:r>
            <a:r>
              <a:rPr sz="2256" spc="210" dirty="0">
                <a:solidFill>
                  <a:schemeClr val="tx2">
                    <a:lumMod val="75000"/>
                  </a:schemeClr>
                </a:solidFill>
                <a:latin typeface="Calibri"/>
                <a:cs typeface="Calibri"/>
              </a:rPr>
              <a:t> </a:t>
            </a:r>
            <a:r>
              <a:rPr sz="2256" dirty="0">
                <a:solidFill>
                  <a:schemeClr val="tx2">
                    <a:lumMod val="75000"/>
                  </a:schemeClr>
                </a:solidFill>
                <a:latin typeface="Calibri"/>
                <a:cs typeface="Calibri"/>
              </a:rPr>
              <a:t>1.</a:t>
            </a:r>
            <a:r>
              <a:rPr sz="2256" spc="215" dirty="0">
                <a:solidFill>
                  <a:schemeClr val="tx2">
                    <a:lumMod val="75000"/>
                  </a:schemeClr>
                </a:solidFill>
                <a:latin typeface="Calibri"/>
                <a:cs typeface="Calibri"/>
              </a:rPr>
              <a:t> </a:t>
            </a:r>
            <a:r>
              <a:rPr sz="2256" dirty="0">
                <a:solidFill>
                  <a:schemeClr val="tx2">
                    <a:lumMod val="75000"/>
                  </a:schemeClr>
                </a:solidFill>
                <a:latin typeface="Calibri"/>
                <a:cs typeface="Calibri"/>
              </a:rPr>
              <a:t>A:</a:t>
            </a:r>
            <a:r>
              <a:rPr sz="2256" spc="210" dirty="0">
                <a:solidFill>
                  <a:schemeClr val="tx2">
                    <a:lumMod val="75000"/>
                  </a:schemeClr>
                </a:solidFill>
                <a:latin typeface="Calibri"/>
                <a:cs typeface="Calibri"/>
              </a:rPr>
              <a:t> </a:t>
            </a:r>
            <a:r>
              <a:rPr sz="2256" dirty="0">
                <a:solidFill>
                  <a:schemeClr val="tx2">
                    <a:lumMod val="75000"/>
                  </a:schemeClr>
                </a:solidFill>
                <a:latin typeface="Calibri"/>
                <a:cs typeface="Calibri"/>
              </a:rPr>
              <a:t>Radiografias</a:t>
            </a:r>
            <a:r>
              <a:rPr sz="2256" spc="215" dirty="0">
                <a:solidFill>
                  <a:schemeClr val="tx2">
                    <a:lumMod val="75000"/>
                  </a:schemeClr>
                </a:solidFill>
                <a:latin typeface="Calibri"/>
                <a:cs typeface="Calibri"/>
              </a:rPr>
              <a:t> </a:t>
            </a:r>
            <a:r>
              <a:rPr sz="2256" dirty="0">
                <a:solidFill>
                  <a:schemeClr val="tx2">
                    <a:lumMod val="75000"/>
                  </a:schemeClr>
                </a:solidFill>
                <a:latin typeface="Calibri"/>
                <a:cs typeface="Calibri"/>
              </a:rPr>
              <a:t>do</a:t>
            </a:r>
            <a:r>
              <a:rPr sz="2256" spc="215" dirty="0">
                <a:solidFill>
                  <a:schemeClr val="tx2">
                    <a:lumMod val="75000"/>
                  </a:schemeClr>
                </a:solidFill>
                <a:latin typeface="Calibri"/>
                <a:cs typeface="Calibri"/>
              </a:rPr>
              <a:t> </a:t>
            </a:r>
            <a:r>
              <a:rPr sz="2256" dirty="0">
                <a:solidFill>
                  <a:schemeClr val="tx2">
                    <a:lumMod val="75000"/>
                  </a:schemeClr>
                </a:solidFill>
                <a:latin typeface="Calibri"/>
                <a:cs typeface="Calibri"/>
              </a:rPr>
              <a:t>tornozelo</a:t>
            </a:r>
            <a:r>
              <a:rPr sz="2256" spc="210" dirty="0">
                <a:solidFill>
                  <a:schemeClr val="tx2">
                    <a:lumMod val="75000"/>
                  </a:schemeClr>
                </a:solidFill>
                <a:latin typeface="Calibri"/>
                <a:cs typeface="Calibri"/>
              </a:rPr>
              <a:t> </a:t>
            </a:r>
            <a:r>
              <a:rPr sz="2256" dirty="0">
                <a:solidFill>
                  <a:schemeClr val="tx2">
                    <a:lumMod val="75000"/>
                  </a:schemeClr>
                </a:solidFill>
                <a:latin typeface="Calibri"/>
                <a:cs typeface="Calibri"/>
              </a:rPr>
              <a:t>em</a:t>
            </a:r>
            <a:r>
              <a:rPr sz="2256" spc="215" dirty="0">
                <a:solidFill>
                  <a:schemeClr val="tx2">
                    <a:lumMod val="75000"/>
                  </a:schemeClr>
                </a:solidFill>
                <a:latin typeface="Calibri"/>
                <a:cs typeface="Calibri"/>
              </a:rPr>
              <a:t> </a:t>
            </a:r>
            <a:r>
              <a:rPr sz="2256" dirty="0">
                <a:solidFill>
                  <a:schemeClr val="tx2">
                    <a:lumMod val="75000"/>
                  </a:schemeClr>
                </a:solidFill>
                <a:latin typeface="Calibri"/>
                <a:cs typeface="Calibri"/>
              </a:rPr>
              <a:t>AP</a:t>
            </a:r>
            <a:r>
              <a:rPr sz="2256" spc="215" dirty="0">
                <a:solidFill>
                  <a:schemeClr val="tx2">
                    <a:lumMod val="75000"/>
                  </a:schemeClr>
                </a:solidFill>
                <a:latin typeface="Calibri"/>
                <a:cs typeface="Calibri"/>
              </a:rPr>
              <a:t> </a:t>
            </a:r>
            <a:r>
              <a:rPr sz="2256" dirty="0">
                <a:solidFill>
                  <a:schemeClr val="tx2">
                    <a:lumMod val="75000"/>
                  </a:schemeClr>
                </a:solidFill>
                <a:latin typeface="Calibri"/>
                <a:cs typeface="Calibri"/>
              </a:rPr>
              <a:t>e</a:t>
            </a:r>
            <a:r>
              <a:rPr sz="2256" spc="210" dirty="0">
                <a:solidFill>
                  <a:schemeClr val="tx2">
                    <a:lumMod val="75000"/>
                  </a:schemeClr>
                </a:solidFill>
                <a:latin typeface="Calibri"/>
                <a:cs typeface="Calibri"/>
              </a:rPr>
              <a:t> </a:t>
            </a:r>
            <a:r>
              <a:rPr sz="2256" dirty="0">
                <a:solidFill>
                  <a:schemeClr val="tx2">
                    <a:lumMod val="75000"/>
                  </a:schemeClr>
                </a:solidFill>
                <a:latin typeface="Calibri"/>
                <a:cs typeface="Calibri"/>
              </a:rPr>
              <a:t>perfil,</a:t>
            </a:r>
            <a:r>
              <a:rPr sz="2256" spc="215" dirty="0">
                <a:solidFill>
                  <a:schemeClr val="tx2">
                    <a:lumMod val="75000"/>
                  </a:schemeClr>
                </a:solidFill>
                <a:latin typeface="Calibri"/>
                <a:cs typeface="Calibri"/>
              </a:rPr>
              <a:t> </a:t>
            </a:r>
            <a:r>
              <a:rPr sz="2256" dirty="0">
                <a:solidFill>
                  <a:schemeClr val="tx2">
                    <a:lumMod val="75000"/>
                  </a:schemeClr>
                </a:solidFill>
                <a:latin typeface="Calibri"/>
                <a:cs typeface="Calibri"/>
              </a:rPr>
              <a:t>evidenciando</a:t>
            </a:r>
            <a:r>
              <a:rPr sz="2256" spc="215" dirty="0">
                <a:solidFill>
                  <a:schemeClr val="tx2">
                    <a:lumMod val="75000"/>
                  </a:schemeClr>
                </a:solidFill>
                <a:latin typeface="Calibri"/>
                <a:cs typeface="Calibri"/>
              </a:rPr>
              <a:t> </a:t>
            </a:r>
            <a:r>
              <a:rPr sz="2256" dirty="0">
                <a:solidFill>
                  <a:schemeClr val="tx2">
                    <a:lumMod val="75000"/>
                  </a:schemeClr>
                </a:solidFill>
                <a:latin typeface="Calibri"/>
                <a:cs typeface="Calibri"/>
              </a:rPr>
              <a:t>fratura</a:t>
            </a:r>
            <a:r>
              <a:rPr sz="2256" spc="210" dirty="0">
                <a:solidFill>
                  <a:schemeClr val="tx2">
                    <a:lumMod val="75000"/>
                  </a:schemeClr>
                </a:solidFill>
                <a:latin typeface="Calibri"/>
                <a:cs typeface="Calibri"/>
              </a:rPr>
              <a:t> </a:t>
            </a:r>
            <a:r>
              <a:rPr sz="2256" dirty="0">
                <a:solidFill>
                  <a:schemeClr val="tx2">
                    <a:lumMod val="75000"/>
                  </a:schemeClr>
                </a:solidFill>
                <a:latin typeface="Calibri"/>
                <a:cs typeface="Calibri"/>
              </a:rPr>
              <a:t>trimaleolar</a:t>
            </a:r>
            <a:r>
              <a:rPr sz="2256" spc="215" dirty="0">
                <a:solidFill>
                  <a:schemeClr val="tx2">
                    <a:lumMod val="75000"/>
                  </a:schemeClr>
                </a:solidFill>
                <a:latin typeface="Calibri"/>
                <a:cs typeface="Calibri"/>
              </a:rPr>
              <a:t> </a:t>
            </a:r>
            <a:r>
              <a:rPr sz="2256" dirty="0">
                <a:solidFill>
                  <a:schemeClr val="tx2">
                    <a:lumMod val="75000"/>
                  </a:schemeClr>
                </a:solidFill>
                <a:latin typeface="Calibri"/>
                <a:cs typeface="Calibri"/>
              </a:rPr>
              <a:t>do</a:t>
            </a:r>
            <a:r>
              <a:rPr sz="2256" spc="215" dirty="0">
                <a:solidFill>
                  <a:schemeClr val="tx2">
                    <a:lumMod val="75000"/>
                  </a:schemeClr>
                </a:solidFill>
                <a:latin typeface="Calibri"/>
                <a:cs typeface="Calibri"/>
              </a:rPr>
              <a:t> </a:t>
            </a:r>
            <a:r>
              <a:rPr sz="2256" spc="-10" dirty="0">
                <a:solidFill>
                  <a:schemeClr val="tx2">
                    <a:lumMod val="75000"/>
                  </a:schemeClr>
                </a:solidFill>
                <a:latin typeface="Calibri"/>
                <a:cs typeface="Calibri"/>
              </a:rPr>
              <a:t>tornozelo. </a:t>
            </a:r>
            <a:r>
              <a:rPr sz="2256" dirty="0">
                <a:solidFill>
                  <a:schemeClr val="tx2">
                    <a:lumMod val="75000"/>
                  </a:schemeClr>
                </a:solidFill>
                <a:latin typeface="Calibri"/>
                <a:cs typeface="Calibri"/>
              </a:rPr>
              <a:t>Observe</a:t>
            </a:r>
            <a:r>
              <a:rPr sz="2256" spc="135" dirty="0">
                <a:solidFill>
                  <a:schemeClr val="tx2">
                    <a:lumMod val="75000"/>
                  </a:schemeClr>
                </a:solidFill>
                <a:latin typeface="Calibri"/>
                <a:cs typeface="Calibri"/>
              </a:rPr>
              <a:t>  </a:t>
            </a:r>
            <a:r>
              <a:rPr sz="2256" dirty="0">
                <a:solidFill>
                  <a:schemeClr val="tx2">
                    <a:lumMod val="75000"/>
                  </a:schemeClr>
                </a:solidFill>
                <a:latin typeface="Calibri"/>
                <a:cs typeface="Calibri"/>
              </a:rPr>
              <a:t>a</a:t>
            </a:r>
            <a:r>
              <a:rPr sz="2256" spc="140" dirty="0">
                <a:solidFill>
                  <a:schemeClr val="tx2">
                    <a:lumMod val="75000"/>
                  </a:schemeClr>
                </a:solidFill>
                <a:latin typeface="Calibri"/>
                <a:cs typeface="Calibri"/>
              </a:rPr>
              <a:t>  </a:t>
            </a:r>
            <a:r>
              <a:rPr sz="2256" dirty="0">
                <a:solidFill>
                  <a:schemeClr val="tx2">
                    <a:lumMod val="75000"/>
                  </a:schemeClr>
                </a:solidFill>
                <a:latin typeface="Calibri"/>
                <a:cs typeface="Calibri"/>
              </a:rPr>
              <a:t>obliquidade</a:t>
            </a:r>
            <a:r>
              <a:rPr sz="2256" spc="140" dirty="0">
                <a:solidFill>
                  <a:schemeClr val="tx2">
                    <a:lumMod val="75000"/>
                  </a:schemeClr>
                </a:solidFill>
                <a:latin typeface="Calibri"/>
                <a:cs typeface="Calibri"/>
              </a:rPr>
              <a:t>  </a:t>
            </a:r>
            <a:r>
              <a:rPr sz="2256" dirty="0">
                <a:solidFill>
                  <a:schemeClr val="tx2">
                    <a:lumMod val="75000"/>
                  </a:schemeClr>
                </a:solidFill>
                <a:latin typeface="Calibri"/>
                <a:cs typeface="Calibri"/>
              </a:rPr>
              <a:t>reversa</a:t>
            </a:r>
            <a:r>
              <a:rPr sz="2256" spc="140" dirty="0">
                <a:solidFill>
                  <a:schemeClr val="tx2">
                    <a:lumMod val="75000"/>
                  </a:schemeClr>
                </a:solidFill>
                <a:latin typeface="Calibri"/>
                <a:cs typeface="Calibri"/>
              </a:rPr>
              <a:t>  </a:t>
            </a:r>
            <a:r>
              <a:rPr sz="2256" dirty="0">
                <a:solidFill>
                  <a:schemeClr val="tx2">
                    <a:lumMod val="75000"/>
                  </a:schemeClr>
                </a:solidFill>
                <a:latin typeface="Calibri"/>
                <a:cs typeface="Calibri"/>
              </a:rPr>
              <a:t>da</a:t>
            </a:r>
            <a:r>
              <a:rPr sz="2256" spc="140" dirty="0">
                <a:solidFill>
                  <a:schemeClr val="tx2">
                    <a:lumMod val="75000"/>
                  </a:schemeClr>
                </a:solidFill>
                <a:latin typeface="Calibri"/>
                <a:cs typeface="Calibri"/>
              </a:rPr>
              <a:t>  </a:t>
            </a:r>
            <a:r>
              <a:rPr sz="2256" dirty="0">
                <a:solidFill>
                  <a:schemeClr val="tx2">
                    <a:lumMod val="75000"/>
                  </a:schemeClr>
                </a:solidFill>
                <a:latin typeface="Calibri"/>
                <a:cs typeface="Calibri"/>
              </a:rPr>
              <a:t>fratura</a:t>
            </a:r>
            <a:r>
              <a:rPr sz="2256" spc="140" dirty="0">
                <a:solidFill>
                  <a:schemeClr val="tx2">
                    <a:lumMod val="75000"/>
                  </a:schemeClr>
                </a:solidFill>
                <a:latin typeface="Calibri"/>
                <a:cs typeface="Calibri"/>
              </a:rPr>
              <a:t>  </a:t>
            </a:r>
            <a:r>
              <a:rPr sz="2256" dirty="0">
                <a:solidFill>
                  <a:schemeClr val="tx2">
                    <a:lumMod val="75000"/>
                  </a:schemeClr>
                </a:solidFill>
                <a:latin typeface="Calibri"/>
                <a:cs typeface="Calibri"/>
              </a:rPr>
              <a:t>do</a:t>
            </a:r>
            <a:r>
              <a:rPr sz="2256" spc="140" dirty="0">
                <a:solidFill>
                  <a:schemeClr val="tx2">
                    <a:lumMod val="75000"/>
                  </a:schemeClr>
                </a:solidFill>
                <a:latin typeface="Calibri"/>
                <a:cs typeface="Calibri"/>
              </a:rPr>
              <a:t>  </a:t>
            </a:r>
            <a:r>
              <a:rPr sz="2256" dirty="0">
                <a:solidFill>
                  <a:schemeClr val="tx2">
                    <a:lumMod val="75000"/>
                  </a:schemeClr>
                </a:solidFill>
                <a:latin typeface="Calibri"/>
                <a:cs typeface="Calibri"/>
              </a:rPr>
              <a:t>maléolo</a:t>
            </a:r>
            <a:r>
              <a:rPr sz="2256" spc="140" dirty="0">
                <a:solidFill>
                  <a:schemeClr val="tx2">
                    <a:lumMod val="75000"/>
                  </a:schemeClr>
                </a:solidFill>
                <a:latin typeface="Calibri"/>
                <a:cs typeface="Calibri"/>
              </a:rPr>
              <a:t>  </a:t>
            </a:r>
            <a:r>
              <a:rPr sz="2256" dirty="0">
                <a:solidFill>
                  <a:schemeClr val="tx2">
                    <a:lumMod val="75000"/>
                  </a:schemeClr>
                </a:solidFill>
                <a:latin typeface="Calibri"/>
                <a:cs typeface="Calibri"/>
              </a:rPr>
              <a:t>medial.</a:t>
            </a:r>
            <a:r>
              <a:rPr sz="2256" spc="140" dirty="0">
                <a:solidFill>
                  <a:schemeClr val="tx2">
                    <a:lumMod val="75000"/>
                  </a:schemeClr>
                </a:solidFill>
                <a:latin typeface="Calibri"/>
                <a:cs typeface="Calibri"/>
              </a:rPr>
              <a:t>  </a:t>
            </a:r>
            <a:r>
              <a:rPr sz="2256" dirty="0">
                <a:solidFill>
                  <a:schemeClr val="tx2">
                    <a:lumMod val="75000"/>
                  </a:schemeClr>
                </a:solidFill>
                <a:latin typeface="Calibri"/>
                <a:cs typeface="Calibri"/>
              </a:rPr>
              <a:t>B:</a:t>
            </a:r>
            <a:r>
              <a:rPr sz="2256" spc="140" dirty="0">
                <a:solidFill>
                  <a:schemeClr val="tx2">
                    <a:lumMod val="75000"/>
                  </a:schemeClr>
                </a:solidFill>
                <a:latin typeface="Calibri"/>
                <a:cs typeface="Calibri"/>
              </a:rPr>
              <a:t>  </a:t>
            </a:r>
            <a:r>
              <a:rPr sz="2256" dirty="0">
                <a:solidFill>
                  <a:schemeClr val="tx2">
                    <a:lumMod val="75000"/>
                  </a:schemeClr>
                </a:solidFill>
                <a:latin typeface="Calibri"/>
                <a:cs typeface="Calibri"/>
              </a:rPr>
              <a:t>Tomografia</a:t>
            </a:r>
            <a:r>
              <a:rPr sz="2256" spc="135" dirty="0">
                <a:solidFill>
                  <a:schemeClr val="tx2">
                    <a:lumMod val="75000"/>
                  </a:schemeClr>
                </a:solidFill>
                <a:latin typeface="Calibri"/>
                <a:cs typeface="Calibri"/>
              </a:rPr>
              <a:t>  </a:t>
            </a:r>
            <a:r>
              <a:rPr sz="2256" spc="-10" dirty="0">
                <a:solidFill>
                  <a:schemeClr val="tx2">
                    <a:lumMod val="75000"/>
                  </a:schemeClr>
                </a:solidFill>
                <a:latin typeface="Calibri"/>
                <a:cs typeface="Calibri"/>
              </a:rPr>
              <a:t>computadorizada </a:t>
            </a:r>
            <a:r>
              <a:rPr sz="2256" dirty="0">
                <a:solidFill>
                  <a:schemeClr val="tx2">
                    <a:lumMod val="75000"/>
                  </a:schemeClr>
                </a:solidFill>
                <a:latin typeface="Calibri"/>
                <a:cs typeface="Calibri"/>
              </a:rPr>
              <a:t>demonstrando</a:t>
            </a:r>
            <a:r>
              <a:rPr sz="2256" spc="125" dirty="0">
                <a:solidFill>
                  <a:schemeClr val="tx2">
                    <a:lumMod val="75000"/>
                  </a:schemeClr>
                </a:solidFill>
                <a:latin typeface="Calibri"/>
                <a:cs typeface="Calibri"/>
              </a:rPr>
              <a:t> </a:t>
            </a:r>
            <a:r>
              <a:rPr sz="2256" dirty="0">
                <a:solidFill>
                  <a:schemeClr val="tx2">
                    <a:lumMod val="75000"/>
                  </a:schemeClr>
                </a:solidFill>
                <a:latin typeface="Calibri"/>
                <a:cs typeface="Calibri"/>
              </a:rPr>
              <a:t>a</a:t>
            </a:r>
            <a:r>
              <a:rPr sz="2256" spc="130" dirty="0">
                <a:solidFill>
                  <a:schemeClr val="tx2">
                    <a:lumMod val="75000"/>
                  </a:schemeClr>
                </a:solidFill>
                <a:latin typeface="Calibri"/>
                <a:cs typeface="Calibri"/>
              </a:rPr>
              <a:t> </a:t>
            </a:r>
            <a:r>
              <a:rPr sz="2256" dirty="0">
                <a:solidFill>
                  <a:schemeClr val="tx2">
                    <a:lumMod val="75000"/>
                  </a:schemeClr>
                </a:solidFill>
                <a:latin typeface="Calibri"/>
                <a:cs typeface="Calibri"/>
              </a:rPr>
              <a:t>complexidade</a:t>
            </a:r>
            <a:r>
              <a:rPr sz="2256" spc="125" dirty="0">
                <a:solidFill>
                  <a:schemeClr val="tx2">
                    <a:lumMod val="75000"/>
                  </a:schemeClr>
                </a:solidFill>
                <a:latin typeface="Calibri"/>
                <a:cs typeface="Calibri"/>
              </a:rPr>
              <a:t> </a:t>
            </a:r>
            <a:r>
              <a:rPr sz="2256" dirty="0">
                <a:solidFill>
                  <a:schemeClr val="tx2">
                    <a:lumMod val="75000"/>
                  </a:schemeClr>
                </a:solidFill>
                <a:latin typeface="Calibri"/>
                <a:cs typeface="Calibri"/>
              </a:rPr>
              <a:t>da</a:t>
            </a:r>
            <a:r>
              <a:rPr sz="2256" spc="130" dirty="0">
                <a:solidFill>
                  <a:schemeClr val="tx2">
                    <a:lumMod val="75000"/>
                  </a:schemeClr>
                </a:solidFill>
                <a:latin typeface="Calibri"/>
                <a:cs typeface="Calibri"/>
              </a:rPr>
              <a:t> </a:t>
            </a:r>
            <a:r>
              <a:rPr sz="2256" dirty="0">
                <a:solidFill>
                  <a:schemeClr val="tx2">
                    <a:lumMod val="75000"/>
                  </a:schemeClr>
                </a:solidFill>
                <a:latin typeface="Calibri"/>
                <a:cs typeface="Calibri"/>
              </a:rPr>
              <a:t>fratura.</a:t>
            </a:r>
            <a:r>
              <a:rPr sz="2256" spc="125" dirty="0">
                <a:solidFill>
                  <a:schemeClr val="tx2">
                    <a:lumMod val="75000"/>
                  </a:schemeClr>
                </a:solidFill>
                <a:latin typeface="Calibri"/>
                <a:cs typeface="Calibri"/>
              </a:rPr>
              <a:t> </a:t>
            </a:r>
            <a:r>
              <a:rPr sz="2256" dirty="0">
                <a:solidFill>
                  <a:schemeClr val="tx2">
                    <a:lumMod val="75000"/>
                  </a:schemeClr>
                </a:solidFill>
                <a:latin typeface="Calibri"/>
                <a:cs typeface="Calibri"/>
              </a:rPr>
              <a:t>C:</a:t>
            </a:r>
            <a:r>
              <a:rPr sz="2256" spc="130" dirty="0">
                <a:solidFill>
                  <a:schemeClr val="tx2">
                    <a:lumMod val="75000"/>
                  </a:schemeClr>
                </a:solidFill>
                <a:latin typeface="Calibri"/>
                <a:cs typeface="Calibri"/>
              </a:rPr>
              <a:t> </a:t>
            </a:r>
            <a:r>
              <a:rPr sz="2256" dirty="0">
                <a:solidFill>
                  <a:schemeClr val="tx2">
                    <a:lumMod val="75000"/>
                  </a:schemeClr>
                </a:solidFill>
                <a:latin typeface="Calibri"/>
                <a:cs typeface="Calibri"/>
              </a:rPr>
              <a:t>Imagens</a:t>
            </a:r>
            <a:r>
              <a:rPr sz="2256" spc="130" dirty="0">
                <a:solidFill>
                  <a:schemeClr val="tx2">
                    <a:lumMod val="75000"/>
                  </a:schemeClr>
                </a:solidFill>
                <a:latin typeface="Calibri"/>
                <a:cs typeface="Calibri"/>
              </a:rPr>
              <a:t> </a:t>
            </a:r>
            <a:r>
              <a:rPr sz="2256" dirty="0">
                <a:solidFill>
                  <a:schemeClr val="tx2">
                    <a:lumMod val="75000"/>
                  </a:schemeClr>
                </a:solidFill>
                <a:latin typeface="Calibri"/>
                <a:cs typeface="Calibri"/>
              </a:rPr>
              <a:t>fluoroscópicasdemonstrando</a:t>
            </a:r>
            <a:r>
              <a:rPr sz="2256" spc="125" dirty="0">
                <a:solidFill>
                  <a:schemeClr val="tx2">
                    <a:lumMod val="75000"/>
                  </a:schemeClr>
                </a:solidFill>
                <a:latin typeface="Calibri"/>
                <a:cs typeface="Calibri"/>
              </a:rPr>
              <a:t> </a:t>
            </a:r>
            <a:r>
              <a:rPr sz="2256" dirty="0">
                <a:solidFill>
                  <a:schemeClr val="tx2">
                    <a:lumMod val="75000"/>
                  </a:schemeClr>
                </a:solidFill>
                <a:latin typeface="Calibri"/>
                <a:cs typeface="Calibri"/>
              </a:rPr>
              <a:t>a</a:t>
            </a:r>
            <a:r>
              <a:rPr sz="2256" spc="130" dirty="0">
                <a:solidFill>
                  <a:schemeClr val="tx2">
                    <a:lumMod val="75000"/>
                  </a:schemeClr>
                </a:solidFill>
                <a:latin typeface="Calibri"/>
                <a:cs typeface="Calibri"/>
              </a:rPr>
              <a:t> </a:t>
            </a:r>
            <a:r>
              <a:rPr sz="2256" dirty="0">
                <a:solidFill>
                  <a:schemeClr val="tx2">
                    <a:lumMod val="75000"/>
                  </a:schemeClr>
                </a:solidFill>
                <a:latin typeface="Calibri"/>
                <a:cs typeface="Calibri"/>
              </a:rPr>
              <a:t>fixação</a:t>
            </a:r>
            <a:r>
              <a:rPr sz="2256" spc="125" dirty="0">
                <a:solidFill>
                  <a:schemeClr val="tx2">
                    <a:lumMod val="75000"/>
                  </a:schemeClr>
                </a:solidFill>
                <a:latin typeface="Calibri"/>
                <a:cs typeface="Calibri"/>
              </a:rPr>
              <a:t> </a:t>
            </a:r>
            <a:r>
              <a:rPr sz="2256" dirty="0">
                <a:solidFill>
                  <a:schemeClr val="tx2">
                    <a:lumMod val="75000"/>
                  </a:schemeClr>
                </a:solidFill>
                <a:latin typeface="Calibri"/>
                <a:cs typeface="Calibri"/>
              </a:rPr>
              <a:t>da</a:t>
            </a:r>
            <a:r>
              <a:rPr sz="2256" spc="130" dirty="0">
                <a:solidFill>
                  <a:schemeClr val="tx2">
                    <a:lumMod val="75000"/>
                  </a:schemeClr>
                </a:solidFill>
                <a:latin typeface="Calibri"/>
                <a:cs typeface="Calibri"/>
              </a:rPr>
              <a:t> </a:t>
            </a:r>
            <a:r>
              <a:rPr sz="2256" spc="-10" dirty="0">
                <a:solidFill>
                  <a:schemeClr val="tx2">
                    <a:lumMod val="75000"/>
                  </a:schemeClr>
                </a:solidFill>
                <a:latin typeface="Calibri"/>
                <a:cs typeface="Calibri"/>
              </a:rPr>
              <a:t>fratura </a:t>
            </a:r>
            <a:r>
              <a:rPr sz="2256" dirty="0">
                <a:solidFill>
                  <a:schemeClr val="tx2">
                    <a:lumMod val="75000"/>
                  </a:schemeClr>
                </a:solidFill>
                <a:latin typeface="Calibri"/>
                <a:cs typeface="Calibri"/>
              </a:rPr>
              <a:t>do</a:t>
            </a:r>
            <a:r>
              <a:rPr sz="2256" spc="330" dirty="0">
                <a:solidFill>
                  <a:schemeClr val="tx2">
                    <a:lumMod val="75000"/>
                  </a:schemeClr>
                </a:solidFill>
                <a:latin typeface="Calibri"/>
                <a:cs typeface="Calibri"/>
              </a:rPr>
              <a:t> </a:t>
            </a:r>
            <a:r>
              <a:rPr sz="2256" dirty="0">
                <a:solidFill>
                  <a:schemeClr val="tx2">
                    <a:lumMod val="75000"/>
                  </a:schemeClr>
                </a:solidFill>
                <a:latin typeface="Calibri"/>
                <a:cs typeface="Calibri"/>
              </a:rPr>
              <a:t>maléolo</a:t>
            </a:r>
            <a:r>
              <a:rPr sz="2256" spc="335" dirty="0">
                <a:solidFill>
                  <a:schemeClr val="tx2">
                    <a:lumMod val="75000"/>
                  </a:schemeClr>
                </a:solidFill>
                <a:latin typeface="Calibri"/>
                <a:cs typeface="Calibri"/>
              </a:rPr>
              <a:t> </a:t>
            </a:r>
            <a:r>
              <a:rPr sz="2256" dirty="0">
                <a:solidFill>
                  <a:schemeClr val="tx2">
                    <a:lumMod val="75000"/>
                  </a:schemeClr>
                </a:solidFill>
                <a:latin typeface="Calibri"/>
                <a:cs typeface="Calibri"/>
              </a:rPr>
              <a:t>medial</a:t>
            </a:r>
            <a:r>
              <a:rPr sz="2256" spc="330" dirty="0">
                <a:solidFill>
                  <a:schemeClr val="tx2">
                    <a:lumMod val="75000"/>
                  </a:schemeClr>
                </a:solidFill>
                <a:latin typeface="Calibri"/>
                <a:cs typeface="Calibri"/>
              </a:rPr>
              <a:t> </a:t>
            </a:r>
            <a:r>
              <a:rPr sz="2256" dirty="0">
                <a:solidFill>
                  <a:schemeClr val="tx2">
                    <a:lumMod val="75000"/>
                  </a:schemeClr>
                </a:solidFill>
                <a:latin typeface="Calibri"/>
                <a:cs typeface="Calibri"/>
              </a:rPr>
              <a:t>com</a:t>
            </a:r>
            <a:r>
              <a:rPr sz="2256" spc="335" dirty="0">
                <a:solidFill>
                  <a:schemeClr val="tx2">
                    <a:lumMod val="75000"/>
                  </a:schemeClr>
                </a:solidFill>
                <a:latin typeface="Calibri"/>
                <a:cs typeface="Calibri"/>
              </a:rPr>
              <a:t> </a:t>
            </a:r>
            <a:r>
              <a:rPr sz="2256" dirty="0">
                <a:solidFill>
                  <a:schemeClr val="tx2">
                    <a:lumMod val="75000"/>
                  </a:schemeClr>
                </a:solidFill>
                <a:latin typeface="Calibri"/>
                <a:cs typeface="Calibri"/>
              </a:rPr>
              <a:t>parafusos</a:t>
            </a:r>
            <a:r>
              <a:rPr sz="2256" spc="335" dirty="0">
                <a:solidFill>
                  <a:schemeClr val="tx2">
                    <a:lumMod val="75000"/>
                  </a:schemeClr>
                </a:solidFill>
                <a:latin typeface="Calibri"/>
                <a:cs typeface="Calibri"/>
              </a:rPr>
              <a:t> </a:t>
            </a:r>
            <a:r>
              <a:rPr sz="2256" dirty="0">
                <a:solidFill>
                  <a:schemeClr val="tx2">
                    <a:lumMod val="75000"/>
                  </a:schemeClr>
                </a:solidFill>
                <a:latin typeface="Calibri"/>
                <a:cs typeface="Calibri"/>
              </a:rPr>
              <a:t>de</a:t>
            </a:r>
            <a:r>
              <a:rPr sz="2256" spc="330" dirty="0">
                <a:solidFill>
                  <a:schemeClr val="tx2">
                    <a:lumMod val="75000"/>
                  </a:schemeClr>
                </a:solidFill>
                <a:latin typeface="Calibri"/>
                <a:cs typeface="Calibri"/>
              </a:rPr>
              <a:t> </a:t>
            </a:r>
            <a:r>
              <a:rPr sz="2256" dirty="0">
                <a:solidFill>
                  <a:schemeClr val="tx2">
                    <a:lumMod val="75000"/>
                  </a:schemeClr>
                </a:solidFill>
                <a:latin typeface="Calibri"/>
                <a:cs typeface="Calibri"/>
              </a:rPr>
              <a:t>minifragmentos</a:t>
            </a:r>
            <a:r>
              <a:rPr sz="2256" spc="335" dirty="0">
                <a:solidFill>
                  <a:schemeClr val="tx2">
                    <a:lumMod val="75000"/>
                  </a:schemeClr>
                </a:solidFill>
                <a:latin typeface="Calibri"/>
                <a:cs typeface="Calibri"/>
              </a:rPr>
              <a:t> </a:t>
            </a:r>
            <a:r>
              <a:rPr sz="2256" dirty="0">
                <a:solidFill>
                  <a:schemeClr val="tx2">
                    <a:lumMod val="75000"/>
                  </a:schemeClr>
                </a:solidFill>
                <a:latin typeface="Calibri"/>
                <a:cs typeface="Calibri"/>
              </a:rPr>
              <a:t>anterógrados,</a:t>
            </a:r>
            <a:r>
              <a:rPr sz="2256" spc="335" dirty="0">
                <a:solidFill>
                  <a:schemeClr val="tx2">
                    <a:lumMod val="75000"/>
                  </a:schemeClr>
                </a:solidFill>
                <a:latin typeface="Calibri"/>
                <a:cs typeface="Calibri"/>
              </a:rPr>
              <a:t> </a:t>
            </a:r>
            <a:r>
              <a:rPr sz="2256" dirty="0">
                <a:solidFill>
                  <a:schemeClr val="tx2">
                    <a:lumMod val="75000"/>
                  </a:schemeClr>
                </a:solidFill>
                <a:latin typeface="Calibri"/>
                <a:cs typeface="Calibri"/>
              </a:rPr>
              <a:t>de</a:t>
            </a:r>
            <a:r>
              <a:rPr sz="2256" spc="330" dirty="0">
                <a:solidFill>
                  <a:schemeClr val="tx2">
                    <a:lumMod val="75000"/>
                  </a:schemeClr>
                </a:solidFill>
                <a:latin typeface="Calibri"/>
                <a:cs typeface="Calibri"/>
              </a:rPr>
              <a:t> </a:t>
            </a:r>
            <a:r>
              <a:rPr sz="2256" dirty="0">
                <a:solidFill>
                  <a:schemeClr val="tx2">
                    <a:lumMod val="75000"/>
                  </a:schemeClr>
                </a:solidFill>
                <a:latin typeface="Calibri"/>
                <a:cs typeface="Calibri"/>
              </a:rPr>
              <a:t>tração.</a:t>
            </a:r>
            <a:r>
              <a:rPr sz="2256" spc="335" dirty="0">
                <a:solidFill>
                  <a:schemeClr val="tx2">
                    <a:lumMod val="75000"/>
                  </a:schemeClr>
                </a:solidFill>
                <a:latin typeface="Calibri"/>
                <a:cs typeface="Calibri"/>
              </a:rPr>
              <a:t> </a:t>
            </a:r>
            <a:r>
              <a:rPr sz="2256" dirty="0">
                <a:solidFill>
                  <a:schemeClr val="tx2">
                    <a:lumMod val="75000"/>
                  </a:schemeClr>
                </a:solidFill>
                <a:latin typeface="Calibri"/>
                <a:cs typeface="Calibri"/>
              </a:rPr>
              <a:t>D:</a:t>
            </a:r>
            <a:r>
              <a:rPr sz="2256" spc="335" dirty="0">
                <a:solidFill>
                  <a:schemeClr val="tx2">
                    <a:lumMod val="75000"/>
                  </a:schemeClr>
                </a:solidFill>
                <a:latin typeface="Calibri"/>
                <a:cs typeface="Calibri"/>
              </a:rPr>
              <a:t> </a:t>
            </a:r>
            <a:r>
              <a:rPr sz="2256" dirty="0">
                <a:solidFill>
                  <a:schemeClr val="tx2">
                    <a:lumMod val="75000"/>
                  </a:schemeClr>
                </a:solidFill>
                <a:latin typeface="Calibri"/>
                <a:cs typeface="Calibri"/>
              </a:rPr>
              <a:t>Radiografias</a:t>
            </a:r>
            <a:r>
              <a:rPr sz="2256" spc="330" dirty="0">
                <a:solidFill>
                  <a:schemeClr val="tx2">
                    <a:lumMod val="75000"/>
                  </a:schemeClr>
                </a:solidFill>
                <a:latin typeface="Calibri"/>
                <a:cs typeface="Calibri"/>
              </a:rPr>
              <a:t> </a:t>
            </a:r>
            <a:r>
              <a:rPr sz="2256" spc="-25" dirty="0">
                <a:solidFill>
                  <a:schemeClr val="tx2">
                    <a:lumMod val="75000"/>
                  </a:schemeClr>
                </a:solidFill>
                <a:latin typeface="Calibri"/>
                <a:cs typeface="Calibri"/>
              </a:rPr>
              <a:t>do </a:t>
            </a:r>
            <a:r>
              <a:rPr sz="2256" dirty="0">
                <a:solidFill>
                  <a:schemeClr val="tx2">
                    <a:lumMod val="75000"/>
                  </a:schemeClr>
                </a:solidFill>
                <a:latin typeface="Calibri"/>
                <a:cs typeface="Calibri"/>
              </a:rPr>
              <a:t>tornozelo</a:t>
            </a:r>
            <a:r>
              <a:rPr sz="2256" spc="250" dirty="0">
                <a:solidFill>
                  <a:schemeClr val="tx2">
                    <a:lumMod val="75000"/>
                  </a:schemeClr>
                </a:solidFill>
                <a:latin typeface="Calibri"/>
                <a:cs typeface="Calibri"/>
              </a:rPr>
              <a:t> </a:t>
            </a:r>
            <a:r>
              <a:rPr sz="2256" dirty="0">
                <a:solidFill>
                  <a:schemeClr val="tx2">
                    <a:lumMod val="75000"/>
                  </a:schemeClr>
                </a:solidFill>
                <a:latin typeface="Calibri"/>
                <a:cs typeface="Calibri"/>
              </a:rPr>
              <a:t>demonstrando</a:t>
            </a:r>
            <a:r>
              <a:rPr sz="2256" spc="250" dirty="0">
                <a:solidFill>
                  <a:schemeClr val="tx2">
                    <a:lumMod val="75000"/>
                  </a:schemeClr>
                </a:solidFill>
                <a:latin typeface="Calibri"/>
                <a:cs typeface="Calibri"/>
              </a:rPr>
              <a:t> </a:t>
            </a:r>
            <a:r>
              <a:rPr sz="2256" dirty="0">
                <a:solidFill>
                  <a:schemeClr val="tx2">
                    <a:lumMod val="75000"/>
                  </a:schemeClr>
                </a:solidFill>
                <a:latin typeface="Calibri"/>
                <a:cs typeface="Calibri"/>
              </a:rPr>
              <a:t>a</a:t>
            </a:r>
            <a:r>
              <a:rPr sz="2256" spc="250" dirty="0">
                <a:solidFill>
                  <a:schemeClr val="tx2">
                    <a:lumMod val="75000"/>
                  </a:schemeClr>
                </a:solidFill>
                <a:latin typeface="Calibri"/>
                <a:cs typeface="Calibri"/>
              </a:rPr>
              <a:t> </a:t>
            </a:r>
            <a:r>
              <a:rPr sz="2256" dirty="0">
                <a:solidFill>
                  <a:schemeClr val="tx2">
                    <a:lumMod val="75000"/>
                  </a:schemeClr>
                </a:solidFill>
                <a:latin typeface="Calibri"/>
                <a:cs typeface="Calibri"/>
              </a:rPr>
              <a:t>consolidação</a:t>
            </a:r>
            <a:r>
              <a:rPr sz="2256" spc="250" dirty="0">
                <a:solidFill>
                  <a:schemeClr val="tx2">
                    <a:lumMod val="75000"/>
                  </a:schemeClr>
                </a:solidFill>
                <a:latin typeface="Calibri"/>
                <a:cs typeface="Calibri"/>
              </a:rPr>
              <a:t> </a:t>
            </a:r>
            <a:r>
              <a:rPr sz="2256" dirty="0">
                <a:solidFill>
                  <a:schemeClr val="tx2">
                    <a:lumMod val="75000"/>
                  </a:schemeClr>
                </a:solidFill>
                <a:latin typeface="Calibri"/>
                <a:cs typeface="Calibri"/>
              </a:rPr>
              <a:t>da</a:t>
            </a:r>
            <a:r>
              <a:rPr sz="2256" spc="250" dirty="0">
                <a:solidFill>
                  <a:schemeClr val="tx2">
                    <a:lumMod val="75000"/>
                  </a:schemeClr>
                </a:solidFill>
                <a:latin typeface="Calibri"/>
                <a:cs typeface="Calibri"/>
              </a:rPr>
              <a:t> </a:t>
            </a:r>
            <a:r>
              <a:rPr sz="2256" dirty="0">
                <a:solidFill>
                  <a:schemeClr val="tx2">
                    <a:lumMod val="75000"/>
                  </a:schemeClr>
                </a:solidFill>
                <a:latin typeface="Calibri"/>
                <a:cs typeface="Calibri"/>
              </a:rPr>
              <a:t>fratura,</a:t>
            </a:r>
            <a:r>
              <a:rPr sz="2256" spc="254" dirty="0">
                <a:solidFill>
                  <a:schemeClr val="tx2">
                    <a:lumMod val="75000"/>
                  </a:schemeClr>
                </a:solidFill>
                <a:latin typeface="Calibri"/>
                <a:cs typeface="Calibri"/>
              </a:rPr>
              <a:t> </a:t>
            </a:r>
            <a:r>
              <a:rPr sz="2256" dirty="0">
                <a:solidFill>
                  <a:schemeClr val="tx2">
                    <a:lumMod val="75000"/>
                  </a:schemeClr>
                </a:solidFill>
                <a:latin typeface="Calibri"/>
                <a:cs typeface="Calibri"/>
              </a:rPr>
              <a:t>sem</a:t>
            </a:r>
            <a:r>
              <a:rPr sz="2256" spc="250" dirty="0">
                <a:solidFill>
                  <a:schemeClr val="tx2">
                    <a:lumMod val="75000"/>
                  </a:schemeClr>
                </a:solidFill>
                <a:latin typeface="Calibri"/>
                <a:cs typeface="Calibri"/>
              </a:rPr>
              <a:t> </a:t>
            </a:r>
            <a:r>
              <a:rPr sz="2256" dirty="0">
                <a:solidFill>
                  <a:schemeClr val="tx2">
                    <a:lumMod val="75000"/>
                  </a:schemeClr>
                </a:solidFill>
                <a:latin typeface="Calibri"/>
                <a:cs typeface="Calibri"/>
              </a:rPr>
              <a:t>perda</a:t>
            </a:r>
            <a:r>
              <a:rPr sz="2256" spc="250" dirty="0">
                <a:solidFill>
                  <a:schemeClr val="tx2">
                    <a:lumMod val="75000"/>
                  </a:schemeClr>
                </a:solidFill>
                <a:latin typeface="Calibri"/>
                <a:cs typeface="Calibri"/>
              </a:rPr>
              <a:t> </a:t>
            </a:r>
            <a:r>
              <a:rPr sz="2256" dirty="0">
                <a:solidFill>
                  <a:schemeClr val="tx2">
                    <a:lumMod val="75000"/>
                  </a:schemeClr>
                </a:solidFill>
                <a:latin typeface="Calibri"/>
                <a:cs typeface="Calibri"/>
              </a:rPr>
              <a:t>de</a:t>
            </a:r>
            <a:r>
              <a:rPr sz="2256" spc="250" dirty="0">
                <a:solidFill>
                  <a:schemeClr val="tx2">
                    <a:lumMod val="75000"/>
                  </a:schemeClr>
                </a:solidFill>
                <a:latin typeface="Calibri"/>
                <a:cs typeface="Calibri"/>
              </a:rPr>
              <a:t> </a:t>
            </a:r>
            <a:r>
              <a:rPr sz="2256" dirty="0">
                <a:solidFill>
                  <a:schemeClr val="tx2">
                    <a:lumMod val="75000"/>
                  </a:schemeClr>
                </a:solidFill>
                <a:latin typeface="Calibri"/>
                <a:cs typeface="Calibri"/>
              </a:rPr>
              <a:t>redução.</a:t>
            </a:r>
            <a:r>
              <a:rPr sz="2256" spc="250" dirty="0">
                <a:solidFill>
                  <a:schemeClr val="tx2">
                    <a:lumMod val="75000"/>
                  </a:schemeClr>
                </a:solidFill>
                <a:latin typeface="Calibri"/>
                <a:cs typeface="Calibri"/>
              </a:rPr>
              <a:t> </a:t>
            </a:r>
            <a:r>
              <a:rPr sz="2256" dirty="0">
                <a:solidFill>
                  <a:schemeClr val="tx2">
                    <a:lumMod val="75000"/>
                  </a:schemeClr>
                </a:solidFill>
                <a:latin typeface="Calibri"/>
                <a:cs typeface="Calibri"/>
              </a:rPr>
              <a:t>E:</a:t>
            </a:r>
            <a:r>
              <a:rPr sz="2256" spc="250" dirty="0">
                <a:solidFill>
                  <a:schemeClr val="tx2">
                    <a:lumMod val="75000"/>
                  </a:schemeClr>
                </a:solidFill>
                <a:latin typeface="Calibri"/>
                <a:cs typeface="Calibri"/>
              </a:rPr>
              <a:t> </a:t>
            </a:r>
            <a:r>
              <a:rPr sz="2256" dirty="0">
                <a:solidFill>
                  <a:schemeClr val="tx2">
                    <a:lumMod val="75000"/>
                  </a:schemeClr>
                </a:solidFill>
                <a:latin typeface="Calibri"/>
                <a:cs typeface="Calibri"/>
              </a:rPr>
              <a:t>Aspecto</a:t>
            </a:r>
            <a:r>
              <a:rPr sz="2256" spc="254" dirty="0">
                <a:solidFill>
                  <a:schemeClr val="tx2">
                    <a:lumMod val="75000"/>
                  </a:schemeClr>
                </a:solidFill>
                <a:latin typeface="Calibri"/>
                <a:cs typeface="Calibri"/>
              </a:rPr>
              <a:t> </a:t>
            </a:r>
            <a:r>
              <a:rPr sz="2256" dirty="0">
                <a:solidFill>
                  <a:schemeClr val="tx2">
                    <a:lumMod val="75000"/>
                  </a:schemeClr>
                </a:solidFill>
                <a:latin typeface="Calibri"/>
                <a:cs typeface="Calibri"/>
              </a:rPr>
              <a:t>funcional</a:t>
            </a:r>
            <a:r>
              <a:rPr sz="2256" spc="250" dirty="0">
                <a:solidFill>
                  <a:schemeClr val="tx2">
                    <a:lumMod val="75000"/>
                  </a:schemeClr>
                </a:solidFill>
                <a:latin typeface="Calibri"/>
                <a:cs typeface="Calibri"/>
              </a:rPr>
              <a:t> </a:t>
            </a:r>
            <a:r>
              <a:rPr sz="2256" spc="-25" dirty="0">
                <a:solidFill>
                  <a:schemeClr val="tx2">
                    <a:lumMod val="75000"/>
                  </a:schemeClr>
                </a:solidFill>
                <a:latin typeface="Calibri"/>
                <a:cs typeface="Calibri"/>
              </a:rPr>
              <a:t>do </a:t>
            </a:r>
            <a:r>
              <a:rPr sz="2256" dirty="0">
                <a:solidFill>
                  <a:schemeClr val="tx2">
                    <a:lumMod val="75000"/>
                  </a:schemeClr>
                </a:solidFill>
                <a:latin typeface="Calibri"/>
                <a:cs typeface="Calibri"/>
              </a:rPr>
              <a:t>tornozelo</a:t>
            </a:r>
            <a:r>
              <a:rPr sz="2256" spc="25" dirty="0">
                <a:solidFill>
                  <a:schemeClr val="tx2">
                    <a:lumMod val="75000"/>
                  </a:schemeClr>
                </a:solidFill>
                <a:latin typeface="Calibri"/>
                <a:cs typeface="Calibri"/>
              </a:rPr>
              <a:t> </a:t>
            </a:r>
            <a:r>
              <a:rPr sz="2256" dirty="0">
                <a:solidFill>
                  <a:schemeClr val="tx2">
                    <a:lumMod val="75000"/>
                  </a:schemeClr>
                </a:solidFill>
                <a:latin typeface="Calibri"/>
                <a:cs typeface="Calibri"/>
              </a:rPr>
              <a:t>após</a:t>
            </a:r>
            <a:r>
              <a:rPr sz="2256" spc="30" dirty="0">
                <a:solidFill>
                  <a:schemeClr val="tx2">
                    <a:lumMod val="75000"/>
                  </a:schemeClr>
                </a:solidFill>
                <a:latin typeface="Calibri"/>
                <a:cs typeface="Calibri"/>
              </a:rPr>
              <a:t> </a:t>
            </a:r>
            <a:r>
              <a:rPr sz="2256" dirty="0">
                <a:solidFill>
                  <a:schemeClr val="tx2">
                    <a:lumMod val="75000"/>
                  </a:schemeClr>
                </a:solidFill>
                <a:latin typeface="Calibri"/>
                <a:cs typeface="Calibri"/>
              </a:rPr>
              <a:t>a</a:t>
            </a:r>
            <a:r>
              <a:rPr sz="2256" spc="30" dirty="0">
                <a:solidFill>
                  <a:schemeClr val="tx2">
                    <a:lumMod val="75000"/>
                  </a:schemeClr>
                </a:solidFill>
                <a:latin typeface="Calibri"/>
                <a:cs typeface="Calibri"/>
              </a:rPr>
              <a:t> </a:t>
            </a:r>
            <a:r>
              <a:rPr sz="2256" dirty="0">
                <a:solidFill>
                  <a:schemeClr val="tx2">
                    <a:lumMod val="75000"/>
                  </a:schemeClr>
                </a:solidFill>
                <a:latin typeface="Calibri"/>
                <a:cs typeface="Calibri"/>
              </a:rPr>
              <a:t>consolidação</a:t>
            </a:r>
            <a:r>
              <a:rPr sz="2256" spc="30" dirty="0">
                <a:solidFill>
                  <a:schemeClr val="tx2">
                    <a:lumMod val="75000"/>
                  </a:schemeClr>
                </a:solidFill>
                <a:latin typeface="Calibri"/>
                <a:cs typeface="Calibri"/>
              </a:rPr>
              <a:t> </a:t>
            </a:r>
            <a:r>
              <a:rPr sz="2256" dirty="0">
                <a:solidFill>
                  <a:schemeClr val="tx2">
                    <a:lumMod val="75000"/>
                  </a:schemeClr>
                </a:solidFill>
                <a:latin typeface="Calibri"/>
                <a:cs typeface="Calibri"/>
              </a:rPr>
              <a:t>da</a:t>
            </a:r>
            <a:r>
              <a:rPr sz="2256" spc="30" dirty="0">
                <a:solidFill>
                  <a:schemeClr val="tx2">
                    <a:lumMod val="75000"/>
                  </a:schemeClr>
                </a:solidFill>
                <a:latin typeface="Calibri"/>
                <a:cs typeface="Calibri"/>
              </a:rPr>
              <a:t> </a:t>
            </a:r>
            <a:r>
              <a:rPr sz="2256" spc="-10" dirty="0">
                <a:solidFill>
                  <a:schemeClr val="tx2">
                    <a:lumMod val="75000"/>
                  </a:schemeClr>
                </a:solidFill>
                <a:latin typeface="Calibri"/>
                <a:cs typeface="Calibri"/>
              </a:rPr>
              <a:t>fratura.</a:t>
            </a:r>
            <a:endParaRPr sz="2256" dirty="0">
              <a:solidFill>
                <a:schemeClr val="tx2">
                  <a:lumMod val="75000"/>
                </a:schemeClr>
              </a:solidFill>
              <a:latin typeface="Calibri"/>
              <a:cs typeface="Calibri"/>
            </a:endParaRPr>
          </a:p>
          <a:p>
            <a:pPr marL="80645">
              <a:lnSpc>
                <a:spcPct val="100000"/>
              </a:lnSpc>
              <a:spcBef>
                <a:spcPts val="215"/>
              </a:spcBef>
            </a:pPr>
            <a:r>
              <a:rPr sz="6016" b="1" spc="-10" dirty="0">
                <a:solidFill>
                  <a:schemeClr val="tx2">
                    <a:lumMod val="75000"/>
                  </a:schemeClr>
                </a:solidFill>
                <a:latin typeface="Calibri"/>
                <a:cs typeface="Calibri"/>
              </a:rPr>
              <a:t>Discussão</a:t>
            </a:r>
            <a:endParaRPr sz="6016" dirty="0">
              <a:solidFill>
                <a:schemeClr val="tx2">
                  <a:lumMod val="75000"/>
                </a:schemeClr>
              </a:solidFill>
              <a:latin typeface="Calibri"/>
              <a:cs typeface="Calibri"/>
            </a:endParaRPr>
          </a:p>
          <a:p>
            <a:pPr marL="12700" marR="5080">
              <a:lnSpc>
                <a:spcPct val="118200"/>
              </a:lnSpc>
              <a:spcBef>
                <a:spcPts val="365"/>
              </a:spcBef>
            </a:pPr>
            <a:r>
              <a:rPr sz="3438" dirty="0">
                <a:solidFill>
                  <a:schemeClr val="tx2">
                    <a:lumMod val="75000"/>
                  </a:schemeClr>
                </a:solidFill>
                <a:latin typeface="Calibri"/>
                <a:cs typeface="Calibri"/>
              </a:rPr>
              <a:t>A</a:t>
            </a:r>
            <a:r>
              <a:rPr sz="3438" spc="220" dirty="0">
                <a:solidFill>
                  <a:schemeClr val="tx2">
                    <a:lumMod val="75000"/>
                  </a:schemeClr>
                </a:solidFill>
                <a:latin typeface="Calibri"/>
                <a:cs typeface="Calibri"/>
              </a:rPr>
              <a:t> </a:t>
            </a:r>
            <a:r>
              <a:rPr sz="3438" dirty="0">
                <a:solidFill>
                  <a:schemeClr val="tx2">
                    <a:lumMod val="75000"/>
                  </a:schemeClr>
                </a:solidFill>
                <a:latin typeface="Calibri"/>
                <a:cs typeface="Calibri"/>
              </a:rPr>
              <a:t>orientação</a:t>
            </a:r>
            <a:r>
              <a:rPr sz="3438" spc="225" dirty="0">
                <a:solidFill>
                  <a:schemeClr val="tx2">
                    <a:lumMod val="75000"/>
                  </a:schemeClr>
                </a:solidFill>
                <a:latin typeface="Calibri"/>
                <a:cs typeface="Calibri"/>
              </a:rPr>
              <a:t> </a:t>
            </a:r>
            <a:r>
              <a:rPr sz="3438" dirty="0">
                <a:solidFill>
                  <a:schemeClr val="tx2">
                    <a:lumMod val="75000"/>
                  </a:schemeClr>
                </a:solidFill>
                <a:latin typeface="Calibri"/>
                <a:cs typeface="Calibri"/>
              </a:rPr>
              <a:t>do</a:t>
            </a:r>
            <a:r>
              <a:rPr sz="3438" spc="225" dirty="0">
                <a:solidFill>
                  <a:schemeClr val="tx2">
                    <a:lumMod val="75000"/>
                  </a:schemeClr>
                </a:solidFill>
                <a:latin typeface="Calibri"/>
                <a:cs typeface="Calibri"/>
              </a:rPr>
              <a:t> </a:t>
            </a:r>
            <a:r>
              <a:rPr sz="3438" dirty="0">
                <a:solidFill>
                  <a:schemeClr val="tx2">
                    <a:lumMod val="75000"/>
                  </a:schemeClr>
                </a:solidFill>
                <a:latin typeface="Calibri"/>
                <a:cs typeface="Calibri"/>
              </a:rPr>
              <a:t>traço</a:t>
            </a:r>
            <a:r>
              <a:rPr sz="3438" spc="225" dirty="0">
                <a:solidFill>
                  <a:schemeClr val="tx2">
                    <a:lumMod val="75000"/>
                  </a:schemeClr>
                </a:solidFill>
                <a:latin typeface="Calibri"/>
                <a:cs typeface="Calibri"/>
              </a:rPr>
              <a:t> </a:t>
            </a:r>
            <a:r>
              <a:rPr sz="3438" dirty="0">
                <a:solidFill>
                  <a:schemeClr val="tx2">
                    <a:lumMod val="75000"/>
                  </a:schemeClr>
                </a:solidFill>
                <a:latin typeface="Calibri"/>
                <a:cs typeface="Calibri"/>
              </a:rPr>
              <a:t>de</a:t>
            </a:r>
            <a:r>
              <a:rPr sz="3438" spc="225" dirty="0">
                <a:solidFill>
                  <a:schemeClr val="tx2">
                    <a:lumMod val="75000"/>
                  </a:schemeClr>
                </a:solidFill>
                <a:latin typeface="Calibri"/>
                <a:cs typeface="Calibri"/>
              </a:rPr>
              <a:t> </a:t>
            </a:r>
            <a:r>
              <a:rPr sz="3438" dirty="0">
                <a:solidFill>
                  <a:schemeClr val="tx2">
                    <a:lumMod val="75000"/>
                  </a:schemeClr>
                </a:solidFill>
                <a:latin typeface="Calibri"/>
                <a:cs typeface="Calibri"/>
              </a:rPr>
              <a:t>fratura</a:t>
            </a:r>
            <a:r>
              <a:rPr sz="3438" spc="220" dirty="0">
                <a:solidFill>
                  <a:schemeClr val="tx2">
                    <a:lumMod val="75000"/>
                  </a:schemeClr>
                </a:solidFill>
                <a:latin typeface="Calibri"/>
                <a:cs typeface="Calibri"/>
              </a:rPr>
              <a:t> </a:t>
            </a:r>
            <a:r>
              <a:rPr sz="3438" dirty="0">
                <a:solidFill>
                  <a:schemeClr val="tx2">
                    <a:lumMod val="75000"/>
                  </a:schemeClr>
                </a:solidFill>
                <a:latin typeface="Calibri"/>
                <a:cs typeface="Calibri"/>
              </a:rPr>
              <a:t>do</a:t>
            </a:r>
            <a:r>
              <a:rPr sz="3438" spc="225" dirty="0">
                <a:solidFill>
                  <a:schemeClr val="tx2">
                    <a:lumMod val="75000"/>
                  </a:schemeClr>
                </a:solidFill>
                <a:latin typeface="Calibri"/>
                <a:cs typeface="Calibri"/>
              </a:rPr>
              <a:t> </a:t>
            </a:r>
            <a:r>
              <a:rPr sz="3438" dirty="0">
                <a:solidFill>
                  <a:schemeClr val="tx2">
                    <a:lumMod val="75000"/>
                  </a:schemeClr>
                </a:solidFill>
                <a:latin typeface="Calibri"/>
                <a:cs typeface="Calibri"/>
              </a:rPr>
              <a:t>maléolo</a:t>
            </a:r>
            <a:r>
              <a:rPr sz="3438" spc="225" dirty="0">
                <a:solidFill>
                  <a:schemeClr val="tx2">
                    <a:lumMod val="75000"/>
                  </a:schemeClr>
                </a:solidFill>
                <a:latin typeface="Calibri"/>
                <a:cs typeface="Calibri"/>
              </a:rPr>
              <a:t> </a:t>
            </a:r>
            <a:r>
              <a:rPr sz="3438" dirty="0">
                <a:solidFill>
                  <a:schemeClr val="tx2">
                    <a:lumMod val="75000"/>
                  </a:schemeClr>
                </a:solidFill>
                <a:latin typeface="Calibri"/>
                <a:cs typeface="Calibri"/>
              </a:rPr>
              <a:t>medial</a:t>
            </a:r>
            <a:r>
              <a:rPr sz="3438" spc="225" dirty="0">
                <a:solidFill>
                  <a:schemeClr val="tx2">
                    <a:lumMod val="75000"/>
                  </a:schemeClr>
                </a:solidFill>
                <a:latin typeface="Calibri"/>
                <a:cs typeface="Calibri"/>
              </a:rPr>
              <a:t> </a:t>
            </a:r>
            <a:r>
              <a:rPr sz="3438" dirty="0">
                <a:solidFill>
                  <a:schemeClr val="tx2">
                    <a:lumMod val="75000"/>
                  </a:schemeClr>
                </a:solidFill>
                <a:latin typeface="Calibri"/>
                <a:cs typeface="Calibri"/>
              </a:rPr>
              <a:t>no</a:t>
            </a:r>
            <a:r>
              <a:rPr sz="3438" spc="225" dirty="0">
                <a:solidFill>
                  <a:schemeClr val="tx2">
                    <a:lumMod val="75000"/>
                  </a:schemeClr>
                </a:solidFill>
                <a:latin typeface="Calibri"/>
                <a:cs typeface="Calibri"/>
              </a:rPr>
              <a:t> </a:t>
            </a:r>
            <a:r>
              <a:rPr sz="3438" dirty="0">
                <a:solidFill>
                  <a:schemeClr val="tx2">
                    <a:lumMod val="75000"/>
                  </a:schemeClr>
                </a:solidFill>
                <a:latin typeface="Calibri"/>
                <a:cs typeface="Calibri"/>
              </a:rPr>
              <a:t>plano</a:t>
            </a:r>
            <a:r>
              <a:rPr sz="3438" spc="220" dirty="0">
                <a:solidFill>
                  <a:schemeClr val="tx2">
                    <a:lumMod val="75000"/>
                  </a:schemeClr>
                </a:solidFill>
                <a:latin typeface="Calibri"/>
                <a:cs typeface="Calibri"/>
              </a:rPr>
              <a:t> </a:t>
            </a:r>
            <a:r>
              <a:rPr sz="3438" spc="-10" dirty="0">
                <a:solidFill>
                  <a:schemeClr val="tx2">
                    <a:lumMod val="75000"/>
                  </a:schemeClr>
                </a:solidFill>
                <a:latin typeface="Calibri"/>
                <a:cs typeface="Calibri"/>
              </a:rPr>
              <a:t>coronal, </a:t>
            </a:r>
            <a:r>
              <a:rPr sz="3438" dirty="0">
                <a:solidFill>
                  <a:schemeClr val="tx2">
                    <a:lumMod val="75000"/>
                  </a:schemeClr>
                </a:solidFill>
                <a:latin typeface="Calibri"/>
                <a:cs typeface="Calibri"/>
              </a:rPr>
              <a:t>por</a:t>
            </a:r>
            <a:r>
              <a:rPr sz="3438" spc="130" dirty="0">
                <a:solidFill>
                  <a:schemeClr val="tx2">
                    <a:lumMod val="75000"/>
                  </a:schemeClr>
                </a:solidFill>
                <a:latin typeface="Calibri"/>
                <a:cs typeface="Calibri"/>
              </a:rPr>
              <a:t> </a:t>
            </a:r>
            <a:r>
              <a:rPr sz="3438" dirty="0">
                <a:solidFill>
                  <a:schemeClr val="tx2">
                    <a:lumMod val="75000"/>
                  </a:schemeClr>
                </a:solidFill>
                <a:latin typeface="Calibri"/>
                <a:cs typeface="Calibri"/>
              </a:rPr>
              <a:t>vezes</a:t>
            </a:r>
            <a:r>
              <a:rPr sz="3438" spc="130" dirty="0">
                <a:solidFill>
                  <a:schemeClr val="tx2">
                    <a:lumMod val="75000"/>
                  </a:schemeClr>
                </a:solidFill>
                <a:latin typeface="Calibri"/>
                <a:cs typeface="Calibri"/>
              </a:rPr>
              <a:t> </a:t>
            </a:r>
            <a:r>
              <a:rPr sz="3438" dirty="0">
                <a:solidFill>
                  <a:schemeClr val="tx2">
                    <a:lumMod val="75000"/>
                  </a:schemeClr>
                </a:solidFill>
                <a:latin typeface="Calibri"/>
                <a:cs typeface="Calibri"/>
              </a:rPr>
              <a:t>negligenciada,</a:t>
            </a:r>
            <a:r>
              <a:rPr sz="3438" spc="135" dirty="0">
                <a:solidFill>
                  <a:schemeClr val="tx2">
                    <a:lumMod val="75000"/>
                  </a:schemeClr>
                </a:solidFill>
                <a:latin typeface="Calibri"/>
                <a:cs typeface="Calibri"/>
              </a:rPr>
              <a:t> </a:t>
            </a:r>
            <a:r>
              <a:rPr sz="3438" dirty="0">
                <a:solidFill>
                  <a:schemeClr val="tx2">
                    <a:lumMod val="75000"/>
                  </a:schemeClr>
                </a:solidFill>
                <a:latin typeface="Calibri"/>
                <a:cs typeface="Calibri"/>
              </a:rPr>
              <a:t>assume</a:t>
            </a:r>
            <a:r>
              <a:rPr sz="3438" spc="130" dirty="0">
                <a:solidFill>
                  <a:schemeClr val="tx2">
                    <a:lumMod val="75000"/>
                  </a:schemeClr>
                </a:solidFill>
                <a:latin typeface="Calibri"/>
                <a:cs typeface="Calibri"/>
              </a:rPr>
              <a:t> </a:t>
            </a:r>
            <a:r>
              <a:rPr sz="3438" dirty="0">
                <a:solidFill>
                  <a:schemeClr val="tx2">
                    <a:lumMod val="75000"/>
                  </a:schemeClr>
                </a:solidFill>
                <a:latin typeface="Calibri"/>
                <a:cs typeface="Calibri"/>
              </a:rPr>
              <a:t>papel</a:t>
            </a:r>
            <a:r>
              <a:rPr sz="3438" spc="135" dirty="0">
                <a:solidFill>
                  <a:schemeClr val="tx2">
                    <a:lumMod val="75000"/>
                  </a:schemeClr>
                </a:solidFill>
                <a:latin typeface="Calibri"/>
                <a:cs typeface="Calibri"/>
              </a:rPr>
              <a:t> </a:t>
            </a:r>
            <a:r>
              <a:rPr sz="3438" dirty="0">
                <a:solidFill>
                  <a:schemeClr val="tx2">
                    <a:lumMod val="75000"/>
                  </a:schemeClr>
                </a:solidFill>
                <a:latin typeface="Calibri"/>
                <a:cs typeface="Calibri"/>
              </a:rPr>
              <a:t>central</a:t>
            </a:r>
            <a:r>
              <a:rPr sz="3438" spc="130" dirty="0">
                <a:solidFill>
                  <a:schemeClr val="tx2">
                    <a:lumMod val="75000"/>
                  </a:schemeClr>
                </a:solidFill>
                <a:latin typeface="Calibri"/>
                <a:cs typeface="Calibri"/>
              </a:rPr>
              <a:t> </a:t>
            </a:r>
            <a:r>
              <a:rPr sz="3438" dirty="0">
                <a:solidFill>
                  <a:schemeClr val="tx2">
                    <a:lumMod val="75000"/>
                  </a:schemeClr>
                </a:solidFill>
                <a:latin typeface="Calibri"/>
                <a:cs typeface="Calibri"/>
              </a:rPr>
              <a:t>na</a:t>
            </a:r>
            <a:r>
              <a:rPr sz="3438" spc="135" dirty="0">
                <a:solidFill>
                  <a:schemeClr val="tx2">
                    <a:lumMod val="75000"/>
                  </a:schemeClr>
                </a:solidFill>
                <a:latin typeface="Calibri"/>
                <a:cs typeface="Calibri"/>
              </a:rPr>
              <a:t> </a:t>
            </a:r>
            <a:r>
              <a:rPr sz="3438" dirty="0">
                <a:solidFill>
                  <a:schemeClr val="tx2">
                    <a:lumMod val="75000"/>
                  </a:schemeClr>
                </a:solidFill>
                <a:latin typeface="Calibri"/>
                <a:cs typeface="Calibri"/>
              </a:rPr>
              <a:t>escolha</a:t>
            </a:r>
            <a:r>
              <a:rPr sz="3438" spc="130" dirty="0">
                <a:solidFill>
                  <a:schemeClr val="tx2">
                    <a:lumMod val="75000"/>
                  </a:schemeClr>
                </a:solidFill>
                <a:latin typeface="Calibri"/>
                <a:cs typeface="Calibri"/>
              </a:rPr>
              <a:t> </a:t>
            </a:r>
            <a:r>
              <a:rPr sz="3438" dirty="0">
                <a:solidFill>
                  <a:schemeClr val="tx2">
                    <a:lumMod val="75000"/>
                  </a:schemeClr>
                </a:solidFill>
                <a:latin typeface="Calibri"/>
                <a:cs typeface="Calibri"/>
              </a:rPr>
              <a:t>da</a:t>
            </a:r>
            <a:r>
              <a:rPr sz="3438" spc="135" dirty="0">
                <a:solidFill>
                  <a:schemeClr val="tx2">
                    <a:lumMod val="75000"/>
                  </a:schemeClr>
                </a:solidFill>
                <a:latin typeface="Calibri"/>
                <a:cs typeface="Calibri"/>
              </a:rPr>
              <a:t> </a:t>
            </a:r>
            <a:r>
              <a:rPr sz="3438" dirty="0">
                <a:solidFill>
                  <a:schemeClr val="tx2">
                    <a:lumMod val="75000"/>
                  </a:schemeClr>
                </a:solidFill>
                <a:latin typeface="Calibri"/>
                <a:cs typeface="Calibri"/>
              </a:rPr>
              <a:t>técnica</a:t>
            </a:r>
            <a:r>
              <a:rPr sz="3438" spc="130" dirty="0">
                <a:solidFill>
                  <a:schemeClr val="tx2">
                    <a:lumMod val="75000"/>
                  </a:schemeClr>
                </a:solidFill>
                <a:latin typeface="Calibri"/>
                <a:cs typeface="Calibri"/>
              </a:rPr>
              <a:t> </a:t>
            </a:r>
            <a:r>
              <a:rPr sz="3438" spc="-25" dirty="0">
                <a:solidFill>
                  <a:schemeClr val="tx2">
                    <a:lumMod val="75000"/>
                  </a:schemeClr>
                </a:solidFill>
                <a:latin typeface="Calibri"/>
                <a:cs typeface="Calibri"/>
              </a:rPr>
              <a:t>de</a:t>
            </a:r>
            <a:endParaRPr sz="3438" dirty="0">
              <a:solidFill>
                <a:schemeClr val="tx2">
                  <a:lumMod val="75000"/>
                </a:schemeClr>
              </a:solidFill>
              <a:latin typeface="Calibri"/>
              <a:cs typeface="Calibri"/>
            </a:endParaRPr>
          </a:p>
        </p:txBody>
      </p:sp>
      <p:sp>
        <p:nvSpPr>
          <p:cNvPr id="8" name="object 8"/>
          <p:cNvSpPr txBox="1"/>
          <p:nvPr/>
        </p:nvSpPr>
        <p:spPr>
          <a:xfrm>
            <a:off x="392822" y="4497416"/>
            <a:ext cx="28019011" cy="8732914"/>
          </a:xfrm>
          <a:prstGeom prst="rect">
            <a:avLst/>
          </a:prstGeom>
        </p:spPr>
        <p:txBody>
          <a:bodyPr vert="horz" wrap="square" lIns="0" tIns="12700" rIns="0" bIns="0" rtlCol="0">
            <a:spAutoFit/>
          </a:bodyPr>
          <a:lstStyle/>
          <a:p>
            <a:pPr marL="3834765" marR="878840" indent="-2961005">
              <a:lnSpc>
                <a:spcPct val="114300"/>
              </a:lnSpc>
              <a:spcBef>
                <a:spcPts val="100"/>
              </a:spcBef>
            </a:pPr>
            <a:r>
              <a:rPr sz="6016" b="1" dirty="0">
                <a:solidFill>
                  <a:schemeClr val="tx2">
                    <a:lumMod val="75000"/>
                  </a:schemeClr>
                </a:solidFill>
                <a:latin typeface="Calibri"/>
                <a:cs typeface="Calibri"/>
              </a:rPr>
              <a:t>FRATURAS</a:t>
            </a:r>
            <a:r>
              <a:rPr sz="6016" b="1" spc="-90" dirty="0">
                <a:solidFill>
                  <a:schemeClr val="tx2">
                    <a:lumMod val="75000"/>
                  </a:schemeClr>
                </a:solidFill>
                <a:latin typeface="Calibri"/>
                <a:cs typeface="Calibri"/>
              </a:rPr>
              <a:t> </a:t>
            </a:r>
            <a:r>
              <a:rPr sz="6016" b="1" dirty="0">
                <a:solidFill>
                  <a:schemeClr val="tx2">
                    <a:lumMod val="75000"/>
                  </a:schemeClr>
                </a:solidFill>
                <a:latin typeface="Calibri"/>
                <a:cs typeface="Calibri"/>
              </a:rPr>
              <a:t>DO</a:t>
            </a:r>
            <a:r>
              <a:rPr sz="6016" b="1" spc="-85" dirty="0">
                <a:solidFill>
                  <a:schemeClr val="tx2">
                    <a:lumMod val="75000"/>
                  </a:schemeClr>
                </a:solidFill>
                <a:latin typeface="Calibri"/>
                <a:cs typeface="Calibri"/>
              </a:rPr>
              <a:t> </a:t>
            </a:r>
            <a:r>
              <a:rPr sz="6016" b="1" dirty="0">
                <a:solidFill>
                  <a:schemeClr val="tx2">
                    <a:lumMod val="75000"/>
                  </a:schemeClr>
                </a:solidFill>
                <a:latin typeface="Calibri"/>
                <a:cs typeface="Calibri"/>
              </a:rPr>
              <a:t>MALÉOLO</a:t>
            </a:r>
            <a:r>
              <a:rPr sz="6016" b="1" spc="-90" dirty="0">
                <a:solidFill>
                  <a:schemeClr val="tx2">
                    <a:lumMod val="75000"/>
                  </a:schemeClr>
                </a:solidFill>
                <a:latin typeface="Calibri"/>
                <a:cs typeface="Calibri"/>
              </a:rPr>
              <a:t> </a:t>
            </a:r>
            <a:r>
              <a:rPr sz="6016" b="1" dirty="0">
                <a:solidFill>
                  <a:schemeClr val="tx2">
                    <a:lumMod val="75000"/>
                  </a:schemeClr>
                </a:solidFill>
                <a:latin typeface="Calibri"/>
                <a:cs typeface="Calibri"/>
              </a:rPr>
              <a:t>MEDIAL</a:t>
            </a:r>
            <a:r>
              <a:rPr sz="6016" b="1" spc="-85" dirty="0">
                <a:solidFill>
                  <a:schemeClr val="tx2">
                    <a:lumMod val="75000"/>
                  </a:schemeClr>
                </a:solidFill>
                <a:latin typeface="Calibri"/>
                <a:cs typeface="Calibri"/>
              </a:rPr>
              <a:t> </a:t>
            </a:r>
            <a:r>
              <a:rPr sz="6016" b="1" dirty="0">
                <a:solidFill>
                  <a:schemeClr val="tx2">
                    <a:lumMod val="75000"/>
                  </a:schemeClr>
                </a:solidFill>
                <a:latin typeface="Calibri"/>
                <a:cs typeface="Calibri"/>
              </a:rPr>
              <a:t>COM</a:t>
            </a:r>
            <a:r>
              <a:rPr sz="6016" b="1" spc="-85" dirty="0">
                <a:solidFill>
                  <a:schemeClr val="tx2">
                    <a:lumMod val="75000"/>
                  </a:schemeClr>
                </a:solidFill>
                <a:latin typeface="Calibri"/>
                <a:cs typeface="Calibri"/>
              </a:rPr>
              <a:t> </a:t>
            </a:r>
            <a:r>
              <a:rPr sz="6016" b="1" spc="-10" dirty="0">
                <a:solidFill>
                  <a:schemeClr val="tx2">
                    <a:lumMod val="75000"/>
                  </a:schemeClr>
                </a:solidFill>
                <a:latin typeface="Calibri"/>
                <a:cs typeface="Calibri"/>
              </a:rPr>
              <a:t>OBLIQUIDADE</a:t>
            </a:r>
            <a:r>
              <a:rPr sz="6016" b="1" spc="-90" dirty="0">
                <a:solidFill>
                  <a:schemeClr val="tx2">
                    <a:lumMod val="75000"/>
                  </a:schemeClr>
                </a:solidFill>
                <a:latin typeface="Calibri"/>
                <a:cs typeface="Calibri"/>
              </a:rPr>
              <a:t> </a:t>
            </a:r>
            <a:r>
              <a:rPr sz="6016" b="1" dirty="0">
                <a:solidFill>
                  <a:schemeClr val="tx2">
                    <a:lumMod val="75000"/>
                  </a:schemeClr>
                </a:solidFill>
                <a:latin typeface="Calibri"/>
                <a:cs typeface="Calibri"/>
              </a:rPr>
              <a:t>REVERSA:</a:t>
            </a:r>
            <a:r>
              <a:rPr sz="6016" b="1" spc="-85" dirty="0">
                <a:solidFill>
                  <a:schemeClr val="tx2">
                    <a:lumMod val="75000"/>
                  </a:schemeClr>
                </a:solidFill>
                <a:latin typeface="Calibri"/>
                <a:cs typeface="Calibri"/>
              </a:rPr>
              <a:t> </a:t>
            </a:r>
            <a:r>
              <a:rPr sz="6016" b="1" dirty="0">
                <a:solidFill>
                  <a:schemeClr val="tx2">
                    <a:lumMod val="75000"/>
                  </a:schemeClr>
                </a:solidFill>
                <a:latin typeface="Calibri"/>
                <a:cs typeface="Calibri"/>
              </a:rPr>
              <a:t>UMA</a:t>
            </a:r>
            <a:r>
              <a:rPr sz="6016" b="1" spc="-90" dirty="0">
                <a:solidFill>
                  <a:schemeClr val="tx2">
                    <a:lumMod val="75000"/>
                  </a:schemeClr>
                </a:solidFill>
                <a:latin typeface="Calibri"/>
                <a:cs typeface="Calibri"/>
              </a:rPr>
              <a:t> </a:t>
            </a:r>
            <a:r>
              <a:rPr sz="6016" b="1" spc="-10" dirty="0">
                <a:solidFill>
                  <a:schemeClr val="tx2">
                    <a:lumMod val="75000"/>
                  </a:schemeClr>
                </a:solidFill>
                <a:latin typeface="Calibri"/>
                <a:cs typeface="Calibri"/>
              </a:rPr>
              <a:t>LESÃO FREQUENTEMENTE</a:t>
            </a:r>
            <a:r>
              <a:rPr sz="6016" b="1" spc="-90" dirty="0">
                <a:solidFill>
                  <a:schemeClr val="tx2">
                    <a:lumMod val="75000"/>
                  </a:schemeClr>
                </a:solidFill>
                <a:latin typeface="Calibri"/>
                <a:cs typeface="Calibri"/>
              </a:rPr>
              <a:t> </a:t>
            </a:r>
            <a:r>
              <a:rPr sz="6016" b="1" spc="-10" dirty="0">
                <a:solidFill>
                  <a:schemeClr val="tx2">
                    <a:lumMod val="75000"/>
                  </a:schemeClr>
                </a:solidFill>
                <a:latin typeface="Calibri"/>
                <a:cs typeface="Calibri"/>
              </a:rPr>
              <a:t>NEGLIGENCIADA</a:t>
            </a:r>
            <a:endParaRPr sz="6016" dirty="0">
              <a:solidFill>
                <a:schemeClr val="tx2">
                  <a:lumMod val="75000"/>
                </a:schemeClr>
              </a:solidFill>
              <a:latin typeface="Calibri"/>
              <a:cs typeface="Calibri"/>
            </a:endParaRPr>
          </a:p>
          <a:p>
            <a:pPr marL="2849880" marR="399415" indent="-2322195">
              <a:lnSpc>
                <a:spcPct val="116399"/>
              </a:lnSpc>
              <a:spcBef>
                <a:spcPts val="505"/>
              </a:spcBef>
            </a:pPr>
            <a:r>
              <a:rPr sz="4727" dirty="0">
                <a:solidFill>
                  <a:schemeClr val="tx2">
                    <a:lumMod val="75000"/>
                  </a:schemeClr>
                </a:solidFill>
                <a:latin typeface="Calibri"/>
                <a:cs typeface="Calibri"/>
              </a:rPr>
              <a:t>Robinson</a:t>
            </a:r>
            <a:r>
              <a:rPr sz="4727" spc="70" dirty="0">
                <a:solidFill>
                  <a:schemeClr val="tx2">
                    <a:lumMod val="75000"/>
                  </a:schemeClr>
                </a:solidFill>
                <a:latin typeface="Calibri"/>
                <a:cs typeface="Calibri"/>
              </a:rPr>
              <a:t> </a:t>
            </a:r>
            <a:r>
              <a:rPr sz="4727" dirty="0">
                <a:solidFill>
                  <a:schemeClr val="tx2">
                    <a:lumMod val="75000"/>
                  </a:schemeClr>
                </a:solidFill>
                <a:latin typeface="Calibri"/>
                <a:cs typeface="Calibri"/>
              </a:rPr>
              <a:t>Esteves</a:t>
            </a:r>
            <a:r>
              <a:rPr sz="4727" spc="70" dirty="0">
                <a:solidFill>
                  <a:schemeClr val="tx2">
                    <a:lumMod val="75000"/>
                  </a:schemeClr>
                </a:solidFill>
                <a:latin typeface="Calibri"/>
                <a:cs typeface="Calibri"/>
              </a:rPr>
              <a:t> </a:t>
            </a:r>
            <a:r>
              <a:rPr sz="4727" dirty="0">
                <a:solidFill>
                  <a:schemeClr val="tx2">
                    <a:lumMod val="75000"/>
                  </a:schemeClr>
                </a:solidFill>
                <a:latin typeface="Calibri"/>
                <a:cs typeface="Calibri"/>
              </a:rPr>
              <a:t>Pires¹,</a:t>
            </a:r>
            <a:r>
              <a:rPr sz="4727" spc="70" dirty="0">
                <a:solidFill>
                  <a:schemeClr val="tx2">
                    <a:lumMod val="75000"/>
                  </a:schemeClr>
                </a:solidFill>
                <a:latin typeface="Calibri"/>
                <a:cs typeface="Calibri"/>
              </a:rPr>
              <a:t> </a:t>
            </a:r>
            <a:r>
              <a:rPr sz="4727" dirty="0">
                <a:solidFill>
                  <a:schemeClr val="tx2">
                    <a:lumMod val="75000"/>
                  </a:schemeClr>
                </a:solidFill>
                <a:latin typeface="Calibri"/>
                <a:cs typeface="Calibri"/>
              </a:rPr>
              <a:t>Erick</a:t>
            </a:r>
            <a:r>
              <a:rPr sz="4727" spc="70" dirty="0">
                <a:solidFill>
                  <a:schemeClr val="tx2">
                    <a:lumMod val="75000"/>
                  </a:schemeClr>
                </a:solidFill>
                <a:latin typeface="Calibri"/>
                <a:cs typeface="Calibri"/>
              </a:rPr>
              <a:t> </a:t>
            </a:r>
            <a:r>
              <a:rPr sz="4727" dirty="0">
                <a:solidFill>
                  <a:schemeClr val="tx2">
                    <a:lumMod val="75000"/>
                  </a:schemeClr>
                </a:solidFill>
                <a:latin typeface="Calibri"/>
                <a:cs typeface="Calibri"/>
              </a:rPr>
              <a:t>Rosa¹,</a:t>
            </a:r>
            <a:r>
              <a:rPr sz="4727" spc="70" dirty="0">
                <a:solidFill>
                  <a:schemeClr val="tx2">
                    <a:lumMod val="75000"/>
                  </a:schemeClr>
                </a:solidFill>
                <a:latin typeface="Calibri"/>
                <a:cs typeface="Calibri"/>
              </a:rPr>
              <a:t> </a:t>
            </a:r>
            <a:r>
              <a:rPr sz="4727" dirty="0">
                <a:solidFill>
                  <a:schemeClr val="tx2">
                    <a:lumMod val="75000"/>
                  </a:schemeClr>
                </a:solidFill>
                <a:latin typeface="Calibri"/>
                <a:cs typeface="Calibri"/>
              </a:rPr>
              <a:t>Luis</a:t>
            </a:r>
            <a:r>
              <a:rPr sz="4727" spc="70" dirty="0">
                <a:solidFill>
                  <a:schemeClr val="tx2">
                    <a:lumMod val="75000"/>
                  </a:schemeClr>
                </a:solidFill>
                <a:latin typeface="Calibri"/>
                <a:cs typeface="Calibri"/>
              </a:rPr>
              <a:t> </a:t>
            </a:r>
            <a:r>
              <a:rPr sz="4727" dirty="0">
                <a:solidFill>
                  <a:schemeClr val="tx2">
                    <a:lumMod val="75000"/>
                  </a:schemeClr>
                </a:solidFill>
                <a:latin typeface="Calibri"/>
                <a:cs typeface="Calibri"/>
              </a:rPr>
              <a:t>Fernando</a:t>
            </a:r>
            <a:r>
              <a:rPr sz="4727" spc="70" dirty="0">
                <a:solidFill>
                  <a:schemeClr val="tx2">
                    <a:lumMod val="75000"/>
                  </a:schemeClr>
                </a:solidFill>
                <a:latin typeface="Calibri"/>
                <a:cs typeface="Calibri"/>
              </a:rPr>
              <a:t> </a:t>
            </a:r>
            <a:r>
              <a:rPr sz="4727" dirty="0">
                <a:solidFill>
                  <a:schemeClr val="tx2">
                    <a:lumMod val="75000"/>
                  </a:schemeClr>
                </a:solidFill>
                <a:latin typeface="Calibri"/>
                <a:cs typeface="Calibri"/>
              </a:rPr>
              <a:t>Delgado¹,</a:t>
            </a:r>
            <a:r>
              <a:rPr sz="4727" spc="70" dirty="0">
                <a:solidFill>
                  <a:schemeClr val="tx2">
                    <a:lumMod val="75000"/>
                  </a:schemeClr>
                </a:solidFill>
                <a:latin typeface="Calibri"/>
                <a:cs typeface="Calibri"/>
              </a:rPr>
              <a:t> </a:t>
            </a:r>
            <a:r>
              <a:rPr sz="4727" dirty="0">
                <a:solidFill>
                  <a:schemeClr val="tx2">
                    <a:lumMod val="75000"/>
                  </a:schemeClr>
                </a:solidFill>
                <a:latin typeface="Calibri"/>
                <a:cs typeface="Calibri"/>
              </a:rPr>
              <a:t>Gustavo</a:t>
            </a:r>
            <a:r>
              <a:rPr sz="4727" spc="70" dirty="0">
                <a:solidFill>
                  <a:schemeClr val="tx2">
                    <a:lumMod val="75000"/>
                  </a:schemeClr>
                </a:solidFill>
                <a:latin typeface="Calibri"/>
                <a:cs typeface="Calibri"/>
              </a:rPr>
              <a:t> </a:t>
            </a:r>
            <a:r>
              <a:rPr sz="4727" dirty="0">
                <a:solidFill>
                  <a:schemeClr val="tx2">
                    <a:lumMod val="75000"/>
                  </a:schemeClr>
                </a:solidFill>
                <a:latin typeface="Calibri"/>
                <a:cs typeface="Calibri"/>
              </a:rPr>
              <a:t>Waldolato¹,</a:t>
            </a:r>
            <a:r>
              <a:rPr sz="4727" spc="70" dirty="0">
                <a:solidFill>
                  <a:schemeClr val="tx2">
                    <a:lumMod val="75000"/>
                  </a:schemeClr>
                </a:solidFill>
                <a:latin typeface="Calibri"/>
                <a:cs typeface="Calibri"/>
              </a:rPr>
              <a:t> </a:t>
            </a:r>
            <a:r>
              <a:rPr sz="4727" dirty="0">
                <a:solidFill>
                  <a:schemeClr val="tx2">
                    <a:lumMod val="75000"/>
                  </a:schemeClr>
                </a:solidFill>
                <a:latin typeface="Calibri"/>
                <a:cs typeface="Calibri"/>
              </a:rPr>
              <a:t>Maria</a:t>
            </a:r>
            <a:r>
              <a:rPr sz="4727" spc="70" dirty="0">
                <a:solidFill>
                  <a:schemeClr val="tx2">
                    <a:lumMod val="75000"/>
                  </a:schemeClr>
                </a:solidFill>
                <a:latin typeface="Calibri"/>
                <a:cs typeface="Calibri"/>
              </a:rPr>
              <a:t> </a:t>
            </a:r>
            <a:r>
              <a:rPr sz="4727" dirty="0">
                <a:solidFill>
                  <a:schemeClr val="tx2">
                    <a:lumMod val="75000"/>
                  </a:schemeClr>
                </a:solidFill>
                <a:latin typeface="Calibri"/>
                <a:cs typeface="Calibri"/>
              </a:rPr>
              <a:t>Laure</a:t>
            </a:r>
            <a:r>
              <a:rPr sz="4727" spc="70" dirty="0">
                <a:solidFill>
                  <a:schemeClr val="tx2">
                    <a:lumMod val="75000"/>
                  </a:schemeClr>
                </a:solidFill>
                <a:latin typeface="Calibri"/>
                <a:cs typeface="Calibri"/>
              </a:rPr>
              <a:t> </a:t>
            </a:r>
            <a:r>
              <a:rPr sz="4727" spc="-10" dirty="0">
                <a:solidFill>
                  <a:schemeClr val="tx2">
                    <a:lumMod val="75000"/>
                  </a:schemeClr>
                </a:solidFill>
                <a:latin typeface="Calibri"/>
                <a:cs typeface="Calibri"/>
              </a:rPr>
              <a:t>Parreiras², </a:t>
            </a:r>
            <a:r>
              <a:rPr sz="4727" dirty="0">
                <a:solidFill>
                  <a:schemeClr val="tx2">
                    <a:lumMod val="75000"/>
                  </a:schemeClr>
                </a:solidFill>
                <a:latin typeface="Calibri"/>
                <a:cs typeface="Calibri"/>
              </a:rPr>
              <a:t>Pedro</a:t>
            </a:r>
            <a:r>
              <a:rPr sz="4727" spc="70" dirty="0">
                <a:solidFill>
                  <a:schemeClr val="tx2">
                    <a:lumMod val="75000"/>
                  </a:schemeClr>
                </a:solidFill>
                <a:latin typeface="Calibri"/>
                <a:cs typeface="Calibri"/>
              </a:rPr>
              <a:t> </a:t>
            </a:r>
            <a:r>
              <a:rPr sz="4727" dirty="0">
                <a:solidFill>
                  <a:schemeClr val="tx2">
                    <a:lumMod val="75000"/>
                  </a:schemeClr>
                </a:solidFill>
                <a:latin typeface="Calibri"/>
                <a:cs typeface="Calibri"/>
              </a:rPr>
              <a:t>Henrique</a:t>
            </a:r>
            <a:r>
              <a:rPr sz="4727" spc="80" dirty="0">
                <a:solidFill>
                  <a:schemeClr val="tx2">
                    <a:lumMod val="75000"/>
                  </a:schemeClr>
                </a:solidFill>
                <a:latin typeface="Calibri"/>
                <a:cs typeface="Calibri"/>
              </a:rPr>
              <a:t> </a:t>
            </a:r>
            <a:r>
              <a:rPr sz="4727" dirty="0">
                <a:solidFill>
                  <a:schemeClr val="tx2">
                    <a:lumMod val="75000"/>
                  </a:schemeClr>
                </a:solidFill>
                <a:latin typeface="Calibri"/>
                <a:cs typeface="Calibri"/>
              </a:rPr>
              <a:t>Silveira²,</a:t>
            </a:r>
            <a:r>
              <a:rPr sz="4727" spc="85" dirty="0">
                <a:solidFill>
                  <a:schemeClr val="tx2">
                    <a:lumMod val="75000"/>
                  </a:schemeClr>
                </a:solidFill>
                <a:latin typeface="Calibri"/>
                <a:cs typeface="Calibri"/>
              </a:rPr>
              <a:t> </a:t>
            </a:r>
            <a:r>
              <a:rPr sz="4727" dirty="0">
                <a:solidFill>
                  <a:schemeClr val="tx2">
                    <a:lumMod val="75000"/>
                  </a:schemeClr>
                </a:solidFill>
                <a:latin typeface="Calibri"/>
                <a:cs typeface="Calibri"/>
              </a:rPr>
              <a:t>Vincenzo</a:t>
            </a:r>
            <a:r>
              <a:rPr sz="4727" spc="80" dirty="0">
                <a:solidFill>
                  <a:schemeClr val="tx2">
                    <a:lumMod val="75000"/>
                  </a:schemeClr>
                </a:solidFill>
                <a:latin typeface="Calibri"/>
                <a:cs typeface="Calibri"/>
              </a:rPr>
              <a:t> </a:t>
            </a:r>
            <a:r>
              <a:rPr sz="4727" dirty="0">
                <a:solidFill>
                  <a:schemeClr val="tx2">
                    <a:lumMod val="75000"/>
                  </a:schemeClr>
                </a:solidFill>
                <a:latin typeface="Calibri"/>
                <a:cs typeface="Calibri"/>
              </a:rPr>
              <a:t>Giordano³,</a:t>
            </a:r>
            <a:r>
              <a:rPr sz="4727" spc="80" dirty="0">
                <a:solidFill>
                  <a:schemeClr val="tx2">
                    <a:lumMod val="75000"/>
                  </a:schemeClr>
                </a:solidFill>
                <a:latin typeface="Calibri"/>
                <a:cs typeface="Calibri"/>
              </a:rPr>
              <a:t> </a:t>
            </a:r>
            <a:r>
              <a:rPr sz="4727" dirty="0">
                <a:solidFill>
                  <a:schemeClr val="tx2">
                    <a:lumMod val="75000"/>
                  </a:schemeClr>
                </a:solidFill>
                <a:latin typeface="Calibri"/>
                <a:cs typeface="Calibri"/>
              </a:rPr>
              <a:t>Rodrigo</a:t>
            </a:r>
            <a:r>
              <a:rPr sz="4727" spc="85" dirty="0">
                <a:solidFill>
                  <a:schemeClr val="tx2">
                    <a:lumMod val="75000"/>
                  </a:schemeClr>
                </a:solidFill>
                <a:latin typeface="Calibri"/>
                <a:cs typeface="Calibri"/>
              </a:rPr>
              <a:t> </a:t>
            </a:r>
            <a:r>
              <a:rPr sz="4727" spc="-10" dirty="0">
                <a:solidFill>
                  <a:schemeClr val="tx2">
                    <a:lumMod val="75000"/>
                  </a:schemeClr>
                </a:solidFill>
                <a:latin typeface="Calibri"/>
                <a:cs typeface="Calibri"/>
              </a:rPr>
              <a:t>Pesántez⁴</a:t>
            </a:r>
            <a:endParaRPr sz="4727" dirty="0">
              <a:solidFill>
                <a:schemeClr val="tx2">
                  <a:lumMod val="75000"/>
                </a:schemeClr>
              </a:solidFill>
              <a:latin typeface="Calibri"/>
              <a:cs typeface="Calibri"/>
            </a:endParaRPr>
          </a:p>
          <a:p>
            <a:pPr marL="12700">
              <a:lnSpc>
                <a:spcPts val="2470"/>
              </a:lnSpc>
            </a:pPr>
            <a:r>
              <a:rPr sz="4727" dirty="0">
                <a:solidFill>
                  <a:schemeClr val="tx2">
                    <a:lumMod val="75000"/>
                  </a:schemeClr>
                </a:solidFill>
                <a:latin typeface="Calibri"/>
                <a:cs typeface="Calibri"/>
              </a:rPr>
              <a:t>¹Hospital</a:t>
            </a:r>
            <a:r>
              <a:rPr sz="4727" spc="70" dirty="0">
                <a:solidFill>
                  <a:schemeClr val="tx2">
                    <a:lumMod val="75000"/>
                  </a:schemeClr>
                </a:solidFill>
                <a:latin typeface="Calibri"/>
                <a:cs typeface="Calibri"/>
              </a:rPr>
              <a:t> </a:t>
            </a:r>
            <a:r>
              <a:rPr sz="4727" dirty="0">
                <a:solidFill>
                  <a:schemeClr val="tx2">
                    <a:lumMod val="75000"/>
                  </a:schemeClr>
                </a:solidFill>
                <a:latin typeface="Calibri"/>
                <a:cs typeface="Calibri"/>
              </a:rPr>
              <a:t>Felício</a:t>
            </a:r>
            <a:r>
              <a:rPr sz="4727" spc="70" dirty="0">
                <a:solidFill>
                  <a:schemeClr val="tx2">
                    <a:lumMod val="75000"/>
                  </a:schemeClr>
                </a:solidFill>
                <a:latin typeface="Calibri"/>
                <a:cs typeface="Calibri"/>
              </a:rPr>
              <a:t> </a:t>
            </a:r>
            <a:r>
              <a:rPr sz="4727" dirty="0">
                <a:solidFill>
                  <a:schemeClr val="tx2">
                    <a:lumMod val="75000"/>
                  </a:schemeClr>
                </a:solidFill>
                <a:latin typeface="Calibri"/>
                <a:cs typeface="Calibri"/>
              </a:rPr>
              <a:t>Rocho,</a:t>
            </a:r>
            <a:r>
              <a:rPr sz="4727" spc="70" dirty="0">
                <a:solidFill>
                  <a:schemeClr val="tx2">
                    <a:lumMod val="75000"/>
                  </a:schemeClr>
                </a:solidFill>
                <a:latin typeface="Calibri"/>
                <a:cs typeface="Calibri"/>
              </a:rPr>
              <a:t> </a:t>
            </a:r>
            <a:r>
              <a:rPr sz="4727" dirty="0">
                <a:solidFill>
                  <a:schemeClr val="tx2">
                    <a:lumMod val="75000"/>
                  </a:schemeClr>
                </a:solidFill>
                <a:latin typeface="Calibri"/>
                <a:cs typeface="Calibri"/>
              </a:rPr>
              <a:t>Belo</a:t>
            </a:r>
            <a:r>
              <a:rPr sz="4727" spc="70" dirty="0">
                <a:solidFill>
                  <a:schemeClr val="tx2">
                    <a:lumMod val="75000"/>
                  </a:schemeClr>
                </a:solidFill>
                <a:latin typeface="Calibri"/>
                <a:cs typeface="Calibri"/>
              </a:rPr>
              <a:t> </a:t>
            </a:r>
            <a:r>
              <a:rPr sz="4727" dirty="0">
                <a:solidFill>
                  <a:schemeClr val="tx2">
                    <a:lumMod val="75000"/>
                  </a:schemeClr>
                </a:solidFill>
                <a:latin typeface="Calibri"/>
                <a:cs typeface="Calibri"/>
              </a:rPr>
              <a:t>Horizonte-MG,</a:t>
            </a:r>
            <a:r>
              <a:rPr sz="4727" spc="70" dirty="0">
                <a:solidFill>
                  <a:schemeClr val="tx2">
                    <a:lumMod val="75000"/>
                  </a:schemeClr>
                </a:solidFill>
                <a:latin typeface="Calibri"/>
                <a:cs typeface="Calibri"/>
              </a:rPr>
              <a:t> </a:t>
            </a:r>
            <a:r>
              <a:rPr sz="4727" dirty="0">
                <a:solidFill>
                  <a:schemeClr val="tx2">
                    <a:lumMod val="75000"/>
                  </a:schemeClr>
                </a:solidFill>
                <a:latin typeface="Calibri"/>
                <a:cs typeface="Calibri"/>
              </a:rPr>
              <a:t>Brasil,</a:t>
            </a:r>
            <a:r>
              <a:rPr sz="4727" spc="70" dirty="0">
                <a:solidFill>
                  <a:schemeClr val="tx2">
                    <a:lumMod val="75000"/>
                  </a:schemeClr>
                </a:solidFill>
                <a:latin typeface="Calibri"/>
                <a:cs typeface="Calibri"/>
              </a:rPr>
              <a:t> </a:t>
            </a:r>
            <a:r>
              <a:rPr sz="4727" dirty="0">
                <a:solidFill>
                  <a:schemeClr val="tx2">
                    <a:lumMod val="75000"/>
                  </a:schemeClr>
                </a:solidFill>
                <a:latin typeface="Calibri"/>
                <a:cs typeface="Calibri"/>
              </a:rPr>
              <a:t>²Faculdade</a:t>
            </a:r>
            <a:r>
              <a:rPr sz="4727" spc="70" dirty="0">
                <a:solidFill>
                  <a:schemeClr val="tx2">
                    <a:lumMod val="75000"/>
                  </a:schemeClr>
                </a:solidFill>
                <a:latin typeface="Calibri"/>
                <a:cs typeface="Calibri"/>
              </a:rPr>
              <a:t> </a:t>
            </a:r>
            <a:r>
              <a:rPr sz="4727" dirty="0">
                <a:solidFill>
                  <a:schemeClr val="tx2">
                    <a:lumMod val="75000"/>
                  </a:schemeClr>
                </a:solidFill>
                <a:latin typeface="Calibri"/>
                <a:cs typeface="Calibri"/>
              </a:rPr>
              <a:t>Ciências</a:t>
            </a:r>
            <a:r>
              <a:rPr sz="4727" spc="70" dirty="0">
                <a:solidFill>
                  <a:schemeClr val="tx2">
                    <a:lumMod val="75000"/>
                  </a:schemeClr>
                </a:solidFill>
                <a:latin typeface="Calibri"/>
                <a:cs typeface="Calibri"/>
              </a:rPr>
              <a:t> </a:t>
            </a:r>
            <a:r>
              <a:rPr sz="4727" dirty="0">
                <a:solidFill>
                  <a:schemeClr val="tx2">
                    <a:lumMod val="75000"/>
                  </a:schemeClr>
                </a:solidFill>
                <a:latin typeface="Calibri"/>
                <a:cs typeface="Calibri"/>
              </a:rPr>
              <a:t>Médicas</a:t>
            </a:r>
            <a:r>
              <a:rPr sz="4727" spc="70" dirty="0">
                <a:solidFill>
                  <a:schemeClr val="tx2">
                    <a:lumMod val="75000"/>
                  </a:schemeClr>
                </a:solidFill>
                <a:latin typeface="Calibri"/>
                <a:cs typeface="Calibri"/>
              </a:rPr>
              <a:t> </a:t>
            </a:r>
            <a:r>
              <a:rPr sz="4727" dirty="0">
                <a:solidFill>
                  <a:schemeClr val="tx2">
                    <a:lumMod val="75000"/>
                  </a:schemeClr>
                </a:solidFill>
                <a:latin typeface="Calibri"/>
                <a:cs typeface="Calibri"/>
              </a:rPr>
              <a:t>de</a:t>
            </a:r>
            <a:r>
              <a:rPr sz="4727" spc="70" dirty="0">
                <a:solidFill>
                  <a:schemeClr val="tx2">
                    <a:lumMod val="75000"/>
                  </a:schemeClr>
                </a:solidFill>
                <a:latin typeface="Calibri"/>
                <a:cs typeface="Calibri"/>
              </a:rPr>
              <a:t> </a:t>
            </a:r>
            <a:r>
              <a:rPr sz="4727" dirty="0">
                <a:solidFill>
                  <a:schemeClr val="tx2">
                    <a:lumMod val="75000"/>
                  </a:schemeClr>
                </a:solidFill>
                <a:latin typeface="Calibri"/>
                <a:cs typeface="Calibri"/>
              </a:rPr>
              <a:t>Minas</a:t>
            </a:r>
            <a:r>
              <a:rPr sz="4727" spc="70" dirty="0">
                <a:solidFill>
                  <a:schemeClr val="tx2">
                    <a:lumMod val="75000"/>
                  </a:schemeClr>
                </a:solidFill>
                <a:latin typeface="Calibri"/>
                <a:cs typeface="Calibri"/>
              </a:rPr>
              <a:t> </a:t>
            </a:r>
            <a:r>
              <a:rPr sz="4727" dirty="0">
                <a:solidFill>
                  <a:schemeClr val="tx2">
                    <a:lumMod val="75000"/>
                  </a:schemeClr>
                </a:solidFill>
                <a:latin typeface="Calibri"/>
                <a:cs typeface="Calibri"/>
              </a:rPr>
              <a:t>Gerais,</a:t>
            </a:r>
            <a:r>
              <a:rPr sz="4727" spc="70" dirty="0">
                <a:solidFill>
                  <a:schemeClr val="tx2">
                    <a:lumMod val="75000"/>
                  </a:schemeClr>
                </a:solidFill>
                <a:latin typeface="Calibri"/>
                <a:cs typeface="Calibri"/>
              </a:rPr>
              <a:t> </a:t>
            </a:r>
            <a:r>
              <a:rPr sz="4727" dirty="0">
                <a:solidFill>
                  <a:schemeClr val="tx2">
                    <a:lumMod val="75000"/>
                  </a:schemeClr>
                </a:solidFill>
                <a:latin typeface="Calibri"/>
                <a:cs typeface="Calibri"/>
              </a:rPr>
              <a:t>Belo</a:t>
            </a:r>
            <a:r>
              <a:rPr sz="4727" spc="70" dirty="0">
                <a:solidFill>
                  <a:schemeClr val="tx2">
                    <a:lumMod val="75000"/>
                  </a:schemeClr>
                </a:solidFill>
                <a:latin typeface="Calibri"/>
                <a:cs typeface="Calibri"/>
              </a:rPr>
              <a:t> </a:t>
            </a:r>
            <a:r>
              <a:rPr sz="4727" spc="-10" dirty="0">
                <a:solidFill>
                  <a:schemeClr val="tx2">
                    <a:lumMod val="75000"/>
                  </a:schemeClr>
                </a:solidFill>
                <a:latin typeface="Calibri"/>
                <a:cs typeface="Calibri"/>
              </a:rPr>
              <a:t>Horizonte-</a:t>
            </a:r>
            <a:endParaRPr sz="4727" dirty="0">
              <a:solidFill>
                <a:schemeClr val="tx2">
                  <a:lumMod val="75000"/>
                </a:schemeClr>
              </a:solidFill>
              <a:latin typeface="Calibri"/>
              <a:cs typeface="Calibri"/>
            </a:endParaRPr>
          </a:p>
          <a:p>
            <a:pPr marL="5972810" marR="144145" indent="-5821045">
              <a:lnSpc>
                <a:spcPct val="100499"/>
              </a:lnSpc>
              <a:tabLst>
                <a:tab pos="8388985" algn="l"/>
              </a:tabLst>
            </a:pPr>
            <a:r>
              <a:rPr sz="4727" dirty="0">
                <a:solidFill>
                  <a:schemeClr val="tx2">
                    <a:lumMod val="75000"/>
                  </a:schemeClr>
                </a:solidFill>
                <a:latin typeface="Calibri"/>
                <a:cs typeface="Calibri"/>
              </a:rPr>
              <a:t>MG,</a:t>
            </a:r>
            <a:r>
              <a:rPr sz="4727" spc="70" dirty="0">
                <a:solidFill>
                  <a:schemeClr val="tx2">
                    <a:lumMod val="75000"/>
                  </a:schemeClr>
                </a:solidFill>
                <a:latin typeface="Calibri"/>
                <a:cs typeface="Calibri"/>
              </a:rPr>
              <a:t> </a:t>
            </a:r>
            <a:r>
              <a:rPr sz="4727" dirty="0">
                <a:solidFill>
                  <a:schemeClr val="tx2">
                    <a:lumMod val="75000"/>
                  </a:schemeClr>
                </a:solidFill>
                <a:latin typeface="Calibri"/>
                <a:cs typeface="Calibri"/>
              </a:rPr>
              <a:t>Brasil,</a:t>
            </a:r>
            <a:r>
              <a:rPr sz="4727" spc="75" dirty="0">
                <a:solidFill>
                  <a:schemeClr val="tx2">
                    <a:lumMod val="75000"/>
                  </a:schemeClr>
                </a:solidFill>
                <a:latin typeface="Calibri"/>
                <a:cs typeface="Calibri"/>
              </a:rPr>
              <a:t> </a:t>
            </a:r>
            <a:r>
              <a:rPr sz="4727" dirty="0">
                <a:solidFill>
                  <a:schemeClr val="tx2">
                    <a:lumMod val="75000"/>
                  </a:schemeClr>
                </a:solidFill>
                <a:latin typeface="Calibri"/>
                <a:cs typeface="Calibri"/>
              </a:rPr>
              <a:t>³Hospital</a:t>
            </a:r>
            <a:r>
              <a:rPr sz="4727" spc="75" dirty="0">
                <a:solidFill>
                  <a:schemeClr val="tx2">
                    <a:lumMod val="75000"/>
                  </a:schemeClr>
                </a:solidFill>
                <a:latin typeface="Calibri"/>
                <a:cs typeface="Calibri"/>
              </a:rPr>
              <a:t> </a:t>
            </a:r>
            <a:r>
              <a:rPr sz="4727" dirty="0">
                <a:solidFill>
                  <a:schemeClr val="tx2">
                    <a:lumMod val="75000"/>
                  </a:schemeClr>
                </a:solidFill>
                <a:latin typeface="Calibri"/>
                <a:cs typeface="Calibri"/>
              </a:rPr>
              <a:t>Municipal</a:t>
            </a:r>
            <a:r>
              <a:rPr sz="4727" spc="70" dirty="0">
                <a:solidFill>
                  <a:schemeClr val="tx2">
                    <a:lumMod val="75000"/>
                  </a:schemeClr>
                </a:solidFill>
                <a:latin typeface="Calibri"/>
                <a:cs typeface="Calibri"/>
              </a:rPr>
              <a:t> </a:t>
            </a:r>
            <a:r>
              <a:rPr sz="4727" dirty="0">
                <a:solidFill>
                  <a:schemeClr val="tx2">
                    <a:lumMod val="75000"/>
                  </a:schemeClr>
                </a:solidFill>
                <a:latin typeface="Calibri"/>
                <a:cs typeface="Calibri"/>
              </a:rPr>
              <a:t>Miguel</a:t>
            </a:r>
            <a:r>
              <a:rPr sz="4727" spc="75" dirty="0">
                <a:solidFill>
                  <a:schemeClr val="tx2">
                    <a:lumMod val="75000"/>
                  </a:schemeClr>
                </a:solidFill>
                <a:latin typeface="Calibri"/>
                <a:cs typeface="Calibri"/>
              </a:rPr>
              <a:t> </a:t>
            </a:r>
            <a:r>
              <a:rPr sz="4727" dirty="0">
                <a:solidFill>
                  <a:schemeClr val="tx2">
                    <a:lumMod val="75000"/>
                  </a:schemeClr>
                </a:solidFill>
                <a:latin typeface="Calibri"/>
                <a:cs typeface="Calibri"/>
              </a:rPr>
              <a:t>Couto,</a:t>
            </a:r>
            <a:r>
              <a:rPr sz="4727" spc="75" dirty="0">
                <a:solidFill>
                  <a:schemeClr val="tx2">
                    <a:lumMod val="75000"/>
                  </a:schemeClr>
                </a:solidFill>
                <a:latin typeface="Calibri"/>
                <a:cs typeface="Calibri"/>
              </a:rPr>
              <a:t> </a:t>
            </a:r>
            <a:r>
              <a:rPr sz="4727" dirty="0">
                <a:solidFill>
                  <a:schemeClr val="tx2">
                    <a:lumMod val="75000"/>
                  </a:schemeClr>
                </a:solidFill>
                <a:latin typeface="Calibri"/>
                <a:cs typeface="Calibri"/>
              </a:rPr>
              <a:t>Rio</a:t>
            </a:r>
            <a:r>
              <a:rPr sz="4727" spc="70" dirty="0">
                <a:solidFill>
                  <a:schemeClr val="tx2">
                    <a:lumMod val="75000"/>
                  </a:schemeClr>
                </a:solidFill>
                <a:latin typeface="Calibri"/>
                <a:cs typeface="Calibri"/>
              </a:rPr>
              <a:t> </a:t>
            </a:r>
            <a:r>
              <a:rPr sz="4727" dirty="0">
                <a:solidFill>
                  <a:schemeClr val="tx2">
                    <a:lumMod val="75000"/>
                  </a:schemeClr>
                </a:solidFill>
                <a:latin typeface="Calibri"/>
                <a:cs typeface="Calibri"/>
              </a:rPr>
              <a:t>de</a:t>
            </a:r>
            <a:r>
              <a:rPr sz="4727" spc="75" dirty="0">
                <a:solidFill>
                  <a:schemeClr val="tx2">
                    <a:lumMod val="75000"/>
                  </a:schemeClr>
                </a:solidFill>
                <a:latin typeface="Calibri"/>
                <a:cs typeface="Calibri"/>
              </a:rPr>
              <a:t> </a:t>
            </a:r>
            <a:r>
              <a:rPr sz="4727" dirty="0">
                <a:solidFill>
                  <a:schemeClr val="tx2">
                    <a:lumMod val="75000"/>
                  </a:schemeClr>
                </a:solidFill>
                <a:latin typeface="Calibri"/>
                <a:cs typeface="Calibri"/>
              </a:rPr>
              <a:t>Janeiro-RJ,</a:t>
            </a:r>
            <a:r>
              <a:rPr sz="4727" spc="75" dirty="0">
                <a:solidFill>
                  <a:schemeClr val="tx2">
                    <a:lumMod val="75000"/>
                  </a:schemeClr>
                </a:solidFill>
                <a:latin typeface="Calibri"/>
                <a:cs typeface="Calibri"/>
              </a:rPr>
              <a:t> </a:t>
            </a:r>
            <a:r>
              <a:rPr sz="4727" spc="-10" dirty="0" err="1">
                <a:solidFill>
                  <a:schemeClr val="tx2">
                    <a:lumMod val="75000"/>
                  </a:schemeClr>
                </a:solidFill>
                <a:latin typeface="Calibri"/>
                <a:cs typeface="Calibri"/>
              </a:rPr>
              <a:t>Brasil</a:t>
            </a:r>
            <a:r>
              <a:rPr sz="4727" spc="-10" dirty="0">
                <a:solidFill>
                  <a:schemeClr val="tx2">
                    <a:lumMod val="75000"/>
                  </a:schemeClr>
                </a:solidFill>
                <a:latin typeface="Calibri"/>
                <a:cs typeface="Calibri"/>
              </a:rPr>
              <a:t>,</a:t>
            </a:r>
            <a:r>
              <a:rPr lang="pt-BR" sz="4727" dirty="0">
                <a:solidFill>
                  <a:schemeClr val="tx2">
                    <a:lumMod val="75000"/>
                  </a:schemeClr>
                </a:solidFill>
                <a:latin typeface="Calibri"/>
                <a:cs typeface="Calibri"/>
              </a:rPr>
              <a:t>	</a:t>
            </a:r>
            <a:r>
              <a:rPr sz="4727" dirty="0">
                <a:solidFill>
                  <a:schemeClr val="tx2">
                    <a:lumMod val="75000"/>
                  </a:schemeClr>
                </a:solidFill>
                <a:latin typeface="Calibri"/>
                <a:cs typeface="Calibri"/>
              </a:rPr>
              <a:t>⁴Fundación</a:t>
            </a:r>
            <a:r>
              <a:rPr sz="4727" spc="65" dirty="0">
                <a:solidFill>
                  <a:schemeClr val="tx2">
                    <a:lumMod val="75000"/>
                  </a:schemeClr>
                </a:solidFill>
                <a:latin typeface="Calibri"/>
                <a:cs typeface="Calibri"/>
              </a:rPr>
              <a:t> </a:t>
            </a:r>
            <a:r>
              <a:rPr sz="4727" dirty="0">
                <a:solidFill>
                  <a:schemeClr val="tx2">
                    <a:lumMod val="75000"/>
                  </a:schemeClr>
                </a:solidFill>
                <a:latin typeface="Calibri"/>
                <a:cs typeface="Calibri"/>
              </a:rPr>
              <a:t>Santafé</a:t>
            </a:r>
            <a:r>
              <a:rPr sz="4727" spc="70" dirty="0">
                <a:solidFill>
                  <a:schemeClr val="tx2">
                    <a:lumMod val="75000"/>
                  </a:schemeClr>
                </a:solidFill>
                <a:latin typeface="Calibri"/>
                <a:cs typeface="Calibri"/>
              </a:rPr>
              <a:t> </a:t>
            </a:r>
            <a:r>
              <a:rPr sz="4727" dirty="0">
                <a:solidFill>
                  <a:schemeClr val="tx2">
                    <a:lumMod val="75000"/>
                  </a:schemeClr>
                </a:solidFill>
                <a:latin typeface="Calibri"/>
                <a:cs typeface="Calibri"/>
              </a:rPr>
              <a:t>de</a:t>
            </a:r>
            <a:r>
              <a:rPr sz="4727" spc="70" dirty="0">
                <a:solidFill>
                  <a:schemeClr val="tx2">
                    <a:lumMod val="75000"/>
                  </a:schemeClr>
                </a:solidFill>
                <a:latin typeface="Calibri"/>
                <a:cs typeface="Calibri"/>
              </a:rPr>
              <a:t> </a:t>
            </a:r>
            <a:r>
              <a:rPr sz="4727" dirty="0">
                <a:solidFill>
                  <a:schemeClr val="tx2">
                    <a:lumMod val="75000"/>
                  </a:schemeClr>
                </a:solidFill>
                <a:latin typeface="Calibri"/>
                <a:cs typeface="Calibri"/>
              </a:rPr>
              <a:t>Bogotá,</a:t>
            </a:r>
            <a:r>
              <a:rPr sz="4727" spc="70" dirty="0">
                <a:solidFill>
                  <a:schemeClr val="tx2">
                    <a:lumMod val="75000"/>
                  </a:schemeClr>
                </a:solidFill>
                <a:latin typeface="Calibri"/>
                <a:cs typeface="Calibri"/>
              </a:rPr>
              <a:t> </a:t>
            </a:r>
            <a:r>
              <a:rPr sz="4727" spc="-10" dirty="0">
                <a:solidFill>
                  <a:schemeClr val="tx2">
                    <a:lumMod val="75000"/>
                  </a:schemeClr>
                </a:solidFill>
                <a:latin typeface="Calibri"/>
                <a:cs typeface="Calibri"/>
              </a:rPr>
              <a:t>Bogotá, Colômbia</a:t>
            </a:r>
            <a:endParaRPr sz="4727" dirty="0">
              <a:solidFill>
                <a:schemeClr val="tx2">
                  <a:lumMod val="75000"/>
                </a:schemeClr>
              </a:solidFill>
              <a:latin typeface="Calibri"/>
              <a:cs typeface="Calibri"/>
            </a:endParaRPr>
          </a:p>
          <a:p>
            <a:pPr marL="246379">
              <a:lnSpc>
                <a:spcPct val="100000"/>
              </a:lnSpc>
              <a:spcBef>
                <a:spcPts val="1475"/>
              </a:spcBef>
            </a:pPr>
            <a:r>
              <a:rPr sz="6016" b="1" spc="-10" dirty="0" err="1">
                <a:solidFill>
                  <a:schemeClr val="tx2">
                    <a:lumMod val="75000"/>
                  </a:schemeClr>
                </a:solidFill>
                <a:latin typeface="Calibri"/>
                <a:cs typeface="Calibri"/>
              </a:rPr>
              <a:t>Introdução</a:t>
            </a:r>
            <a:endParaRPr sz="6016" dirty="0">
              <a:solidFill>
                <a:schemeClr val="tx2">
                  <a:lumMod val="75000"/>
                </a:schemeClr>
              </a:solidFill>
              <a:latin typeface="Calibri"/>
              <a:cs typeface="Calibri"/>
            </a:endParaRPr>
          </a:p>
          <a:p>
            <a:pPr marL="220979" marR="6588125" indent="97790">
              <a:lnSpc>
                <a:spcPct val="118200"/>
              </a:lnSpc>
              <a:spcBef>
                <a:spcPts val="310"/>
              </a:spcBef>
            </a:pPr>
            <a:r>
              <a:rPr sz="3438" dirty="0">
                <a:solidFill>
                  <a:schemeClr val="tx2">
                    <a:lumMod val="75000"/>
                  </a:schemeClr>
                </a:solidFill>
                <a:latin typeface="Calibri"/>
                <a:cs typeface="Calibri"/>
              </a:rPr>
              <a:t>As</a:t>
            </a:r>
            <a:r>
              <a:rPr sz="3438" spc="465" dirty="0">
                <a:solidFill>
                  <a:schemeClr val="tx2">
                    <a:lumMod val="75000"/>
                  </a:schemeClr>
                </a:solidFill>
                <a:latin typeface="Calibri"/>
                <a:cs typeface="Calibri"/>
              </a:rPr>
              <a:t> </a:t>
            </a:r>
            <a:r>
              <a:rPr sz="3438" dirty="0">
                <a:solidFill>
                  <a:schemeClr val="tx2">
                    <a:lumMod val="75000"/>
                  </a:schemeClr>
                </a:solidFill>
                <a:latin typeface="Calibri"/>
                <a:cs typeface="Calibri"/>
              </a:rPr>
              <a:t>fraturas</a:t>
            </a:r>
            <a:r>
              <a:rPr sz="3438" spc="465" dirty="0">
                <a:solidFill>
                  <a:schemeClr val="tx2">
                    <a:lumMod val="75000"/>
                  </a:schemeClr>
                </a:solidFill>
                <a:latin typeface="Calibri"/>
                <a:cs typeface="Calibri"/>
              </a:rPr>
              <a:t> </a:t>
            </a:r>
            <a:r>
              <a:rPr sz="3438" dirty="0">
                <a:solidFill>
                  <a:schemeClr val="tx2">
                    <a:lumMod val="75000"/>
                  </a:schemeClr>
                </a:solidFill>
                <a:latin typeface="Calibri"/>
                <a:cs typeface="Calibri"/>
              </a:rPr>
              <a:t>desviadas</a:t>
            </a:r>
            <a:r>
              <a:rPr sz="3438" spc="465" dirty="0">
                <a:solidFill>
                  <a:schemeClr val="tx2">
                    <a:lumMod val="75000"/>
                  </a:schemeClr>
                </a:solidFill>
                <a:latin typeface="Calibri"/>
                <a:cs typeface="Calibri"/>
              </a:rPr>
              <a:t> </a:t>
            </a:r>
            <a:r>
              <a:rPr sz="3438" dirty="0">
                <a:solidFill>
                  <a:schemeClr val="tx2">
                    <a:lumMod val="75000"/>
                  </a:schemeClr>
                </a:solidFill>
                <a:latin typeface="Calibri"/>
                <a:cs typeface="Calibri"/>
              </a:rPr>
              <a:t>do</a:t>
            </a:r>
            <a:r>
              <a:rPr sz="3438" spc="465" dirty="0">
                <a:solidFill>
                  <a:schemeClr val="tx2">
                    <a:lumMod val="75000"/>
                  </a:schemeClr>
                </a:solidFill>
                <a:latin typeface="Calibri"/>
                <a:cs typeface="Calibri"/>
              </a:rPr>
              <a:t> </a:t>
            </a:r>
            <a:r>
              <a:rPr sz="3438" dirty="0">
                <a:solidFill>
                  <a:schemeClr val="tx2">
                    <a:lumMod val="75000"/>
                  </a:schemeClr>
                </a:solidFill>
                <a:latin typeface="Calibri"/>
                <a:cs typeface="Calibri"/>
              </a:rPr>
              <a:t>maléolo</a:t>
            </a:r>
            <a:r>
              <a:rPr sz="3438" spc="465" dirty="0">
                <a:solidFill>
                  <a:schemeClr val="tx2">
                    <a:lumMod val="75000"/>
                  </a:schemeClr>
                </a:solidFill>
                <a:latin typeface="Calibri"/>
                <a:cs typeface="Calibri"/>
              </a:rPr>
              <a:t> </a:t>
            </a:r>
            <a:r>
              <a:rPr sz="3438" dirty="0">
                <a:solidFill>
                  <a:schemeClr val="tx2">
                    <a:lumMod val="75000"/>
                  </a:schemeClr>
                </a:solidFill>
                <a:latin typeface="Calibri"/>
                <a:cs typeface="Calibri"/>
              </a:rPr>
              <a:t>medial</a:t>
            </a:r>
            <a:r>
              <a:rPr sz="3438" spc="465" dirty="0">
                <a:solidFill>
                  <a:schemeClr val="tx2">
                    <a:lumMod val="75000"/>
                  </a:schemeClr>
                </a:solidFill>
                <a:latin typeface="Calibri"/>
                <a:cs typeface="Calibri"/>
              </a:rPr>
              <a:t> </a:t>
            </a:r>
            <a:r>
              <a:rPr sz="3438" dirty="0">
                <a:solidFill>
                  <a:schemeClr val="tx2">
                    <a:lumMod val="75000"/>
                  </a:schemeClr>
                </a:solidFill>
                <a:latin typeface="Calibri"/>
                <a:cs typeface="Calibri"/>
              </a:rPr>
              <a:t>tradicionalmente</a:t>
            </a:r>
            <a:r>
              <a:rPr sz="3438" spc="465" dirty="0">
                <a:solidFill>
                  <a:schemeClr val="tx2">
                    <a:lumMod val="75000"/>
                  </a:schemeClr>
                </a:solidFill>
                <a:latin typeface="Calibri"/>
                <a:cs typeface="Calibri"/>
              </a:rPr>
              <a:t> </a:t>
            </a:r>
            <a:r>
              <a:rPr sz="3438" spc="-10" dirty="0">
                <a:solidFill>
                  <a:schemeClr val="tx2">
                    <a:lumMod val="75000"/>
                  </a:schemeClr>
                </a:solidFill>
                <a:latin typeface="Calibri"/>
                <a:cs typeface="Calibri"/>
              </a:rPr>
              <a:t>requerem </a:t>
            </a:r>
            <a:r>
              <a:rPr sz="3438" dirty="0">
                <a:solidFill>
                  <a:schemeClr val="tx2">
                    <a:lumMod val="75000"/>
                  </a:schemeClr>
                </a:solidFill>
                <a:latin typeface="Calibri"/>
                <a:cs typeface="Calibri"/>
              </a:rPr>
              <a:t>redução</a:t>
            </a:r>
            <a:r>
              <a:rPr sz="3438" spc="484" dirty="0">
                <a:solidFill>
                  <a:schemeClr val="tx2">
                    <a:lumMod val="75000"/>
                  </a:schemeClr>
                </a:solidFill>
                <a:latin typeface="Calibri"/>
                <a:cs typeface="Calibri"/>
              </a:rPr>
              <a:t> </a:t>
            </a:r>
            <a:r>
              <a:rPr sz="3438" dirty="0">
                <a:solidFill>
                  <a:schemeClr val="tx2">
                    <a:lumMod val="75000"/>
                  </a:schemeClr>
                </a:solidFill>
                <a:latin typeface="Calibri"/>
                <a:cs typeface="Calibri"/>
              </a:rPr>
              <a:t>aberta</a:t>
            </a:r>
            <a:r>
              <a:rPr sz="3438" spc="490" dirty="0">
                <a:solidFill>
                  <a:schemeClr val="tx2">
                    <a:lumMod val="75000"/>
                  </a:schemeClr>
                </a:solidFill>
                <a:latin typeface="Calibri"/>
                <a:cs typeface="Calibri"/>
              </a:rPr>
              <a:t> </a:t>
            </a:r>
            <a:r>
              <a:rPr sz="3438" dirty="0">
                <a:solidFill>
                  <a:schemeClr val="tx2">
                    <a:lumMod val="75000"/>
                  </a:schemeClr>
                </a:solidFill>
                <a:latin typeface="Calibri"/>
                <a:cs typeface="Calibri"/>
              </a:rPr>
              <a:t>e</a:t>
            </a:r>
            <a:r>
              <a:rPr sz="3438" spc="490" dirty="0">
                <a:solidFill>
                  <a:schemeClr val="tx2">
                    <a:lumMod val="75000"/>
                  </a:schemeClr>
                </a:solidFill>
                <a:latin typeface="Calibri"/>
                <a:cs typeface="Calibri"/>
              </a:rPr>
              <a:t> </a:t>
            </a:r>
            <a:r>
              <a:rPr sz="3438" dirty="0">
                <a:solidFill>
                  <a:schemeClr val="tx2">
                    <a:lumMod val="75000"/>
                  </a:schemeClr>
                </a:solidFill>
                <a:latin typeface="Calibri"/>
                <a:cs typeface="Calibri"/>
              </a:rPr>
              <a:t>fixação</a:t>
            </a:r>
            <a:r>
              <a:rPr sz="3438" spc="490" dirty="0">
                <a:solidFill>
                  <a:schemeClr val="tx2">
                    <a:lumMod val="75000"/>
                  </a:schemeClr>
                </a:solidFill>
                <a:latin typeface="Calibri"/>
                <a:cs typeface="Calibri"/>
              </a:rPr>
              <a:t> </a:t>
            </a:r>
            <a:r>
              <a:rPr sz="3438" dirty="0">
                <a:solidFill>
                  <a:schemeClr val="tx2">
                    <a:lumMod val="75000"/>
                  </a:schemeClr>
                </a:solidFill>
                <a:latin typeface="Calibri"/>
                <a:cs typeface="Calibri"/>
              </a:rPr>
              <a:t>interna1.</a:t>
            </a:r>
            <a:r>
              <a:rPr sz="3438" spc="490" dirty="0">
                <a:solidFill>
                  <a:schemeClr val="tx2">
                    <a:lumMod val="75000"/>
                  </a:schemeClr>
                </a:solidFill>
                <a:latin typeface="Calibri"/>
                <a:cs typeface="Calibri"/>
              </a:rPr>
              <a:t> </a:t>
            </a:r>
            <a:r>
              <a:rPr sz="3438" dirty="0">
                <a:solidFill>
                  <a:schemeClr val="tx2">
                    <a:lumMod val="75000"/>
                  </a:schemeClr>
                </a:solidFill>
                <a:latin typeface="Calibri"/>
                <a:cs typeface="Calibri"/>
              </a:rPr>
              <a:t>No</a:t>
            </a:r>
            <a:r>
              <a:rPr sz="3438" spc="490" dirty="0">
                <a:solidFill>
                  <a:schemeClr val="tx2">
                    <a:lumMod val="75000"/>
                  </a:schemeClr>
                </a:solidFill>
                <a:latin typeface="Calibri"/>
                <a:cs typeface="Calibri"/>
              </a:rPr>
              <a:t> </a:t>
            </a:r>
            <a:r>
              <a:rPr sz="3438" dirty="0">
                <a:solidFill>
                  <a:schemeClr val="tx2">
                    <a:lumMod val="75000"/>
                  </a:schemeClr>
                </a:solidFill>
                <a:latin typeface="Calibri"/>
                <a:cs typeface="Calibri"/>
              </a:rPr>
              <a:t>entanto,</a:t>
            </a:r>
            <a:r>
              <a:rPr sz="3438" spc="490" dirty="0">
                <a:solidFill>
                  <a:schemeClr val="tx2">
                    <a:lumMod val="75000"/>
                  </a:schemeClr>
                </a:solidFill>
                <a:latin typeface="Calibri"/>
                <a:cs typeface="Calibri"/>
              </a:rPr>
              <a:t> </a:t>
            </a:r>
            <a:r>
              <a:rPr sz="3438" dirty="0">
                <a:solidFill>
                  <a:schemeClr val="tx2">
                    <a:lumMod val="75000"/>
                  </a:schemeClr>
                </a:solidFill>
                <a:latin typeface="Calibri"/>
                <a:cs typeface="Calibri"/>
              </a:rPr>
              <a:t>configurações</a:t>
            </a:r>
            <a:r>
              <a:rPr sz="3438" spc="490" dirty="0">
                <a:solidFill>
                  <a:schemeClr val="tx2">
                    <a:lumMod val="75000"/>
                  </a:schemeClr>
                </a:solidFill>
                <a:latin typeface="Calibri"/>
                <a:cs typeface="Calibri"/>
              </a:rPr>
              <a:t> </a:t>
            </a:r>
            <a:r>
              <a:rPr sz="3438" spc="-10" dirty="0">
                <a:solidFill>
                  <a:schemeClr val="tx2">
                    <a:lumMod val="75000"/>
                  </a:schemeClr>
                </a:solidFill>
                <a:latin typeface="Calibri"/>
                <a:cs typeface="Calibri"/>
              </a:rPr>
              <a:t>menos</a:t>
            </a:r>
            <a:endParaRPr sz="3438" dirty="0">
              <a:solidFill>
                <a:schemeClr val="tx2">
                  <a:lumMod val="75000"/>
                </a:schemeClr>
              </a:solidFill>
              <a:latin typeface="Calibri"/>
              <a:cs typeface="Calibri"/>
            </a:endParaRPr>
          </a:p>
        </p:txBody>
      </p:sp>
      <p:pic>
        <p:nvPicPr>
          <p:cNvPr id="9" name="object 9"/>
          <p:cNvPicPr/>
          <p:nvPr/>
        </p:nvPicPr>
        <p:blipFill>
          <a:blip r:embed="R3770cd19b6e14ad2" cstate="print"/>
          <a:stretch>
            <a:fillRect/>
          </a:stretch>
        </p:blipFill>
        <p:spPr>
          <a:xfrm>
            <a:off x="15779287" y="23140911"/>
            <a:ext cx="11806157" cy="4257003"/>
          </a:xfrm>
          <a:prstGeom prst="rect">
            <a:avLst/>
          </a:prstGeom>
        </p:spPr>
      </p:pic>
      <p:sp>
        <p:nvSpPr>
          <p:cNvPr id="10" name="object 10"/>
          <p:cNvSpPr txBox="1"/>
          <p:nvPr/>
        </p:nvSpPr>
        <p:spPr>
          <a:xfrm>
            <a:off x="15232715" y="27658778"/>
            <a:ext cx="12587678" cy="1091614"/>
          </a:xfrm>
          <a:prstGeom prst="rect">
            <a:avLst/>
          </a:prstGeom>
        </p:spPr>
        <p:txBody>
          <a:bodyPr vert="horz" wrap="square" lIns="0" tIns="15240" rIns="0" bIns="0" rtlCol="0">
            <a:spAutoFit/>
          </a:bodyPr>
          <a:lstStyle/>
          <a:p>
            <a:pPr marL="12700" marR="5080" algn="just">
              <a:lnSpc>
                <a:spcPct val="100000"/>
              </a:lnSpc>
              <a:spcBef>
                <a:spcPts val="120"/>
              </a:spcBef>
            </a:pPr>
            <a:r>
              <a:rPr sz="2256" dirty="0">
                <a:solidFill>
                  <a:schemeClr val="tx2">
                    <a:lumMod val="75000"/>
                  </a:schemeClr>
                </a:solidFill>
                <a:latin typeface="Calibri"/>
                <a:cs typeface="Calibri"/>
              </a:rPr>
              <a:t>Figura</a:t>
            </a:r>
            <a:r>
              <a:rPr sz="2256" spc="310" dirty="0">
                <a:solidFill>
                  <a:schemeClr val="tx2">
                    <a:lumMod val="75000"/>
                  </a:schemeClr>
                </a:solidFill>
                <a:latin typeface="Calibri"/>
                <a:cs typeface="Calibri"/>
              </a:rPr>
              <a:t> </a:t>
            </a:r>
            <a:r>
              <a:rPr sz="2256" dirty="0">
                <a:solidFill>
                  <a:schemeClr val="tx2">
                    <a:lumMod val="75000"/>
                  </a:schemeClr>
                </a:solidFill>
                <a:latin typeface="Calibri"/>
                <a:cs typeface="Calibri"/>
              </a:rPr>
              <a:t>2.Ilustração</a:t>
            </a:r>
            <a:r>
              <a:rPr sz="2256" spc="310" dirty="0">
                <a:solidFill>
                  <a:schemeClr val="tx2">
                    <a:lumMod val="75000"/>
                  </a:schemeClr>
                </a:solidFill>
                <a:latin typeface="Calibri"/>
                <a:cs typeface="Calibri"/>
              </a:rPr>
              <a:t> </a:t>
            </a:r>
            <a:r>
              <a:rPr sz="2256" dirty="0">
                <a:solidFill>
                  <a:schemeClr val="tx2">
                    <a:lumMod val="75000"/>
                  </a:schemeClr>
                </a:solidFill>
                <a:latin typeface="Calibri"/>
                <a:cs typeface="Calibri"/>
              </a:rPr>
              <a:t>demonstrando</a:t>
            </a:r>
            <a:r>
              <a:rPr sz="2256" spc="310" dirty="0">
                <a:solidFill>
                  <a:schemeClr val="tx2">
                    <a:lumMod val="75000"/>
                  </a:schemeClr>
                </a:solidFill>
                <a:latin typeface="Calibri"/>
                <a:cs typeface="Calibri"/>
              </a:rPr>
              <a:t> </a:t>
            </a:r>
            <a:r>
              <a:rPr sz="2256" dirty="0">
                <a:solidFill>
                  <a:schemeClr val="tx2">
                    <a:lumMod val="75000"/>
                  </a:schemeClr>
                </a:solidFill>
                <a:latin typeface="Calibri"/>
                <a:cs typeface="Calibri"/>
              </a:rPr>
              <a:t>a</a:t>
            </a:r>
            <a:r>
              <a:rPr sz="2256" spc="310" dirty="0">
                <a:solidFill>
                  <a:schemeClr val="tx2">
                    <a:lumMod val="75000"/>
                  </a:schemeClr>
                </a:solidFill>
                <a:latin typeface="Calibri"/>
                <a:cs typeface="Calibri"/>
              </a:rPr>
              <a:t> </a:t>
            </a:r>
            <a:r>
              <a:rPr sz="2256" dirty="0">
                <a:solidFill>
                  <a:schemeClr val="tx2">
                    <a:lumMod val="75000"/>
                  </a:schemeClr>
                </a:solidFill>
                <a:latin typeface="Calibri"/>
                <a:cs typeface="Calibri"/>
              </a:rPr>
              <a:t>fixação</a:t>
            </a:r>
            <a:r>
              <a:rPr sz="2256" spc="310" dirty="0">
                <a:solidFill>
                  <a:schemeClr val="tx2">
                    <a:lumMod val="75000"/>
                  </a:schemeClr>
                </a:solidFill>
                <a:latin typeface="Calibri"/>
                <a:cs typeface="Calibri"/>
              </a:rPr>
              <a:t> </a:t>
            </a:r>
            <a:r>
              <a:rPr sz="2256" dirty="0">
                <a:solidFill>
                  <a:schemeClr val="tx2">
                    <a:lumMod val="75000"/>
                  </a:schemeClr>
                </a:solidFill>
                <a:latin typeface="Calibri"/>
                <a:cs typeface="Calibri"/>
              </a:rPr>
              <a:t>da</a:t>
            </a:r>
            <a:r>
              <a:rPr sz="2256" spc="310" dirty="0">
                <a:solidFill>
                  <a:schemeClr val="tx2">
                    <a:lumMod val="75000"/>
                  </a:schemeClr>
                </a:solidFill>
                <a:latin typeface="Calibri"/>
                <a:cs typeface="Calibri"/>
              </a:rPr>
              <a:t> </a:t>
            </a:r>
            <a:r>
              <a:rPr sz="2256" dirty="0">
                <a:solidFill>
                  <a:schemeClr val="tx2">
                    <a:lumMod val="75000"/>
                  </a:schemeClr>
                </a:solidFill>
                <a:latin typeface="Calibri"/>
                <a:cs typeface="Calibri"/>
              </a:rPr>
              <a:t>fratura</a:t>
            </a:r>
            <a:r>
              <a:rPr sz="2256" spc="310" dirty="0">
                <a:solidFill>
                  <a:schemeClr val="tx2">
                    <a:lumMod val="75000"/>
                  </a:schemeClr>
                </a:solidFill>
                <a:latin typeface="Calibri"/>
                <a:cs typeface="Calibri"/>
              </a:rPr>
              <a:t> </a:t>
            </a:r>
            <a:r>
              <a:rPr sz="2256" dirty="0">
                <a:solidFill>
                  <a:schemeClr val="tx2">
                    <a:lumMod val="75000"/>
                  </a:schemeClr>
                </a:solidFill>
                <a:latin typeface="Calibri"/>
                <a:cs typeface="Calibri"/>
              </a:rPr>
              <a:t>do</a:t>
            </a:r>
            <a:r>
              <a:rPr sz="2256" spc="315" dirty="0">
                <a:solidFill>
                  <a:schemeClr val="tx2">
                    <a:lumMod val="75000"/>
                  </a:schemeClr>
                </a:solidFill>
                <a:latin typeface="Calibri"/>
                <a:cs typeface="Calibri"/>
              </a:rPr>
              <a:t> </a:t>
            </a:r>
            <a:r>
              <a:rPr sz="2256" dirty="0">
                <a:solidFill>
                  <a:schemeClr val="tx2">
                    <a:lumMod val="75000"/>
                  </a:schemeClr>
                </a:solidFill>
                <a:latin typeface="Calibri"/>
                <a:cs typeface="Calibri"/>
              </a:rPr>
              <a:t>maléolo</a:t>
            </a:r>
            <a:r>
              <a:rPr sz="2256" spc="310" dirty="0">
                <a:solidFill>
                  <a:schemeClr val="tx2">
                    <a:lumMod val="75000"/>
                  </a:schemeClr>
                </a:solidFill>
                <a:latin typeface="Calibri"/>
                <a:cs typeface="Calibri"/>
              </a:rPr>
              <a:t> </a:t>
            </a:r>
            <a:r>
              <a:rPr sz="2256" dirty="0">
                <a:solidFill>
                  <a:schemeClr val="tx2">
                    <a:lumMod val="75000"/>
                  </a:schemeClr>
                </a:solidFill>
                <a:latin typeface="Calibri"/>
                <a:cs typeface="Calibri"/>
              </a:rPr>
              <a:t>medial</a:t>
            </a:r>
            <a:r>
              <a:rPr sz="2256" spc="310" dirty="0">
                <a:solidFill>
                  <a:schemeClr val="tx2">
                    <a:lumMod val="75000"/>
                  </a:schemeClr>
                </a:solidFill>
                <a:latin typeface="Calibri"/>
                <a:cs typeface="Calibri"/>
              </a:rPr>
              <a:t> </a:t>
            </a:r>
            <a:r>
              <a:rPr sz="2256" dirty="0">
                <a:solidFill>
                  <a:schemeClr val="tx2">
                    <a:lumMod val="75000"/>
                  </a:schemeClr>
                </a:solidFill>
                <a:latin typeface="Calibri"/>
                <a:cs typeface="Calibri"/>
              </a:rPr>
              <a:t>com</a:t>
            </a:r>
            <a:r>
              <a:rPr sz="2256" spc="310" dirty="0">
                <a:solidFill>
                  <a:schemeClr val="tx2">
                    <a:lumMod val="75000"/>
                  </a:schemeClr>
                </a:solidFill>
                <a:latin typeface="Calibri"/>
                <a:cs typeface="Calibri"/>
              </a:rPr>
              <a:t> </a:t>
            </a:r>
            <a:r>
              <a:rPr sz="2256" dirty="0">
                <a:solidFill>
                  <a:schemeClr val="tx2">
                    <a:lumMod val="75000"/>
                  </a:schemeClr>
                </a:solidFill>
                <a:latin typeface="Calibri"/>
                <a:cs typeface="Calibri"/>
              </a:rPr>
              <a:t>obliquidade</a:t>
            </a:r>
            <a:r>
              <a:rPr sz="2256" spc="310" dirty="0">
                <a:solidFill>
                  <a:schemeClr val="tx2">
                    <a:lumMod val="75000"/>
                  </a:schemeClr>
                </a:solidFill>
                <a:latin typeface="Calibri"/>
                <a:cs typeface="Calibri"/>
              </a:rPr>
              <a:t> </a:t>
            </a:r>
            <a:r>
              <a:rPr sz="2256" spc="-10" dirty="0">
                <a:solidFill>
                  <a:schemeClr val="tx2">
                    <a:lumMod val="75000"/>
                  </a:schemeClr>
                </a:solidFill>
                <a:latin typeface="Calibri"/>
                <a:cs typeface="Calibri"/>
              </a:rPr>
              <a:t>reversa </a:t>
            </a:r>
            <a:r>
              <a:rPr sz="2256" dirty="0">
                <a:solidFill>
                  <a:schemeClr val="tx2">
                    <a:lumMod val="75000"/>
                  </a:schemeClr>
                </a:solidFill>
                <a:latin typeface="Calibri"/>
                <a:cs typeface="Calibri"/>
              </a:rPr>
              <a:t>utilizando</a:t>
            </a:r>
            <a:r>
              <a:rPr sz="2256" spc="70" dirty="0">
                <a:solidFill>
                  <a:schemeClr val="tx2">
                    <a:lumMod val="75000"/>
                  </a:schemeClr>
                </a:solidFill>
                <a:latin typeface="Calibri"/>
                <a:cs typeface="Calibri"/>
              </a:rPr>
              <a:t> </a:t>
            </a:r>
            <a:r>
              <a:rPr sz="2256" dirty="0">
                <a:solidFill>
                  <a:schemeClr val="tx2">
                    <a:lumMod val="75000"/>
                  </a:schemeClr>
                </a:solidFill>
                <a:latin typeface="Calibri"/>
                <a:cs typeface="Calibri"/>
              </a:rPr>
              <a:t>parafusos</a:t>
            </a:r>
            <a:r>
              <a:rPr sz="2256" spc="70" dirty="0">
                <a:solidFill>
                  <a:schemeClr val="tx2">
                    <a:lumMod val="75000"/>
                  </a:schemeClr>
                </a:solidFill>
                <a:latin typeface="Calibri"/>
                <a:cs typeface="Calibri"/>
              </a:rPr>
              <a:t> </a:t>
            </a:r>
            <a:r>
              <a:rPr sz="2256" dirty="0">
                <a:solidFill>
                  <a:schemeClr val="tx2">
                    <a:lumMod val="75000"/>
                  </a:schemeClr>
                </a:solidFill>
                <a:latin typeface="Calibri"/>
                <a:cs typeface="Calibri"/>
              </a:rPr>
              <a:t>de</a:t>
            </a:r>
            <a:r>
              <a:rPr sz="2256" spc="70" dirty="0">
                <a:solidFill>
                  <a:schemeClr val="tx2">
                    <a:lumMod val="75000"/>
                  </a:schemeClr>
                </a:solidFill>
                <a:latin typeface="Calibri"/>
                <a:cs typeface="Calibri"/>
              </a:rPr>
              <a:t> </a:t>
            </a:r>
            <a:r>
              <a:rPr sz="2256" dirty="0">
                <a:solidFill>
                  <a:schemeClr val="tx2">
                    <a:lumMod val="75000"/>
                  </a:schemeClr>
                </a:solidFill>
                <a:latin typeface="Calibri"/>
                <a:cs typeface="Calibri"/>
              </a:rPr>
              <a:t>tração</a:t>
            </a:r>
            <a:r>
              <a:rPr sz="2256" spc="70" dirty="0">
                <a:solidFill>
                  <a:schemeClr val="tx2">
                    <a:lumMod val="75000"/>
                  </a:schemeClr>
                </a:solidFill>
                <a:latin typeface="Calibri"/>
                <a:cs typeface="Calibri"/>
              </a:rPr>
              <a:t> </a:t>
            </a:r>
            <a:r>
              <a:rPr sz="2256" dirty="0">
                <a:solidFill>
                  <a:schemeClr val="tx2">
                    <a:lumMod val="75000"/>
                  </a:schemeClr>
                </a:solidFill>
                <a:latin typeface="Calibri"/>
                <a:cs typeface="Calibri"/>
              </a:rPr>
              <a:t>anterógrados</a:t>
            </a:r>
            <a:r>
              <a:rPr sz="2256" spc="70" dirty="0">
                <a:solidFill>
                  <a:schemeClr val="tx2">
                    <a:lumMod val="75000"/>
                  </a:schemeClr>
                </a:solidFill>
                <a:latin typeface="Calibri"/>
                <a:cs typeface="Calibri"/>
              </a:rPr>
              <a:t> </a:t>
            </a:r>
            <a:r>
              <a:rPr sz="2256" dirty="0">
                <a:solidFill>
                  <a:schemeClr val="tx2">
                    <a:lumMod val="75000"/>
                  </a:schemeClr>
                </a:solidFill>
                <a:latin typeface="Calibri"/>
                <a:cs typeface="Calibri"/>
              </a:rPr>
              <a:t>(A),</a:t>
            </a:r>
            <a:r>
              <a:rPr sz="2256" spc="75" dirty="0">
                <a:solidFill>
                  <a:schemeClr val="tx2">
                    <a:lumMod val="75000"/>
                  </a:schemeClr>
                </a:solidFill>
                <a:latin typeface="Calibri"/>
                <a:cs typeface="Calibri"/>
              </a:rPr>
              <a:t> </a:t>
            </a:r>
            <a:r>
              <a:rPr sz="2256" dirty="0">
                <a:solidFill>
                  <a:schemeClr val="tx2">
                    <a:lumMod val="75000"/>
                  </a:schemeClr>
                </a:solidFill>
                <a:latin typeface="Calibri"/>
                <a:cs typeface="Calibri"/>
              </a:rPr>
              <a:t>retrógrados</a:t>
            </a:r>
            <a:r>
              <a:rPr sz="2256" spc="70" dirty="0">
                <a:solidFill>
                  <a:schemeClr val="tx2">
                    <a:lumMod val="75000"/>
                  </a:schemeClr>
                </a:solidFill>
                <a:latin typeface="Calibri"/>
                <a:cs typeface="Calibri"/>
              </a:rPr>
              <a:t> </a:t>
            </a:r>
            <a:r>
              <a:rPr sz="2256" dirty="0">
                <a:solidFill>
                  <a:schemeClr val="tx2">
                    <a:lumMod val="75000"/>
                  </a:schemeClr>
                </a:solidFill>
                <a:latin typeface="Calibri"/>
                <a:cs typeface="Calibri"/>
              </a:rPr>
              <a:t>(B)</a:t>
            </a:r>
            <a:r>
              <a:rPr sz="2256" spc="70" dirty="0">
                <a:solidFill>
                  <a:schemeClr val="tx2">
                    <a:lumMod val="75000"/>
                  </a:schemeClr>
                </a:solidFill>
                <a:latin typeface="Calibri"/>
                <a:cs typeface="Calibri"/>
              </a:rPr>
              <a:t> </a:t>
            </a:r>
            <a:r>
              <a:rPr sz="2256" dirty="0">
                <a:solidFill>
                  <a:schemeClr val="tx2">
                    <a:lumMod val="75000"/>
                  </a:schemeClr>
                </a:solidFill>
                <a:latin typeface="Calibri"/>
                <a:cs typeface="Calibri"/>
              </a:rPr>
              <a:t>e</a:t>
            </a:r>
            <a:r>
              <a:rPr sz="2256" spc="70" dirty="0">
                <a:solidFill>
                  <a:schemeClr val="tx2">
                    <a:lumMod val="75000"/>
                  </a:schemeClr>
                </a:solidFill>
                <a:latin typeface="Calibri"/>
                <a:cs typeface="Calibri"/>
              </a:rPr>
              <a:t> </a:t>
            </a:r>
            <a:r>
              <a:rPr sz="2256" dirty="0">
                <a:solidFill>
                  <a:schemeClr val="tx2">
                    <a:lumMod val="75000"/>
                  </a:schemeClr>
                </a:solidFill>
                <a:latin typeface="Calibri"/>
                <a:cs typeface="Calibri"/>
              </a:rPr>
              <a:t>a</a:t>
            </a:r>
            <a:r>
              <a:rPr sz="2256" spc="70" dirty="0">
                <a:solidFill>
                  <a:schemeClr val="tx2">
                    <a:lumMod val="75000"/>
                  </a:schemeClr>
                </a:solidFill>
                <a:latin typeface="Calibri"/>
                <a:cs typeface="Calibri"/>
              </a:rPr>
              <a:t> </a:t>
            </a:r>
            <a:r>
              <a:rPr sz="2256" dirty="0">
                <a:solidFill>
                  <a:schemeClr val="tx2">
                    <a:lumMod val="75000"/>
                  </a:schemeClr>
                </a:solidFill>
                <a:latin typeface="Calibri"/>
                <a:cs typeface="Calibri"/>
              </a:rPr>
              <a:t>potencial</a:t>
            </a:r>
            <a:r>
              <a:rPr sz="2256" spc="70" dirty="0">
                <a:solidFill>
                  <a:schemeClr val="tx2">
                    <a:lumMod val="75000"/>
                  </a:schemeClr>
                </a:solidFill>
                <a:latin typeface="Calibri"/>
                <a:cs typeface="Calibri"/>
              </a:rPr>
              <a:t> </a:t>
            </a:r>
            <a:r>
              <a:rPr sz="2256" dirty="0">
                <a:solidFill>
                  <a:schemeClr val="tx2">
                    <a:lumMod val="75000"/>
                  </a:schemeClr>
                </a:solidFill>
                <a:latin typeface="Calibri"/>
                <a:cs typeface="Calibri"/>
              </a:rPr>
              <a:t>complicação</a:t>
            </a:r>
            <a:r>
              <a:rPr sz="2256" spc="75" dirty="0">
                <a:solidFill>
                  <a:schemeClr val="tx2">
                    <a:lumMod val="75000"/>
                  </a:schemeClr>
                </a:solidFill>
                <a:latin typeface="Calibri"/>
                <a:cs typeface="Calibri"/>
              </a:rPr>
              <a:t> </a:t>
            </a:r>
            <a:r>
              <a:rPr sz="2256" dirty="0">
                <a:solidFill>
                  <a:schemeClr val="tx2">
                    <a:lumMod val="75000"/>
                  </a:schemeClr>
                </a:solidFill>
                <a:latin typeface="Calibri"/>
                <a:cs typeface="Calibri"/>
              </a:rPr>
              <a:t>de</a:t>
            </a:r>
            <a:r>
              <a:rPr sz="2256" spc="70" dirty="0">
                <a:solidFill>
                  <a:schemeClr val="tx2">
                    <a:lumMod val="75000"/>
                  </a:schemeClr>
                </a:solidFill>
                <a:latin typeface="Calibri"/>
                <a:cs typeface="Calibri"/>
              </a:rPr>
              <a:t> </a:t>
            </a:r>
            <a:r>
              <a:rPr sz="2256" dirty="0">
                <a:solidFill>
                  <a:schemeClr val="tx2">
                    <a:lumMod val="75000"/>
                  </a:schemeClr>
                </a:solidFill>
                <a:latin typeface="Calibri"/>
                <a:cs typeface="Calibri"/>
              </a:rPr>
              <a:t>desvio</a:t>
            </a:r>
            <a:r>
              <a:rPr sz="2256" spc="70" dirty="0">
                <a:solidFill>
                  <a:schemeClr val="tx2">
                    <a:lumMod val="75000"/>
                  </a:schemeClr>
                </a:solidFill>
                <a:latin typeface="Calibri"/>
                <a:cs typeface="Calibri"/>
              </a:rPr>
              <a:t> </a:t>
            </a:r>
            <a:r>
              <a:rPr sz="2256" spc="-25" dirty="0">
                <a:solidFill>
                  <a:schemeClr val="tx2">
                    <a:lumMod val="75000"/>
                  </a:schemeClr>
                </a:solidFill>
                <a:latin typeface="Calibri"/>
                <a:cs typeface="Calibri"/>
              </a:rPr>
              <a:t>por </a:t>
            </a:r>
            <a:r>
              <a:rPr sz="2256" dirty="0">
                <a:solidFill>
                  <a:schemeClr val="tx2">
                    <a:lumMod val="75000"/>
                  </a:schemeClr>
                </a:solidFill>
                <a:latin typeface="Calibri"/>
                <a:cs typeface="Calibri"/>
              </a:rPr>
              <a:t>forças</a:t>
            </a:r>
            <a:r>
              <a:rPr sz="2256" spc="30" dirty="0">
                <a:solidFill>
                  <a:schemeClr val="tx2">
                    <a:lumMod val="75000"/>
                  </a:schemeClr>
                </a:solidFill>
                <a:latin typeface="Calibri"/>
                <a:cs typeface="Calibri"/>
              </a:rPr>
              <a:t> </a:t>
            </a:r>
            <a:r>
              <a:rPr sz="2256" dirty="0">
                <a:solidFill>
                  <a:schemeClr val="tx2">
                    <a:lumMod val="75000"/>
                  </a:schemeClr>
                </a:solidFill>
                <a:latin typeface="Calibri"/>
                <a:cs typeface="Calibri"/>
              </a:rPr>
              <a:t>de</a:t>
            </a:r>
            <a:r>
              <a:rPr sz="2256" spc="35" dirty="0">
                <a:solidFill>
                  <a:schemeClr val="tx2">
                    <a:lumMod val="75000"/>
                  </a:schemeClr>
                </a:solidFill>
                <a:latin typeface="Calibri"/>
                <a:cs typeface="Calibri"/>
              </a:rPr>
              <a:t> </a:t>
            </a:r>
            <a:r>
              <a:rPr sz="2256" dirty="0">
                <a:solidFill>
                  <a:schemeClr val="tx2">
                    <a:lumMod val="75000"/>
                  </a:schemeClr>
                </a:solidFill>
                <a:latin typeface="Calibri"/>
                <a:cs typeface="Calibri"/>
              </a:rPr>
              <a:t>cisalhamemento</a:t>
            </a:r>
            <a:r>
              <a:rPr sz="2256" spc="35" dirty="0">
                <a:solidFill>
                  <a:schemeClr val="tx2">
                    <a:lumMod val="75000"/>
                  </a:schemeClr>
                </a:solidFill>
                <a:latin typeface="Calibri"/>
                <a:cs typeface="Calibri"/>
              </a:rPr>
              <a:t> </a:t>
            </a:r>
            <a:r>
              <a:rPr sz="2256" spc="-20" dirty="0">
                <a:solidFill>
                  <a:schemeClr val="tx2">
                    <a:lumMod val="75000"/>
                  </a:schemeClr>
                </a:solidFill>
                <a:latin typeface="Calibri"/>
                <a:cs typeface="Calibri"/>
              </a:rPr>
              <a:t>(C).</a:t>
            </a:r>
            <a:endParaRPr sz="2256" dirty="0">
              <a:solidFill>
                <a:schemeClr val="tx2">
                  <a:lumMod val="75000"/>
                </a:schemeClr>
              </a:solidFill>
              <a:latin typeface="Calibri"/>
              <a:cs typeface="Calibri"/>
            </a:endParaRPr>
          </a:p>
        </p:txBody>
      </p:sp>
      <p:grpSp>
        <p:nvGrpSpPr>
          <p:cNvPr id="11" name="object 11"/>
          <p:cNvGrpSpPr/>
          <p:nvPr/>
        </p:nvGrpSpPr>
        <p:grpSpPr>
          <a:xfrm>
            <a:off x="14457417" y="11120821"/>
            <a:ext cx="13128027" cy="28638833"/>
            <a:chOff x="14684658" y="10822945"/>
            <a:chExt cx="12900786" cy="29264195"/>
          </a:xfrm>
        </p:grpSpPr>
        <p:sp>
          <p:nvSpPr>
            <p:cNvPr id="12" name="object 12"/>
            <p:cNvSpPr/>
            <p:nvPr/>
          </p:nvSpPr>
          <p:spPr>
            <a:xfrm>
              <a:off x="14684658" y="11413161"/>
              <a:ext cx="237423" cy="28673980"/>
            </a:xfrm>
            <a:custGeom>
              <a:avLst/>
              <a:gdLst/>
              <a:ahLst/>
              <a:cxnLst/>
              <a:rect l="l" t="t" r="r" b="b"/>
              <a:pathLst>
                <a:path w="110490" h="13343890">
                  <a:moveTo>
                    <a:pt x="109953" y="0"/>
                  </a:moveTo>
                  <a:lnTo>
                    <a:pt x="0" y="13343695"/>
                  </a:lnTo>
                </a:path>
              </a:pathLst>
            </a:custGeom>
            <a:ln w="4433">
              <a:solidFill>
                <a:srgbClr val="0D2840"/>
              </a:solidFill>
            </a:ln>
          </p:spPr>
          <p:txBody>
            <a:bodyPr wrap="square" lIns="0" tIns="0" rIns="0" bIns="0" rtlCol="0"/>
            <a:lstStyle/>
            <a:p>
              <a:endParaRPr/>
            </a:p>
          </p:txBody>
        </p:sp>
        <p:pic>
          <p:nvPicPr>
            <p:cNvPr id="13" name="object 13"/>
            <p:cNvPicPr/>
            <p:nvPr/>
          </p:nvPicPr>
          <p:blipFill>
            <a:blip r:embed="R8bd02420e62841a1" cstate="print"/>
            <a:stretch>
              <a:fillRect/>
            </a:stretch>
          </p:blipFill>
          <p:spPr>
            <a:xfrm>
              <a:off x="15342317" y="10822945"/>
              <a:ext cx="12243127" cy="5903534"/>
            </a:xfrm>
            <a:prstGeom prst="rect">
              <a:avLst/>
            </a:prstGeom>
          </p:spPr>
        </p:pic>
      </p:grpSp>
      <p:sp>
        <p:nvSpPr>
          <p:cNvPr id="14" name="object 14"/>
          <p:cNvSpPr txBox="1"/>
          <p:nvPr/>
        </p:nvSpPr>
        <p:spPr>
          <a:xfrm>
            <a:off x="14893721" y="34062461"/>
            <a:ext cx="13518113" cy="4075815"/>
          </a:xfrm>
          <a:prstGeom prst="rect">
            <a:avLst/>
          </a:prstGeom>
        </p:spPr>
        <p:txBody>
          <a:bodyPr vert="horz" wrap="square" lIns="0" tIns="11430" rIns="0" bIns="0" rtlCol="0">
            <a:spAutoFit/>
          </a:bodyPr>
          <a:lstStyle/>
          <a:p>
            <a:pPr marL="12700">
              <a:lnSpc>
                <a:spcPct val="100000"/>
              </a:lnSpc>
              <a:spcBef>
                <a:spcPts val="90"/>
              </a:spcBef>
            </a:pPr>
            <a:r>
              <a:rPr sz="6016" b="1" spc="-10" dirty="0">
                <a:solidFill>
                  <a:schemeClr val="tx2">
                    <a:lumMod val="75000"/>
                  </a:schemeClr>
                </a:solidFill>
                <a:latin typeface="Calibri"/>
                <a:cs typeface="Calibri"/>
              </a:rPr>
              <a:t>Referências</a:t>
            </a:r>
            <a:endParaRPr sz="6016" dirty="0">
              <a:solidFill>
                <a:schemeClr val="tx2">
                  <a:lumMod val="75000"/>
                </a:schemeClr>
              </a:solidFill>
              <a:latin typeface="Calibri"/>
              <a:cs typeface="Calibri"/>
            </a:endParaRPr>
          </a:p>
          <a:p>
            <a:pPr marL="12700" marR="5080" indent="175260" algn="just">
              <a:lnSpc>
                <a:spcPct val="116399"/>
              </a:lnSpc>
              <a:spcBef>
                <a:spcPts val="1115"/>
              </a:spcBef>
              <a:buAutoNum type="arabicPeriod"/>
              <a:tabLst>
                <a:tab pos="187960" algn="l"/>
              </a:tabLst>
            </a:pPr>
            <a:r>
              <a:rPr sz="2256" dirty="0">
                <a:solidFill>
                  <a:schemeClr val="tx2">
                    <a:lumMod val="75000"/>
                  </a:schemeClr>
                </a:solidFill>
                <a:latin typeface="Calibri"/>
                <a:cs typeface="Calibri"/>
              </a:rPr>
              <a:t>Carter</a:t>
            </a:r>
            <a:r>
              <a:rPr sz="2256" spc="365" dirty="0">
                <a:solidFill>
                  <a:schemeClr val="tx2">
                    <a:lumMod val="75000"/>
                  </a:schemeClr>
                </a:solidFill>
                <a:latin typeface="Calibri"/>
                <a:cs typeface="Calibri"/>
              </a:rPr>
              <a:t> </a:t>
            </a:r>
            <a:r>
              <a:rPr sz="2256" dirty="0">
                <a:solidFill>
                  <a:schemeClr val="tx2">
                    <a:lumMod val="75000"/>
                  </a:schemeClr>
                </a:solidFill>
                <a:latin typeface="Calibri"/>
                <a:cs typeface="Calibri"/>
              </a:rPr>
              <a:t>TH,</a:t>
            </a:r>
            <a:r>
              <a:rPr sz="2256" spc="365" dirty="0">
                <a:solidFill>
                  <a:schemeClr val="tx2">
                    <a:lumMod val="75000"/>
                  </a:schemeClr>
                </a:solidFill>
                <a:latin typeface="Calibri"/>
                <a:cs typeface="Calibri"/>
              </a:rPr>
              <a:t> </a:t>
            </a:r>
            <a:r>
              <a:rPr sz="2256" dirty="0">
                <a:solidFill>
                  <a:schemeClr val="tx2">
                    <a:lumMod val="75000"/>
                  </a:schemeClr>
                </a:solidFill>
                <a:latin typeface="Calibri"/>
                <a:cs typeface="Calibri"/>
              </a:rPr>
              <a:t>Duckworth</a:t>
            </a:r>
            <a:r>
              <a:rPr sz="2256" spc="365" dirty="0">
                <a:solidFill>
                  <a:schemeClr val="tx2">
                    <a:lumMod val="75000"/>
                  </a:schemeClr>
                </a:solidFill>
                <a:latin typeface="Calibri"/>
                <a:cs typeface="Calibri"/>
              </a:rPr>
              <a:t> </a:t>
            </a:r>
            <a:r>
              <a:rPr sz="2256" dirty="0">
                <a:solidFill>
                  <a:schemeClr val="tx2">
                    <a:lumMod val="75000"/>
                  </a:schemeClr>
                </a:solidFill>
                <a:latin typeface="Calibri"/>
                <a:cs typeface="Calibri"/>
              </a:rPr>
              <a:t>AD,</a:t>
            </a:r>
            <a:r>
              <a:rPr sz="2256" spc="365" dirty="0">
                <a:solidFill>
                  <a:schemeClr val="tx2">
                    <a:lumMod val="75000"/>
                  </a:schemeClr>
                </a:solidFill>
                <a:latin typeface="Calibri"/>
                <a:cs typeface="Calibri"/>
              </a:rPr>
              <a:t> </a:t>
            </a:r>
            <a:r>
              <a:rPr sz="2256" dirty="0">
                <a:solidFill>
                  <a:schemeClr val="tx2">
                    <a:lumMod val="75000"/>
                  </a:schemeClr>
                </a:solidFill>
                <a:latin typeface="Calibri"/>
                <a:cs typeface="Calibri"/>
              </a:rPr>
              <a:t>White</a:t>
            </a:r>
            <a:r>
              <a:rPr sz="2256" spc="365" dirty="0">
                <a:solidFill>
                  <a:schemeClr val="tx2">
                    <a:lumMod val="75000"/>
                  </a:schemeClr>
                </a:solidFill>
                <a:latin typeface="Calibri"/>
                <a:cs typeface="Calibri"/>
              </a:rPr>
              <a:t> </a:t>
            </a:r>
            <a:r>
              <a:rPr sz="2256" dirty="0">
                <a:solidFill>
                  <a:schemeClr val="tx2">
                    <a:lumMod val="75000"/>
                  </a:schemeClr>
                </a:solidFill>
                <a:latin typeface="Calibri"/>
                <a:cs typeface="Calibri"/>
              </a:rPr>
              <a:t>TO.</a:t>
            </a:r>
            <a:r>
              <a:rPr sz="2256" spc="365" dirty="0">
                <a:solidFill>
                  <a:schemeClr val="tx2">
                    <a:lumMod val="75000"/>
                  </a:schemeClr>
                </a:solidFill>
                <a:latin typeface="Calibri"/>
                <a:cs typeface="Calibri"/>
              </a:rPr>
              <a:t> </a:t>
            </a:r>
            <a:r>
              <a:rPr sz="2256" dirty="0">
                <a:solidFill>
                  <a:schemeClr val="tx2">
                    <a:lumMod val="75000"/>
                  </a:schemeClr>
                </a:solidFill>
                <a:latin typeface="Calibri"/>
                <a:cs typeface="Calibri"/>
              </a:rPr>
              <a:t>Medial</a:t>
            </a:r>
            <a:r>
              <a:rPr sz="2256" spc="370" dirty="0">
                <a:solidFill>
                  <a:schemeClr val="tx2">
                    <a:lumMod val="75000"/>
                  </a:schemeClr>
                </a:solidFill>
                <a:latin typeface="Calibri"/>
                <a:cs typeface="Calibri"/>
              </a:rPr>
              <a:t> </a:t>
            </a:r>
            <a:r>
              <a:rPr sz="2256" dirty="0">
                <a:solidFill>
                  <a:schemeClr val="tx2">
                    <a:lumMod val="75000"/>
                  </a:schemeClr>
                </a:solidFill>
                <a:latin typeface="Calibri"/>
                <a:cs typeface="Calibri"/>
              </a:rPr>
              <a:t>malleolar</a:t>
            </a:r>
            <a:r>
              <a:rPr sz="2256" spc="365" dirty="0">
                <a:solidFill>
                  <a:schemeClr val="tx2">
                    <a:lumMod val="75000"/>
                  </a:schemeClr>
                </a:solidFill>
                <a:latin typeface="Calibri"/>
                <a:cs typeface="Calibri"/>
              </a:rPr>
              <a:t> </a:t>
            </a:r>
            <a:r>
              <a:rPr sz="2256" dirty="0">
                <a:solidFill>
                  <a:schemeClr val="tx2">
                    <a:lumMod val="75000"/>
                  </a:schemeClr>
                </a:solidFill>
                <a:latin typeface="Calibri"/>
                <a:cs typeface="Calibri"/>
              </a:rPr>
              <a:t>fractures:</a:t>
            </a:r>
            <a:r>
              <a:rPr sz="2256" spc="365" dirty="0">
                <a:solidFill>
                  <a:schemeClr val="tx2">
                    <a:lumMod val="75000"/>
                  </a:schemeClr>
                </a:solidFill>
                <a:latin typeface="Calibri"/>
                <a:cs typeface="Calibri"/>
              </a:rPr>
              <a:t> </a:t>
            </a:r>
            <a:r>
              <a:rPr sz="2256" dirty="0">
                <a:solidFill>
                  <a:schemeClr val="tx2">
                    <a:lumMod val="75000"/>
                  </a:schemeClr>
                </a:solidFill>
                <a:latin typeface="Calibri"/>
                <a:cs typeface="Calibri"/>
              </a:rPr>
              <a:t>Current</a:t>
            </a:r>
            <a:r>
              <a:rPr sz="2256" spc="365" dirty="0">
                <a:solidFill>
                  <a:schemeClr val="tx2">
                    <a:lumMod val="75000"/>
                  </a:schemeClr>
                </a:solidFill>
                <a:latin typeface="Calibri"/>
                <a:cs typeface="Calibri"/>
              </a:rPr>
              <a:t> </a:t>
            </a:r>
            <a:r>
              <a:rPr sz="2256" dirty="0">
                <a:solidFill>
                  <a:schemeClr val="tx2">
                    <a:lumMod val="75000"/>
                  </a:schemeClr>
                </a:solidFill>
                <a:latin typeface="Calibri"/>
                <a:cs typeface="Calibri"/>
              </a:rPr>
              <a:t>treatment</a:t>
            </a:r>
            <a:r>
              <a:rPr sz="2256" spc="365" dirty="0">
                <a:solidFill>
                  <a:schemeClr val="tx2">
                    <a:lumMod val="75000"/>
                  </a:schemeClr>
                </a:solidFill>
                <a:latin typeface="Calibri"/>
                <a:cs typeface="Calibri"/>
              </a:rPr>
              <a:t> </a:t>
            </a:r>
            <a:r>
              <a:rPr sz="2256" spc="-10" dirty="0">
                <a:solidFill>
                  <a:schemeClr val="tx2">
                    <a:lumMod val="75000"/>
                  </a:schemeClr>
                </a:solidFill>
                <a:latin typeface="Calibri"/>
                <a:cs typeface="Calibri"/>
              </a:rPr>
              <a:t>concepts. </a:t>
            </a:r>
            <a:r>
              <a:rPr sz="2256" dirty="0">
                <a:solidFill>
                  <a:schemeClr val="tx2">
                    <a:lumMod val="75000"/>
                  </a:schemeClr>
                </a:solidFill>
                <a:latin typeface="Calibri"/>
                <a:cs typeface="Calibri"/>
              </a:rPr>
              <a:t>BoneJoint</a:t>
            </a:r>
            <a:r>
              <a:rPr sz="2256" spc="85" dirty="0">
                <a:solidFill>
                  <a:schemeClr val="tx2">
                    <a:lumMod val="75000"/>
                  </a:schemeClr>
                </a:solidFill>
                <a:latin typeface="Calibri"/>
                <a:cs typeface="Calibri"/>
              </a:rPr>
              <a:t> </a:t>
            </a:r>
            <a:r>
              <a:rPr sz="2256" dirty="0">
                <a:solidFill>
                  <a:schemeClr val="tx2">
                    <a:lumMod val="75000"/>
                  </a:schemeClr>
                </a:solidFill>
                <a:latin typeface="Calibri"/>
                <a:cs typeface="Calibri"/>
              </a:rPr>
              <a:t>J.</a:t>
            </a:r>
            <a:r>
              <a:rPr sz="2256" spc="85" dirty="0">
                <a:solidFill>
                  <a:schemeClr val="tx2">
                    <a:lumMod val="75000"/>
                  </a:schemeClr>
                </a:solidFill>
                <a:latin typeface="Calibri"/>
                <a:cs typeface="Calibri"/>
              </a:rPr>
              <a:t> </a:t>
            </a:r>
            <a:r>
              <a:rPr sz="2256" spc="-10" dirty="0">
                <a:solidFill>
                  <a:schemeClr val="tx2">
                    <a:lumMod val="75000"/>
                  </a:schemeClr>
                </a:solidFill>
                <a:latin typeface="Calibri"/>
                <a:cs typeface="Calibri"/>
              </a:rPr>
              <a:t>2019;101-B:512-</a:t>
            </a:r>
            <a:r>
              <a:rPr sz="2256" spc="-20" dirty="0">
                <a:solidFill>
                  <a:schemeClr val="tx2">
                    <a:lumMod val="75000"/>
                  </a:schemeClr>
                </a:solidFill>
                <a:latin typeface="Calibri"/>
                <a:cs typeface="Calibri"/>
              </a:rPr>
              <a:t>521.</a:t>
            </a:r>
            <a:endParaRPr sz="2256" dirty="0">
              <a:solidFill>
                <a:schemeClr val="tx2">
                  <a:lumMod val="75000"/>
                </a:schemeClr>
              </a:solidFill>
              <a:latin typeface="Calibri"/>
              <a:cs typeface="Calibri"/>
            </a:endParaRPr>
          </a:p>
          <a:p>
            <a:pPr marL="12700" marR="5080" indent="152400" algn="just">
              <a:lnSpc>
                <a:spcPct val="116399"/>
              </a:lnSpc>
              <a:buAutoNum type="arabicPeriod"/>
              <a:tabLst>
                <a:tab pos="165100" algn="l"/>
              </a:tabLst>
            </a:pPr>
            <a:r>
              <a:rPr sz="2256" dirty="0">
                <a:solidFill>
                  <a:schemeClr val="tx2">
                    <a:lumMod val="75000"/>
                  </a:schemeClr>
                </a:solidFill>
                <a:latin typeface="Calibri"/>
                <a:cs typeface="Calibri"/>
              </a:rPr>
              <a:t>Tekin</a:t>
            </a:r>
            <a:r>
              <a:rPr sz="2256" spc="170" dirty="0">
                <a:solidFill>
                  <a:schemeClr val="tx2">
                    <a:lumMod val="75000"/>
                  </a:schemeClr>
                </a:solidFill>
                <a:latin typeface="Calibri"/>
                <a:cs typeface="Calibri"/>
              </a:rPr>
              <a:t> </a:t>
            </a:r>
            <a:r>
              <a:rPr sz="2256" dirty="0">
                <a:solidFill>
                  <a:schemeClr val="tx2">
                    <a:lumMod val="75000"/>
                  </a:schemeClr>
                </a:solidFill>
                <a:latin typeface="Calibri"/>
                <a:cs typeface="Calibri"/>
              </a:rPr>
              <a:t>AÇ,</a:t>
            </a:r>
            <a:r>
              <a:rPr sz="2256" spc="170" dirty="0">
                <a:solidFill>
                  <a:schemeClr val="tx2">
                    <a:lumMod val="75000"/>
                  </a:schemeClr>
                </a:solidFill>
                <a:latin typeface="Calibri"/>
                <a:cs typeface="Calibri"/>
              </a:rPr>
              <a:t> </a:t>
            </a:r>
            <a:r>
              <a:rPr sz="2256" dirty="0">
                <a:solidFill>
                  <a:schemeClr val="tx2">
                    <a:lumMod val="75000"/>
                  </a:schemeClr>
                </a:solidFill>
                <a:latin typeface="Calibri"/>
                <a:cs typeface="Calibri"/>
              </a:rPr>
              <a:t>Çabuk</a:t>
            </a:r>
            <a:r>
              <a:rPr sz="2256" spc="170" dirty="0">
                <a:solidFill>
                  <a:schemeClr val="tx2">
                    <a:lumMod val="75000"/>
                  </a:schemeClr>
                </a:solidFill>
                <a:latin typeface="Calibri"/>
                <a:cs typeface="Calibri"/>
              </a:rPr>
              <a:t> </a:t>
            </a:r>
            <a:r>
              <a:rPr sz="2256" dirty="0">
                <a:solidFill>
                  <a:schemeClr val="tx2">
                    <a:lumMod val="75000"/>
                  </a:schemeClr>
                </a:solidFill>
                <a:latin typeface="Calibri"/>
                <a:cs typeface="Calibri"/>
              </a:rPr>
              <a:t>H,</a:t>
            </a:r>
            <a:r>
              <a:rPr sz="2256" spc="175" dirty="0">
                <a:solidFill>
                  <a:schemeClr val="tx2">
                    <a:lumMod val="75000"/>
                  </a:schemeClr>
                </a:solidFill>
                <a:latin typeface="Calibri"/>
                <a:cs typeface="Calibri"/>
              </a:rPr>
              <a:t> </a:t>
            </a:r>
            <a:r>
              <a:rPr sz="2256" dirty="0">
                <a:solidFill>
                  <a:schemeClr val="tx2">
                    <a:lumMod val="75000"/>
                  </a:schemeClr>
                </a:solidFill>
                <a:latin typeface="Calibri"/>
                <a:cs typeface="Calibri"/>
              </a:rPr>
              <a:t>Dedeoğlu</a:t>
            </a:r>
            <a:r>
              <a:rPr sz="2256" spc="170" dirty="0">
                <a:solidFill>
                  <a:schemeClr val="tx2">
                    <a:lumMod val="75000"/>
                  </a:schemeClr>
                </a:solidFill>
                <a:latin typeface="Calibri"/>
                <a:cs typeface="Calibri"/>
              </a:rPr>
              <a:t> </a:t>
            </a:r>
            <a:r>
              <a:rPr sz="2256" dirty="0">
                <a:solidFill>
                  <a:schemeClr val="tx2">
                    <a:lumMod val="75000"/>
                  </a:schemeClr>
                </a:solidFill>
                <a:latin typeface="Calibri"/>
                <a:cs typeface="Calibri"/>
              </a:rPr>
              <a:t>SS,</a:t>
            </a:r>
            <a:r>
              <a:rPr sz="2256" spc="170" dirty="0">
                <a:solidFill>
                  <a:schemeClr val="tx2">
                    <a:lumMod val="75000"/>
                  </a:schemeClr>
                </a:solidFill>
                <a:latin typeface="Calibri"/>
                <a:cs typeface="Calibri"/>
              </a:rPr>
              <a:t> </a:t>
            </a:r>
            <a:r>
              <a:rPr sz="2256" dirty="0">
                <a:solidFill>
                  <a:schemeClr val="tx2">
                    <a:lumMod val="75000"/>
                  </a:schemeClr>
                </a:solidFill>
                <a:latin typeface="Calibri"/>
                <a:cs typeface="Calibri"/>
              </a:rPr>
              <a:t>Saygılı</a:t>
            </a:r>
            <a:r>
              <a:rPr sz="2256" spc="175" dirty="0">
                <a:solidFill>
                  <a:schemeClr val="tx2">
                    <a:lumMod val="75000"/>
                  </a:schemeClr>
                </a:solidFill>
                <a:latin typeface="Calibri"/>
                <a:cs typeface="Calibri"/>
              </a:rPr>
              <a:t> </a:t>
            </a:r>
            <a:r>
              <a:rPr sz="2256" dirty="0">
                <a:solidFill>
                  <a:schemeClr val="tx2">
                    <a:lumMod val="75000"/>
                  </a:schemeClr>
                </a:solidFill>
                <a:latin typeface="Calibri"/>
                <a:cs typeface="Calibri"/>
              </a:rPr>
              <a:t>MS,</a:t>
            </a:r>
            <a:r>
              <a:rPr sz="2256" spc="170" dirty="0">
                <a:solidFill>
                  <a:schemeClr val="tx2">
                    <a:lumMod val="75000"/>
                  </a:schemeClr>
                </a:solidFill>
                <a:latin typeface="Calibri"/>
                <a:cs typeface="Calibri"/>
              </a:rPr>
              <a:t> </a:t>
            </a:r>
            <a:r>
              <a:rPr sz="2256" dirty="0">
                <a:solidFill>
                  <a:schemeClr val="tx2">
                    <a:lumMod val="75000"/>
                  </a:schemeClr>
                </a:solidFill>
                <a:latin typeface="Calibri"/>
                <a:cs typeface="Calibri"/>
              </a:rPr>
              <a:t>AdaşM,</a:t>
            </a:r>
            <a:r>
              <a:rPr sz="2256" spc="170" dirty="0">
                <a:solidFill>
                  <a:schemeClr val="tx2">
                    <a:lumMod val="75000"/>
                  </a:schemeClr>
                </a:solidFill>
                <a:latin typeface="Calibri"/>
                <a:cs typeface="Calibri"/>
              </a:rPr>
              <a:t> </a:t>
            </a:r>
            <a:r>
              <a:rPr sz="2256" dirty="0">
                <a:solidFill>
                  <a:schemeClr val="tx2">
                    <a:lumMod val="75000"/>
                  </a:schemeClr>
                </a:solidFill>
                <a:latin typeface="Calibri"/>
                <a:cs typeface="Calibri"/>
              </a:rPr>
              <a:t>Büyükkurt</a:t>
            </a:r>
            <a:r>
              <a:rPr sz="2256" spc="175" dirty="0">
                <a:solidFill>
                  <a:schemeClr val="tx2">
                    <a:lumMod val="75000"/>
                  </a:schemeClr>
                </a:solidFill>
                <a:latin typeface="Calibri"/>
                <a:cs typeface="Calibri"/>
              </a:rPr>
              <a:t> </a:t>
            </a:r>
            <a:r>
              <a:rPr sz="2256" dirty="0">
                <a:solidFill>
                  <a:schemeClr val="tx2">
                    <a:lumMod val="75000"/>
                  </a:schemeClr>
                </a:solidFill>
                <a:latin typeface="Calibri"/>
                <a:cs typeface="Calibri"/>
              </a:rPr>
              <a:t>CD,</a:t>
            </a:r>
            <a:r>
              <a:rPr sz="2256" spc="170" dirty="0">
                <a:solidFill>
                  <a:schemeClr val="tx2">
                    <a:lumMod val="75000"/>
                  </a:schemeClr>
                </a:solidFill>
                <a:latin typeface="Calibri"/>
                <a:cs typeface="Calibri"/>
              </a:rPr>
              <a:t> </a:t>
            </a:r>
            <a:r>
              <a:rPr sz="2256" dirty="0">
                <a:solidFill>
                  <a:schemeClr val="tx2">
                    <a:lumMod val="75000"/>
                  </a:schemeClr>
                </a:solidFill>
                <a:latin typeface="Calibri"/>
                <a:cs typeface="Calibri"/>
              </a:rPr>
              <a:t>Gürbüz</a:t>
            </a:r>
            <a:r>
              <a:rPr sz="2256" spc="170" dirty="0">
                <a:solidFill>
                  <a:schemeClr val="tx2">
                    <a:lumMod val="75000"/>
                  </a:schemeClr>
                </a:solidFill>
                <a:latin typeface="Calibri"/>
                <a:cs typeface="Calibri"/>
              </a:rPr>
              <a:t> </a:t>
            </a:r>
            <a:r>
              <a:rPr sz="2256" dirty="0">
                <a:solidFill>
                  <a:schemeClr val="tx2">
                    <a:lumMod val="75000"/>
                  </a:schemeClr>
                </a:solidFill>
                <a:latin typeface="Calibri"/>
                <a:cs typeface="Calibri"/>
              </a:rPr>
              <a:t>H,</a:t>
            </a:r>
            <a:r>
              <a:rPr sz="2256" spc="175" dirty="0">
                <a:solidFill>
                  <a:schemeClr val="tx2">
                    <a:lumMod val="75000"/>
                  </a:schemeClr>
                </a:solidFill>
                <a:latin typeface="Calibri"/>
                <a:cs typeface="Calibri"/>
              </a:rPr>
              <a:t> </a:t>
            </a:r>
            <a:r>
              <a:rPr sz="2256" dirty="0">
                <a:solidFill>
                  <a:schemeClr val="tx2">
                    <a:lumMod val="75000"/>
                  </a:schemeClr>
                </a:solidFill>
                <a:latin typeface="Calibri"/>
                <a:cs typeface="Calibri"/>
              </a:rPr>
              <a:t>Çakar</a:t>
            </a:r>
            <a:r>
              <a:rPr sz="2256" spc="170" dirty="0">
                <a:solidFill>
                  <a:schemeClr val="tx2">
                    <a:lumMod val="75000"/>
                  </a:schemeClr>
                </a:solidFill>
                <a:latin typeface="Calibri"/>
                <a:cs typeface="Calibri"/>
              </a:rPr>
              <a:t> </a:t>
            </a:r>
            <a:r>
              <a:rPr sz="2256" dirty="0">
                <a:solidFill>
                  <a:schemeClr val="tx2">
                    <a:lumMod val="75000"/>
                  </a:schemeClr>
                </a:solidFill>
                <a:latin typeface="Calibri"/>
                <a:cs typeface="Calibri"/>
              </a:rPr>
              <a:t>M,</a:t>
            </a:r>
            <a:r>
              <a:rPr sz="2256" spc="170" dirty="0">
                <a:solidFill>
                  <a:schemeClr val="tx2">
                    <a:lumMod val="75000"/>
                  </a:schemeClr>
                </a:solidFill>
                <a:latin typeface="Calibri"/>
                <a:cs typeface="Calibri"/>
              </a:rPr>
              <a:t> </a:t>
            </a:r>
            <a:r>
              <a:rPr sz="2256" dirty="0">
                <a:solidFill>
                  <a:schemeClr val="tx2">
                    <a:lumMod val="75000"/>
                  </a:schemeClr>
                </a:solidFill>
                <a:latin typeface="Calibri"/>
                <a:cs typeface="Calibri"/>
              </a:rPr>
              <a:t>Tekin</a:t>
            </a:r>
            <a:r>
              <a:rPr sz="2256" spc="170" dirty="0">
                <a:solidFill>
                  <a:schemeClr val="tx2">
                    <a:lumMod val="75000"/>
                  </a:schemeClr>
                </a:solidFill>
                <a:latin typeface="Calibri"/>
                <a:cs typeface="Calibri"/>
              </a:rPr>
              <a:t> </a:t>
            </a:r>
            <a:r>
              <a:rPr sz="2256" spc="-25" dirty="0">
                <a:solidFill>
                  <a:schemeClr val="tx2">
                    <a:lumMod val="75000"/>
                  </a:schemeClr>
                </a:solidFill>
                <a:latin typeface="Calibri"/>
                <a:cs typeface="Calibri"/>
              </a:rPr>
              <a:t>ZN. </a:t>
            </a:r>
            <a:r>
              <a:rPr sz="2256" dirty="0">
                <a:solidFill>
                  <a:schemeClr val="tx2">
                    <a:lumMod val="75000"/>
                  </a:schemeClr>
                </a:solidFill>
                <a:latin typeface="Calibri"/>
                <a:cs typeface="Calibri"/>
              </a:rPr>
              <a:t>Anterograde</a:t>
            </a:r>
            <a:r>
              <a:rPr sz="2256" spc="325" dirty="0">
                <a:solidFill>
                  <a:schemeClr val="tx2">
                    <a:lumMod val="75000"/>
                  </a:schemeClr>
                </a:solidFill>
                <a:latin typeface="Calibri"/>
                <a:cs typeface="Calibri"/>
              </a:rPr>
              <a:t> </a:t>
            </a:r>
            <a:r>
              <a:rPr sz="2256" dirty="0">
                <a:solidFill>
                  <a:schemeClr val="tx2">
                    <a:lumMod val="75000"/>
                  </a:schemeClr>
                </a:solidFill>
                <a:latin typeface="Calibri"/>
                <a:cs typeface="Calibri"/>
              </a:rPr>
              <a:t>Headless</a:t>
            </a:r>
            <a:r>
              <a:rPr sz="2256" spc="325" dirty="0">
                <a:solidFill>
                  <a:schemeClr val="tx2">
                    <a:lumMod val="75000"/>
                  </a:schemeClr>
                </a:solidFill>
                <a:latin typeface="Calibri"/>
                <a:cs typeface="Calibri"/>
              </a:rPr>
              <a:t> </a:t>
            </a:r>
            <a:r>
              <a:rPr sz="2256" dirty="0">
                <a:solidFill>
                  <a:schemeClr val="tx2">
                    <a:lumMod val="75000"/>
                  </a:schemeClr>
                </a:solidFill>
                <a:latin typeface="Calibri"/>
                <a:cs typeface="Calibri"/>
              </a:rPr>
              <a:t>Cannulated</a:t>
            </a:r>
            <a:r>
              <a:rPr sz="2256" spc="330" dirty="0">
                <a:solidFill>
                  <a:schemeClr val="tx2">
                    <a:lumMod val="75000"/>
                  </a:schemeClr>
                </a:solidFill>
                <a:latin typeface="Calibri"/>
                <a:cs typeface="Calibri"/>
              </a:rPr>
              <a:t> </a:t>
            </a:r>
            <a:r>
              <a:rPr sz="2256" dirty="0">
                <a:solidFill>
                  <a:schemeClr val="tx2">
                    <a:lumMod val="75000"/>
                  </a:schemeClr>
                </a:solidFill>
                <a:latin typeface="Calibri"/>
                <a:cs typeface="Calibri"/>
              </a:rPr>
              <a:t>Screw</a:t>
            </a:r>
            <a:r>
              <a:rPr sz="2256" spc="325" dirty="0">
                <a:solidFill>
                  <a:schemeClr val="tx2">
                    <a:lumMod val="75000"/>
                  </a:schemeClr>
                </a:solidFill>
                <a:latin typeface="Calibri"/>
                <a:cs typeface="Calibri"/>
              </a:rPr>
              <a:t> </a:t>
            </a:r>
            <a:r>
              <a:rPr sz="2256" dirty="0">
                <a:solidFill>
                  <a:schemeClr val="tx2">
                    <a:lumMod val="75000"/>
                  </a:schemeClr>
                </a:solidFill>
                <a:latin typeface="Calibri"/>
                <a:cs typeface="Calibri"/>
              </a:rPr>
              <a:t>Fixation</a:t>
            </a:r>
            <a:r>
              <a:rPr sz="2256" spc="330" dirty="0">
                <a:solidFill>
                  <a:schemeClr val="tx2">
                    <a:lumMod val="75000"/>
                  </a:schemeClr>
                </a:solidFill>
                <a:latin typeface="Calibri"/>
                <a:cs typeface="Calibri"/>
              </a:rPr>
              <a:t> </a:t>
            </a:r>
            <a:r>
              <a:rPr sz="2256" dirty="0">
                <a:solidFill>
                  <a:schemeClr val="tx2">
                    <a:lumMod val="75000"/>
                  </a:schemeClr>
                </a:solidFill>
                <a:latin typeface="Calibri"/>
                <a:cs typeface="Calibri"/>
              </a:rPr>
              <a:t>in</a:t>
            </a:r>
            <a:r>
              <a:rPr sz="2256" spc="325" dirty="0">
                <a:solidFill>
                  <a:schemeClr val="tx2">
                    <a:lumMod val="75000"/>
                  </a:schemeClr>
                </a:solidFill>
                <a:latin typeface="Calibri"/>
                <a:cs typeface="Calibri"/>
              </a:rPr>
              <a:t> </a:t>
            </a:r>
            <a:r>
              <a:rPr sz="2256" dirty="0">
                <a:solidFill>
                  <a:schemeClr val="tx2">
                    <a:lumMod val="75000"/>
                  </a:schemeClr>
                </a:solidFill>
                <a:latin typeface="Calibri"/>
                <a:cs typeface="Calibri"/>
              </a:rPr>
              <a:t>the</a:t>
            </a:r>
            <a:r>
              <a:rPr sz="2256" spc="330" dirty="0">
                <a:solidFill>
                  <a:schemeClr val="tx2">
                    <a:lumMod val="75000"/>
                  </a:schemeClr>
                </a:solidFill>
                <a:latin typeface="Calibri"/>
                <a:cs typeface="Calibri"/>
              </a:rPr>
              <a:t> </a:t>
            </a:r>
            <a:r>
              <a:rPr sz="2256" dirty="0">
                <a:solidFill>
                  <a:schemeClr val="tx2">
                    <a:lumMod val="75000"/>
                  </a:schemeClr>
                </a:solidFill>
                <a:latin typeface="Calibri"/>
                <a:cs typeface="Calibri"/>
              </a:rPr>
              <a:t>Treatment</a:t>
            </a:r>
            <a:r>
              <a:rPr sz="2256" spc="325" dirty="0">
                <a:solidFill>
                  <a:schemeClr val="tx2">
                    <a:lumMod val="75000"/>
                  </a:schemeClr>
                </a:solidFill>
                <a:latin typeface="Calibri"/>
                <a:cs typeface="Calibri"/>
              </a:rPr>
              <a:t> </a:t>
            </a:r>
            <a:r>
              <a:rPr sz="2256" dirty="0">
                <a:solidFill>
                  <a:schemeClr val="tx2">
                    <a:lumMod val="75000"/>
                  </a:schemeClr>
                </a:solidFill>
                <a:latin typeface="Calibri"/>
                <a:cs typeface="Calibri"/>
              </a:rPr>
              <a:t>of</a:t>
            </a:r>
            <a:r>
              <a:rPr sz="2256" spc="330" dirty="0">
                <a:solidFill>
                  <a:schemeClr val="tx2">
                    <a:lumMod val="75000"/>
                  </a:schemeClr>
                </a:solidFill>
                <a:latin typeface="Calibri"/>
                <a:cs typeface="Calibri"/>
              </a:rPr>
              <a:t> </a:t>
            </a:r>
            <a:r>
              <a:rPr sz="2256" dirty="0">
                <a:solidFill>
                  <a:schemeClr val="tx2">
                    <a:lumMod val="75000"/>
                  </a:schemeClr>
                </a:solidFill>
                <a:latin typeface="Calibri"/>
                <a:cs typeface="Calibri"/>
              </a:rPr>
              <a:t>Medial</a:t>
            </a:r>
            <a:r>
              <a:rPr sz="2256" spc="325" dirty="0">
                <a:solidFill>
                  <a:schemeClr val="tx2">
                    <a:lumMod val="75000"/>
                  </a:schemeClr>
                </a:solidFill>
                <a:latin typeface="Calibri"/>
                <a:cs typeface="Calibri"/>
              </a:rPr>
              <a:t> </a:t>
            </a:r>
            <a:r>
              <a:rPr sz="2256" dirty="0">
                <a:solidFill>
                  <a:schemeClr val="tx2">
                    <a:lumMod val="75000"/>
                  </a:schemeClr>
                </a:solidFill>
                <a:latin typeface="Calibri"/>
                <a:cs typeface="Calibri"/>
              </a:rPr>
              <a:t>Malleolar</a:t>
            </a:r>
            <a:r>
              <a:rPr sz="2256" spc="325" dirty="0">
                <a:solidFill>
                  <a:schemeClr val="tx2">
                    <a:lumMod val="75000"/>
                  </a:schemeClr>
                </a:solidFill>
                <a:latin typeface="Calibri"/>
                <a:cs typeface="Calibri"/>
              </a:rPr>
              <a:t> </a:t>
            </a:r>
            <a:r>
              <a:rPr sz="2256" spc="-10" dirty="0">
                <a:solidFill>
                  <a:schemeClr val="tx2">
                    <a:lumMod val="75000"/>
                  </a:schemeClr>
                </a:solidFill>
                <a:latin typeface="Calibri"/>
                <a:cs typeface="Calibri"/>
              </a:rPr>
              <a:t>Fractures: </a:t>
            </a:r>
            <a:r>
              <a:rPr sz="2256" dirty="0">
                <a:solidFill>
                  <a:schemeClr val="tx2">
                    <a:lumMod val="75000"/>
                  </a:schemeClr>
                </a:solidFill>
                <a:latin typeface="Calibri"/>
                <a:cs typeface="Calibri"/>
              </a:rPr>
              <a:t>Evaluation</a:t>
            </a:r>
            <a:r>
              <a:rPr sz="2256" spc="35" dirty="0">
                <a:solidFill>
                  <a:schemeClr val="tx2">
                    <a:lumMod val="75000"/>
                  </a:schemeClr>
                </a:solidFill>
                <a:latin typeface="Calibri"/>
                <a:cs typeface="Calibri"/>
              </a:rPr>
              <a:t> </a:t>
            </a:r>
            <a:r>
              <a:rPr sz="2256" dirty="0">
                <a:solidFill>
                  <a:schemeClr val="tx2">
                    <a:lumMod val="75000"/>
                  </a:schemeClr>
                </a:solidFill>
                <a:latin typeface="Calibri"/>
                <a:cs typeface="Calibri"/>
              </a:rPr>
              <a:t>of</a:t>
            </a:r>
            <a:r>
              <a:rPr sz="2256" spc="35" dirty="0">
                <a:solidFill>
                  <a:schemeClr val="tx2">
                    <a:lumMod val="75000"/>
                  </a:schemeClr>
                </a:solidFill>
                <a:latin typeface="Calibri"/>
                <a:cs typeface="Calibri"/>
              </a:rPr>
              <a:t> </a:t>
            </a:r>
            <a:r>
              <a:rPr sz="2256" dirty="0">
                <a:solidFill>
                  <a:schemeClr val="tx2">
                    <a:lumMod val="75000"/>
                  </a:schemeClr>
                </a:solidFill>
                <a:latin typeface="Calibri"/>
                <a:cs typeface="Calibri"/>
              </a:rPr>
              <a:t>a</a:t>
            </a:r>
            <a:r>
              <a:rPr sz="2256" spc="40" dirty="0">
                <a:solidFill>
                  <a:schemeClr val="tx2">
                    <a:lumMod val="75000"/>
                  </a:schemeClr>
                </a:solidFill>
                <a:latin typeface="Calibri"/>
                <a:cs typeface="Calibri"/>
              </a:rPr>
              <a:t> </a:t>
            </a:r>
            <a:r>
              <a:rPr sz="2256" dirty="0">
                <a:solidFill>
                  <a:schemeClr val="tx2">
                    <a:lumMod val="75000"/>
                  </a:schemeClr>
                </a:solidFill>
                <a:latin typeface="Calibri"/>
                <a:cs typeface="Calibri"/>
              </a:rPr>
              <a:t>New</a:t>
            </a:r>
            <a:r>
              <a:rPr sz="2256" spc="35" dirty="0">
                <a:solidFill>
                  <a:schemeClr val="tx2">
                    <a:lumMod val="75000"/>
                  </a:schemeClr>
                </a:solidFill>
                <a:latin typeface="Calibri"/>
                <a:cs typeface="Calibri"/>
              </a:rPr>
              <a:t> </a:t>
            </a:r>
            <a:r>
              <a:rPr sz="2256" dirty="0">
                <a:solidFill>
                  <a:schemeClr val="tx2">
                    <a:lumMod val="75000"/>
                  </a:schemeClr>
                </a:solidFill>
                <a:latin typeface="Calibri"/>
                <a:cs typeface="Calibri"/>
              </a:rPr>
              <a:t>Technique</a:t>
            </a:r>
            <a:r>
              <a:rPr sz="2256" spc="35" dirty="0">
                <a:solidFill>
                  <a:schemeClr val="tx2">
                    <a:lumMod val="75000"/>
                  </a:schemeClr>
                </a:solidFill>
                <a:latin typeface="Calibri"/>
                <a:cs typeface="Calibri"/>
              </a:rPr>
              <a:t> </a:t>
            </a:r>
            <a:r>
              <a:rPr sz="2256" dirty="0">
                <a:solidFill>
                  <a:schemeClr val="tx2">
                    <a:lumMod val="75000"/>
                  </a:schemeClr>
                </a:solidFill>
                <a:latin typeface="Calibri"/>
                <a:cs typeface="Calibri"/>
              </a:rPr>
              <a:t>and</a:t>
            </a:r>
            <a:r>
              <a:rPr sz="2256" spc="40" dirty="0">
                <a:solidFill>
                  <a:schemeClr val="tx2">
                    <a:lumMod val="75000"/>
                  </a:schemeClr>
                </a:solidFill>
                <a:latin typeface="Calibri"/>
                <a:cs typeface="Calibri"/>
              </a:rPr>
              <a:t> </a:t>
            </a:r>
            <a:r>
              <a:rPr sz="2256" dirty="0">
                <a:solidFill>
                  <a:schemeClr val="tx2">
                    <a:lumMod val="75000"/>
                  </a:schemeClr>
                </a:solidFill>
                <a:latin typeface="Calibri"/>
                <a:cs typeface="Calibri"/>
              </a:rPr>
              <a:t>Its</a:t>
            </a:r>
            <a:r>
              <a:rPr sz="2256" spc="35" dirty="0">
                <a:solidFill>
                  <a:schemeClr val="tx2">
                    <a:lumMod val="75000"/>
                  </a:schemeClr>
                </a:solidFill>
                <a:latin typeface="Calibri"/>
                <a:cs typeface="Calibri"/>
              </a:rPr>
              <a:t> </a:t>
            </a:r>
            <a:r>
              <a:rPr sz="2256" dirty="0">
                <a:solidFill>
                  <a:schemeClr val="tx2">
                    <a:lumMod val="75000"/>
                  </a:schemeClr>
                </a:solidFill>
                <a:latin typeface="Calibri"/>
                <a:cs typeface="Calibri"/>
              </a:rPr>
              <a:t>Outcomes.</a:t>
            </a:r>
            <a:r>
              <a:rPr sz="2256" spc="35" dirty="0">
                <a:solidFill>
                  <a:schemeClr val="tx2">
                    <a:lumMod val="75000"/>
                  </a:schemeClr>
                </a:solidFill>
                <a:latin typeface="Calibri"/>
                <a:cs typeface="Calibri"/>
              </a:rPr>
              <a:t> </a:t>
            </a:r>
            <a:r>
              <a:rPr sz="2256" dirty="0">
                <a:solidFill>
                  <a:schemeClr val="tx2">
                    <a:lumMod val="75000"/>
                  </a:schemeClr>
                </a:solidFill>
                <a:latin typeface="Calibri"/>
                <a:cs typeface="Calibri"/>
              </a:rPr>
              <a:t>Med</a:t>
            </a:r>
            <a:r>
              <a:rPr sz="2256" spc="40" dirty="0">
                <a:solidFill>
                  <a:schemeClr val="tx2">
                    <a:lumMod val="75000"/>
                  </a:schemeClr>
                </a:solidFill>
                <a:latin typeface="Calibri"/>
                <a:cs typeface="Calibri"/>
              </a:rPr>
              <a:t> </a:t>
            </a:r>
            <a:r>
              <a:rPr sz="2256" dirty="0">
                <a:solidFill>
                  <a:schemeClr val="tx2">
                    <a:lumMod val="75000"/>
                  </a:schemeClr>
                </a:solidFill>
                <a:latin typeface="Calibri"/>
                <a:cs typeface="Calibri"/>
              </a:rPr>
              <a:t>Princ</a:t>
            </a:r>
            <a:r>
              <a:rPr sz="2256" spc="35" dirty="0">
                <a:solidFill>
                  <a:schemeClr val="tx2">
                    <a:lumMod val="75000"/>
                  </a:schemeClr>
                </a:solidFill>
                <a:latin typeface="Calibri"/>
                <a:cs typeface="Calibri"/>
              </a:rPr>
              <a:t> </a:t>
            </a:r>
            <a:r>
              <a:rPr sz="2256" dirty="0">
                <a:solidFill>
                  <a:schemeClr val="tx2">
                    <a:lumMod val="75000"/>
                  </a:schemeClr>
                </a:solidFill>
                <a:latin typeface="Calibri"/>
                <a:cs typeface="Calibri"/>
              </a:rPr>
              <a:t>Pract.</a:t>
            </a:r>
            <a:r>
              <a:rPr sz="2256" spc="35" dirty="0">
                <a:solidFill>
                  <a:schemeClr val="tx2">
                    <a:lumMod val="75000"/>
                  </a:schemeClr>
                </a:solidFill>
                <a:latin typeface="Calibri"/>
                <a:cs typeface="Calibri"/>
              </a:rPr>
              <a:t> </a:t>
            </a:r>
            <a:r>
              <a:rPr sz="2256" spc="-10" dirty="0">
                <a:solidFill>
                  <a:schemeClr val="tx2">
                    <a:lumMod val="75000"/>
                  </a:schemeClr>
                </a:solidFill>
                <a:latin typeface="Calibri"/>
                <a:cs typeface="Calibri"/>
              </a:rPr>
              <a:t>2016;25(5):429-</a:t>
            </a:r>
            <a:r>
              <a:rPr sz="2256" spc="-25" dirty="0">
                <a:solidFill>
                  <a:schemeClr val="tx2">
                    <a:lumMod val="75000"/>
                  </a:schemeClr>
                </a:solidFill>
                <a:latin typeface="Calibri"/>
                <a:cs typeface="Calibri"/>
              </a:rPr>
              <a:t>34.</a:t>
            </a:r>
            <a:endParaRPr sz="2256" dirty="0">
              <a:solidFill>
                <a:schemeClr val="tx2">
                  <a:lumMod val="75000"/>
                </a:schemeClr>
              </a:solidFill>
              <a:latin typeface="Calibri"/>
              <a:cs typeface="Calibri"/>
            </a:endParaRPr>
          </a:p>
          <a:p>
            <a:pPr marL="12700" marR="5080" indent="151130" algn="just">
              <a:lnSpc>
                <a:spcPct val="116399"/>
              </a:lnSpc>
              <a:buAutoNum type="arabicPeriod"/>
              <a:tabLst>
                <a:tab pos="163830" algn="l"/>
              </a:tabLst>
            </a:pPr>
            <a:r>
              <a:rPr sz="2256" dirty="0">
                <a:solidFill>
                  <a:schemeClr val="tx2">
                    <a:lumMod val="75000"/>
                  </a:schemeClr>
                </a:solidFill>
                <a:latin typeface="Calibri"/>
                <a:cs typeface="Calibri"/>
              </a:rPr>
              <a:t>Chami</a:t>
            </a:r>
            <a:r>
              <a:rPr sz="2256" spc="165" dirty="0">
                <a:solidFill>
                  <a:schemeClr val="tx2">
                    <a:lumMod val="75000"/>
                  </a:schemeClr>
                </a:solidFill>
                <a:latin typeface="Calibri"/>
                <a:cs typeface="Calibri"/>
              </a:rPr>
              <a:t> </a:t>
            </a:r>
            <a:r>
              <a:rPr sz="2256" dirty="0">
                <a:solidFill>
                  <a:schemeClr val="tx2">
                    <a:lumMod val="75000"/>
                  </a:schemeClr>
                </a:solidFill>
                <a:latin typeface="Calibri"/>
                <a:cs typeface="Calibri"/>
              </a:rPr>
              <a:t>S,</a:t>
            </a:r>
            <a:r>
              <a:rPr sz="2256" spc="165" dirty="0">
                <a:solidFill>
                  <a:schemeClr val="tx2">
                    <a:lumMod val="75000"/>
                  </a:schemeClr>
                </a:solidFill>
                <a:latin typeface="Calibri"/>
                <a:cs typeface="Calibri"/>
              </a:rPr>
              <a:t> </a:t>
            </a:r>
            <a:r>
              <a:rPr sz="2256" dirty="0">
                <a:solidFill>
                  <a:schemeClr val="tx2">
                    <a:lumMod val="75000"/>
                  </a:schemeClr>
                </a:solidFill>
                <a:latin typeface="Calibri"/>
                <a:cs typeface="Calibri"/>
              </a:rPr>
              <a:t>Lima</a:t>
            </a:r>
            <a:r>
              <a:rPr sz="2256" spc="170" dirty="0">
                <a:solidFill>
                  <a:schemeClr val="tx2">
                    <a:lumMod val="75000"/>
                  </a:schemeClr>
                </a:solidFill>
                <a:latin typeface="Calibri"/>
                <a:cs typeface="Calibri"/>
              </a:rPr>
              <a:t> </a:t>
            </a:r>
            <a:r>
              <a:rPr sz="2256" dirty="0">
                <a:solidFill>
                  <a:schemeClr val="tx2">
                    <a:lumMod val="75000"/>
                  </a:schemeClr>
                </a:solidFill>
                <a:latin typeface="Calibri"/>
                <a:cs typeface="Calibri"/>
              </a:rPr>
              <a:t>T,</a:t>
            </a:r>
            <a:r>
              <a:rPr sz="2256" spc="165" dirty="0">
                <a:solidFill>
                  <a:schemeClr val="tx2">
                    <a:lumMod val="75000"/>
                  </a:schemeClr>
                </a:solidFill>
                <a:latin typeface="Calibri"/>
                <a:cs typeface="Calibri"/>
              </a:rPr>
              <a:t> </a:t>
            </a:r>
            <a:r>
              <a:rPr sz="2256" dirty="0">
                <a:solidFill>
                  <a:schemeClr val="tx2">
                    <a:lumMod val="75000"/>
                  </a:schemeClr>
                </a:solidFill>
                <a:latin typeface="Calibri"/>
                <a:cs typeface="Calibri"/>
              </a:rPr>
              <a:t>Pallottino</a:t>
            </a:r>
            <a:r>
              <a:rPr sz="2256" spc="170" dirty="0">
                <a:solidFill>
                  <a:schemeClr val="tx2">
                    <a:lumMod val="75000"/>
                  </a:schemeClr>
                </a:solidFill>
                <a:latin typeface="Calibri"/>
                <a:cs typeface="Calibri"/>
              </a:rPr>
              <a:t> </a:t>
            </a:r>
            <a:r>
              <a:rPr sz="2256" dirty="0">
                <a:solidFill>
                  <a:schemeClr val="tx2">
                    <a:lumMod val="75000"/>
                  </a:schemeClr>
                </a:solidFill>
                <a:latin typeface="Calibri"/>
                <a:cs typeface="Calibri"/>
              </a:rPr>
              <a:t>A,</a:t>
            </a:r>
            <a:r>
              <a:rPr sz="2256" spc="165" dirty="0">
                <a:solidFill>
                  <a:schemeClr val="tx2">
                    <a:lumMod val="75000"/>
                  </a:schemeClr>
                </a:solidFill>
                <a:latin typeface="Calibri"/>
                <a:cs typeface="Calibri"/>
              </a:rPr>
              <a:t> </a:t>
            </a:r>
            <a:r>
              <a:rPr sz="2256" dirty="0">
                <a:solidFill>
                  <a:schemeClr val="tx2">
                    <a:lumMod val="75000"/>
                  </a:schemeClr>
                </a:solidFill>
                <a:latin typeface="Calibri"/>
                <a:cs typeface="Calibri"/>
              </a:rPr>
              <a:t>Scorza</a:t>
            </a:r>
            <a:r>
              <a:rPr sz="2256" spc="170" dirty="0">
                <a:solidFill>
                  <a:schemeClr val="tx2">
                    <a:lumMod val="75000"/>
                  </a:schemeClr>
                </a:solidFill>
                <a:latin typeface="Calibri"/>
                <a:cs typeface="Calibri"/>
              </a:rPr>
              <a:t> </a:t>
            </a:r>
            <a:r>
              <a:rPr sz="2256" dirty="0">
                <a:solidFill>
                  <a:schemeClr val="tx2">
                    <a:lumMod val="75000"/>
                  </a:schemeClr>
                </a:solidFill>
                <a:latin typeface="Calibri"/>
                <a:cs typeface="Calibri"/>
              </a:rPr>
              <a:t>B,</a:t>
            </a:r>
            <a:r>
              <a:rPr sz="2256" spc="165" dirty="0">
                <a:solidFill>
                  <a:schemeClr val="tx2">
                    <a:lumMod val="75000"/>
                  </a:schemeClr>
                </a:solidFill>
                <a:latin typeface="Calibri"/>
                <a:cs typeface="Calibri"/>
              </a:rPr>
              <a:t> </a:t>
            </a:r>
            <a:r>
              <a:rPr sz="2256" dirty="0">
                <a:solidFill>
                  <a:schemeClr val="tx2">
                    <a:lumMod val="75000"/>
                  </a:schemeClr>
                </a:solidFill>
                <a:latin typeface="Calibri"/>
                <a:cs typeface="Calibri"/>
              </a:rPr>
              <a:t>Franco</a:t>
            </a:r>
            <a:r>
              <a:rPr sz="2256" spc="170" dirty="0">
                <a:solidFill>
                  <a:schemeClr val="tx2">
                    <a:lumMod val="75000"/>
                  </a:schemeClr>
                </a:solidFill>
                <a:latin typeface="Calibri"/>
                <a:cs typeface="Calibri"/>
              </a:rPr>
              <a:t> </a:t>
            </a:r>
            <a:r>
              <a:rPr sz="2256" dirty="0">
                <a:solidFill>
                  <a:schemeClr val="tx2">
                    <a:lumMod val="75000"/>
                  </a:schemeClr>
                </a:solidFill>
                <a:latin typeface="Calibri"/>
                <a:cs typeface="Calibri"/>
              </a:rPr>
              <a:t>J,</a:t>
            </a:r>
            <a:r>
              <a:rPr sz="2256" spc="165" dirty="0">
                <a:solidFill>
                  <a:schemeClr val="tx2">
                    <a:lumMod val="75000"/>
                  </a:schemeClr>
                </a:solidFill>
                <a:latin typeface="Calibri"/>
                <a:cs typeface="Calibri"/>
              </a:rPr>
              <a:t> </a:t>
            </a:r>
            <a:r>
              <a:rPr sz="2256" dirty="0">
                <a:solidFill>
                  <a:schemeClr val="tx2">
                    <a:lumMod val="75000"/>
                  </a:schemeClr>
                </a:solidFill>
                <a:latin typeface="Calibri"/>
                <a:cs typeface="Calibri"/>
              </a:rPr>
              <a:t>Bitar</a:t>
            </a:r>
            <a:r>
              <a:rPr sz="2256" spc="170" dirty="0">
                <a:solidFill>
                  <a:schemeClr val="tx2">
                    <a:lumMod val="75000"/>
                  </a:schemeClr>
                </a:solidFill>
                <a:latin typeface="Calibri"/>
                <a:cs typeface="Calibri"/>
              </a:rPr>
              <a:t> </a:t>
            </a:r>
            <a:r>
              <a:rPr sz="2256" dirty="0">
                <a:solidFill>
                  <a:schemeClr val="tx2">
                    <a:lumMod val="75000"/>
                  </a:schemeClr>
                </a:solidFill>
                <a:latin typeface="Calibri"/>
                <a:cs typeface="Calibri"/>
              </a:rPr>
              <a:t>R.</a:t>
            </a:r>
            <a:r>
              <a:rPr sz="2256" spc="165" dirty="0">
                <a:solidFill>
                  <a:schemeClr val="tx2">
                    <a:lumMod val="75000"/>
                  </a:schemeClr>
                </a:solidFill>
                <a:latin typeface="Calibri"/>
                <a:cs typeface="Calibri"/>
              </a:rPr>
              <a:t> </a:t>
            </a:r>
            <a:r>
              <a:rPr sz="2256" dirty="0">
                <a:solidFill>
                  <a:schemeClr val="tx2">
                    <a:lumMod val="75000"/>
                  </a:schemeClr>
                </a:solidFill>
                <a:latin typeface="Calibri"/>
                <a:cs typeface="Calibri"/>
              </a:rPr>
              <a:t>Anterograde</a:t>
            </a:r>
            <a:r>
              <a:rPr sz="2256" spc="170" dirty="0">
                <a:solidFill>
                  <a:schemeClr val="tx2">
                    <a:lumMod val="75000"/>
                  </a:schemeClr>
                </a:solidFill>
                <a:latin typeface="Calibri"/>
                <a:cs typeface="Calibri"/>
              </a:rPr>
              <a:t> </a:t>
            </a:r>
            <a:r>
              <a:rPr sz="2256" dirty="0">
                <a:solidFill>
                  <a:schemeClr val="tx2">
                    <a:lumMod val="75000"/>
                  </a:schemeClr>
                </a:solidFill>
                <a:latin typeface="Calibri"/>
                <a:cs typeface="Calibri"/>
              </a:rPr>
              <a:t>fixation</a:t>
            </a:r>
            <a:r>
              <a:rPr sz="2256" spc="165" dirty="0">
                <a:solidFill>
                  <a:schemeClr val="tx2">
                    <a:lumMod val="75000"/>
                  </a:schemeClr>
                </a:solidFill>
                <a:latin typeface="Calibri"/>
                <a:cs typeface="Calibri"/>
              </a:rPr>
              <a:t> </a:t>
            </a:r>
            <a:r>
              <a:rPr sz="2256" dirty="0">
                <a:solidFill>
                  <a:schemeClr val="tx2">
                    <a:lumMod val="75000"/>
                  </a:schemeClr>
                </a:solidFill>
                <a:latin typeface="Calibri"/>
                <a:cs typeface="Calibri"/>
              </a:rPr>
              <a:t>of</a:t>
            </a:r>
            <a:r>
              <a:rPr sz="2256" spc="165" dirty="0">
                <a:solidFill>
                  <a:schemeClr val="tx2">
                    <a:lumMod val="75000"/>
                  </a:schemeClr>
                </a:solidFill>
                <a:latin typeface="Calibri"/>
                <a:cs typeface="Calibri"/>
              </a:rPr>
              <a:t> </a:t>
            </a:r>
            <a:r>
              <a:rPr sz="2256" dirty="0">
                <a:solidFill>
                  <a:schemeClr val="tx2">
                    <a:lumMod val="75000"/>
                  </a:schemeClr>
                </a:solidFill>
                <a:latin typeface="Calibri"/>
                <a:cs typeface="Calibri"/>
              </a:rPr>
              <a:t>inverted</a:t>
            </a:r>
            <a:r>
              <a:rPr sz="2256" spc="170" dirty="0">
                <a:solidFill>
                  <a:schemeClr val="tx2">
                    <a:lumMod val="75000"/>
                  </a:schemeClr>
                </a:solidFill>
                <a:latin typeface="Calibri"/>
                <a:cs typeface="Calibri"/>
              </a:rPr>
              <a:t> </a:t>
            </a:r>
            <a:r>
              <a:rPr sz="2256" spc="-10" dirty="0">
                <a:solidFill>
                  <a:schemeClr val="tx2">
                    <a:lumMod val="75000"/>
                  </a:schemeClr>
                </a:solidFill>
                <a:latin typeface="Calibri"/>
                <a:cs typeface="Calibri"/>
              </a:rPr>
              <a:t>oblique </a:t>
            </a:r>
            <a:r>
              <a:rPr sz="2256" dirty="0">
                <a:solidFill>
                  <a:schemeClr val="tx2">
                    <a:lumMod val="75000"/>
                  </a:schemeClr>
                </a:solidFill>
                <a:latin typeface="Calibri"/>
                <a:cs typeface="Calibri"/>
              </a:rPr>
              <a:t>medial</a:t>
            </a:r>
            <a:r>
              <a:rPr sz="2256" spc="20" dirty="0">
                <a:solidFill>
                  <a:schemeClr val="tx2">
                    <a:lumMod val="75000"/>
                  </a:schemeClr>
                </a:solidFill>
                <a:latin typeface="Calibri"/>
                <a:cs typeface="Calibri"/>
              </a:rPr>
              <a:t> </a:t>
            </a:r>
            <a:r>
              <a:rPr sz="2256" dirty="0">
                <a:solidFill>
                  <a:schemeClr val="tx2">
                    <a:lumMod val="75000"/>
                  </a:schemeClr>
                </a:solidFill>
                <a:latin typeface="Calibri"/>
                <a:cs typeface="Calibri"/>
              </a:rPr>
              <a:t>malleolus</a:t>
            </a:r>
            <a:r>
              <a:rPr sz="2256" spc="20" dirty="0">
                <a:solidFill>
                  <a:schemeClr val="tx2">
                    <a:lumMod val="75000"/>
                  </a:schemeClr>
                </a:solidFill>
                <a:latin typeface="Calibri"/>
                <a:cs typeface="Calibri"/>
              </a:rPr>
              <a:t> </a:t>
            </a:r>
            <a:r>
              <a:rPr sz="2256" dirty="0">
                <a:solidFill>
                  <a:schemeClr val="tx2">
                    <a:lumMod val="75000"/>
                  </a:schemeClr>
                </a:solidFill>
                <a:latin typeface="Calibri"/>
                <a:cs typeface="Calibri"/>
              </a:rPr>
              <a:t>fractures:</a:t>
            </a:r>
            <a:r>
              <a:rPr sz="2256" spc="25" dirty="0">
                <a:solidFill>
                  <a:schemeClr val="tx2">
                    <a:lumMod val="75000"/>
                  </a:schemeClr>
                </a:solidFill>
                <a:latin typeface="Calibri"/>
                <a:cs typeface="Calibri"/>
              </a:rPr>
              <a:t> </a:t>
            </a:r>
            <a:r>
              <a:rPr sz="2256" dirty="0">
                <a:solidFill>
                  <a:schemeClr val="tx2">
                    <a:lumMod val="75000"/>
                  </a:schemeClr>
                </a:solidFill>
                <a:latin typeface="Calibri"/>
                <a:cs typeface="Calibri"/>
              </a:rPr>
              <a:t>case</a:t>
            </a:r>
            <a:r>
              <a:rPr sz="2256" spc="20" dirty="0">
                <a:solidFill>
                  <a:schemeClr val="tx2">
                    <a:lumMod val="75000"/>
                  </a:schemeClr>
                </a:solidFill>
                <a:latin typeface="Calibri"/>
                <a:cs typeface="Calibri"/>
              </a:rPr>
              <a:t> </a:t>
            </a:r>
            <a:r>
              <a:rPr sz="2256" dirty="0">
                <a:solidFill>
                  <a:schemeClr val="tx2">
                    <a:lumMod val="75000"/>
                  </a:schemeClr>
                </a:solidFill>
                <a:latin typeface="Calibri"/>
                <a:cs typeface="Calibri"/>
              </a:rPr>
              <a:t>report.</a:t>
            </a:r>
            <a:r>
              <a:rPr sz="2256" spc="20" dirty="0">
                <a:solidFill>
                  <a:schemeClr val="tx2">
                    <a:lumMod val="75000"/>
                  </a:schemeClr>
                </a:solidFill>
                <a:latin typeface="Calibri"/>
                <a:cs typeface="Calibri"/>
              </a:rPr>
              <a:t> </a:t>
            </a:r>
            <a:r>
              <a:rPr sz="2256" dirty="0">
                <a:solidFill>
                  <a:schemeClr val="tx2">
                    <a:lumMod val="75000"/>
                  </a:schemeClr>
                </a:solidFill>
                <a:latin typeface="Calibri"/>
                <a:cs typeface="Calibri"/>
              </a:rPr>
              <a:t>Journal</a:t>
            </a:r>
            <a:r>
              <a:rPr sz="2256" spc="25" dirty="0">
                <a:solidFill>
                  <a:schemeClr val="tx2">
                    <a:lumMod val="75000"/>
                  </a:schemeClr>
                </a:solidFill>
                <a:latin typeface="Calibri"/>
                <a:cs typeface="Calibri"/>
              </a:rPr>
              <a:t> </a:t>
            </a:r>
            <a:r>
              <a:rPr sz="2256" dirty="0">
                <a:solidFill>
                  <a:schemeClr val="tx2">
                    <a:lumMod val="75000"/>
                  </a:schemeClr>
                </a:solidFill>
                <a:latin typeface="Calibri"/>
                <a:cs typeface="Calibri"/>
              </a:rPr>
              <a:t>of</a:t>
            </a:r>
            <a:r>
              <a:rPr sz="2256" spc="20" dirty="0">
                <a:solidFill>
                  <a:schemeClr val="tx2">
                    <a:lumMod val="75000"/>
                  </a:schemeClr>
                </a:solidFill>
                <a:latin typeface="Calibri"/>
                <a:cs typeface="Calibri"/>
              </a:rPr>
              <a:t> </a:t>
            </a:r>
            <a:r>
              <a:rPr sz="2256" dirty="0">
                <a:solidFill>
                  <a:schemeClr val="tx2">
                    <a:lumMod val="75000"/>
                  </a:schemeClr>
                </a:solidFill>
                <a:latin typeface="Calibri"/>
                <a:cs typeface="Calibri"/>
              </a:rPr>
              <a:t>the</a:t>
            </a:r>
            <a:r>
              <a:rPr sz="2256" spc="25" dirty="0">
                <a:solidFill>
                  <a:schemeClr val="tx2">
                    <a:lumMod val="75000"/>
                  </a:schemeClr>
                </a:solidFill>
                <a:latin typeface="Calibri"/>
                <a:cs typeface="Calibri"/>
              </a:rPr>
              <a:t> </a:t>
            </a:r>
            <a:r>
              <a:rPr sz="2256" dirty="0">
                <a:solidFill>
                  <a:schemeClr val="tx2">
                    <a:lumMod val="75000"/>
                  </a:schemeClr>
                </a:solidFill>
                <a:latin typeface="Calibri"/>
                <a:cs typeface="Calibri"/>
              </a:rPr>
              <a:t>Foot</a:t>
            </a:r>
            <a:r>
              <a:rPr sz="2256" spc="20" dirty="0">
                <a:solidFill>
                  <a:schemeClr val="tx2">
                    <a:lumMod val="75000"/>
                  </a:schemeClr>
                </a:solidFill>
                <a:latin typeface="Calibri"/>
                <a:cs typeface="Calibri"/>
              </a:rPr>
              <a:t> </a:t>
            </a:r>
            <a:r>
              <a:rPr sz="2256" dirty="0">
                <a:solidFill>
                  <a:schemeClr val="tx2">
                    <a:lumMod val="75000"/>
                  </a:schemeClr>
                </a:solidFill>
                <a:latin typeface="Calibri"/>
                <a:cs typeface="Calibri"/>
              </a:rPr>
              <a:t>&amp;</a:t>
            </a:r>
            <a:r>
              <a:rPr sz="2256" spc="20" dirty="0">
                <a:solidFill>
                  <a:schemeClr val="tx2">
                    <a:lumMod val="75000"/>
                  </a:schemeClr>
                </a:solidFill>
                <a:latin typeface="Calibri"/>
                <a:cs typeface="Calibri"/>
              </a:rPr>
              <a:t> </a:t>
            </a:r>
            <a:r>
              <a:rPr sz="2256" dirty="0">
                <a:solidFill>
                  <a:schemeClr val="tx2">
                    <a:lumMod val="75000"/>
                  </a:schemeClr>
                </a:solidFill>
                <a:latin typeface="Calibri"/>
                <a:cs typeface="Calibri"/>
              </a:rPr>
              <a:t>Ankle,</a:t>
            </a:r>
            <a:r>
              <a:rPr sz="2256" spc="25" dirty="0">
                <a:solidFill>
                  <a:schemeClr val="tx2">
                    <a:lumMod val="75000"/>
                  </a:schemeClr>
                </a:solidFill>
                <a:latin typeface="Calibri"/>
                <a:cs typeface="Calibri"/>
              </a:rPr>
              <a:t> </a:t>
            </a:r>
            <a:r>
              <a:rPr sz="2256" dirty="0">
                <a:solidFill>
                  <a:schemeClr val="tx2">
                    <a:lumMod val="75000"/>
                  </a:schemeClr>
                </a:solidFill>
                <a:latin typeface="Calibri"/>
                <a:cs typeface="Calibri"/>
              </a:rPr>
              <a:t>2021;</a:t>
            </a:r>
            <a:r>
              <a:rPr sz="2256" spc="20" dirty="0">
                <a:solidFill>
                  <a:schemeClr val="tx2">
                    <a:lumMod val="75000"/>
                  </a:schemeClr>
                </a:solidFill>
                <a:latin typeface="Calibri"/>
                <a:cs typeface="Calibri"/>
              </a:rPr>
              <a:t> </a:t>
            </a:r>
            <a:r>
              <a:rPr sz="2256" dirty="0">
                <a:solidFill>
                  <a:schemeClr val="tx2">
                    <a:lumMod val="75000"/>
                  </a:schemeClr>
                </a:solidFill>
                <a:latin typeface="Calibri"/>
                <a:cs typeface="Calibri"/>
              </a:rPr>
              <a:t>15(1),</a:t>
            </a:r>
            <a:r>
              <a:rPr sz="2256" spc="25" dirty="0">
                <a:solidFill>
                  <a:schemeClr val="tx2">
                    <a:lumMod val="75000"/>
                  </a:schemeClr>
                </a:solidFill>
                <a:latin typeface="Calibri"/>
                <a:cs typeface="Calibri"/>
              </a:rPr>
              <a:t> </a:t>
            </a:r>
            <a:r>
              <a:rPr sz="2256" spc="-10" dirty="0">
                <a:solidFill>
                  <a:schemeClr val="tx2">
                    <a:lumMod val="75000"/>
                  </a:schemeClr>
                </a:solidFill>
                <a:latin typeface="Calibri"/>
                <a:cs typeface="Calibri"/>
              </a:rPr>
              <a:t>66–69.</a:t>
            </a:r>
            <a:endParaRPr sz="2256" dirty="0">
              <a:solidFill>
                <a:schemeClr val="tx2">
                  <a:lumMod val="75000"/>
                </a:schemeClr>
              </a:solidFill>
              <a:latin typeface="Calibri"/>
              <a:cs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d1f04fb393f4432d">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2277961b0c204d3d">
            <a:extLst>
              <a:ext uri="{28A0092B-C50C-407E-A947-70E740481C1C}">
                <a14:useLocalDpi xmlns:a14="http://schemas.microsoft.com/office/drawing/2010/main" val="0"/>
              </a:ext>
            </a:extLst>
          </a:blip>
          <a:stretch>
            <a:fillRect/>
          </a:stretch>
        </p:blipFill>
        <p:spPr>
          <a:xfrm>
            <a:off x="-2" y="39857149"/>
            <a:ext cx="28800425" cy="3181087"/>
          </a:xfrm>
          <a:prstGeom prst="rect">
            <a:avLst/>
          </a:prstGeom>
        </p:spPr>
      </p:pic>
      <p:sp>
        <p:nvSpPr>
          <p:cNvPr id="3" name="CaixaDeTexto 2">
            <a:extLst>
              <a:ext uri="{FF2B5EF4-FFF2-40B4-BE49-F238E27FC236}">
                <a16:creationId xmlns:a16="http://schemas.microsoft.com/office/drawing/2014/main" id="{8082E679-A07B-3C18-A42F-5D65D7037288}"/>
              </a:ext>
            </a:extLst>
          </p:cNvPr>
          <p:cNvSpPr txBox="1"/>
          <p:nvPr/>
        </p:nvSpPr>
        <p:spPr>
          <a:xfrm>
            <a:off x="2496159" y="4692410"/>
            <a:ext cx="2061718" cy="584775"/>
          </a:xfrm>
          <a:prstGeom prst="rect">
            <a:avLst/>
          </a:prstGeom>
          <a:noFill/>
        </p:spPr>
        <p:txBody>
          <a:bodyPr wrap="none" rtlCol="0">
            <a:spAutoFit/>
          </a:bodyPr>
          <a:lstStyle/>
          <a:p>
            <a:r>
              <a:rPr lang="pt-BR" sz="3200" dirty="0"/>
              <a:t>Instituição</a:t>
            </a:r>
          </a:p>
        </p:txBody>
      </p:sp>
      <p:pic>
        <p:nvPicPr>
          <p:cNvPr id="1026" name="Picture 2" descr="Instituto Ortopédico de Goiânia">
            <a:extLst>
              <a:ext uri="{FF2B5EF4-FFF2-40B4-BE49-F238E27FC236}">
                <a16:creationId xmlns:a16="http://schemas.microsoft.com/office/drawing/2014/main" id="{B353B816-D056-267C-5DEA-119BA9B63722}"/>
              </a:ext>
            </a:extLst>
          </p:cNvPr>
          <p:cNvPicPr>
            <a:picLocks noChangeAspect="1" noChangeArrowheads="1"/>
          </p:cNvPicPr>
          <p:nvPr/>
        </p:nvPicPr>
        <p:blipFill>
          <a:blip r:embed="Rdfd7562b5a7f44d5">
            <a:extLst>
              <a:ext uri="{28A0092B-C50C-407E-A947-70E740481C1C}">
                <a14:useLocalDpi xmlns:a14="http://schemas.microsoft.com/office/drawing/2010/main" val="0"/>
              </a:ext>
            </a:extLst>
          </a:blip>
          <a:srcRect/>
          <a:stretch>
            <a:fillRect/>
          </a:stretch>
        </p:blipFill>
        <p:spPr bwMode="auto">
          <a:xfrm>
            <a:off x="2132880" y="5277185"/>
            <a:ext cx="2788275" cy="205660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B4A8323F-F76B-7656-1176-6C5817981E8E}"/>
              </a:ext>
            </a:extLst>
          </p:cNvPr>
          <p:cNvSpPr txBox="1"/>
          <p:nvPr/>
        </p:nvSpPr>
        <p:spPr>
          <a:xfrm>
            <a:off x="8200562" y="4984797"/>
            <a:ext cx="12436418" cy="4031873"/>
          </a:xfrm>
          <a:prstGeom prst="rect">
            <a:avLst/>
          </a:prstGeom>
          <a:noFill/>
        </p:spPr>
        <p:txBody>
          <a:bodyPr wrap="none" rtlCol="0">
            <a:spAutoFit/>
          </a:bodyPr>
          <a:lstStyle/>
          <a:p>
            <a:r>
              <a:rPr lang="pt-BR" sz="3200" dirty="0">
                <a:latin typeface="Calibri" panose="020F0502020204030204" pitchFamily="34" charset="0"/>
                <a:ea typeface="Calibri" panose="020F0502020204030204" pitchFamily="34" charset="0"/>
                <a:cs typeface="Calibri" panose="020F0502020204030204" pitchFamily="34" charset="0"/>
              </a:rPr>
              <a:t>Autores: 	  Rafaela Gonçalves Barbosa – Médica Residente, IOG</a:t>
            </a:r>
          </a:p>
          <a:p>
            <a:r>
              <a:rPr lang="pt-BR" sz="3200" dirty="0">
                <a:latin typeface="Calibri" panose="020F0502020204030204" pitchFamily="34" charset="0"/>
                <a:ea typeface="Calibri" panose="020F0502020204030204" pitchFamily="34" charset="0"/>
                <a:cs typeface="Calibri" panose="020F0502020204030204" pitchFamily="34" charset="0"/>
              </a:rPr>
              <a:t>				  Adriano Ferro </a:t>
            </a:r>
            <a:r>
              <a:rPr lang="pt-BR" sz="3200" dirty="0" err="1">
                <a:latin typeface="Calibri" panose="020F0502020204030204" pitchFamily="34" charset="0"/>
                <a:ea typeface="Calibri" panose="020F0502020204030204" pitchFamily="34" charset="0"/>
                <a:cs typeface="Calibri" panose="020F0502020204030204" pitchFamily="34" charset="0"/>
              </a:rPr>
              <a:t>Rotondano</a:t>
            </a:r>
            <a:r>
              <a:rPr lang="pt-BR" sz="3200" dirty="0">
                <a:latin typeface="Calibri" panose="020F0502020204030204" pitchFamily="34" charset="0"/>
                <a:ea typeface="Calibri" panose="020F0502020204030204" pitchFamily="34" charset="0"/>
                <a:cs typeface="Calibri" panose="020F0502020204030204" pitchFamily="34" charset="0"/>
              </a:rPr>
              <a:t> Filho – Médico Residente, IOG</a:t>
            </a:r>
          </a:p>
          <a:p>
            <a:r>
              <a:rPr lang="pt-BR" sz="3200" dirty="0">
                <a:latin typeface="Calibri" panose="020F0502020204030204" pitchFamily="34" charset="0"/>
                <a:ea typeface="Calibri" panose="020F0502020204030204" pitchFamily="34" charset="0"/>
                <a:cs typeface="Calibri" panose="020F0502020204030204" pitchFamily="34" charset="0"/>
              </a:rPr>
              <a:t>                      Marcos Vinícius Amorim Silva  - Médico Residente, IOG</a:t>
            </a:r>
          </a:p>
          <a:p>
            <a:r>
              <a:rPr lang="pt-BR" sz="3200" dirty="0">
                <a:latin typeface="Calibri" panose="020F0502020204030204" pitchFamily="34" charset="0"/>
                <a:ea typeface="Calibri" panose="020F0502020204030204" pitchFamily="34" charset="0"/>
                <a:cs typeface="Calibri" panose="020F0502020204030204" pitchFamily="34" charset="0"/>
              </a:rPr>
              <a:t>                      Rebecca Gomes Moura Bastos – Médica Residente, IOG</a:t>
            </a:r>
          </a:p>
          <a:p>
            <a:r>
              <a:rPr lang="pt-BR" sz="3200" dirty="0">
                <a:latin typeface="Calibri" panose="020F0502020204030204" pitchFamily="34" charset="0"/>
                <a:ea typeface="Calibri" panose="020F0502020204030204" pitchFamily="34" charset="0"/>
                <a:cs typeface="Calibri" panose="020F0502020204030204" pitchFamily="34" charset="0"/>
              </a:rPr>
              <a:t>                      Edimar Gomes Custódio Júnior – Médico Residente, IOG</a:t>
            </a:r>
          </a:p>
          <a:p>
            <a:r>
              <a:rPr lang="pt-BR" sz="3200" dirty="0">
                <a:latin typeface="Calibri" panose="020F0502020204030204" pitchFamily="34" charset="0"/>
                <a:ea typeface="Calibri" panose="020F0502020204030204" pitchFamily="34" charset="0"/>
                <a:cs typeface="Calibri" panose="020F0502020204030204" pitchFamily="34" charset="0"/>
              </a:rPr>
              <a:t>                      Vinícius Ribamar Gonçalves Moreira – Médico Residente, IOG</a:t>
            </a:r>
          </a:p>
          <a:p>
            <a:r>
              <a:rPr lang="pt-BR" sz="3200" dirty="0">
                <a:latin typeface="Calibri" panose="020F0502020204030204" pitchFamily="34" charset="0"/>
                <a:ea typeface="Calibri" panose="020F0502020204030204" pitchFamily="34" charset="0"/>
                <a:cs typeface="Calibri" panose="020F0502020204030204" pitchFamily="34" charset="0"/>
              </a:rPr>
              <a:t>                      Carolina Pereira Vieira – Médico Especialista, IOG</a:t>
            </a:r>
          </a:p>
          <a:p>
            <a:r>
              <a:rPr lang="pt-BR" sz="3200" dirty="0">
                <a:latin typeface="Calibri" panose="020F0502020204030204" pitchFamily="34" charset="0"/>
                <a:ea typeface="Calibri" panose="020F0502020204030204" pitchFamily="34" charset="0"/>
                <a:cs typeface="Calibri" panose="020F0502020204030204" pitchFamily="34" charset="0"/>
              </a:rPr>
              <a:t>                      Francisco Ramiro Cavalcante – Médico Coordenador, IOG</a:t>
            </a:r>
          </a:p>
        </p:txBody>
      </p:sp>
      <p:sp>
        <p:nvSpPr>
          <p:cNvPr id="8" name="Retângulo 7">
            <a:extLst>
              <a:ext uri="{FF2B5EF4-FFF2-40B4-BE49-F238E27FC236}">
                <a16:creationId xmlns:a16="http://schemas.microsoft.com/office/drawing/2014/main" id="{CCA2C7F7-0D8A-133E-0123-0F2687E0A571}"/>
              </a:ext>
            </a:extLst>
          </p:cNvPr>
          <p:cNvSpPr/>
          <p:nvPr/>
        </p:nvSpPr>
        <p:spPr>
          <a:xfrm>
            <a:off x="2809614" y="9601445"/>
            <a:ext cx="24638000" cy="1569660"/>
          </a:xfrm>
          <a:prstGeom prst="rect">
            <a:avLst/>
          </a:prstGeom>
          <a:solidFill>
            <a:schemeClr val="tx2">
              <a:lumMod val="25000"/>
              <a:lumOff val="75000"/>
            </a:schemeClr>
          </a:solidFill>
          <a:ln>
            <a:solidFill>
              <a:schemeClr val="tx1"/>
            </a:solidFill>
          </a:ln>
        </p:spPr>
        <p:txBody>
          <a:bodyPr wrap="square">
            <a:spAutoFit/>
          </a:bodyPr>
          <a:lstStyle/>
          <a:p>
            <a:pPr algn="ctr"/>
            <a:r>
              <a:rPr lang="pt-BR" sz="4800" b="1" i="0" dirty="0">
                <a:effectLst/>
                <a:latin typeface="Open Sans" panose="020B0606030504020204" pitchFamily="34" charset="0"/>
              </a:rPr>
              <a:t>Relato de Caso: </a:t>
            </a:r>
            <a:r>
              <a:rPr lang="pt-BR" sz="4800" b="1" dirty="0">
                <a:latin typeface="Open Sans" panose="020B0606030504020204" pitchFamily="34" charset="0"/>
              </a:rPr>
              <a:t>Tratamento de </a:t>
            </a:r>
            <a:r>
              <a:rPr lang="pt-BR" sz="4800" b="1" i="0" dirty="0" err="1">
                <a:effectLst/>
                <a:latin typeface="Open Sans" panose="020B0606030504020204" pitchFamily="34" charset="0"/>
              </a:rPr>
              <a:t>Pseudoartrose</a:t>
            </a:r>
            <a:r>
              <a:rPr lang="pt-BR" sz="4800" b="1" i="0" dirty="0">
                <a:effectLst/>
                <a:latin typeface="Open Sans" panose="020B0606030504020204" pitchFamily="34" charset="0"/>
              </a:rPr>
              <a:t> Infectada da Tíbia com Técnica de </a:t>
            </a:r>
            <a:r>
              <a:rPr lang="pt-BR" sz="4800" b="1" i="0" dirty="0" err="1">
                <a:effectLst/>
                <a:latin typeface="Open Sans" panose="020B0606030504020204" pitchFamily="34" charset="0"/>
              </a:rPr>
              <a:t>Masquelet</a:t>
            </a:r>
            <a:endParaRPr lang="pt-BR" sz="4800" b="1" dirty="0">
              <a:latin typeface="Calibri" panose="020F0502020204030204" pitchFamily="34" charset="0"/>
              <a:cs typeface="Calibri" panose="020F0502020204030204" pitchFamily="34" charset="0"/>
            </a:endParaRPr>
          </a:p>
        </p:txBody>
      </p:sp>
      <p:sp>
        <p:nvSpPr>
          <p:cNvPr id="9" name="CaixaDeTexto 8">
            <a:extLst>
              <a:ext uri="{FF2B5EF4-FFF2-40B4-BE49-F238E27FC236}">
                <a16:creationId xmlns:a16="http://schemas.microsoft.com/office/drawing/2014/main" id="{BF8DE58A-8F41-84C9-FBC7-76152AD75A48}"/>
              </a:ext>
            </a:extLst>
          </p:cNvPr>
          <p:cNvSpPr txBox="1"/>
          <p:nvPr/>
        </p:nvSpPr>
        <p:spPr>
          <a:xfrm>
            <a:off x="657617" y="13132422"/>
            <a:ext cx="10916433" cy="4401205"/>
          </a:xfrm>
          <a:prstGeom prst="rect">
            <a:avLst/>
          </a:prstGeom>
          <a:noFill/>
        </p:spPr>
        <p:txBody>
          <a:bodyPr wrap="square" rtlCol="0">
            <a:spAutoFit/>
          </a:bodyPr>
          <a:lstStyle/>
          <a:p>
            <a:pPr algn="just"/>
            <a:r>
              <a:rPr lang="pt-BR" sz="4000" dirty="0">
                <a:effectLst/>
                <a:latin typeface="Calibri" panose="020F0502020204030204" pitchFamily="34" charset="0"/>
                <a:ea typeface="Calibri" panose="020F0502020204030204" pitchFamily="34" charset="0"/>
                <a:cs typeface="Calibri" panose="020F0502020204030204" pitchFamily="34" charset="0"/>
              </a:rPr>
              <a:t>Introdução A </a:t>
            </a:r>
            <a:r>
              <a:rPr lang="pt-BR" sz="4000" dirty="0" err="1">
                <a:effectLst/>
                <a:latin typeface="Calibri" panose="020F0502020204030204" pitchFamily="34" charset="0"/>
                <a:ea typeface="Calibri" panose="020F0502020204030204" pitchFamily="34" charset="0"/>
                <a:cs typeface="Calibri" panose="020F0502020204030204" pitchFamily="34" charset="0"/>
              </a:rPr>
              <a:t>pseudoartrose</a:t>
            </a:r>
            <a:r>
              <a:rPr lang="pt-BR" sz="4000" dirty="0">
                <a:effectLst/>
                <a:latin typeface="Calibri" panose="020F0502020204030204" pitchFamily="34" charset="0"/>
                <a:ea typeface="Calibri" panose="020F0502020204030204" pitchFamily="34" charset="0"/>
                <a:cs typeface="Calibri" panose="020F0502020204030204" pitchFamily="34" charset="0"/>
              </a:rPr>
              <a:t> infectada da tíbia é uma complicação grave, geralmente associada a fraturas expostas. A técnica de </a:t>
            </a:r>
            <a:r>
              <a:rPr lang="pt-BR" sz="4000" dirty="0" err="1">
                <a:effectLst/>
                <a:latin typeface="Calibri" panose="020F0502020204030204" pitchFamily="34" charset="0"/>
                <a:ea typeface="Calibri" panose="020F0502020204030204" pitchFamily="34" charset="0"/>
                <a:cs typeface="Calibri" panose="020F0502020204030204" pitchFamily="34" charset="0"/>
              </a:rPr>
              <a:t>Masquelet</a:t>
            </a:r>
            <a:r>
              <a:rPr lang="pt-BR" sz="4000" dirty="0">
                <a:effectLst/>
                <a:latin typeface="Calibri" panose="020F0502020204030204" pitchFamily="34" charset="0"/>
                <a:ea typeface="Calibri" panose="020F0502020204030204" pitchFamily="34" charset="0"/>
                <a:cs typeface="Calibri" panose="020F0502020204030204" pitchFamily="34" charset="0"/>
              </a:rPr>
              <a:t> tem sido amplamente utilizada no tratamento de defeitos ósseos segmentares infectados, especialmente em casos complexos de </a:t>
            </a:r>
            <a:r>
              <a:rPr lang="pt-BR" sz="4000" dirty="0" err="1">
                <a:effectLst/>
                <a:latin typeface="Calibri" panose="020F0502020204030204" pitchFamily="34" charset="0"/>
                <a:ea typeface="Calibri" panose="020F0502020204030204" pitchFamily="34" charset="0"/>
                <a:cs typeface="Calibri" panose="020F0502020204030204" pitchFamily="34" charset="0"/>
              </a:rPr>
              <a:t>pseudoartrose</a:t>
            </a:r>
            <a:r>
              <a:rPr lang="pt-BR" sz="4000" dirty="0">
                <a:effectLst/>
                <a:latin typeface="Calibri" panose="020F0502020204030204" pitchFamily="34" charset="0"/>
                <a:ea typeface="Calibri" panose="020F0502020204030204" pitchFamily="34" charset="0"/>
                <a:cs typeface="Calibri" panose="020F0502020204030204" pitchFamily="34" charset="0"/>
              </a:rPr>
              <a:t> atrófica com osteomielite crônica (ALMEIDA et al., 2021). </a:t>
            </a:r>
            <a:endParaRPr lang="pt-BR" sz="4000" dirty="0">
              <a:latin typeface="Calibri" panose="020F0502020204030204" pitchFamily="34" charset="0"/>
              <a:ea typeface="Calibri" panose="020F0502020204030204" pitchFamily="34" charset="0"/>
              <a:cs typeface="Calibri" panose="020F0502020204030204" pitchFamily="34" charset="0"/>
            </a:endParaRPr>
          </a:p>
        </p:txBody>
      </p:sp>
      <p:sp>
        <p:nvSpPr>
          <p:cNvPr id="10" name="CaixaDeTexto 9">
            <a:extLst>
              <a:ext uri="{FF2B5EF4-FFF2-40B4-BE49-F238E27FC236}">
                <a16:creationId xmlns:a16="http://schemas.microsoft.com/office/drawing/2014/main" id="{FF0C09E2-BC3C-FDAB-3C6A-13DF09441FAA}"/>
              </a:ext>
            </a:extLst>
          </p:cNvPr>
          <p:cNvSpPr txBox="1"/>
          <p:nvPr/>
        </p:nvSpPr>
        <p:spPr>
          <a:xfrm>
            <a:off x="643914" y="12529682"/>
            <a:ext cx="2977931" cy="830997"/>
          </a:xfrm>
          <a:prstGeom prst="rect">
            <a:avLst/>
          </a:prstGeom>
          <a:noFill/>
        </p:spPr>
        <p:txBody>
          <a:bodyPr wrap="none" rtlCol="0">
            <a:spAutoFit/>
          </a:bodyPr>
          <a:lstStyle/>
          <a:p>
            <a:r>
              <a:rPr lang="pt-BR" sz="4800" b="1" dirty="0">
                <a:latin typeface="Calibri" panose="020F0502020204030204" pitchFamily="34" charset="0"/>
                <a:cs typeface="Calibri" panose="020F0502020204030204" pitchFamily="34" charset="0"/>
              </a:rPr>
              <a:t>Introdução</a:t>
            </a:r>
          </a:p>
        </p:txBody>
      </p:sp>
      <p:sp>
        <p:nvSpPr>
          <p:cNvPr id="11" name="CaixaDeTexto 10">
            <a:extLst>
              <a:ext uri="{FF2B5EF4-FFF2-40B4-BE49-F238E27FC236}">
                <a16:creationId xmlns:a16="http://schemas.microsoft.com/office/drawing/2014/main" id="{5BB2A88B-5C5A-558C-90F4-688FE9846BBE}"/>
              </a:ext>
            </a:extLst>
          </p:cNvPr>
          <p:cNvSpPr txBox="1"/>
          <p:nvPr/>
        </p:nvSpPr>
        <p:spPr>
          <a:xfrm>
            <a:off x="657618" y="17922197"/>
            <a:ext cx="10916432" cy="7478970"/>
          </a:xfrm>
          <a:prstGeom prst="rect">
            <a:avLst/>
          </a:prstGeom>
          <a:noFill/>
        </p:spPr>
        <p:txBody>
          <a:bodyPr wrap="square" rtlCol="0">
            <a:spAutoFit/>
          </a:bodyPr>
          <a:lstStyle/>
          <a:p>
            <a:pPr algn="just"/>
            <a:r>
              <a:rPr lang="pt-BR" sz="4000" dirty="0">
                <a:latin typeface="Calibri" panose="020F0502020204030204" pitchFamily="34" charset="0"/>
                <a:cs typeface="Calibri" panose="020F0502020204030204" pitchFamily="34" charset="0"/>
              </a:rPr>
              <a:t>Paciente masculino, 25 anos, vítima de atropelamento apresentou fratura exposta da tíbia, tratada inicialmente com fixação externa, modificada para o fixador tipo </a:t>
            </a:r>
            <a:r>
              <a:rPr lang="pt-BR" sz="4000" dirty="0" err="1">
                <a:latin typeface="Calibri" panose="020F0502020204030204" pitchFamily="34" charset="0"/>
                <a:cs typeface="Calibri" panose="020F0502020204030204" pitchFamily="34" charset="0"/>
              </a:rPr>
              <a:t>Ilizarov</a:t>
            </a:r>
            <a:r>
              <a:rPr lang="pt-BR" sz="4000" dirty="0">
                <a:latin typeface="Calibri" panose="020F0502020204030204" pitchFamily="34" charset="0"/>
                <a:cs typeface="Calibri" panose="020F0502020204030204" pitchFamily="34" charset="0"/>
              </a:rPr>
              <a:t> após dez dias. O caso evoluiu para </a:t>
            </a:r>
            <a:r>
              <a:rPr lang="pt-BR" sz="4000" dirty="0" err="1">
                <a:latin typeface="Calibri" panose="020F0502020204030204" pitchFamily="34" charset="0"/>
                <a:cs typeface="Calibri" panose="020F0502020204030204" pitchFamily="34" charset="0"/>
              </a:rPr>
              <a:t>pseudoartrose</a:t>
            </a:r>
            <a:r>
              <a:rPr lang="pt-BR" sz="4000" dirty="0">
                <a:latin typeface="Calibri" panose="020F0502020204030204" pitchFamily="34" charset="0"/>
                <a:cs typeface="Calibri" panose="020F0502020204030204" pitchFamily="34" charset="0"/>
              </a:rPr>
              <a:t> infectada com </a:t>
            </a:r>
            <a:r>
              <a:rPr lang="pt-BR" sz="4000" dirty="0" err="1">
                <a:latin typeface="Calibri" panose="020F0502020204030204" pitchFamily="34" charset="0"/>
                <a:cs typeface="Calibri" panose="020F0502020204030204" pitchFamily="34" charset="0"/>
              </a:rPr>
              <a:t>Staphylococcus</a:t>
            </a:r>
            <a:r>
              <a:rPr lang="pt-BR" sz="4000" dirty="0">
                <a:latin typeface="Calibri" panose="020F0502020204030204" pitchFamily="34" charset="0"/>
                <a:cs typeface="Calibri" panose="020F0502020204030204" pitchFamily="34" charset="0"/>
              </a:rPr>
              <a:t> aureus. Optou-se pela técnica de </a:t>
            </a:r>
            <a:r>
              <a:rPr lang="pt-BR" sz="4000" dirty="0" err="1">
                <a:latin typeface="Calibri" panose="020F0502020204030204" pitchFamily="34" charset="0"/>
                <a:cs typeface="Calibri" panose="020F0502020204030204" pitchFamily="34" charset="0"/>
              </a:rPr>
              <a:t>Masquelet</a:t>
            </a:r>
            <a:r>
              <a:rPr lang="pt-BR" sz="4000" dirty="0">
                <a:latin typeface="Calibri" panose="020F0502020204030204" pitchFamily="34" charset="0"/>
                <a:cs typeface="Calibri" panose="020F0502020204030204" pitchFamily="34" charset="0"/>
              </a:rPr>
              <a:t> realizada em dois tempos: (1) desbridamento e espaçador de cimento com vancomicina, e estabilização da fratura com fixador linear dinâmico do tipo LRS; (2) enxertia óssea autóloga após consolidação parcial. Manteve-se em uso de </a:t>
            </a:r>
            <a:r>
              <a:rPr lang="pt-BR" sz="4000" dirty="0" err="1">
                <a:latin typeface="Calibri" panose="020F0502020204030204" pitchFamily="34" charset="0"/>
                <a:cs typeface="Calibri" panose="020F0502020204030204" pitchFamily="34" charset="0"/>
              </a:rPr>
              <a:t>Bactrim</a:t>
            </a:r>
            <a:r>
              <a:rPr lang="pt-BR" sz="4000" dirty="0">
                <a:latin typeface="Calibri" panose="020F0502020204030204" pitchFamily="34" charset="0"/>
                <a:cs typeface="Calibri" panose="020F0502020204030204" pitchFamily="34" charset="0"/>
              </a:rPr>
              <a:t> para controle infeccioso.</a:t>
            </a:r>
          </a:p>
        </p:txBody>
      </p:sp>
      <p:sp>
        <p:nvSpPr>
          <p:cNvPr id="12" name="CaixaDeTexto 11">
            <a:extLst>
              <a:ext uri="{FF2B5EF4-FFF2-40B4-BE49-F238E27FC236}">
                <a16:creationId xmlns:a16="http://schemas.microsoft.com/office/drawing/2014/main" id="{F8B8AEA5-EBDD-72AF-3B70-0D1D0F35D4DE}"/>
              </a:ext>
            </a:extLst>
          </p:cNvPr>
          <p:cNvSpPr txBox="1"/>
          <p:nvPr/>
        </p:nvSpPr>
        <p:spPr>
          <a:xfrm>
            <a:off x="657617" y="17278353"/>
            <a:ext cx="3454151" cy="830997"/>
          </a:xfrm>
          <a:prstGeom prst="rect">
            <a:avLst/>
          </a:prstGeom>
          <a:noFill/>
        </p:spPr>
        <p:txBody>
          <a:bodyPr wrap="none" rtlCol="0">
            <a:spAutoFit/>
          </a:bodyPr>
          <a:lstStyle/>
          <a:p>
            <a:r>
              <a:rPr lang="pt-BR" sz="4800" b="1" dirty="0">
                <a:latin typeface="Calibri" panose="020F0502020204030204" pitchFamily="34" charset="0"/>
                <a:cs typeface="Calibri" panose="020F0502020204030204" pitchFamily="34" charset="0"/>
              </a:rPr>
              <a:t>Metodologia</a:t>
            </a:r>
          </a:p>
        </p:txBody>
      </p:sp>
      <p:sp>
        <p:nvSpPr>
          <p:cNvPr id="23" name="CaixaDeTexto 22">
            <a:extLst>
              <a:ext uri="{FF2B5EF4-FFF2-40B4-BE49-F238E27FC236}">
                <a16:creationId xmlns:a16="http://schemas.microsoft.com/office/drawing/2014/main" id="{10E64D86-8392-7957-0D3F-6AAB7605E893}"/>
              </a:ext>
            </a:extLst>
          </p:cNvPr>
          <p:cNvSpPr txBox="1"/>
          <p:nvPr/>
        </p:nvSpPr>
        <p:spPr>
          <a:xfrm>
            <a:off x="13546859" y="24983094"/>
            <a:ext cx="14243092" cy="4401205"/>
          </a:xfrm>
          <a:prstGeom prst="rect">
            <a:avLst/>
          </a:prstGeom>
          <a:noFill/>
        </p:spPr>
        <p:txBody>
          <a:bodyPr wrap="square" rtlCol="0">
            <a:spAutoFit/>
          </a:bodyPr>
          <a:lstStyle/>
          <a:p>
            <a:pPr algn="just"/>
            <a:r>
              <a:rPr lang="pt-BR" sz="4000" dirty="0">
                <a:effectLst/>
                <a:latin typeface="Calibri" panose="020F0502020204030204" pitchFamily="34" charset="0"/>
                <a:ea typeface="Calibri" panose="020F0502020204030204" pitchFamily="34" charset="0"/>
                <a:cs typeface="Calibri" panose="020F0502020204030204" pitchFamily="34" charset="0"/>
              </a:rPr>
              <a:t>A técnica de </a:t>
            </a:r>
            <a:r>
              <a:rPr lang="pt-BR" sz="4000" dirty="0" err="1">
                <a:effectLst/>
                <a:latin typeface="Calibri" panose="020F0502020204030204" pitchFamily="34" charset="0"/>
                <a:ea typeface="Calibri" panose="020F0502020204030204" pitchFamily="34" charset="0"/>
                <a:cs typeface="Calibri" panose="020F0502020204030204" pitchFamily="34" charset="0"/>
              </a:rPr>
              <a:t>Masquelet</a:t>
            </a:r>
            <a:r>
              <a:rPr lang="pt-BR" sz="4000" dirty="0">
                <a:effectLst/>
                <a:latin typeface="Calibri" panose="020F0502020204030204" pitchFamily="34" charset="0"/>
                <a:ea typeface="Calibri" panose="020F0502020204030204" pitchFamily="34" charset="0"/>
                <a:cs typeface="Calibri" panose="020F0502020204030204" pitchFamily="34" charset="0"/>
              </a:rPr>
              <a:t> é amplamente recomendada para o tratamento de defeitos ósseos segmentares infectados. Destacam sua eficácia no controle da infecção e regeneração óssea, o que se reflete no caso aqui descrito, onde o uso de cimento antibiótico e enxerto ósseo garantiu a consolidação óssea (ALMEIDA et al., 2021). A combinação dessas técnicas resulta em bons desfechos clínicos e radiológicos (MARTÍNEZ et al., 2021).</a:t>
            </a:r>
          </a:p>
        </p:txBody>
      </p:sp>
      <p:sp>
        <p:nvSpPr>
          <p:cNvPr id="24" name="CaixaDeTexto 23">
            <a:extLst>
              <a:ext uri="{FF2B5EF4-FFF2-40B4-BE49-F238E27FC236}">
                <a16:creationId xmlns:a16="http://schemas.microsoft.com/office/drawing/2014/main" id="{659D4C8C-539C-C1DB-6628-DCEE6B9272BD}"/>
              </a:ext>
            </a:extLst>
          </p:cNvPr>
          <p:cNvSpPr txBox="1"/>
          <p:nvPr/>
        </p:nvSpPr>
        <p:spPr>
          <a:xfrm>
            <a:off x="13553174" y="24319347"/>
            <a:ext cx="3800134" cy="830997"/>
          </a:xfrm>
          <a:prstGeom prst="rect">
            <a:avLst/>
          </a:prstGeom>
          <a:noFill/>
        </p:spPr>
        <p:txBody>
          <a:bodyPr wrap="square" rtlCol="0">
            <a:spAutoFit/>
          </a:bodyPr>
          <a:lstStyle/>
          <a:p>
            <a:r>
              <a:rPr lang="pt-BR" sz="4800" b="1" dirty="0">
                <a:latin typeface="Calibri" panose="020F0502020204030204" pitchFamily="34" charset="0"/>
                <a:cs typeface="Calibri" panose="020F0502020204030204" pitchFamily="34" charset="0"/>
              </a:rPr>
              <a:t>Discussão</a:t>
            </a:r>
          </a:p>
        </p:txBody>
      </p:sp>
      <p:sp>
        <p:nvSpPr>
          <p:cNvPr id="25" name="CaixaDeTexto 24">
            <a:extLst>
              <a:ext uri="{FF2B5EF4-FFF2-40B4-BE49-F238E27FC236}">
                <a16:creationId xmlns:a16="http://schemas.microsoft.com/office/drawing/2014/main" id="{5C7B8848-93D5-3895-5738-5CDC92EF14C5}"/>
              </a:ext>
            </a:extLst>
          </p:cNvPr>
          <p:cNvSpPr txBox="1"/>
          <p:nvPr/>
        </p:nvSpPr>
        <p:spPr>
          <a:xfrm>
            <a:off x="13546859" y="29952808"/>
            <a:ext cx="14243092" cy="2554545"/>
          </a:xfrm>
          <a:prstGeom prst="rect">
            <a:avLst/>
          </a:prstGeom>
          <a:noFill/>
        </p:spPr>
        <p:txBody>
          <a:bodyPr wrap="square" rtlCol="0">
            <a:spAutoFit/>
          </a:bodyPr>
          <a:lstStyle/>
          <a:p>
            <a:pPr algn="just"/>
            <a:r>
              <a:rPr lang="pt-BR" sz="4000" dirty="0">
                <a:latin typeface="Calibri" panose="020F0502020204030204" pitchFamily="34" charset="0"/>
                <a:ea typeface="Calibri" panose="020F0502020204030204" pitchFamily="34" charset="0"/>
                <a:cs typeface="Calibri" panose="020F0502020204030204" pitchFamily="34" charset="0"/>
              </a:rPr>
              <a:t>O caso reforça a técnica de </a:t>
            </a:r>
            <a:r>
              <a:rPr lang="pt-BR" sz="4000" dirty="0" err="1">
                <a:latin typeface="Calibri" panose="020F0502020204030204" pitchFamily="34" charset="0"/>
                <a:ea typeface="Calibri" panose="020F0502020204030204" pitchFamily="34" charset="0"/>
                <a:cs typeface="Calibri" panose="020F0502020204030204" pitchFamily="34" charset="0"/>
              </a:rPr>
              <a:t>Masquelet</a:t>
            </a:r>
            <a:r>
              <a:rPr lang="pt-BR" sz="4000" dirty="0">
                <a:latin typeface="Calibri" panose="020F0502020204030204" pitchFamily="34" charset="0"/>
                <a:ea typeface="Calibri" panose="020F0502020204030204" pitchFamily="34" charset="0"/>
                <a:cs typeface="Calibri" panose="020F0502020204030204" pitchFamily="34" charset="0"/>
              </a:rPr>
              <a:t> como opção viável para </a:t>
            </a:r>
            <a:r>
              <a:rPr lang="pt-BR" sz="4000" dirty="0" err="1">
                <a:latin typeface="Calibri" panose="020F0502020204030204" pitchFamily="34" charset="0"/>
                <a:ea typeface="Calibri" panose="020F0502020204030204" pitchFamily="34" charset="0"/>
                <a:cs typeface="Calibri" panose="020F0502020204030204" pitchFamily="34" charset="0"/>
              </a:rPr>
              <a:t>pseudoartrose</a:t>
            </a:r>
            <a:r>
              <a:rPr lang="pt-BR" sz="4000" dirty="0">
                <a:latin typeface="Calibri" panose="020F0502020204030204" pitchFamily="34" charset="0"/>
                <a:ea typeface="Calibri" panose="020F0502020204030204" pitchFamily="34" charset="0"/>
                <a:cs typeface="Calibri" panose="020F0502020204030204" pitchFamily="34" charset="0"/>
              </a:rPr>
              <a:t> infectada da tíbia, com resultados funcionais satisfatórios em acompanhamento prolongado, conforme descrito na literatura (REYES et al., 2020; MARTÍNEZ et al., 2021).</a:t>
            </a:r>
          </a:p>
        </p:txBody>
      </p:sp>
      <p:sp>
        <p:nvSpPr>
          <p:cNvPr id="26" name="CaixaDeTexto 25">
            <a:extLst>
              <a:ext uri="{FF2B5EF4-FFF2-40B4-BE49-F238E27FC236}">
                <a16:creationId xmlns:a16="http://schemas.microsoft.com/office/drawing/2014/main" id="{E05055A8-FA17-CA1D-C7B2-B5BDAD842E86}"/>
              </a:ext>
            </a:extLst>
          </p:cNvPr>
          <p:cNvSpPr txBox="1"/>
          <p:nvPr/>
        </p:nvSpPr>
        <p:spPr>
          <a:xfrm>
            <a:off x="13553174" y="29324940"/>
            <a:ext cx="3800134" cy="830997"/>
          </a:xfrm>
          <a:prstGeom prst="rect">
            <a:avLst/>
          </a:prstGeom>
          <a:noFill/>
        </p:spPr>
        <p:txBody>
          <a:bodyPr wrap="square" rtlCol="0">
            <a:spAutoFit/>
          </a:bodyPr>
          <a:lstStyle/>
          <a:p>
            <a:r>
              <a:rPr lang="pt-BR" sz="4800" b="1" dirty="0">
                <a:latin typeface="Calibri" panose="020F0502020204030204" pitchFamily="34" charset="0"/>
                <a:cs typeface="Calibri" panose="020F0502020204030204" pitchFamily="34" charset="0"/>
              </a:rPr>
              <a:t>Conclusão</a:t>
            </a:r>
          </a:p>
        </p:txBody>
      </p:sp>
      <p:sp>
        <p:nvSpPr>
          <p:cNvPr id="29" name="CaixaDeTexto 28">
            <a:extLst>
              <a:ext uri="{FF2B5EF4-FFF2-40B4-BE49-F238E27FC236}">
                <a16:creationId xmlns:a16="http://schemas.microsoft.com/office/drawing/2014/main" id="{F04CA58A-AA02-8039-BE5F-DC76019EEF89}"/>
              </a:ext>
            </a:extLst>
          </p:cNvPr>
          <p:cNvSpPr txBox="1"/>
          <p:nvPr/>
        </p:nvSpPr>
        <p:spPr>
          <a:xfrm>
            <a:off x="13546859" y="32995487"/>
            <a:ext cx="14243092" cy="5632311"/>
          </a:xfrm>
          <a:prstGeom prst="rect">
            <a:avLst/>
          </a:prstGeom>
          <a:noFill/>
        </p:spPr>
        <p:txBody>
          <a:bodyPr wrap="square" rtlCol="0">
            <a:spAutoFit/>
          </a:bodyPr>
          <a:lstStyle/>
          <a:p>
            <a:pPr algn="just"/>
            <a:r>
              <a:rPr lang="es-ES" sz="4000" dirty="0">
                <a:effectLst/>
                <a:latin typeface="Calibri" panose="020F0502020204030204" pitchFamily="34" charset="0"/>
                <a:ea typeface="Calibri" panose="020F0502020204030204" pitchFamily="34" charset="0"/>
                <a:cs typeface="Calibri" panose="020F0502020204030204" pitchFamily="34" charset="0"/>
              </a:rPr>
              <a:t>ALMEIDA, J. E. R. de; GARCÍA, M. L.; ÁLVAREZ, S. A. Técnica de </a:t>
            </a:r>
            <a:r>
              <a:rPr lang="es-ES" sz="4000" dirty="0" err="1">
                <a:effectLst/>
                <a:latin typeface="Calibri" panose="020F0502020204030204" pitchFamily="34" charset="0"/>
                <a:ea typeface="Calibri" panose="020F0502020204030204" pitchFamily="34" charset="0"/>
                <a:cs typeface="Calibri" panose="020F0502020204030204" pitchFamily="34" charset="0"/>
              </a:rPr>
              <a:t>Masquelet</a:t>
            </a:r>
            <a:r>
              <a:rPr lang="es-ES" sz="4000" dirty="0">
                <a:effectLst/>
                <a:latin typeface="Calibri" panose="020F0502020204030204" pitchFamily="34" charset="0"/>
                <a:ea typeface="Calibri" panose="020F0502020204030204" pitchFamily="34" charset="0"/>
                <a:cs typeface="Calibri" panose="020F0502020204030204" pitchFamily="34" charset="0"/>
              </a:rPr>
              <a:t> en no unión </a:t>
            </a:r>
            <a:r>
              <a:rPr lang="es-ES" sz="4000" dirty="0" err="1">
                <a:effectLst/>
                <a:latin typeface="Calibri" panose="020F0502020204030204" pitchFamily="34" charset="0"/>
                <a:ea typeface="Calibri" panose="020F0502020204030204" pitchFamily="34" charset="0"/>
                <a:cs typeface="Calibri" panose="020F0502020204030204" pitchFamily="34" charset="0"/>
              </a:rPr>
              <a:t>atrófi</a:t>
            </a:r>
            <a:r>
              <a:rPr lang="es-ES" sz="4000" dirty="0">
                <a:effectLst/>
                <a:latin typeface="Calibri" panose="020F0502020204030204" pitchFamily="34" charset="0"/>
                <a:ea typeface="Calibri" panose="020F0502020204030204" pitchFamily="34" charset="0"/>
                <a:cs typeface="Calibri" panose="020F0502020204030204" pitchFamily="34" charset="0"/>
              </a:rPr>
              <a:t> ca de tibia con osteomielitis crónica... </a:t>
            </a:r>
            <a:r>
              <a:rPr lang="es-ES" sz="4000" dirty="0" err="1">
                <a:effectLst/>
                <a:latin typeface="Calibri" panose="020F0502020204030204" pitchFamily="34" charset="0"/>
                <a:ea typeface="Calibri" panose="020F0502020204030204" pitchFamily="34" charset="0"/>
                <a:cs typeface="Calibri" panose="020F0502020204030204" pitchFamily="34" charset="0"/>
              </a:rPr>
              <a:t>Prontuário</a:t>
            </a:r>
            <a:r>
              <a:rPr lang="es-ES" sz="4000" dirty="0">
                <a:effectLst/>
                <a:latin typeface="Calibri" panose="020F0502020204030204" pitchFamily="34" charset="0"/>
                <a:ea typeface="Calibri" panose="020F0502020204030204" pitchFamily="34" charset="0"/>
                <a:cs typeface="Calibri" panose="020F0502020204030204" pitchFamily="34" charset="0"/>
              </a:rPr>
              <a:t> Médico </a:t>
            </a:r>
            <a:r>
              <a:rPr lang="es-ES" sz="4000" dirty="0" err="1">
                <a:effectLst/>
                <a:latin typeface="Calibri" panose="020F0502020204030204" pitchFamily="34" charset="0"/>
                <a:ea typeface="Calibri" panose="020F0502020204030204" pitchFamily="34" charset="0"/>
                <a:cs typeface="Calibri" panose="020F0502020204030204" pitchFamily="34" charset="0"/>
              </a:rPr>
              <a:t>Angeles</a:t>
            </a:r>
            <a:r>
              <a:rPr lang="es-ES" sz="4000" dirty="0">
                <a:effectLst/>
                <a:latin typeface="Calibri" panose="020F0502020204030204" pitchFamily="34" charset="0"/>
                <a:ea typeface="Calibri" panose="020F0502020204030204" pitchFamily="34" charset="0"/>
                <a:cs typeface="Calibri" panose="020F0502020204030204" pitchFamily="34" charset="0"/>
              </a:rPr>
              <a:t> </a:t>
            </a:r>
            <a:r>
              <a:rPr lang="es-ES" sz="4000" dirty="0" err="1">
                <a:effectLst/>
                <a:latin typeface="Calibri" panose="020F0502020204030204" pitchFamily="34" charset="0"/>
                <a:ea typeface="Calibri" panose="020F0502020204030204" pitchFamily="34" charset="0"/>
                <a:cs typeface="Calibri" panose="020F0502020204030204" pitchFamily="34" charset="0"/>
              </a:rPr>
              <a:t>Group</a:t>
            </a:r>
            <a:r>
              <a:rPr lang="es-ES" sz="4000" dirty="0">
                <a:effectLst/>
                <a:latin typeface="Calibri" panose="020F0502020204030204" pitchFamily="34" charset="0"/>
                <a:ea typeface="Calibri" panose="020F0502020204030204" pitchFamily="34" charset="0"/>
                <a:cs typeface="Calibri" panose="020F0502020204030204" pitchFamily="34" charset="0"/>
              </a:rPr>
              <a:t>, 2021.</a:t>
            </a:r>
          </a:p>
          <a:p>
            <a:pPr algn="just"/>
            <a:r>
              <a:rPr lang="es-ES" sz="4000" dirty="0">
                <a:effectLst/>
                <a:latin typeface="Calibri" panose="020F0502020204030204" pitchFamily="34" charset="0"/>
                <a:ea typeface="Calibri" panose="020F0502020204030204" pitchFamily="34" charset="0"/>
                <a:cs typeface="Calibri" panose="020F0502020204030204" pitchFamily="34" charset="0"/>
              </a:rPr>
              <a:t>REYES, R. R. et al. Defectos óseos segmentarios infectados en huesos largos... Revista Mexicana de Ortopedia y Traumatología, 2020.</a:t>
            </a:r>
          </a:p>
          <a:p>
            <a:pPr algn="just"/>
            <a:r>
              <a:rPr lang="es-ES" sz="4000" dirty="0">
                <a:effectLst/>
                <a:latin typeface="Calibri" panose="020F0502020204030204" pitchFamily="34" charset="0"/>
                <a:ea typeface="Calibri" panose="020F0502020204030204" pitchFamily="34" charset="0"/>
                <a:cs typeface="Calibri" panose="020F0502020204030204" pitchFamily="34" charset="0"/>
              </a:rPr>
              <a:t>MARTÍNEZ, H. M. et al. Técnica de </a:t>
            </a:r>
            <a:r>
              <a:rPr lang="es-ES" sz="4000" dirty="0" err="1">
                <a:effectLst/>
                <a:latin typeface="Calibri" panose="020F0502020204030204" pitchFamily="34" charset="0"/>
                <a:ea typeface="Calibri" panose="020F0502020204030204" pitchFamily="34" charset="0"/>
                <a:cs typeface="Calibri" panose="020F0502020204030204" pitchFamily="34" charset="0"/>
              </a:rPr>
              <a:t>Masquelet</a:t>
            </a:r>
            <a:r>
              <a:rPr lang="es-ES" sz="4000" dirty="0">
                <a:effectLst/>
                <a:latin typeface="Calibri" panose="020F0502020204030204" pitchFamily="34" charset="0"/>
                <a:ea typeface="Calibri" panose="020F0502020204030204" pitchFamily="34" charset="0"/>
                <a:cs typeface="Calibri" panose="020F0502020204030204" pitchFamily="34" charset="0"/>
              </a:rPr>
              <a:t> en manejo de defectos óseos... Revista Colombiana de Ortopedia y Traumatología, 2021.</a:t>
            </a:r>
            <a:endParaRPr lang="pt-BR" sz="4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0" name="CaixaDeTexto 29">
            <a:extLst>
              <a:ext uri="{FF2B5EF4-FFF2-40B4-BE49-F238E27FC236}">
                <a16:creationId xmlns:a16="http://schemas.microsoft.com/office/drawing/2014/main" id="{5F1CB74F-AF4B-F2B6-3068-868910A58D77}"/>
              </a:ext>
            </a:extLst>
          </p:cNvPr>
          <p:cNvSpPr txBox="1"/>
          <p:nvPr/>
        </p:nvSpPr>
        <p:spPr>
          <a:xfrm>
            <a:off x="13553174" y="32367976"/>
            <a:ext cx="3800134" cy="830997"/>
          </a:xfrm>
          <a:prstGeom prst="rect">
            <a:avLst/>
          </a:prstGeom>
          <a:noFill/>
        </p:spPr>
        <p:txBody>
          <a:bodyPr wrap="square" rtlCol="0">
            <a:spAutoFit/>
          </a:bodyPr>
          <a:lstStyle/>
          <a:p>
            <a:r>
              <a:rPr lang="pt-BR" sz="4800" b="1" dirty="0">
                <a:latin typeface="Calibri" panose="020F0502020204030204" pitchFamily="34" charset="0"/>
                <a:cs typeface="Calibri" panose="020F0502020204030204" pitchFamily="34" charset="0"/>
              </a:rPr>
              <a:t>Referências</a:t>
            </a:r>
          </a:p>
        </p:txBody>
      </p:sp>
      <p:sp>
        <p:nvSpPr>
          <p:cNvPr id="2" name="AutoShape 2">
            <a:extLst>
              <a:ext uri="{FF2B5EF4-FFF2-40B4-BE49-F238E27FC236}">
                <a16:creationId xmlns:a16="http://schemas.microsoft.com/office/drawing/2014/main" id="{2B7F0694-0E82-CCBC-9928-AFB9C6717F8B}"/>
              </a:ext>
            </a:extLst>
          </p:cNvPr>
          <p:cNvSpPr>
            <a:spLocks noChangeAspect="1" noChangeArrowheads="1"/>
          </p:cNvSpPr>
          <p:nvPr/>
        </p:nvSpPr>
        <p:spPr bwMode="auto">
          <a:xfrm>
            <a:off x="14247813" y="214471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3" name="Imagem 12">
            <a:extLst>
              <a:ext uri="{FF2B5EF4-FFF2-40B4-BE49-F238E27FC236}">
                <a16:creationId xmlns:a16="http://schemas.microsoft.com/office/drawing/2014/main" id="{805AA936-AA19-90FB-F8F8-F5D3B2CEE2E2}"/>
              </a:ext>
            </a:extLst>
          </p:cNvPr>
          <p:cNvPicPr>
            <a:picLocks noChangeAspect="1"/>
          </p:cNvPicPr>
          <p:nvPr/>
        </p:nvPicPr>
        <p:blipFill>
          <a:blip r:embed="Rb51d39ccabe6454f"/>
          <a:stretch>
            <a:fillRect/>
          </a:stretch>
        </p:blipFill>
        <p:spPr>
          <a:xfrm>
            <a:off x="1564333" y="25562443"/>
            <a:ext cx="4551500" cy="10724799"/>
          </a:xfrm>
          <a:prstGeom prst="rect">
            <a:avLst/>
          </a:prstGeom>
        </p:spPr>
      </p:pic>
      <p:pic>
        <p:nvPicPr>
          <p:cNvPr id="15" name="Imagem 14">
            <a:extLst>
              <a:ext uri="{FF2B5EF4-FFF2-40B4-BE49-F238E27FC236}">
                <a16:creationId xmlns:a16="http://schemas.microsoft.com/office/drawing/2014/main" id="{E8E97401-4E78-A4D6-8C56-7EA58B987E69}"/>
              </a:ext>
            </a:extLst>
          </p:cNvPr>
          <p:cNvPicPr>
            <a:picLocks noChangeAspect="1"/>
          </p:cNvPicPr>
          <p:nvPr/>
        </p:nvPicPr>
        <p:blipFill>
          <a:blip r:embed="R1c45185d38d64788"/>
          <a:stretch>
            <a:fillRect/>
          </a:stretch>
        </p:blipFill>
        <p:spPr>
          <a:xfrm>
            <a:off x="6078450" y="25562443"/>
            <a:ext cx="4356317" cy="10719071"/>
          </a:xfrm>
          <a:prstGeom prst="rect">
            <a:avLst/>
          </a:prstGeom>
        </p:spPr>
      </p:pic>
      <p:pic>
        <p:nvPicPr>
          <p:cNvPr id="17" name="Imagem 16">
            <a:extLst>
              <a:ext uri="{FF2B5EF4-FFF2-40B4-BE49-F238E27FC236}">
                <a16:creationId xmlns:a16="http://schemas.microsoft.com/office/drawing/2014/main" id="{9F906979-62D5-3897-9CD9-56A814BB77AE}"/>
              </a:ext>
            </a:extLst>
          </p:cNvPr>
          <p:cNvPicPr>
            <a:picLocks noChangeAspect="1"/>
          </p:cNvPicPr>
          <p:nvPr/>
        </p:nvPicPr>
        <p:blipFill>
          <a:blip r:embed="Rb4aafd6da4914cd4"/>
          <a:stretch>
            <a:fillRect/>
          </a:stretch>
        </p:blipFill>
        <p:spPr>
          <a:xfrm>
            <a:off x="15618035" y="12535602"/>
            <a:ext cx="3800133" cy="10773191"/>
          </a:xfrm>
          <a:prstGeom prst="rect">
            <a:avLst/>
          </a:prstGeom>
        </p:spPr>
      </p:pic>
      <p:pic>
        <p:nvPicPr>
          <p:cNvPr id="21" name="Imagem 20">
            <a:extLst>
              <a:ext uri="{FF2B5EF4-FFF2-40B4-BE49-F238E27FC236}">
                <a16:creationId xmlns:a16="http://schemas.microsoft.com/office/drawing/2014/main" id="{AF508E9E-BB85-FFE6-1CCF-C3035A09EBE6}"/>
              </a:ext>
            </a:extLst>
          </p:cNvPr>
          <p:cNvPicPr>
            <a:picLocks noChangeAspect="1"/>
          </p:cNvPicPr>
          <p:nvPr/>
        </p:nvPicPr>
        <p:blipFill>
          <a:blip r:embed="Rf03337f4a2874684"/>
          <a:stretch>
            <a:fillRect/>
          </a:stretch>
        </p:blipFill>
        <p:spPr>
          <a:xfrm>
            <a:off x="19418168" y="12529682"/>
            <a:ext cx="5174379" cy="10822345"/>
          </a:xfrm>
          <a:prstGeom prst="rect">
            <a:avLst/>
          </a:prstGeom>
        </p:spPr>
      </p:pic>
      <p:sp>
        <p:nvSpPr>
          <p:cNvPr id="28" name="CaixaDeTexto 27">
            <a:extLst>
              <a:ext uri="{FF2B5EF4-FFF2-40B4-BE49-F238E27FC236}">
                <a16:creationId xmlns:a16="http://schemas.microsoft.com/office/drawing/2014/main" id="{5CF3CBC2-DAAA-A8D2-5A60-C95C3840A235}"/>
              </a:ext>
            </a:extLst>
          </p:cNvPr>
          <p:cNvSpPr txBox="1"/>
          <p:nvPr/>
        </p:nvSpPr>
        <p:spPr>
          <a:xfrm>
            <a:off x="1564332" y="36281514"/>
            <a:ext cx="8870435" cy="1015663"/>
          </a:xfrm>
          <a:prstGeom prst="rect">
            <a:avLst/>
          </a:prstGeom>
          <a:noFill/>
        </p:spPr>
        <p:txBody>
          <a:bodyPr wrap="square" rtlCol="0">
            <a:spAutoFit/>
          </a:bodyPr>
          <a:lstStyle/>
          <a:p>
            <a:pPr algn="just"/>
            <a:r>
              <a:rPr lang="pt-BR" sz="2000" dirty="0">
                <a:latin typeface="Calibri" panose="020F0502020204030204" pitchFamily="34" charset="0"/>
                <a:cs typeface="Calibri" panose="020F0502020204030204" pitchFamily="34" charset="0"/>
              </a:rPr>
              <a:t>Imagem 1 – Radiografia anteroposterior e perfil da perna direita no primeiro dia de pós operatório após desbridamento e espaçador de cimento com vancomicina, e estabilização da fratura com fixador linear dinâmico do tipo LRS.  </a:t>
            </a:r>
          </a:p>
        </p:txBody>
      </p:sp>
      <p:sp>
        <p:nvSpPr>
          <p:cNvPr id="1024" name="CaixaDeTexto 1023">
            <a:extLst>
              <a:ext uri="{FF2B5EF4-FFF2-40B4-BE49-F238E27FC236}">
                <a16:creationId xmlns:a16="http://schemas.microsoft.com/office/drawing/2014/main" id="{1939476D-3F9F-6A50-C99E-E84A9F723A08}"/>
              </a:ext>
            </a:extLst>
          </p:cNvPr>
          <p:cNvSpPr txBox="1"/>
          <p:nvPr/>
        </p:nvSpPr>
        <p:spPr>
          <a:xfrm>
            <a:off x="15618035" y="23341142"/>
            <a:ext cx="8974512" cy="646331"/>
          </a:xfrm>
          <a:prstGeom prst="rect">
            <a:avLst/>
          </a:prstGeom>
          <a:noFill/>
        </p:spPr>
        <p:txBody>
          <a:bodyPr wrap="square">
            <a:spAutoFit/>
          </a:bodyPr>
          <a:lstStyle/>
          <a:p>
            <a:pPr algn="just"/>
            <a:r>
              <a:rPr lang="pt-BR" sz="1800" dirty="0">
                <a:latin typeface="Calibri" panose="020F0502020204030204" pitchFamily="34" charset="0"/>
                <a:cs typeface="Calibri" panose="020F0502020204030204" pitchFamily="34" charset="0"/>
              </a:rPr>
              <a:t>Imagem 2 – Radiografia anteroposterior e perfil da perna direita com dois anos e cinco meses </a:t>
            </a:r>
            <a:r>
              <a:rPr lang="pt-BR" sz="1800">
                <a:latin typeface="Calibri" panose="020F0502020204030204" pitchFamily="34" charset="0"/>
                <a:cs typeface="Calibri" panose="020F0502020204030204" pitchFamily="34" charset="0"/>
              </a:rPr>
              <a:t>de </a:t>
            </a:r>
            <a:r>
              <a:rPr lang="pt-BR">
                <a:latin typeface="Calibri" panose="020F0502020204030204" pitchFamily="34" charset="0"/>
                <a:cs typeface="Calibri" panose="020F0502020204030204" pitchFamily="34" charset="0"/>
              </a:rPr>
              <a:t>ínicio </a:t>
            </a:r>
            <a:r>
              <a:rPr lang="pt-BR" dirty="0">
                <a:latin typeface="Calibri" panose="020F0502020204030204" pitchFamily="34" charset="0"/>
                <a:cs typeface="Calibri" panose="020F0502020204030204" pitchFamily="34" charset="0"/>
              </a:rPr>
              <a:t>de tratamento </a:t>
            </a:r>
            <a:r>
              <a:rPr lang="pt-BR" sz="1800" dirty="0">
                <a:latin typeface="Calibri" panose="020F0502020204030204" pitchFamily="34" charset="0"/>
                <a:cs typeface="Calibri" panose="020F0502020204030204" pitchFamily="34" charset="0"/>
              </a:rPr>
              <a:t>mostrando consolidação e remodelação óssea.</a:t>
            </a:r>
          </a:p>
        </p:txBody>
      </p:sp>
    </p:spTree>
    <p:extLst>
      <p:ext uri="{BB962C8B-B14F-4D97-AF65-F5344CB8AC3E}">
        <p14:creationId xmlns:p14="http://schemas.microsoft.com/office/powerpoint/2010/main" val="3207035691"/>
      </p:ext>
    </p:extLst>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descr="Interface gráfica do usuário&#10;&#10;Descrição gerada automaticamente com confiança baixa" id="84" name="Google Shape;84;p1"/>
          <p:cNvPicPr preferRelativeResize="0"/>
          <p:nvPr/>
        </p:nvPicPr>
        <p:blipFill rotWithShape="1">
          <a:blip r:embed="R499105967a014e69">
            <a:alphaModFix/>
          </a:blip>
          <a:srcRect b="0" l="0" r="0" t="0"/>
          <a:stretch/>
        </p:blipFill>
        <p:spPr>
          <a:xfrm>
            <a:off x="-1" y="0"/>
            <a:ext cx="28800425" cy="4692410"/>
          </a:xfrm>
          <a:prstGeom prst="rect">
            <a:avLst/>
          </a:prstGeom>
          <a:noFill/>
          <a:ln>
            <a:noFill/>
          </a:ln>
        </p:spPr>
      </p:pic>
      <p:pic>
        <p:nvPicPr>
          <p:cNvPr id="85" name="Google Shape;85;p1"/>
          <p:cNvPicPr preferRelativeResize="0"/>
          <p:nvPr/>
        </p:nvPicPr>
        <p:blipFill rotWithShape="1">
          <a:blip r:embed="R1719abe1a1e6452f">
            <a:alphaModFix/>
          </a:blip>
          <a:srcRect b="0" l="0" r="0" t="0"/>
          <a:stretch/>
        </p:blipFill>
        <p:spPr>
          <a:xfrm>
            <a:off x="-2" y="39857149"/>
            <a:ext cx="28800424" cy="3181087"/>
          </a:xfrm>
          <a:prstGeom prst="rect">
            <a:avLst/>
          </a:prstGeom>
          <a:noFill/>
          <a:ln>
            <a:noFill/>
          </a:ln>
        </p:spPr>
      </p:pic>
      <p:sp>
        <p:nvSpPr>
          <p:cNvPr id="86" name="Google Shape;86;p1"/>
          <p:cNvSpPr txBox="1"/>
          <p:nvPr/>
        </p:nvSpPr>
        <p:spPr>
          <a:xfrm>
            <a:off x="855663" y="4552725"/>
            <a:ext cx="27089100" cy="20955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Clr>
                <a:schemeClr val="dk1"/>
              </a:buClr>
              <a:buSzPts val="1100"/>
              <a:buFont typeface="Arial"/>
              <a:buNone/>
            </a:pPr>
            <a:r>
              <a:rPr b="1" lang="pt-BR" sz="4800">
                <a:solidFill>
                  <a:schemeClr val="dk1"/>
                </a:solidFill>
                <a:latin typeface="Calibri"/>
                <a:ea typeface="Calibri"/>
                <a:cs typeface="Calibri"/>
                <a:sym typeface="Calibri"/>
              </a:rPr>
              <a:t>FRATURAS SUPRACONDILIANAS DO ÚMERO NA INFÂNCIA: IMPACTOS E IMPLICAÇÕES NEUROVASCULARES </a:t>
            </a:r>
            <a:endParaRPr b="1" sz="4800">
              <a:solidFill>
                <a:schemeClr val="dk1"/>
              </a:solidFill>
              <a:latin typeface="Calibri"/>
              <a:ea typeface="Calibri"/>
              <a:cs typeface="Calibri"/>
              <a:sym typeface="Calibri"/>
            </a:endParaRPr>
          </a:p>
          <a:p>
            <a:pPr indent="0" lvl="0" marL="0" rtl="0" algn="ctr">
              <a:lnSpc>
                <a:spcPct val="150000"/>
              </a:lnSpc>
              <a:spcBef>
                <a:spcPts val="0"/>
              </a:spcBef>
              <a:spcAft>
                <a:spcPts val="0"/>
              </a:spcAft>
              <a:buClr>
                <a:srgbClr val="000000"/>
              </a:buClr>
              <a:buSzPts val="1100"/>
              <a:buFont typeface="Arial"/>
              <a:buNone/>
            </a:pPr>
            <a:r>
              <a:t/>
            </a:r>
            <a:endParaRPr b="1" sz="4800">
              <a:latin typeface="Calibri"/>
              <a:ea typeface="Calibri"/>
              <a:cs typeface="Calibri"/>
              <a:sym typeface="Calibri"/>
            </a:endParaRPr>
          </a:p>
          <a:p>
            <a:pPr indent="0" lvl="0" marL="0" rtl="0" algn="ctr">
              <a:spcBef>
                <a:spcPts val="0"/>
              </a:spcBef>
              <a:spcAft>
                <a:spcPts val="0"/>
              </a:spcAft>
              <a:buNone/>
            </a:pPr>
            <a:r>
              <a:t/>
            </a:r>
            <a:endParaRPr sz="8819">
              <a:solidFill>
                <a:srgbClr val="000000"/>
              </a:solidFill>
            </a:endParaRPr>
          </a:p>
        </p:txBody>
      </p:sp>
      <p:cxnSp>
        <p:nvCxnSpPr>
          <p:cNvPr id="87" name="Google Shape;87;p1"/>
          <p:cNvCxnSpPr/>
          <p:nvPr/>
        </p:nvCxnSpPr>
        <p:spPr>
          <a:xfrm flipH="1" rot="10800000">
            <a:off x="703263" y="6754900"/>
            <a:ext cx="27393900" cy="38100"/>
          </a:xfrm>
          <a:prstGeom prst="straightConnector1">
            <a:avLst/>
          </a:prstGeom>
          <a:noFill/>
          <a:ln cap="flat" cmpd="sng" w="19050">
            <a:solidFill>
              <a:srgbClr val="000000"/>
            </a:solidFill>
            <a:prstDash val="solid"/>
            <a:round/>
            <a:headEnd len="med" w="med" type="none"/>
            <a:tailEnd len="med" w="med" type="none"/>
          </a:ln>
        </p:spPr>
      </p:cxnSp>
      <p:cxnSp>
        <p:nvCxnSpPr>
          <p:cNvPr id="88" name="Google Shape;88;p1"/>
          <p:cNvCxnSpPr/>
          <p:nvPr/>
        </p:nvCxnSpPr>
        <p:spPr>
          <a:xfrm flipH="1" rot="10800000">
            <a:off x="703263" y="9999625"/>
            <a:ext cx="27393900" cy="38100"/>
          </a:xfrm>
          <a:prstGeom prst="straightConnector1">
            <a:avLst/>
          </a:prstGeom>
          <a:noFill/>
          <a:ln cap="flat" cmpd="sng" w="19050">
            <a:solidFill>
              <a:srgbClr val="000000"/>
            </a:solidFill>
            <a:prstDash val="solid"/>
            <a:round/>
            <a:headEnd len="med" w="med" type="none"/>
            <a:tailEnd len="med" w="med" type="none"/>
          </a:ln>
        </p:spPr>
      </p:cxnSp>
      <p:sp>
        <p:nvSpPr>
          <p:cNvPr id="89" name="Google Shape;89;p1"/>
          <p:cNvSpPr txBox="1"/>
          <p:nvPr/>
        </p:nvSpPr>
        <p:spPr>
          <a:xfrm>
            <a:off x="703275" y="6755650"/>
            <a:ext cx="27393900" cy="34656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lang="pt-BR" sz="4800">
                <a:solidFill>
                  <a:schemeClr val="dk1"/>
                </a:solidFill>
                <a:latin typeface="Calibri"/>
                <a:ea typeface="Calibri"/>
                <a:cs typeface="Calibri"/>
                <a:sym typeface="Calibri"/>
              </a:rPr>
              <a:t>Silveira L. L. W. V.</a:t>
            </a:r>
            <a:r>
              <a:rPr baseline="30000" lang="pt-BR" sz="4800">
                <a:solidFill>
                  <a:schemeClr val="dk1"/>
                </a:solidFill>
                <a:latin typeface="Calibri"/>
                <a:ea typeface="Calibri"/>
                <a:cs typeface="Calibri"/>
                <a:sym typeface="Calibri"/>
              </a:rPr>
              <a:t>1 </a:t>
            </a:r>
            <a:r>
              <a:rPr lang="pt-BR" sz="4800">
                <a:solidFill>
                  <a:schemeClr val="dk1"/>
                </a:solidFill>
                <a:latin typeface="Calibri"/>
                <a:ea typeface="Calibri"/>
                <a:cs typeface="Calibri"/>
                <a:sym typeface="Calibri"/>
              </a:rPr>
              <a:t>, </a:t>
            </a:r>
            <a:r>
              <a:rPr lang="pt-BR" sz="4800">
                <a:solidFill>
                  <a:schemeClr val="dk1"/>
                </a:solidFill>
                <a:latin typeface="Calibri"/>
                <a:ea typeface="Calibri"/>
                <a:cs typeface="Calibri"/>
                <a:sym typeface="Calibri"/>
              </a:rPr>
              <a:t>Queiroz G. R. N.</a:t>
            </a:r>
            <a:r>
              <a:rPr baseline="30000" lang="pt-BR" sz="4800">
                <a:solidFill>
                  <a:schemeClr val="dk1"/>
                </a:solidFill>
                <a:latin typeface="Calibri"/>
                <a:ea typeface="Calibri"/>
                <a:cs typeface="Calibri"/>
                <a:sym typeface="Calibri"/>
              </a:rPr>
              <a:t>1</a:t>
            </a:r>
            <a:r>
              <a:rPr lang="pt-BR" sz="4800">
                <a:solidFill>
                  <a:schemeClr val="dk1"/>
                </a:solidFill>
                <a:latin typeface="Calibri"/>
                <a:ea typeface="Calibri"/>
                <a:cs typeface="Calibri"/>
                <a:sym typeface="Calibri"/>
              </a:rPr>
              <a:t>,</a:t>
            </a:r>
            <a:r>
              <a:rPr lang="pt-BR" sz="4800">
                <a:solidFill>
                  <a:schemeClr val="dk1"/>
                </a:solidFill>
                <a:latin typeface="Calibri"/>
                <a:ea typeface="Calibri"/>
                <a:cs typeface="Calibri"/>
                <a:sym typeface="Calibri"/>
              </a:rPr>
              <a:t> Bento G. B.</a:t>
            </a:r>
            <a:r>
              <a:rPr baseline="30000" lang="pt-BR" sz="4800">
                <a:solidFill>
                  <a:schemeClr val="dk1"/>
                </a:solidFill>
                <a:latin typeface="Calibri"/>
                <a:ea typeface="Calibri"/>
                <a:cs typeface="Calibri"/>
                <a:sym typeface="Calibri"/>
              </a:rPr>
              <a:t>1</a:t>
            </a:r>
            <a:r>
              <a:rPr lang="pt-BR" sz="4800">
                <a:solidFill>
                  <a:schemeClr val="dk1"/>
                </a:solidFill>
                <a:latin typeface="Calibri"/>
                <a:ea typeface="Calibri"/>
                <a:cs typeface="Calibri"/>
                <a:sym typeface="Calibri"/>
              </a:rPr>
              <a:t>, Carvalho I. F.¹, Cruz J. N.</a:t>
            </a:r>
            <a:r>
              <a:rPr baseline="30000" lang="pt-BR" sz="4800">
                <a:solidFill>
                  <a:schemeClr val="dk1"/>
                </a:solidFill>
                <a:latin typeface="Calibri"/>
                <a:ea typeface="Calibri"/>
                <a:cs typeface="Calibri"/>
                <a:sym typeface="Calibri"/>
              </a:rPr>
              <a:t>1</a:t>
            </a:r>
            <a:r>
              <a:rPr lang="pt-BR" sz="4800">
                <a:solidFill>
                  <a:schemeClr val="dk1"/>
                </a:solidFill>
                <a:latin typeface="Calibri"/>
                <a:ea typeface="Calibri"/>
                <a:cs typeface="Calibri"/>
                <a:sym typeface="Calibri"/>
              </a:rPr>
              <a:t>, Queiroz C. E.</a:t>
            </a:r>
            <a:r>
              <a:rPr baseline="30000" lang="pt-BR" sz="4800">
                <a:solidFill>
                  <a:schemeClr val="dk1"/>
                </a:solidFill>
                <a:latin typeface="Calibri"/>
                <a:ea typeface="Calibri"/>
                <a:cs typeface="Calibri"/>
                <a:sym typeface="Calibri"/>
              </a:rPr>
              <a:t>2</a:t>
            </a:r>
            <a:endParaRPr sz="4800">
              <a:latin typeface="Calibri"/>
              <a:ea typeface="Calibri"/>
              <a:cs typeface="Calibri"/>
              <a:sym typeface="Calibri"/>
            </a:endParaRPr>
          </a:p>
          <a:p>
            <a:pPr indent="0" lvl="0" marL="0" rtl="0" algn="ctr">
              <a:lnSpc>
                <a:spcPct val="150000"/>
              </a:lnSpc>
              <a:spcBef>
                <a:spcPts val="0"/>
              </a:spcBef>
              <a:spcAft>
                <a:spcPts val="0"/>
              </a:spcAft>
              <a:buNone/>
            </a:pPr>
            <a:r>
              <a:rPr baseline="30000" lang="pt-BR" sz="4800">
                <a:solidFill>
                  <a:srgbClr val="000000"/>
                </a:solidFill>
                <a:latin typeface="Calibri"/>
                <a:ea typeface="Calibri"/>
                <a:cs typeface="Calibri"/>
                <a:sym typeface="Calibri"/>
              </a:rPr>
              <a:t>1 </a:t>
            </a:r>
            <a:r>
              <a:rPr lang="pt-BR" sz="4800">
                <a:solidFill>
                  <a:srgbClr val="000000"/>
                </a:solidFill>
                <a:latin typeface="Calibri"/>
                <a:ea typeface="Calibri"/>
                <a:cs typeface="Calibri"/>
                <a:sym typeface="Calibri"/>
              </a:rPr>
              <a:t>Discente da Universidade Católica de Brasília.</a:t>
            </a:r>
            <a:endParaRPr sz="4800">
              <a:solidFill>
                <a:srgbClr val="000000"/>
              </a:solidFill>
              <a:latin typeface="Calibri"/>
              <a:ea typeface="Calibri"/>
              <a:cs typeface="Calibri"/>
              <a:sym typeface="Calibri"/>
            </a:endParaRPr>
          </a:p>
          <a:p>
            <a:pPr indent="0" lvl="0" marL="0" rtl="0" algn="ctr">
              <a:lnSpc>
                <a:spcPct val="150000"/>
              </a:lnSpc>
              <a:spcBef>
                <a:spcPts val="0"/>
              </a:spcBef>
              <a:spcAft>
                <a:spcPts val="600"/>
              </a:spcAft>
              <a:buNone/>
            </a:pPr>
            <a:r>
              <a:rPr lang="pt-BR" sz="4800">
                <a:solidFill>
                  <a:srgbClr val="000000"/>
                </a:solidFill>
                <a:latin typeface="Calibri"/>
                <a:ea typeface="Calibri"/>
                <a:cs typeface="Calibri"/>
                <a:sym typeface="Calibri"/>
              </a:rPr>
              <a:t> </a:t>
            </a:r>
            <a:r>
              <a:rPr baseline="30000" lang="pt-BR" sz="4800">
                <a:solidFill>
                  <a:srgbClr val="000000"/>
                </a:solidFill>
                <a:latin typeface="Calibri"/>
                <a:ea typeface="Calibri"/>
                <a:cs typeface="Calibri"/>
                <a:sym typeface="Calibri"/>
              </a:rPr>
              <a:t>2</a:t>
            </a:r>
            <a:r>
              <a:rPr lang="pt-BR" sz="4800">
                <a:solidFill>
                  <a:srgbClr val="000000"/>
                </a:solidFill>
                <a:latin typeface="Calibri"/>
                <a:ea typeface="Calibri"/>
                <a:cs typeface="Calibri"/>
                <a:sym typeface="Calibri"/>
              </a:rPr>
              <a:t> Médico Ortopedista Orientador </a:t>
            </a:r>
            <a:endParaRPr sz="4800">
              <a:solidFill>
                <a:srgbClr val="000000"/>
              </a:solidFill>
              <a:latin typeface="Calibri"/>
              <a:ea typeface="Calibri"/>
              <a:cs typeface="Calibri"/>
              <a:sym typeface="Calibri"/>
            </a:endParaRPr>
          </a:p>
        </p:txBody>
      </p:sp>
      <p:sp>
        <p:nvSpPr>
          <p:cNvPr id="90" name="Google Shape;90;p1"/>
          <p:cNvSpPr/>
          <p:nvPr/>
        </p:nvSpPr>
        <p:spPr>
          <a:xfrm>
            <a:off x="779488" y="10328663"/>
            <a:ext cx="1243500" cy="1137600"/>
          </a:xfrm>
          <a:prstGeom prst="rect">
            <a:avLst/>
          </a:prstGeom>
          <a:solidFill>
            <a:srgbClr val="757575"/>
          </a:solidFill>
          <a:ln cap="flat" cmpd="sng" w="9525">
            <a:solidFill>
              <a:srgbClr val="0E284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4800"/>
              <a:t>1</a:t>
            </a:r>
            <a:endParaRPr sz="4800"/>
          </a:p>
        </p:txBody>
      </p:sp>
      <p:sp>
        <p:nvSpPr>
          <p:cNvPr id="91" name="Google Shape;91;p1"/>
          <p:cNvSpPr/>
          <p:nvPr/>
        </p:nvSpPr>
        <p:spPr>
          <a:xfrm>
            <a:off x="779500" y="17687250"/>
            <a:ext cx="1243500" cy="1137600"/>
          </a:xfrm>
          <a:prstGeom prst="rect">
            <a:avLst/>
          </a:prstGeom>
          <a:solidFill>
            <a:srgbClr val="757575"/>
          </a:solidFill>
          <a:ln cap="flat" cmpd="sng" w="9525">
            <a:solidFill>
              <a:srgbClr val="0E284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4800"/>
              <a:t>2</a:t>
            </a:r>
            <a:endParaRPr sz="4800"/>
          </a:p>
        </p:txBody>
      </p:sp>
      <p:sp>
        <p:nvSpPr>
          <p:cNvPr id="92" name="Google Shape;92;p1"/>
          <p:cNvSpPr txBox="1"/>
          <p:nvPr/>
        </p:nvSpPr>
        <p:spPr>
          <a:xfrm flipH="1">
            <a:off x="2475713" y="10435763"/>
            <a:ext cx="10870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4800">
                <a:solidFill>
                  <a:srgbClr val="000000"/>
                </a:solidFill>
                <a:latin typeface="Calibri"/>
                <a:ea typeface="Calibri"/>
                <a:cs typeface="Calibri"/>
                <a:sym typeface="Calibri"/>
              </a:rPr>
              <a:t>INTRODUÇÃO</a:t>
            </a:r>
            <a:endParaRPr sz="4800">
              <a:solidFill>
                <a:srgbClr val="000000"/>
              </a:solidFill>
              <a:latin typeface="Calibri"/>
              <a:ea typeface="Calibri"/>
              <a:cs typeface="Calibri"/>
              <a:sym typeface="Calibri"/>
            </a:endParaRPr>
          </a:p>
        </p:txBody>
      </p:sp>
      <p:sp>
        <p:nvSpPr>
          <p:cNvPr id="93" name="Google Shape;93;p1"/>
          <p:cNvSpPr txBox="1"/>
          <p:nvPr/>
        </p:nvSpPr>
        <p:spPr>
          <a:xfrm flipH="1">
            <a:off x="779512" y="11799650"/>
            <a:ext cx="12566700" cy="53565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600"/>
              </a:spcAft>
              <a:buClr>
                <a:schemeClr val="dk1"/>
              </a:buClr>
              <a:buSzPts val="1100"/>
              <a:buFont typeface="Arial"/>
              <a:buNone/>
            </a:pPr>
            <a:r>
              <a:rPr lang="pt-BR" sz="4800">
                <a:solidFill>
                  <a:schemeClr val="dk1"/>
                </a:solidFill>
                <a:latin typeface="Calibri"/>
                <a:ea typeface="Calibri"/>
                <a:cs typeface="Calibri"/>
                <a:sym typeface="Calibri"/>
              </a:rPr>
              <a:t>A fratura supracondiliana do úmero infantil pode desenvolver complicações neurovasculares, sendo essa região composta por diversas estruturas nervosas e vasculares que podem ser afetadas em situações de trauma.</a:t>
            </a:r>
            <a:endParaRPr sz="4800">
              <a:solidFill>
                <a:srgbClr val="000000"/>
              </a:solidFill>
            </a:endParaRPr>
          </a:p>
        </p:txBody>
      </p:sp>
      <p:sp>
        <p:nvSpPr>
          <p:cNvPr id="94" name="Google Shape;94;p1"/>
          <p:cNvSpPr txBox="1"/>
          <p:nvPr/>
        </p:nvSpPr>
        <p:spPr>
          <a:xfrm flipH="1">
            <a:off x="2475725" y="17794350"/>
            <a:ext cx="10870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4800">
                <a:solidFill>
                  <a:srgbClr val="000000"/>
                </a:solidFill>
                <a:latin typeface="Calibri"/>
                <a:ea typeface="Calibri"/>
                <a:cs typeface="Calibri"/>
                <a:sym typeface="Calibri"/>
              </a:rPr>
              <a:t>OBJETIVOS PRIMÁRIOS E SECUNDÁRIOS</a:t>
            </a:r>
            <a:endParaRPr sz="4800">
              <a:solidFill>
                <a:srgbClr val="000000"/>
              </a:solidFill>
              <a:latin typeface="Calibri"/>
              <a:ea typeface="Calibri"/>
              <a:cs typeface="Calibri"/>
              <a:sym typeface="Calibri"/>
            </a:endParaRPr>
          </a:p>
        </p:txBody>
      </p:sp>
      <p:sp>
        <p:nvSpPr>
          <p:cNvPr id="95" name="Google Shape;95;p1"/>
          <p:cNvSpPr txBox="1"/>
          <p:nvPr/>
        </p:nvSpPr>
        <p:spPr>
          <a:xfrm flipH="1">
            <a:off x="779512" y="18949675"/>
            <a:ext cx="12566700" cy="31401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Clr>
                <a:schemeClr val="dk1"/>
              </a:buClr>
              <a:buSzPts val="1100"/>
              <a:buFont typeface="Arial"/>
              <a:buNone/>
            </a:pPr>
            <a:r>
              <a:rPr b="1" lang="pt-BR" sz="4800">
                <a:solidFill>
                  <a:schemeClr val="dk1"/>
                </a:solidFill>
                <a:latin typeface="Calibri"/>
                <a:ea typeface="Calibri"/>
                <a:cs typeface="Calibri"/>
                <a:sym typeface="Calibri"/>
              </a:rPr>
              <a:t>	</a:t>
            </a:r>
            <a:r>
              <a:rPr lang="pt-BR" sz="4800">
                <a:solidFill>
                  <a:schemeClr val="dk1"/>
                </a:solidFill>
                <a:latin typeface="Calibri"/>
                <a:ea typeface="Calibri"/>
                <a:cs typeface="Calibri"/>
                <a:sym typeface="Calibri"/>
              </a:rPr>
              <a:t>Analisar as principais abordagens conservadoras ou cirúrgicas, no manejo das lesões fisárias no tornozelo pediátrico. </a:t>
            </a:r>
            <a:endParaRPr b="1" sz="4800">
              <a:latin typeface="Calibri"/>
              <a:ea typeface="Calibri"/>
              <a:cs typeface="Calibri"/>
              <a:sym typeface="Calibri"/>
            </a:endParaRPr>
          </a:p>
        </p:txBody>
      </p:sp>
      <p:sp>
        <p:nvSpPr>
          <p:cNvPr id="96" name="Google Shape;96;p1"/>
          <p:cNvSpPr/>
          <p:nvPr/>
        </p:nvSpPr>
        <p:spPr>
          <a:xfrm>
            <a:off x="779500" y="22579425"/>
            <a:ext cx="1243500" cy="1137600"/>
          </a:xfrm>
          <a:prstGeom prst="rect">
            <a:avLst/>
          </a:prstGeom>
          <a:solidFill>
            <a:srgbClr val="757575"/>
          </a:solidFill>
          <a:ln cap="flat" cmpd="sng" w="9525">
            <a:solidFill>
              <a:srgbClr val="0E284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4800"/>
              <a:t>3</a:t>
            </a:r>
            <a:endParaRPr sz="4800"/>
          </a:p>
        </p:txBody>
      </p:sp>
      <p:sp>
        <p:nvSpPr>
          <p:cNvPr id="97" name="Google Shape;97;p1"/>
          <p:cNvSpPr txBox="1"/>
          <p:nvPr/>
        </p:nvSpPr>
        <p:spPr>
          <a:xfrm flipH="1">
            <a:off x="2475725" y="22686525"/>
            <a:ext cx="10870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4800">
                <a:solidFill>
                  <a:srgbClr val="000000"/>
                </a:solidFill>
                <a:latin typeface="Calibri"/>
                <a:ea typeface="Calibri"/>
                <a:cs typeface="Calibri"/>
                <a:sym typeface="Calibri"/>
              </a:rPr>
              <a:t>MATERIAIS E MÉTODOS</a:t>
            </a:r>
            <a:endParaRPr sz="4800">
              <a:solidFill>
                <a:srgbClr val="000000"/>
              </a:solidFill>
              <a:latin typeface="Calibri"/>
              <a:ea typeface="Calibri"/>
              <a:cs typeface="Calibri"/>
              <a:sym typeface="Calibri"/>
            </a:endParaRPr>
          </a:p>
        </p:txBody>
      </p:sp>
      <p:sp>
        <p:nvSpPr>
          <p:cNvPr id="98" name="Google Shape;98;p1"/>
          <p:cNvSpPr txBox="1"/>
          <p:nvPr/>
        </p:nvSpPr>
        <p:spPr>
          <a:xfrm flipH="1">
            <a:off x="779512" y="24101975"/>
            <a:ext cx="12566700" cy="53565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600"/>
              </a:spcAft>
              <a:buNone/>
            </a:pPr>
            <a:r>
              <a:rPr lang="pt-BR" sz="4800">
                <a:solidFill>
                  <a:schemeClr val="dk1"/>
                </a:solidFill>
                <a:latin typeface="Calibri"/>
                <a:ea typeface="Calibri"/>
                <a:cs typeface="Calibri"/>
                <a:sym typeface="Calibri"/>
              </a:rPr>
              <a:t>Foram utilizados artigos das plataformas Pubmed e ScienceOpen, com os descritores “Pediatric Supracondylar Humerus Fractures", "Neurovascular Complications" e "Pediatric Orthopedic Trauma".</a:t>
            </a:r>
            <a:endParaRPr sz="4800">
              <a:latin typeface="Calibri"/>
              <a:ea typeface="Calibri"/>
              <a:cs typeface="Calibri"/>
              <a:sym typeface="Calibri"/>
            </a:endParaRPr>
          </a:p>
        </p:txBody>
      </p:sp>
      <p:sp>
        <p:nvSpPr>
          <p:cNvPr id="99" name="Google Shape;99;p1"/>
          <p:cNvSpPr/>
          <p:nvPr/>
        </p:nvSpPr>
        <p:spPr>
          <a:xfrm>
            <a:off x="779488" y="30158250"/>
            <a:ext cx="1243500" cy="1137600"/>
          </a:xfrm>
          <a:prstGeom prst="rect">
            <a:avLst/>
          </a:prstGeom>
          <a:solidFill>
            <a:srgbClr val="757575"/>
          </a:solidFill>
          <a:ln cap="flat" cmpd="sng" w="9525">
            <a:solidFill>
              <a:srgbClr val="0E284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4800"/>
              <a:t>4</a:t>
            </a:r>
            <a:endParaRPr sz="4800"/>
          </a:p>
        </p:txBody>
      </p:sp>
      <p:sp>
        <p:nvSpPr>
          <p:cNvPr id="100" name="Google Shape;100;p1"/>
          <p:cNvSpPr txBox="1"/>
          <p:nvPr/>
        </p:nvSpPr>
        <p:spPr>
          <a:xfrm flipH="1">
            <a:off x="2475713" y="30265350"/>
            <a:ext cx="10870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4800">
                <a:solidFill>
                  <a:srgbClr val="000000"/>
                </a:solidFill>
                <a:latin typeface="Calibri"/>
                <a:ea typeface="Calibri"/>
                <a:cs typeface="Calibri"/>
                <a:sym typeface="Calibri"/>
              </a:rPr>
              <a:t>RESULTADOS</a:t>
            </a:r>
            <a:endParaRPr sz="4800">
              <a:solidFill>
                <a:srgbClr val="000000"/>
              </a:solidFill>
              <a:latin typeface="Calibri"/>
              <a:ea typeface="Calibri"/>
              <a:cs typeface="Calibri"/>
              <a:sym typeface="Calibri"/>
            </a:endParaRPr>
          </a:p>
        </p:txBody>
      </p:sp>
      <p:sp>
        <p:nvSpPr>
          <p:cNvPr id="101" name="Google Shape;101;p1"/>
          <p:cNvSpPr txBox="1"/>
          <p:nvPr/>
        </p:nvSpPr>
        <p:spPr>
          <a:xfrm flipH="1">
            <a:off x="855687" y="31819688"/>
            <a:ext cx="12566700" cy="75729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600"/>
              </a:spcAft>
              <a:buClr>
                <a:schemeClr val="dk1"/>
              </a:buClr>
              <a:buSzPts val="1100"/>
              <a:buFont typeface="Arial"/>
              <a:buNone/>
            </a:pPr>
            <a:r>
              <a:rPr lang="pt-BR" sz="4800">
                <a:solidFill>
                  <a:schemeClr val="dk1"/>
                </a:solidFill>
                <a:latin typeface="Calibri"/>
                <a:ea typeface="Calibri"/>
                <a:cs typeface="Calibri"/>
                <a:sym typeface="Calibri"/>
              </a:rPr>
              <a:t>A análise dos artigos revelou que as fraturas supracondilianas do úmero na infância podem estar associadas a implicações nervosas em 20% dos casos e a implicações vasculares em 10%. Isso ocorre devido a complicações iatrogênicas durante o tratamento ou a um trauma direto durante a fratura.</a:t>
            </a:r>
            <a:endParaRPr sz="4800">
              <a:latin typeface="Calibri"/>
              <a:ea typeface="Calibri"/>
              <a:cs typeface="Calibri"/>
              <a:sym typeface="Calibri"/>
            </a:endParaRPr>
          </a:p>
        </p:txBody>
      </p:sp>
      <p:sp>
        <p:nvSpPr>
          <p:cNvPr id="102" name="Google Shape;102;p1"/>
          <p:cNvSpPr txBox="1"/>
          <p:nvPr/>
        </p:nvSpPr>
        <p:spPr>
          <a:xfrm flipH="1">
            <a:off x="15301875" y="10221250"/>
            <a:ext cx="12566700" cy="142995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Clr>
                <a:schemeClr val="dk1"/>
              </a:buClr>
              <a:buSzPts val="1100"/>
              <a:buFont typeface="Arial"/>
              <a:buNone/>
            </a:pPr>
            <a:r>
              <a:rPr lang="pt-BR" sz="4800">
                <a:solidFill>
                  <a:schemeClr val="dk1"/>
                </a:solidFill>
                <a:latin typeface="Calibri"/>
                <a:ea typeface="Calibri"/>
                <a:cs typeface="Calibri"/>
                <a:sym typeface="Calibri"/>
              </a:rPr>
              <a:t>Um estudo realizado pelo Hospital Universitário de Tribhuvan, com 187 pacientes, apontou que as lesões nervosas traumáticas, em decorrência das fraturas supracondilianas do úmero possuem predomínio de danos no nervo mediano, radial e ulnar, sendo sua maioria neuropraxias reversíveis em um período de 2 a 3 meses.</a:t>
            </a:r>
            <a:endParaRPr sz="4800">
              <a:solidFill>
                <a:schemeClr val="dk1"/>
              </a:solidFill>
              <a:latin typeface="Calibri"/>
              <a:ea typeface="Calibri"/>
              <a:cs typeface="Calibri"/>
              <a:sym typeface="Calibri"/>
            </a:endParaRPr>
          </a:p>
          <a:p>
            <a:pPr indent="457200" lvl="0" marL="0" rtl="0" algn="just">
              <a:lnSpc>
                <a:spcPct val="150000"/>
              </a:lnSpc>
              <a:spcBef>
                <a:spcPts val="600"/>
              </a:spcBef>
              <a:spcAft>
                <a:spcPts val="600"/>
              </a:spcAft>
              <a:buNone/>
            </a:pPr>
            <a:r>
              <a:rPr lang="pt-BR" sz="4800">
                <a:solidFill>
                  <a:schemeClr val="dk1"/>
                </a:solidFill>
                <a:latin typeface="Calibri"/>
                <a:ea typeface="Calibri"/>
                <a:cs typeface="Calibri"/>
                <a:sym typeface="Calibri"/>
              </a:rPr>
              <a:t>Vasoespasmos e isquemia, são as principais lesões vasculares encontradas nesse trauma, causadas pelo comprometimento da artéria braquial sendo necessária a observação no primeiro caso e a intervenção cirúrgica no segundo. </a:t>
            </a:r>
            <a:endParaRPr sz="4800">
              <a:latin typeface="Calibri"/>
              <a:ea typeface="Calibri"/>
              <a:cs typeface="Calibri"/>
              <a:sym typeface="Calibri"/>
            </a:endParaRPr>
          </a:p>
        </p:txBody>
      </p:sp>
      <p:sp>
        <p:nvSpPr>
          <p:cNvPr id="103" name="Google Shape;103;p1"/>
          <p:cNvSpPr/>
          <p:nvPr/>
        </p:nvSpPr>
        <p:spPr>
          <a:xfrm>
            <a:off x="15378075" y="25133313"/>
            <a:ext cx="1243500" cy="1137600"/>
          </a:xfrm>
          <a:prstGeom prst="rect">
            <a:avLst/>
          </a:prstGeom>
          <a:solidFill>
            <a:srgbClr val="757575"/>
          </a:solidFill>
          <a:ln cap="flat" cmpd="sng" w="9525">
            <a:solidFill>
              <a:srgbClr val="0E284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4800"/>
              <a:t>5</a:t>
            </a:r>
            <a:endParaRPr sz="4800"/>
          </a:p>
        </p:txBody>
      </p:sp>
      <p:sp>
        <p:nvSpPr>
          <p:cNvPr id="104" name="Google Shape;104;p1"/>
          <p:cNvSpPr txBox="1"/>
          <p:nvPr/>
        </p:nvSpPr>
        <p:spPr>
          <a:xfrm flipH="1">
            <a:off x="16921875" y="25213050"/>
            <a:ext cx="10870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4800">
                <a:solidFill>
                  <a:srgbClr val="000000"/>
                </a:solidFill>
                <a:latin typeface="Calibri"/>
                <a:ea typeface="Calibri"/>
                <a:cs typeface="Calibri"/>
                <a:sym typeface="Calibri"/>
              </a:rPr>
              <a:t>DISCUSSÃO E CONCLUSÕES</a:t>
            </a:r>
            <a:endParaRPr sz="4800">
              <a:solidFill>
                <a:srgbClr val="000000"/>
              </a:solidFill>
              <a:latin typeface="Calibri"/>
              <a:ea typeface="Calibri"/>
              <a:cs typeface="Calibri"/>
              <a:sym typeface="Calibri"/>
            </a:endParaRPr>
          </a:p>
        </p:txBody>
      </p:sp>
      <p:sp>
        <p:nvSpPr>
          <p:cNvPr id="105" name="Google Shape;105;p1"/>
          <p:cNvSpPr txBox="1"/>
          <p:nvPr/>
        </p:nvSpPr>
        <p:spPr>
          <a:xfrm flipH="1">
            <a:off x="15301875" y="26383738"/>
            <a:ext cx="12566700" cy="86814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600"/>
              </a:spcAft>
              <a:buClr>
                <a:schemeClr val="dk1"/>
              </a:buClr>
              <a:buSzPts val="1100"/>
              <a:buFont typeface="Arial"/>
              <a:buNone/>
            </a:pPr>
            <a:r>
              <a:rPr b="1" lang="pt-BR" sz="4800">
                <a:solidFill>
                  <a:schemeClr val="dk1"/>
                </a:solidFill>
                <a:latin typeface="Calibri"/>
                <a:ea typeface="Calibri"/>
                <a:cs typeface="Calibri"/>
                <a:sym typeface="Calibri"/>
              </a:rPr>
              <a:t>     </a:t>
            </a:r>
            <a:r>
              <a:rPr lang="pt-BR" sz="4800">
                <a:solidFill>
                  <a:schemeClr val="dk1"/>
                </a:solidFill>
                <a:latin typeface="Calibri"/>
                <a:ea typeface="Calibri"/>
                <a:cs typeface="Calibri"/>
                <a:sym typeface="Calibri"/>
              </a:rPr>
              <a:t>As fraturas supracondilianas do úmero em crianças, apresentam risco significativo de lesões neurovasculares, com predomínio de complicações vasculares da artéria braquial e de neuropraxias do nervo mediano, ulnar e radial. A identificação precoce e o manejo adequado dessas complicações são essenciais para prevenir sequelas permanentes.</a:t>
            </a:r>
            <a:endParaRPr sz="4800">
              <a:solidFill>
                <a:srgbClr val="000000"/>
              </a:solidFill>
              <a:latin typeface="Calibri"/>
              <a:ea typeface="Calibri"/>
              <a:cs typeface="Calibri"/>
              <a:sym typeface="Calibri"/>
            </a:endParaRPr>
          </a:p>
        </p:txBody>
      </p:sp>
      <p:sp>
        <p:nvSpPr>
          <p:cNvPr id="106" name="Google Shape;106;p1"/>
          <p:cNvSpPr/>
          <p:nvPr/>
        </p:nvSpPr>
        <p:spPr>
          <a:xfrm>
            <a:off x="15378075" y="35205338"/>
            <a:ext cx="1243500" cy="1137600"/>
          </a:xfrm>
          <a:prstGeom prst="rect">
            <a:avLst/>
          </a:prstGeom>
          <a:solidFill>
            <a:srgbClr val="757575"/>
          </a:solidFill>
          <a:ln cap="flat" cmpd="sng" w="9525">
            <a:solidFill>
              <a:srgbClr val="0E284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4800"/>
              <a:t>6</a:t>
            </a:r>
            <a:endParaRPr sz="4800"/>
          </a:p>
        </p:txBody>
      </p:sp>
      <p:sp>
        <p:nvSpPr>
          <p:cNvPr id="107" name="Google Shape;107;p1"/>
          <p:cNvSpPr txBox="1"/>
          <p:nvPr/>
        </p:nvSpPr>
        <p:spPr>
          <a:xfrm flipH="1">
            <a:off x="16921875" y="35312438"/>
            <a:ext cx="10870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4800">
                <a:solidFill>
                  <a:srgbClr val="000000"/>
                </a:solidFill>
                <a:latin typeface="Calibri"/>
                <a:ea typeface="Calibri"/>
                <a:cs typeface="Calibri"/>
                <a:sym typeface="Calibri"/>
              </a:rPr>
              <a:t>REFERÊNCIAS BIBLIOGRÁFICAS</a:t>
            </a:r>
            <a:endParaRPr sz="4800">
              <a:solidFill>
                <a:srgbClr val="000000"/>
              </a:solidFill>
              <a:latin typeface="Calibri"/>
              <a:ea typeface="Calibri"/>
              <a:cs typeface="Calibri"/>
              <a:sym typeface="Calibri"/>
            </a:endParaRPr>
          </a:p>
        </p:txBody>
      </p:sp>
      <p:pic>
        <p:nvPicPr>
          <p:cNvPr id="108" name="Google Shape;108;p1" title="frame-5.png"/>
          <p:cNvPicPr preferRelativeResize="0"/>
          <p:nvPr/>
        </p:nvPicPr>
        <p:blipFill>
          <a:blip r:embed="Ra3a8570f45f84e09">
            <a:alphaModFix/>
          </a:blip>
          <a:stretch>
            <a:fillRect/>
          </a:stretch>
        </p:blipFill>
        <p:spPr>
          <a:xfrm>
            <a:off x="18869475" y="36388238"/>
            <a:ext cx="3316511" cy="331651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Interface gráfica do usuário&#10;&#10;Descrição gerada automaticamente com confiança baixa">
            <a:extLst>
              <a:ext uri="{FF2B5EF4-FFF2-40B4-BE49-F238E27FC236}">
                <a16:creationId xmlns:a16="http://schemas.microsoft.com/office/drawing/2014/main" id="{79FFA355-A75A-C2DE-E190-AB9C09873BB8}"/>
              </a:ext>
            </a:extLst>
          </p:cNvPr>
          <p:cNvPicPr>
            <a:picLocks noChangeAspect="1"/>
          </p:cNvPicPr>
          <p:nvPr/>
        </p:nvPicPr>
        <p:blipFill>
          <a:blip r:embed="R73b740d3ab8c4b1f">
            <a:extLst>
              <a:ext uri="{28A0092B-C50C-407E-A947-70E740481C1C}">
                <a14:useLocalDpi xmlns:a14="http://schemas.microsoft.com/office/drawing/2010/main" val="0"/>
              </a:ext>
            </a:extLst>
          </a:blip>
          <a:stretch>
            <a:fillRect/>
          </a:stretch>
        </p:blipFill>
        <p:spPr>
          <a:xfrm>
            <a:off x="-1" y="0"/>
            <a:ext cx="28800425" cy="4692410"/>
          </a:xfrm>
          <a:prstGeom prst="rect">
            <a:avLst/>
          </a:prstGeom>
        </p:spPr>
      </p:pic>
      <p:pic>
        <p:nvPicPr>
          <p:cNvPr id="7" name="Imagem 6">
            <a:extLst>
              <a:ext uri="{FF2B5EF4-FFF2-40B4-BE49-F238E27FC236}">
                <a16:creationId xmlns:a16="http://schemas.microsoft.com/office/drawing/2014/main" id="{C9AF6D0D-0BC3-6481-03E9-CC32363D5A4B}"/>
              </a:ext>
            </a:extLst>
          </p:cNvPr>
          <p:cNvPicPr>
            <a:picLocks noChangeAspect="1"/>
          </p:cNvPicPr>
          <p:nvPr/>
        </p:nvPicPr>
        <p:blipFill>
          <a:blip r:embed="R9820cf56f5b548e0">
            <a:extLst>
              <a:ext uri="{28A0092B-C50C-407E-A947-70E740481C1C}">
                <a14:useLocalDpi xmlns:a14="http://schemas.microsoft.com/office/drawing/2010/main" val="0"/>
              </a:ext>
            </a:extLst>
          </a:blip>
          <a:stretch>
            <a:fillRect/>
          </a:stretch>
        </p:blipFill>
        <p:spPr>
          <a:xfrm>
            <a:off x="-2" y="40468250"/>
            <a:ext cx="28800425" cy="3181087"/>
          </a:xfrm>
          <a:prstGeom prst="rect">
            <a:avLst/>
          </a:prstGeom>
        </p:spPr>
      </p:pic>
      <p:sp>
        <p:nvSpPr>
          <p:cNvPr id="3" name="CaixaDeTexto 2">
            <a:extLst>
              <a:ext uri="{FF2B5EF4-FFF2-40B4-BE49-F238E27FC236}">
                <a16:creationId xmlns:a16="http://schemas.microsoft.com/office/drawing/2014/main" id="{B4A8323F-F76B-7656-1176-6C5817981E8E}"/>
              </a:ext>
            </a:extLst>
          </p:cNvPr>
          <p:cNvSpPr txBox="1"/>
          <p:nvPr/>
        </p:nvSpPr>
        <p:spPr>
          <a:xfrm>
            <a:off x="8331200" y="5163469"/>
            <a:ext cx="18399760" cy="2554545"/>
          </a:xfrm>
          <a:prstGeom prst="rect">
            <a:avLst/>
          </a:prstGeom>
          <a:noFill/>
        </p:spPr>
        <p:txBody>
          <a:bodyPr wrap="square" rtlCol="0">
            <a:spAutoFit/>
          </a:bodyPr>
          <a:lstStyle/>
          <a:p>
            <a:r>
              <a:rPr lang="pt-BR" sz="3200" dirty="0">
                <a:latin typeface="Calibri" panose="020F0502020204030204" pitchFamily="34" charset="0"/>
                <a:ea typeface="Calibri" panose="020F0502020204030204" pitchFamily="34" charset="0"/>
                <a:cs typeface="Calibri" panose="020F0502020204030204" pitchFamily="34" charset="0"/>
              </a:rPr>
              <a:t>Autores: 	Rafael dos Reis Guilherme –  Graduando Medicina FCM Unicamp</a:t>
            </a:r>
          </a:p>
          <a:p>
            <a:r>
              <a:rPr lang="pt-BR" sz="3200" dirty="0">
                <a:latin typeface="Calibri" panose="020F0502020204030204" pitchFamily="34" charset="0"/>
                <a:ea typeface="Calibri" panose="020F0502020204030204" pitchFamily="34" charset="0"/>
                <a:cs typeface="Calibri" panose="020F0502020204030204" pitchFamily="34" charset="0"/>
              </a:rPr>
              <a:t>				William Dias </a:t>
            </a:r>
            <a:r>
              <a:rPr lang="pt-BR" sz="3200" dirty="0" err="1">
                <a:latin typeface="Calibri" panose="020F0502020204030204" pitchFamily="34" charset="0"/>
                <a:ea typeface="Calibri" panose="020F0502020204030204" pitchFamily="34" charset="0"/>
                <a:cs typeface="Calibri" panose="020F0502020204030204" pitchFamily="34" charset="0"/>
              </a:rPr>
              <a:t>Belangero</a:t>
            </a:r>
            <a:r>
              <a:rPr lang="pt-BR" sz="3200" dirty="0">
                <a:latin typeface="Calibri" panose="020F0502020204030204" pitchFamily="34" charset="0"/>
                <a:ea typeface="Calibri" panose="020F0502020204030204" pitchFamily="34" charset="0"/>
                <a:cs typeface="Calibri" panose="020F0502020204030204" pitchFamily="34" charset="0"/>
              </a:rPr>
              <a:t> –  Departamento de Ortopedia e Traumatologia, FCM Unicamp</a:t>
            </a:r>
          </a:p>
          <a:p>
            <a:r>
              <a:rPr lang="pt-BR" sz="3200" dirty="0">
                <a:latin typeface="Calibri" panose="020F0502020204030204" pitchFamily="34" charset="0"/>
                <a:ea typeface="Calibri" panose="020F0502020204030204" pitchFamily="34" charset="0"/>
                <a:cs typeface="Calibri" panose="020F0502020204030204" pitchFamily="34" charset="0"/>
              </a:rPr>
              <a:t>				Felipe Rossi – Departamento de Ortopedia e Traumatologia, FCM Unicamp</a:t>
            </a:r>
          </a:p>
          <a:p>
            <a:r>
              <a:rPr lang="pt-BR" sz="3200" dirty="0">
                <a:latin typeface="Calibri" panose="020F0502020204030204" pitchFamily="34" charset="0"/>
                <a:ea typeface="Calibri" panose="020F0502020204030204" pitchFamily="34" charset="0"/>
                <a:cs typeface="Calibri" panose="020F0502020204030204" pitchFamily="34" charset="0"/>
              </a:rPr>
              <a:t>				Bruno </a:t>
            </a:r>
            <a:r>
              <a:rPr lang="pt-BR" sz="3200" dirty="0" err="1">
                <a:latin typeface="Calibri" panose="020F0502020204030204" pitchFamily="34" charset="0"/>
                <a:ea typeface="Calibri" panose="020F0502020204030204" pitchFamily="34" charset="0"/>
                <a:cs typeface="Calibri" panose="020F0502020204030204" pitchFamily="34" charset="0"/>
              </a:rPr>
              <a:t>Livani</a:t>
            </a:r>
            <a:r>
              <a:rPr lang="pt-BR" sz="3200" dirty="0">
                <a:latin typeface="Calibri" panose="020F0502020204030204" pitchFamily="34" charset="0"/>
                <a:ea typeface="Calibri" panose="020F0502020204030204" pitchFamily="34" charset="0"/>
                <a:cs typeface="Calibri" panose="020F0502020204030204" pitchFamily="34" charset="0"/>
              </a:rPr>
              <a:t> – Departamento de Ortopedia e Traumatologia, FCM Unicamp</a:t>
            </a:r>
          </a:p>
          <a:p>
            <a:r>
              <a:rPr lang="pt-BR" sz="3200" dirty="0">
                <a:latin typeface="Calibri" panose="020F0502020204030204" pitchFamily="34" charset="0"/>
                <a:ea typeface="Calibri" panose="020F0502020204030204" pitchFamily="34" charset="0"/>
                <a:cs typeface="Calibri" panose="020F0502020204030204" pitchFamily="34" charset="0"/>
              </a:rPr>
              <a:t>                    </a:t>
            </a:r>
            <a:r>
              <a:rPr lang="pt-BR" sz="3200" b="0" i="0" dirty="0" err="1">
                <a:effectLst/>
                <a:latin typeface="Calibri" panose="020F0502020204030204" pitchFamily="34" charset="0"/>
                <a:ea typeface="Calibri" panose="020F0502020204030204" pitchFamily="34" charset="0"/>
                <a:cs typeface="Calibri" panose="020F0502020204030204" pitchFamily="34" charset="0"/>
              </a:rPr>
              <a:t>Andre</a:t>
            </a:r>
            <a:r>
              <a:rPr lang="pt-BR" sz="3200" b="0" i="0" dirty="0">
                <a:effectLst/>
                <a:latin typeface="Calibri" panose="020F0502020204030204" pitchFamily="34" charset="0"/>
                <a:ea typeface="Calibri" panose="020F0502020204030204" pitchFamily="34" charset="0"/>
                <a:cs typeface="Calibri" panose="020F0502020204030204" pitchFamily="34" charset="0"/>
              </a:rPr>
              <a:t> Andrade </a:t>
            </a:r>
            <a:r>
              <a:rPr lang="pt-BR" sz="3200" b="0" i="0" dirty="0" err="1">
                <a:effectLst/>
                <a:latin typeface="Calibri" panose="020F0502020204030204" pitchFamily="34" charset="0"/>
                <a:ea typeface="Calibri" panose="020F0502020204030204" pitchFamily="34" charset="0"/>
                <a:cs typeface="Calibri" panose="020F0502020204030204" pitchFamily="34" charset="0"/>
              </a:rPr>
              <a:t>Lugnane</a:t>
            </a:r>
            <a:r>
              <a:rPr lang="pt-BR" sz="3200" b="0" i="0" dirty="0">
                <a:effectLst/>
                <a:latin typeface="Calibri" panose="020F0502020204030204" pitchFamily="34" charset="0"/>
                <a:ea typeface="Calibri" panose="020F0502020204030204" pitchFamily="34" charset="0"/>
                <a:cs typeface="Calibri" panose="020F0502020204030204" pitchFamily="34" charset="0"/>
              </a:rPr>
              <a:t> - </a:t>
            </a:r>
            <a:r>
              <a:rPr lang="pt-BR" sz="3200" dirty="0">
                <a:latin typeface="Calibri" panose="020F0502020204030204" pitchFamily="34" charset="0"/>
                <a:ea typeface="Calibri" panose="020F0502020204030204" pitchFamily="34" charset="0"/>
                <a:cs typeface="Calibri" panose="020F0502020204030204" pitchFamily="34" charset="0"/>
              </a:rPr>
              <a:t>Departamento de Ortopedia e Traumatologia, FCM Unicamp</a:t>
            </a:r>
          </a:p>
        </p:txBody>
      </p:sp>
      <p:sp>
        <p:nvSpPr>
          <p:cNvPr id="5" name="Retângulo 4">
            <a:extLst>
              <a:ext uri="{FF2B5EF4-FFF2-40B4-BE49-F238E27FC236}">
                <a16:creationId xmlns:a16="http://schemas.microsoft.com/office/drawing/2014/main" id="{3007A07D-72E4-76F5-FAC4-1A20576BB004}"/>
              </a:ext>
            </a:extLst>
          </p:cNvPr>
          <p:cNvSpPr/>
          <p:nvPr/>
        </p:nvSpPr>
        <p:spPr>
          <a:xfrm>
            <a:off x="1727200" y="8293050"/>
            <a:ext cx="24638000" cy="2585323"/>
          </a:xfrm>
          <a:prstGeom prst="rect">
            <a:avLst/>
          </a:prstGeom>
          <a:solidFill>
            <a:schemeClr val="tx2">
              <a:lumMod val="25000"/>
              <a:lumOff val="75000"/>
            </a:schemeClr>
          </a:solidFill>
          <a:ln>
            <a:solidFill>
              <a:schemeClr val="tx1"/>
            </a:solidFill>
          </a:ln>
        </p:spPr>
        <p:txBody>
          <a:bodyPr wrap="square">
            <a:spAutoFit/>
          </a:bodyPr>
          <a:lstStyle/>
          <a:p>
            <a:pPr algn="ctr"/>
            <a:r>
              <a:rPr lang="pt-BR" sz="5400" b="1" dirty="0">
                <a:latin typeface="Calibri" panose="020F0502020204030204" pitchFamily="34" charset="0"/>
                <a:cs typeface="Calibri" panose="020F0502020204030204" pitchFamily="34" charset="0"/>
              </a:rPr>
              <a:t>Definição dos fatores de risco associados à mortalidade nos primeiros 30 dias de pós-</a:t>
            </a:r>
          </a:p>
          <a:p>
            <a:pPr algn="ctr"/>
            <a:r>
              <a:rPr lang="pt-BR" sz="5400" b="1" dirty="0">
                <a:latin typeface="Calibri" panose="020F0502020204030204" pitchFamily="34" charset="0"/>
                <a:cs typeface="Calibri" panose="020F0502020204030204" pitchFamily="34" charset="0"/>
              </a:rPr>
              <a:t>operatório da fratura </a:t>
            </a:r>
            <a:r>
              <a:rPr lang="pt-BR" sz="5400" b="1" dirty="0" err="1">
                <a:latin typeface="Calibri" panose="020F0502020204030204" pitchFamily="34" charset="0"/>
                <a:cs typeface="Calibri" panose="020F0502020204030204" pitchFamily="34" charset="0"/>
              </a:rPr>
              <a:t>transtrocanteriana</a:t>
            </a:r>
            <a:r>
              <a:rPr lang="pt-BR" sz="5400" b="1" dirty="0">
                <a:latin typeface="Calibri" panose="020F0502020204030204" pitchFamily="34" charset="0"/>
                <a:cs typeface="Calibri" panose="020F0502020204030204" pitchFamily="34" charset="0"/>
              </a:rPr>
              <a:t> em idosos em um Hospital Universitário no</a:t>
            </a:r>
          </a:p>
          <a:p>
            <a:pPr algn="ctr"/>
            <a:r>
              <a:rPr lang="pt-BR" sz="5400" b="1" dirty="0">
                <a:latin typeface="Calibri" panose="020F0502020204030204" pitchFamily="34" charset="0"/>
                <a:cs typeface="Calibri" panose="020F0502020204030204" pitchFamily="34" charset="0"/>
              </a:rPr>
              <a:t>Brasil.</a:t>
            </a:r>
          </a:p>
        </p:txBody>
      </p:sp>
      <p:sp>
        <p:nvSpPr>
          <p:cNvPr id="6" name="CaixaDeTexto 5">
            <a:extLst>
              <a:ext uri="{FF2B5EF4-FFF2-40B4-BE49-F238E27FC236}">
                <a16:creationId xmlns:a16="http://schemas.microsoft.com/office/drawing/2014/main" id="{A935B1B4-F2EF-E3D8-41DB-69B005E99028}"/>
              </a:ext>
            </a:extLst>
          </p:cNvPr>
          <p:cNvSpPr txBox="1"/>
          <p:nvPr/>
        </p:nvSpPr>
        <p:spPr>
          <a:xfrm>
            <a:off x="2997200" y="4578694"/>
            <a:ext cx="2061718" cy="584775"/>
          </a:xfrm>
          <a:prstGeom prst="rect">
            <a:avLst/>
          </a:prstGeom>
          <a:noFill/>
        </p:spPr>
        <p:txBody>
          <a:bodyPr wrap="none" rtlCol="0">
            <a:spAutoFit/>
          </a:bodyPr>
          <a:lstStyle/>
          <a:p>
            <a:r>
              <a:rPr lang="pt-BR" sz="3200" dirty="0"/>
              <a:t>Instituição</a:t>
            </a:r>
          </a:p>
        </p:txBody>
      </p:sp>
      <p:sp>
        <p:nvSpPr>
          <p:cNvPr id="8" name="CaixaDeTexto 7">
            <a:extLst>
              <a:ext uri="{FF2B5EF4-FFF2-40B4-BE49-F238E27FC236}">
                <a16:creationId xmlns:a16="http://schemas.microsoft.com/office/drawing/2014/main" id="{790DF04B-0EA8-686F-EEE1-656E54E2771F}"/>
              </a:ext>
            </a:extLst>
          </p:cNvPr>
          <p:cNvSpPr txBox="1"/>
          <p:nvPr/>
        </p:nvSpPr>
        <p:spPr>
          <a:xfrm>
            <a:off x="1371599" y="12115007"/>
            <a:ext cx="11285061" cy="3970318"/>
          </a:xfrm>
          <a:prstGeom prst="rect">
            <a:avLst/>
          </a:prstGeom>
          <a:noFill/>
        </p:spPr>
        <p:txBody>
          <a:bodyPr wrap="square" rtlCol="0">
            <a:spAutoFit/>
          </a:bodyPr>
          <a:lstStyle/>
          <a:p>
            <a:pPr algn="just"/>
            <a:r>
              <a:rPr lang="pt-BR" sz="3600" b="0" i="0" dirty="0">
                <a:effectLst/>
                <a:latin typeface="Calibri" panose="020F0502020204030204" pitchFamily="34" charset="0"/>
                <a:ea typeface="Calibri" panose="020F0502020204030204" pitchFamily="34" charset="0"/>
                <a:cs typeface="Calibri" panose="020F0502020204030204" pitchFamily="34" charset="0"/>
              </a:rPr>
              <a:t>A fratura </a:t>
            </a:r>
            <a:r>
              <a:rPr lang="pt-BR" sz="3600" b="0" i="0" dirty="0" err="1">
                <a:effectLst/>
                <a:latin typeface="Calibri" panose="020F0502020204030204" pitchFamily="34" charset="0"/>
                <a:ea typeface="Calibri" panose="020F0502020204030204" pitchFamily="34" charset="0"/>
                <a:cs typeface="Calibri" panose="020F0502020204030204" pitchFamily="34" charset="0"/>
              </a:rPr>
              <a:t>transtrocanteriana</a:t>
            </a:r>
            <a:r>
              <a:rPr lang="pt-BR" sz="3600" b="0" i="0" dirty="0">
                <a:effectLst/>
                <a:latin typeface="Calibri" panose="020F0502020204030204" pitchFamily="34" charset="0"/>
                <a:ea typeface="Calibri" panose="020F0502020204030204" pitchFamily="34" charset="0"/>
                <a:cs typeface="Calibri" panose="020F0502020204030204" pitchFamily="34" charset="0"/>
              </a:rPr>
              <a:t> representa 50% das fraturas do quadril, com elevada morbimortalidade no idoso. A taxa de mortalidade no primeiro ano de vida pode variar de 15 a 30%, entretanto, existem poucos estudos que avaliam a taxa de mortalidade e os fatores de risco nos primeiros 30 dias pós cirurgia. Desse modo, o objetivo deste trabalho é identificar esses fatores de risco no período crítico.</a:t>
            </a:r>
            <a:endParaRPr lang="pt-BR" sz="3600" dirty="0">
              <a:latin typeface="Calibri" panose="020F0502020204030204" pitchFamily="34" charset="0"/>
              <a:ea typeface="Calibri" panose="020F0502020204030204" pitchFamily="34" charset="0"/>
              <a:cs typeface="Calibri" panose="020F0502020204030204" pitchFamily="34" charset="0"/>
            </a:endParaRPr>
          </a:p>
        </p:txBody>
      </p:sp>
      <p:sp>
        <p:nvSpPr>
          <p:cNvPr id="11" name="CaixaDeTexto 10">
            <a:extLst>
              <a:ext uri="{FF2B5EF4-FFF2-40B4-BE49-F238E27FC236}">
                <a16:creationId xmlns:a16="http://schemas.microsoft.com/office/drawing/2014/main" id="{A32E23BE-436F-032A-622B-A66EAF16BD5C}"/>
              </a:ext>
            </a:extLst>
          </p:cNvPr>
          <p:cNvSpPr txBox="1"/>
          <p:nvPr/>
        </p:nvSpPr>
        <p:spPr>
          <a:xfrm>
            <a:off x="1143309" y="11231281"/>
            <a:ext cx="2514214"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Introdução</a:t>
            </a:r>
          </a:p>
        </p:txBody>
      </p:sp>
      <p:sp>
        <p:nvSpPr>
          <p:cNvPr id="12" name="CaixaDeTexto 11">
            <a:extLst>
              <a:ext uri="{FF2B5EF4-FFF2-40B4-BE49-F238E27FC236}">
                <a16:creationId xmlns:a16="http://schemas.microsoft.com/office/drawing/2014/main" id="{6017FC5B-1552-BBE6-714F-03D2C1E15166}"/>
              </a:ext>
            </a:extLst>
          </p:cNvPr>
          <p:cNvSpPr txBox="1"/>
          <p:nvPr/>
        </p:nvSpPr>
        <p:spPr>
          <a:xfrm>
            <a:off x="1274317" y="17267636"/>
            <a:ext cx="11285061" cy="3970318"/>
          </a:xfrm>
          <a:prstGeom prst="rect">
            <a:avLst/>
          </a:prstGeom>
          <a:noFill/>
        </p:spPr>
        <p:txBody>
          <a:bodyPr wrap="square" rtlCol="0">
            <a:spAutoFit/>
          </a:bodyPr>
          <a:lstStyle/>
          <a:p>
            <a:pPr algn="just"/>
            <a:r>
              <a:rPr lang="pt-BR" sz="3600" dirty="0">
                <a:latin typeface="Calibri" panose="020F0502020204030204" pitchFamily="34" charset="0"/>
                <a:cs typeface="Calibri" panose="020F0502020204030204" pitchFamily="34" charset="0"/>
              </a:rPr>
              <a:t>Estudo retrospectivo com 142 pacientes acima de 60 anos tratados cirurgicamente entre janeiro de 2020 e julho de 2023. Foram analisados os dados clínicos, laboratoriais e desfechos utilizando a regressão linear e a regressão logística multivariada para identificar os fatores de risco associados com a mortalidade.</a:t>
            </a:r>
          </a:p>
          <a:p>
            <a:pPr algn="just"/>
            <a:endParaRPr lang="pt-BR" sz="3600" dirty="0">
              <a:latin typeface="Calibri" panose="020F0502020204030204" pitchFamily="34" charset="0"/>
              <a:cs typeface="Calibri" panose="020F0502020204030204" pitchFamily="34" charset="0"/>
            </a:endParaRPr>
          </a:p>
        </p:txBody>
      </p:sp>
      <p:sp>
        <p:nvSpPr>
          <p:cNvPr id="13" name="CaixaDeTexto 12">
            <a:extLst>
              <a:ext uri="{FF2B5EF4-FFF2-40B4-BE49-F238E27FC236}">
                <a16:creationId xmlns:a16="http://schemas.microsoft.com/office/drawing/2014/main" id="{719ECD29-8E79-6688-896A-4EAA229BF9D3}"/>
              </a:ext>
            </a:extLst>
          </p:cNvPr>
          <p:cNvSpPr txBox="1"/>
          <p:nvPr/>
        </p:nvSpPr>
        <p:spPr>
          <a:xfrm>
            <a:off x="1143309" y="16525920"/>
            <a:ext cx="4477829"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Casuística e Método</a:t>
            </a:r>
          </a:p>
        </p:txBody>
      </p:sp>
      <p:sp>
        <p:nvSpPr>
          <p:cNvPr id="21" name="CaixaDeTexto 20">
            <a:extLst>
              <a:ext uri="{FF2B5EF4-FFF2-40B4-BE49-F238E27FC236}">
                <a16:creationId xmlns:a16="http://schemas.microsoft.com/office/drawing/2014/main" id="{B7AD82AB-87AF-5708-26D4-3AB73CB17AE3}"/>
              </a:ext>
            </a:extLst>
          </p:cNvPr>
          <p:cNvSpPr txBox="1"/>
          <p:nvPr/>
        </p:nvSpPr>
        <p:spPr>
          <a:xfrm>
            <a:off x="12734312" y="19764108"/>
            <a:ext cx="2270173"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Discussão</a:t>
            </a:r>
          </a:p>
        </p:txBody>
      </p:sp>
      <p:sp>
        <p:nvSpPr>
          <p:cNvPr id="22" name="CaixaDeTexto 21">
            <a:extLst>
              <a:ext uri="{FF2B5EF4-FFF2-40B4-BE49-F238E27FC236}">
                <a16:creationId xmlns:a16="http://schemas.microsoft.com/office/drawing/2014/main" id="{4B4FE6F8-CE07-F5A0-336E-3266FC66292B}"/>
              </a:ext>
            </a:extLst>
          </p:cNvPr>
          <p:cNvSpPr txBox="1"/>
          <p:nvPr/>
        </p:nvSpPr>
        <p:spPr>
          <a:xfrm>
            <a:off x="2356358" y="34720975"/>
            <a:ext cx="8346324" cy="369332"/>
          </a:xfrm>
          <a:prstGeom prst="rect">
            <a:avLst/>
          </a:prstGeom>
          <a:noFill/>
        </p:spPr>
        <p:txBody>
          <a:bodyPr wrap="none" rtlCol="0">
            <a:spAutoFit/>
          </a:bodyPr>
          <a:lstStyle/>
          <a:p>
            <a:r>
              <a:rPr lang="pt-BR" dirty="0"/>
              <a:t>Tabela 1: </a:t>
            </a:r>
            <a:r>
              <a:rPr lang="pt-BR" sz="1800" dirty="0">
                <a:effectLst/>
                <a:latin typeface="Arial" panose="020B0604020202020204" pitchFamily="34" charset="0"/>
                <a:ea typeface="Yu Mincho" panose="02020400000000000000" pitchFamily="18" charset="-128"/>
              </a:rPr>
              <a:t>Variáveis estudadas em função do óbito e respectiva análise estatística</a:t>
            </a:r>
            <a:endParaRPr lang="pt-BR" dirty="0"/>
          </a:p>
        </p:txBody>
      </p:sp>
      <p:sp>
        <p:nvSpPr>
          <p:cNvPr id="24" name="CaixaDeTexto 23">
            <a:extLst>
              <a:ext uri="{FF2B5EF4-FFF2-40B4-BE49-F238E27FC236}">
                <a16:creationId xmlns:a16="http://schemas.microsoft.com/office/drawing/2014/main" id="{D70C7F32-77F2-4AA0-D017-04EBA42F3AC4}"/>
              </a:ext>
            </a:extLst>
          </p:cNvPr>
          <p:cNvSpPr txBox="1"/>
          <p:nvPr/>
        </p:nvSpPr>
        <p:spPr>
          <a:xfrm>
            <a:off x="12807482" y="35344124"/>
            <a:ext cx="15739088" cy="5386090"/>
          </a:xfrm>
          <a:prstGeom prst="rect">
            <a:avLst/>
          </a:prstGeom>
          <a:noFill/>
        </p:spPr>
        <p:txBody>
          <a:bodyPr wrap="square" rtlCol="0">
            <a:spAutoFit/>
          </a:bodyPr>
          <a:lstStyle/>
          <a:p>
            <a:pPr algn="just"/>
            <a:r>
              <a:rPr lang="pt-BR" sz="3600" kern="100" dirty="0">
                <a:effectLst/>
                <a:latin typeface="Calibri" panose="020F0502020204030204" pitchFamily="34" charset="0"/>
                <a:ea typeface="Calibri" panose="020F0502020204030204" pitchFamily="34" charset="0"/>
                <a:cs typeface="Calibri" panose="020F0502020204030204" pitchFamily="34" charset="0"/>
              </a:rPr>
              <a:t>A mortalidade intra-hospitalar nos primeiros 30 dias pós-tratamento do idoso com fratura </a:t>
            </a:r>
            <a:r>
              <a:rPr lang="pt-BR" sz="3600" kern="100" dirty="0" err="1">
                <a:effectLst/>
                <a:latin typeface="Calibri" panose="020F0502020204030204" pitchFamily="34" charset="0"/>
                <a:ea typeface="Calibri" panose="020F0502020204030204" pitchFamily="34" charset="0"/>
                <a:cs typeface="Calibri" panose="020F0502020204030204" pitchFamily="34" charset="0"/>
              </a:rPr>
              <a:t>transtrocanteriana</a:t>
            </a:r>
            <a:r>
              <a:rPr lang="pt-BR" sz="3600" kern="100" dirty="0">
                <a:effectLst/>
                <a:latin typeface="Calibri" panose="020F0502020204030204" pitchFamily="34" charset="0"/>
                <a:ea typeface="Calibri" panose="020F0502020204030204" pitchFamily="34" charset="0"/>
                <a:cs typeface="Calibri" panose="020F0502020204030204" pitchFamily="34" charset="0"/>
              </a:rPr>
              <a:t> está diretamente relacionado com o aumento do tempo entre o trauma a realização da cirurgia indicando que a cada dia adicional de hospitalização a probabilidade de óbito aumentava em 6,60%. Entretanto, o delirium, a redução do </a:t>
            </a:r>
            <a:r>
              <a:rPr lang="pt-BR" sz="3600" kern="100" dirty="0" err="1">
                <a:effectLst/>
                <a:latin typeface="Calibri" panose="020F0502020204030204" pitchFamily="34" charset="0"/>
                <a:ea typeface="Calibri" panose="020F0502020204030204" pitchFamily="34" charset="0"/>
                <a:cs typeface="Calibri" panose="020F0502020204030204" pitchFamily="34" charset="0"/>
              </a:rPr>
              <a:t>clearance</a:t>
            </a:r>
            <a:r>
              <a:rPr lang="pt-BR" sz="3600" kern="100" dirty="0">
                <a:effectLst/>
                <a:latin typeface="Calibri" panose="020F0502020204030204" pitchFamily="34" charset="0"/>
                <a:ea typeface="Calibri" panose="020F0502020204030204" pitchFamily="34" charset="0"/>
                <a:cs typeface="Calibri" panose="020F0502020204030204" pitchFamily="34" charset="0"/>
              </a:rPr>
              <a:t> renal e o aumento do índice de </a:t>
            </a:r>
            <a:r>
              <a:rPr lang="pt-BR" sz="3600" kern="100" dirty="0" err="1">
                <a:effectLst/>
                <a:latin typeface="Calibri" panose="020F0502020204030204" pitchFamily="34" charset="0"/>
                <a:ea typeface="Calibri" panose="020F0502020204030204" pitchFamily="34" charset="0"/>
                <a:cs typeface="Calibri" panose="020F0502020204030204" pitchFamily="34" charset="0"/>
              </a:rPr>
              <a:t>Charlson</a:t>
            </a:r>
            <a:r>
              <a:rPr lang="pt-BR" sz="3600" kern="100" dirty="0">
                <a:effectLst/>
                <a:latin typeface="Calibri" panose="020F0502020204030204" pitchFamily="34" charset="0"/>
                <a:ea typeface="Calibri" panose="020F0502020204030204" pitchFamily="34" charset="0"/>
                <a:cs typeface="Calibri" panose="020F0502020204030204" pitchFamily="34" charset="0"/>
              </a:rPr>
              <a:t> foram apontados também como fatores de risco na análise univariada para o óbito. </a:t>
            </a: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5" name="CaixaDeTexto 24">
            <a:extLst>
              <a:ext uri="{FF2B5EF4-FFF2-40B4-BE49-F238E27FC236}">
                <a16:creationId xmlns:a16="http://schemas.microsoft.com/office/drawing/2014/main" id="{B2BFC977-3492-1383-FA2E-5AFF9694BF8D}"/>
              </a:ext>
            </a:extLst>
          </p:cNvPr>
          <p:cNvSpPr txBox="1"/>
          <p:nvPr/>
        </p:nvSpPr>
        <p:spPr>
          <a:xfrm>
            <a:off x="12753943" y="34721182"/>
            <a:ext cx="2358338" cy="707886"/>
          </a:xfrm>
          <a:prstGeom prst="rect">
            <a:avLst/>
          </a:prstGeom>
          <a:noFill/>
        </p:spPr>
        <p:txBody>
          <a:bodyPr wrap="none" rtlCol="0">
            <a:spAutoFit/>
          </a:bodyPr>
          <a:lstStyle/>
          <a:p>
            <a:r>
              <a:rPr lang="pt-BR" sz="4000" b="1" dirty="0">
                <a:latin typeface="Calibri" panose="020F0502020204030204" pitchFamily="34" charset="0"/>
                <a:cs typeface="Calibri" panose="020F0502020204030204" pitchFamily="34" charset="0"/>
              </a:rPr>
              <a:t>Conclusão</a:t>
            </a:r>
          </a:p>
        </p:txBody>
      </p:sp>
      <p:sp>
        <p:nvSpPr>
          <p:cNvPr id="26" name="CaixaDeTexto 25">
            <a:extLst>
              <a:ext uri="{FF2B5EF4-FFF2-40B4-BE49-F238E27FC236}">
                <a16:creationId xmlns:a16="http://schemas.microsoft.com/office/drawing/2014/main" id="{11AC0074-C1C8-4018-D601-2CB479214EDE}"/>
              </a:ext>
            </a:extLst>
          </p:cNvPr>
          <p:cNvSpPr txBox="1"/>
          <p:nvPr/>
        </p:nvSpPr>
        <p:spPr>
          <a:xfrm>
            <a:off x="12734312" y="39344991"/>
            <a:ext cx="15816740" cy="2123658"/>
          </a:xfrm>
          <a:prstGeom prst="rect">
            <a:avLst/>
          </a:prstGeom>
          <a:noFill/>
        </p:spPr>
        <p:txBody>
          <a:bodyPr wrap="square" rtlCol="0">
            <a:spAutoFit/>
          </a:bodyPr>
          <a:lstStyle/>
          <a:p>
            <a:pPr marL="342900" indent="-342900" algn="just">
              <a:buAutoNum type="arabicParenR"/>
            </a:pPr>
            <a:r>
              <a:rPr lang="pt-BR" sz="2000" dirty="0">
                <a:effectLst/>
                <a:latin typeface="Aptos" panose="020B0004020202020204" pitchFamily="34" charset="0"/>
                <a:ea typeface="Times New Roman" panose="02020603050405020304" pitchFamily="18" charset="0"/>
                <a:cs typeface="Times New Roman" panose="02020603050405020304" pitchFamily="18" charset="0"/>
              </a:rPr>
              <a:t>Huang J </a:t>
            </a:r>
            <a:r>
              <a:rPr lang="pt-BR" sz="2000" dirty="0" err="1">
                <a:effectLst/>
                <a:latin typeface="Aptos" panose="020B0004020202020204" pitchFamily="34" charset="0"/>
                <a:ea typeface="Times New Roman" panose="02020603050405020304" pitchFamily="18" charset="0"/>
                <a:cs typeface="Times New Roman" panose="02020603050405020304" pitchFamily="18" charset="0"/>
              </a:rPr>
              <a:t>wen</a:t>
            </a:r>
            <a:r>
              <a:rPr lang="pt-BR" sz="2000" dirty="0">
                <a:effectLst/>
                <a:latin typeface="Aptos" panose="020B0004020202020204" pitchFamily="34" charset="0"/>
                <a:ea typeface="Times New Roman" panose="02020603050405020304" pitchFamily="18" charset="0"/>
                <a:cs typeface="Times New Roman" panose="02020603050405020304" pitchFamily="18" charset="0"/>
              </a:rPr>
              <a:t>, Gao X </a:t>
            </a:r>
            <a:r>
              <a:rPr lang="pt-BR" sz="2000" dirty="0" err="1">
                <a:effectLst/>
                <a:latin typeface="Aptos" panose="020B0004020202020204" pitchFamily="34" charset="0"/>
                <a:ea typeface="Times New Roman" panose="02020603050405020304" pitchFamily="18" charset="0"/>
                <a:cs typeface="Times New Roman" panose="02020603050405020304" pitchFamily="18" charset="0"/>
              </a:rPr>
              <a:t>sheng</a:t>
            </a:r>
            <a:r>
              <a:rPr lang="pt-BR" sz="2000" dirty="0">
                <a:effectLst/>
                <a:latin typeface="Aptos" panose="020B0004020202020204" pitchFamily="34" charset="0"/>
                <a:ea typeface="Times New Roman" panose="02020603050405020304" pitchFamily="18" charset="0"/>
                <a:cs typeface="Times New Roman" panose="02020603050405020304" pitchFamily="18" charset="0"/>
              </a:rPr>
              <a:t>, Yang Y </a:t>
            </a:r>
            <a:r>
              <a:rPr lang="pt-BR" sz="2000" dirty="0" err="1">
                <a:effectLst/>
                <a:latin typeface="Aptos" panose="020B0004020202020204" pitchFamily="34" charset="0"/>
                <a:ea typeface="Times New Roman" panose="02020603050405020304" pitchFamily="18" charset="0"/>
                <a:cs typeface="Times New Roman" panose="02020603050405020304" pitchFamily="18" charset="0"/>
              </a:rPr>
              <a:t>fa</a:t>
            </a:r>
            <a:r>
              <a:rPr lang="pt-BR" sz="2000" dirty="0">
                <a:effectLst/>
                <a:latin typeface="Aptos" panose="020B0004020202020204" pitchFamily="34" charset="0"/>
                <a:ea typeface="Times New Roman" panose="02020603050405020304" pitchFamily="18" charset="0"/>
                <a:cs typeface="Times New Roman" panose="02020603050405020304" pitchFamily="18" charset="0"/>
              </a:rPr>
              <a:t>. </a:t>
            </a:r>
            <a:r>
              <a:rPr lang="en-US" sz="2000" dirty="0">
                <a:effectLst/>
                <a:latin typeface="Aptos" panose="020B0004020202020204" pitchFamily="34" charset="0"/>
                <a:ea typeface="Times New Roman" panose="02020603050405020304" pitchFamily="18" charset="0"/>
                <a:cs typeface="Times New Roman" panose="02020603050405020304" pitchFamily="18" charset="0"/>
              </a:rPr>
              <a:t>Risk factors for cut-outs in geriatric intertrochanteric fractures with </a:t>
            </a:r>
            <a:r>
              <a:rPr lang="en-US" sz="2000" dirty="0" err="1">
                <a:effectLst/>
                <a:latin typeface="Aptos" panose="020B0004020202020204" pitchFamily="34" charset="0"/>
                <a:ea typeface="Times New Roman" panose="02020603050405020304" pitchFamily="18" charset="0"/>
                <a:cs typeface="Times New Roman" panose="02020603050405020304" pitchFamily="18" charset="0"/>
              </a:rPr>
              <a:t>cephalomedullary</a:t>
            </a:r>
            <a:r>
              <a:rPr lang="en-US" sz="2000" dirty="0">
                <a:effectLst/>
                <a:latin typeface="Aptos" panose="020B0004020202020204" pitchFamily="34" charset="0"/>
                <a:ea typeface="Times New Roman" panose="02020603050405020304" pitchFamily="18" charset="0"/>
                <a:cs typeface="Times New Roman" panose="02020603050405020304" pitchFamily="18" charset="0"/>
              </a:rPr>
              <a:t> nailing after obtaining acceptable reduction: a case–control study. </a:t>
            </a:r>
            <a:r>
              <a:rPr lang="en-US" sz="2000" i="1" dirty="0">
                <a:effectLst/>
                <a:latin typeface="Aptos" panose="020B0004020202020204" pitchFamily="34" charset="0"/>
                <a:ea typeface="Times New Roman" panose="02020603050405020304" pitchFamily="18" charset="0"/>
                <a:cs typeface="Times New Roman" panose="02020603050405020304" pitchFamily="18" charset="0"/>
              </a:rPr>
              <a:t>BMC </a:t>
            </a:r>
            <a:r>
              <a:rPr lang="en-US" sz="2000" i="1" dirty="0" err="1">
                <a:effectLst/>
                <a:latin typeface="Aptos" panose="020B0004020202020204" pitchFamily="34" charset="0"/>
                <a:ea typeface="Times New Roman" panose="02020603050405020304" pitchFamily="18" charset="0"/>
                <a:cs typeface="Times New Roman" panose="02020603050405020304" pitchFamily="18" charset="0"/>
              </a:rPr>
              <a:t>Musculoskelet</a:t>
            </a:r>
            <a:r>
              <a:rPr lang="en-US" sz="2000" i="1" dirty="0">
                <a:effectLst/>
                <a:latin typeface="Aptos" panose="020B0004020202020204" pitchFamily="34" charset="0"/>
                <a:ea typeface="Times New Roman" panose="02020603050405020304" pitchFamily="18" charset="0"/>
                <a:cs typeface="Times New Roman" panose="02020603050405020304" pitchFamily="18" charset="0"/>
              </a:rPr>
              <a:t> </a:t>
            </a:r>
            <a:r>
              <a:rPr lang="en-US" sz="2000" i="1" dirty="0" err="1">
                <a:effectLst/>
                <a:latin typeface="Aptos" panose="020B0004020202020204" pitchFamily="34" charset="0"/>
                <a:ea typeface="Times New Roman" panose="02020603050405020304" pitchFamily="18" charset="0"/>
                <a:cs typeface="Times New Roman" panose="02020603050405020304" pitchFamily="18" charset="0"/>
              </a:rPr>
              <a:t>Disord</a:t>
            </a:r>
            <a:r>
              <a:rPr lang="en-US" sz="2000" dirty="0">
                <a:effectLst/>
                <a:latin typeface="Aptos" panose="020B0004020202020204" pitchFamily="34" charset="0"/>
                <a:ea typeface="Times New Roman" panose="02020603050405020304" pitchFamily="18" charset="0"/>
                <a:cs typeface="Times New Roman" panose="02020603050405020304" pitchFamily="18" charset="0"/>
              </a:rPr>
              <a:t>. 2022;23(1):354. doi:10.1186/s12891-022-05296-8</a:t>
            </a:r>
          </a:p>
          <a:p>
            <a:pPr marL="514350" indent="-514350" algn="just">
              <a:buAutoNum type="arabicParenR"/>
            </a:pPr>
            <a:r>
              <a:rPr lang="en-US" sz="2000" dirty="0">
                <a:effectLst/>
                <a:latin typeface="Aptos" panose="020B0004020202020204" pitchFamily="34" charset="0"/>
                <a:ea typeface="Times New Roman" panose="02020603050405020304" pitchFamily="18" charset="0"/>
                <a:cs typeface="Times New Roman" panose="02020603050405020304" pitchFamily="18" charset="0"/>
              </a:rPr>
              <a:t>Öztürk A, Özkan Y, </a:t>
            </a:r>
            <a:r>
              <a:rPr lang="en-US" sz="2000" dirty="0" err="1">
                <a:effectLst/>
                <a:latin typeface="Aptos" panose="020B0004020202020204" pitchFamily="34" charset="0"/>
                <a:ea typeface="Times New Roman" panose="02020603050405020304" pitchFamily="18" charset="0"/>
                <a:cs typeface="Times New Roman" panose="02020603050405020304" pitchFamily="18" charset="0"/>
              </a:rPr>
              <a:t>Akgöz</a:t>
            </a:r>
            <a:r>
              <a:rPr lang="en-US" sz="2000" dirty="0">
                <a:effectLst/>
                <a:latin typeface="Aptos" panose="020B0004020202020204" pitchFamily="34" charset="0"/>
                <a:ea typeface="Times New Roman" panose="02020603050405020304" pitchFamily="18" charset="0"/>
                <a:cs typeface="Times New Roman" panose="02020603050405020304" pitchFamily="18" charset="0"/>
              </a:rPr>
              <a:t> S, </a:t>
            </a:r>
            <a:r>
              <a:rPr lang="en-US" sz="2000" dirty="0" err="1">
                <a:effectLst/>
                <a:latin typeface="Aptos" panose="020B0004020202020204" pitchFamily="34" charset="0"/>
                <a:ea typeface="Times New Roman" panose="02020603050405020304" pitchFamily="18" charset="0"/>
                <a:cs typeface="Times New Roman" panose="02020603050405020304" pitchFamily="18" charset="0"/>
              </a:rPr>
              <a:t>Yalçyn</a:t>
            </a:r>
            <a:r>
              <a:rPr lang="en-US" sz="2000" dirty="0">
                <a:effectLst/>
                <a:latin typeface="Aptos" panose="020B0004020202020204" pitchFamily="34" charset="0"/>
                <a:ea typeface="Times New Roman" panose="02020603050405020304" pitchFamily="18" charset="0"/>
                <a:cs typeface="Times New Roman" panose="02020603050405020304" pitchFamily="18" charset="0"/>
              </a:rPr>
              <a:t> N, Özdemir R M, Aykut S. </a:t>
            </a:r>
            <a:r>
              <a:rPr lang="en-US" sz="2000" i="1" dirty="0">
                <a:effectLst/>
                <a:latin typeface="Aptos" panose="020B0004020202020204" pitchFamily="34" charset="0"/>
                <a:ea typeface="Times New Roman" panose="02020603050405020304" pitchFamily="18" charset="0"/>
                <a:cs typeface="Times New Roman" panose="02020603050405020304" pitchFamily="18" charset="0"/>
              </a:rPr>
              <a:t>The Risk Factors for Mortality in Elderly Patients with Hip Fractures: Postoperative One-Year Results</a:t>
            </a:r>
            <a:r>
              <a:rPr lang="en-US" sz="2000" dirty="0">
                <a:effectLst/>
                <a:latin typeface="Aptos" panose="020B0004020202020204" pitchFamily="34" charset="0"/>
                <a:ea typeface="Times New Roman" panose="02020603050405020304" pitchFamily="18" charset="0"/>
                <a:cs typeface="Times New Roman" panose="02020603050405020304" pitchFamily="18" charset="0"/>
              </a:rPr>
              <a:t>. Vol 51.; 2010</a:t>
            </a:r>
            <a:endParaRPr lang="pt-BR" sz="2000" dirty="0">
              <a:latin typeface="Calibri" panose="020F0502020204030204" pitchFamily="34" charset="0"/>
              <a:cs typeface="Calibri" panose="020F0502020204030204" pitchFamily="34" charset="0"/>
            </a:endParaRPr>
          </a:p>
          <a:p>
            <a:pPr algn="just"/>
            <a:endParaRPr lang="pt-BR" sz="2000" dirty="0">
              <a:latin typeface="Calibri" panose="020F0502020204030204" pitchFamily="34" charset="0"/>
              <a:cs typeface="Calibri" panose="020F0502020204030204" pitchFamily="34" charset="0"/>
            </a:endParaRPr>
          </a:p>
          <a:p>
            <a:pPr algn="just"/>
            <a:endParaRPr lang="pt-BR" sz="3200" dirty="0">
              <a:latin typeface="Calibri" panose="020F0502020204030204" pitchFamily="34" charset="0"/>
              <a:cs typeface="Calibri" panose="020F0502020204030204" pitchFamily="34" charset="0"/>
            </a:endParaRPr>
          </a:p>
        </p:txBody>
      </p:sp>
      <p:sp>
        <p:nvSpPr>
          <p:cNvPr id="27" name="CaixaDeTexto 26">
            <a:extLst>
              <a:ext uri="{FF2B5EF4-FFF2-40B4-BE49-F238E27FC236}">
                <a16:creationId xmlns:a16="http://schemas.microsoft.com/office/drawing/2014/main" id="{8A7BD139-0A03-BF1D-EB75-D7E215E276C8}"/>
              </a:ext>
            </a:extLst>
          </p:cNvPr>
          <p:cNvSpPr txBox="1"/>
          <p:nvPr/>
        </p:nvSpPr>
        <p:spPr>
          <a:xfrm>
            <a:off x="12656659" y="38837982"/>
            <a:ext cx="4604850" cy="584775"/>
          </a:xfrm>
          <a:prstGeom prst="rect">
            <a:avLst/>
          </a:prstGeom>
          <a:noFill/>
        </p:spPr>
        <p:txBody>
          <a:bodyPr wrap="none" rtlCol="0">
            <a:spAutoFit/>
          </a:bodyPr>
          <a:lstStyle/>
          <a:p>
            <a:r>
              <a:rPr lang="pt-BR" sz="3200" b="1" dirty="0">
                <a:latin typeface="Calibri" panose="020F0502020204030204" pitchFamily="34" charset="0"/>
                <a:cs typeface="Calibri" panose="020F0502020204030204" pitchFamily="34" charset="0"/>
              </a:rPr>
              <a:t>Referências Bibliográficas </a:t>
            </a:r>
          </a:p>
        </p:txBody>
      </p:sp>
      <p:pic>
        <p:nvPicPr>
          <p:cNvPr id="28" name="Picture 27" descr="A logo on a black background&#10;&#10;AI-generated content may be incorrect.">
            <a:extLst>
              <a:ext uri="{FF2B5EF4-FFF2-40B4-BE49-F238E27FC236}">
                <a16:creationId xmlns:a16="http://schemas.microsoft.com/office/drawing/2014/main" id="{AEABD80A-F4A9-5C78-7737-D6CBFFE78655}"/>
              </a:ext>
            </a:extLst>
          </p:cNvPr>
          <p:cNvPicPr>
            <a:picLocks noChangeAspect="1"/>
          </p:cNvPicPr>
          <p:nvPr/>
        </p:nvPicPr>
        <p:blipFill>
          <a:blip r:embed="R707ca139e6b04ec0">
            <a:extLst>
              <a:ext uri="{28A0092B-C50C-407E-A947-70E740481C1C}">
                <a14:useLocalDpi xmlns:a14="http://schemas.microsoft.com/office/drawing/2010/main" val="0"/>
              </a:ext>
            </a:extLst>
          </a:blip>
          <a:stretch>
            <a:fillRect/>
          </a:stretch>
        </p:blipFill>
        <p:spPr>
          <a:xfrm>
            <a:off x="448942" y="4834587"/>
            <a:ext cx="6873744" cy="3470647"/>
          </a:xfrm>
          <a:prstGeom prst="rect">
            <a:avLst/>
          </a:prstGeom>
        </p:spPr>
      </p:pic>
      <p:sp>
        <p:nvSpPr>
          <p:cNvPr id="29" name="CaixaDeTexto 15">
            <a:extLst>
              <a:ext uri="{FF2B5EF4-FFF2-40B4-BE49-F238E27FC236}">
                <a16:creationId xmlns:a16="http://schemas.microsoft.com/office/drawing/2014/main" id="{DC06289F-7E7A-16E3-6831-EE13185AF8A1}"/>
              </a:ext>
            </a:extLst>
          </p:cNvPr>
          <p:cNvSpPr txBox="1"/>
          <p:nvPr/>
        </p:nvSpPr>
        <p:spPr>
          <a:xfrm>
            <a:off x="1143309" y="20614075"/>
            <a:ext cx="2970795" cy="707886"/>
          </a:xfrm>
          <a:prstGeom prst="rect">
            <a:avLst/>
          </a:prstGeom>
          <a:noFill/>
        </p:spPr>
        <p:txBody>
          <a:bodyPr wrap="square" rtlCol="0">
            <a:spAutoFit/>
          </a:bodyPr>
          <a:lstStyle/>
          <a:p>
            <a:r>
              <a:rPr lang="pt-BR" sz="4000" b="1" dirty="0">
                <a:latin typeface="Calibri" panose="020F0502020204030204" pitchFamily="34" charset="0"/>
                <a:cs typeface="Calibri" panose="020F0502020204030204" pitchFamily="34" charset="0"/>
              </a:rPr>
              <a:t>Resultados</a:t>
            </a:r>
          </a:p>
        </p:txBody>
      </p:sp>
      <p:graphicFrame>
        <p:nvGraphicFramePr>
          <p:cNvPr id="32" name="Table 31">
            <a:extLst>
              <a:ext uri="{FF2B5EF4-FFF2-40B4-BE49-F238E27FC236}">
                <a16:creationId xmlns:a16="http://schemas.microsoft.com/office/drawing/2014/main" id="{CC55FDE5-4E83-F636-54DA-CFE086EF6FC8}"/>
              </a:ext>
            </a:extLst>
          </p:cNvPr>
          <p:cNvGraphicFramePr>
            <a:graphicFrameLocks noGrp="1"/>
          </p:cNvGraphicFramePr>
          <p:nvPr>
            <p:extLst>
              <p:ext uri="{D42A27DB-BD31-4B8C-83A1-F6EECF244321}">
                <p14:modId xmlns:p14="http://schemas.microsoft.com/office/powerpoint/2010/main" val="1604111736"/>
              </p:ext>
            </p:extLst>
          </p:nvPr>
        </p:nvGraphicFramePr>
        <p:xfrm>
          <a:off x="2495619" y="21501893"/>
          <a:ext cx="8067803" cy="13199587"/>
        </p:xfrm>
        <a:graphic>
          <a:graphicData uri="http://schemas.openxmlformats.org/drawingml/2006/table">
            <a:tbl>
              <a:tblPr firstRow="1" firstCol="1" bandRow="1">
                <a:tableStyleId>{5C22544A-7EE6-4342-B048-85BDC9FD1C3A}</a:tableStyleId>
              </a:tblPr>
              <a:tblGrid>
                <a:gridCol w="3423920">
                  <a:extLst>
                    <a:ext uri="{9D8B030D-6E8A-4147-A177-3AD203B41FA5}">
                      <a16:colId xmlns:a16="http://schemas.microsoft.com/office/drawing/2014/main" val="4135272010"/>
                    </a:ext>
                  </a:extLst>
                </a:gridCol>
                <a:gridCol w="1980211">
                  <a:extLst>
                    <a:ext uri="{9D8B030D-6E8A-4147-A177-3AD203B41FA5}">
                      <a16:colId xmlns:a16="http://schemas.microsoft.com/office/drawing/2014/main" val="750900567"/>
                    </a:ext>
                  </a:extLst>
                </a:gridCol>
                <a:gridCol w="1800993">
                  <a:extLst>
                    <a:ext uri="{9D8B030D-6E8A-4147-A177-3AD203B41FA5}">
                      <a16:colId xmlns:a16="http://schemas.microsoft.com/office/drawing/2014/main" val="1654989450"/>
                    </a:ext>
                  </a:extLst>
                </a:gridCol>
                <a:gridCol w="862679">
                  <a:extLst>
                    <a:ext uri="{9D8B030D-6E8A-4147-A177-3AD203B41FA5}">
                      <a16:colId xmlns:a16="http://schemas.microsoft.com/office/drawing/2014/main" val="820501604"/>
                    </a:ext>
                  </a:extLst>
                </a:gridCol>
              </a:tblGrid>
              <a:tr h="716474">
                <a:tc>
                  <a:txBody>
                    <a:bodyPr/>
                    <a:lstStyle/>
                    <a:p>
                      <a:pPr>
                        <a:lnSpc>
                          <a:spcPct val="115000"/>
                        </a:lnSpc>
                        <a:spcAft>
                          <a:spcPts val="800"/>
                        </a:spcAft>
                        <a:buNone/>
                      </a:pPr>
                      <a:r>
                        <a:rPr lang="pt-BR" sz="1900" kern="100" dirty="0">
                          <a:effectLst/>
                          <a:latin typeface="Calibri" panose="020F0502020204030204" pitchFamily="34" charset="0"/>
                          <a:ea typeface="Calibri" panose="020F0502020204030204" pitchFamily="34" charset="0"/>
                          <a:cs typeface="Calibri" panose="020F0502020204030204" pitchFamily="34" charset="0"/>
                        </a:rPr>
                        <a:t> </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Óbito</a:t>
                      </a:r>
                    </a:p>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Não</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Óbito</a:t>
                      </a:r>
                    </a:p>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Sim</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Valor p</a:t>
                      </a:r>
                    </a:p>
                  </a:txBody>
                  <a:tcPr marL="106922" marR="106922" marT="0" marB="0"/>
                </a:tc>
                <a:extLst>
                  <a:ext uri="{0D108BD9-81ED-4DB2-BD59-A6C34878D82A}">
                    <a16:rowId xmlns:a16="http://schemas.microsoft.com/office/drawing/2014/main" val="3665175634"/>
                  </a:ext>
                </a:extLst>
              </a:tr>
              <a:tr h="316883">
                <a:tc>
                  <a:txBody>
                    <a:bodyPr/>
                    <a:lstStyle/>
                    <a:p>
                      <a:pP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N </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126</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16</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 </a:t>
                      </a:r>
                    </a:p>
                  </a:txBody>
                  <a:tcPr marL="106922" marR="106922" marT="0" marB="0"/>
                </a:tc>
                <a:extLst>
                  <a:ext uri="{0D108BD9-81ED-4DB2-BD59-A6C34878D82A}">
                    <a16:rowId xmlns:a16="http://schemas.microsoft.com/office/drawing/2014/main" val="2178374384"/>
                  </a:ext>
                </a:extLst>
              </a:tr>
              <a:tr h="316883">
                <a:tc>
                  <a:txBody>
                    <a:bodyPr/>
                    <a:lstStyle/>
                    <a:p>
                      <a:pPr>
                        <a:lnSpc>
                          <a:spcPct val="115000"/>
                        </a:lnSpc>
                        <a:spcAft>
                          <a:spcPts val="800"/>
                        </a:spcAft>
                        <a:buNone/>
                      </a:pPr>
                      <a:r>
                        <a:rPr lang="pt-BR" sz="1900" kern="100" dirty="0">
                          <a:effectLst/>
                          <a:latin typeface="Calibri" panose="020F0502020204030204" pitchFamily="34" charset="0"/>
                          <a:ea typeface="Calibri" panose="020F0502020204030204" pitchFamily="34" charset="0"/>
                          <a:cs typeface="Calibri" panose="020F0502020204030204" pitchFamily="34" charset="0"/>
                        </a:rPr>
                        <a:t>Sexo (n)</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 </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 </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0,667</a:t>
                      </a:r>
                      <a:r>
                        <a:rPr lang="pt-BR" sz="1900" kern="100" baseline="30000">
                          <a:effectLst/>
                          <a:latin typeface="Calibri" panose="020F0502020204030204" pitchFamily="34" charset="0"/>
                          <a:ea typeface="Calibri" panose="020F0502020204030204" pitchFamily="34" charset="0"/>
                          <a:cs typeface="Calibri" panose="020F0502020204030204" pitchFamily="34" charset="0"/>
                        </a:rPr>
                        <a:t>a</a:t>
                      </a:r>
                      <a:endParaRPr lang="pt-BR" sz="1900" kern="100">
                        <a:effectLst/>
                        <a:latin typeface="Calibri" panose="020F0502020204030204" pitchFamily="34" charset="0"/>
                        <a:ea typeface="Calibri" panose="020F0502020204030204" pitchFamily="34" charset="0"/>
                        <a:cs typeface="Calibri" panose="020F0502020204030204" pitchFamily="34" charset="0"/>
                      </a:endParaRPr>
                    </a:p>
                  </a:txBody>
                  <a:tcPr marL="106922" marR="106922" marT="0" marB="0"/>
                </a:tc>
                <a:extLst>
                  <a:ext uri="{0D108BD9-81ED-4DB2-BD59-A6C34878D82A}">
                    <a16:rowId xmlns:a16="http://schemas.microsoft.com/office/drawing/2014/main" val="2154649094"/>
                  </a:ext>
                </a:extLst>
              </a:tr>
              <a:tr h="316883">
                <a:tc>
                  <a:txBody>
                    <a:bodyPr/>
                    <a:lstStyle/>
                    <a:p>
                      <a:pPr>
                        <a:lnSpc>
                          <a:spcPct val="115000"/>
                        </a:lnSpc>
                        <a:spcAft>
                          <a:spcPts val="800"/>
                        </a:spcAft>
                        <a:buNone/>
                      </a:pPr>
                      <a:r>
                        <a:rPr lang="pt-BR" sz="1900" kern="100" dirty="0">
                          <a:effectLst/>
                          <a:latin typeface="Calibri" panose="020F0502020204030204" pitchFamily="34" charset="0"/>
                          <a:ea typeface="Calibri" panose="020F0502020204030204" pitchFamily="34" charset="0"/>
                          <a:cs typeface="Calibri" panose="020F0502020204030204" pitchFamily="34" charset="0"/>
                        </a:rPr>
                        <a:t>    Masculino</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33 (26%)</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5 (31%)</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 </a:t>
                      </a:r>
                    </a:p>
                  </a:txBody>
                  <a:tcPr marL="106922" marR="106922" marT="0" marB="0"/>
                </a:tc>
                <a:extLst>
                  <a:ext uri="{0D108BD9-81ED-4DB2-BD59-A6C34878D82A}">
                    <a16:rowId xmlns:a16="http://schemas.microsoft.com/office/drawing/2014/main" val="3637740776"/>
                  </a:ext>
                </a:extLst>
              </a:tr>
              <a:tr h="316883">
                <a:tc>
                  <a:txBody>
                    <a:bodyPr/>
                    <a:lstStyle/>
                    <a:p>
                      <a:pPr>
                        <a:lnSpc>
                          <a:spcPct val="115000"/>
                        </a:lnSpc>
                        <a:spcAft>
                          <a:spcPts val="800"/>
                        </a:spcAft>
                        <a:buNone/>
                      </a:pPr>
                      <a:r>
                        <a:rPr lang="pt-BR" sz="1900" kern="100" dirty="0">
                          <a:effectLst/>
                          <a:latin typeface="Calibri" panose="020F0502020204030204" pitchFamily="34" charset="0"/>
                          <a:ea typeface="Calibri" panose="020F0502020204030204" pitchFamily="34" charset="0"/>
                          <a:cs typeface="Calibri" panose="020F0502020204030204" pitchFamily="34" charset="0"/>
                        </a:rPr>
                        <a:t>|    Feminino</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93 (74%)</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11 (79%)</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 </a:t>
                      </a:r>
                    </a:p>
                  </a:txBody>
                  <a:tcPr marL="106922" marR="106922" marT="0" marB="0"/>
                </a:tc>
                <a:extLst>
                  <a:ext uri="{0D108BD9-81ED-4DB2-BD59-A6C34878D82A}">
                    <a16:rowId xmlns:a16="http://schemas.microsoft.com/office/drawing/2014/main" val="1132643169"/>
                  </a:ext>
                </a:extLst>
              </a:tr>
              <a:tr h="650199">
                <a:tc>
                  <a:txBody>
                    <a:bodyPr/>
                    <a:lstStyle/>
                    <a:p>
                      <a:pP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Idade (anos)</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80,20 ± 8,60</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82,80 ± 8,20</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0,470</a:t>
                      </a:r>
                      <a:r>
                        <a:rPr lang="pt-BR" sz="1900" kern="100" baseline="30000">
                          <a:effectLst/>
                          <a:latin typeface="Calibri" panose="020F0502020204030204" pitchFamily="34" charset="0"/>
                          <a:ea typeface="Calibri" panose="020F0502020204030204" pitchFamily="34" charset="0"/>
                          <a:cs typeface="Calibri" panose="020F0502020204030204" pitchFamily="34" charset="0"/>
                        </a:rPr>
                        <a:t>b</a:t>
                      </a:r>
                      <a:endParaRPr lang="pt-BR" sz="1900" kern="100">
                        <a:effectLst/>
                        <a:latin typeface="Calibri" panose="020F0502020204030204" pitchFamily="34" charset="0"/>
                        <a:ea typeface="Calibri" panose="020F0502020204030204" pitchFamily="34" charset="0"/>
                        <a:cs typeface="Calibri" panose="020F0502020204030204" pitchFamily="34" charset="0"/>
                      </a:endParaRPr>
                    </a:p>
                  </a:txBody>
                  <a:tcPr marL="106922" marR="106922" marT="0" marB="0"/>
                </a:tc>
                <a:extLst>
                  <a:ext uri="{0D108BD9-81ED-4DB2-BD59-A6C34878D82A}">
                    <a16:rowId xmlns:a16="http://schemas.microsoft.com/office/drawing/2014/main" val="587637749"/>
                  </a:ext>
                </a:extLst>
              </a:tr>
              <a:tr h="316883">
                <a:tc>
                  <a:txBody>
                    <a:bodyPr/>
                    <a:lstStyle/>
                    <a:p>
                      <a:pPr>
                        <a:lnSpc>
                          <a:spcPct val="115000"/>
                        </a:lnSpc>
                        <a:spcAft>
                          <a:spcPts val="800"/>
                        </a:spcAft>
                        <a:buNone/>
                      </a:pPr>
                      <a:r>
                        <a:rPr lang="pt-BR" sz="1900" kern="100" dirty="0">
                          <a:effectLst/>
                          <a:latin typeface="Calibri" panose="020F0502020204030204" pitchFamily="34" charset="0"/>
                          <a:ea typeface="Calibri" panose="020F0502020204030204" pitchFamily="34" charset="0"/>
                          <a:cs typeface="Calibri" panose="020F0502020204030204" pitchFamily="34" charset="0"/>
                        </a:rPr>
                        <a:t>Índice de </a:t>
                      </a:r>
                      <a:r>
                        <a:rPr lang="pt-BR" sz="1900" kern="100" dirty="0" err="1">
                          <a:effectLst/>
                          <a:latin typeface="Calibri" panose="020F0502020204030204" pitchFamily="34" charset="0"/>
                          <a:ea typeface="Calibri" panose="020F0502020204030204" pitchFamily="34" charset="0"/>
                          <a:cs typeface="Calibri" panose="020F0502020204030204" pitchFamily="34" charset="0"/>
                        </a:rPr>
                        <a:t>Charslon</a:t>
                      </a:r>
                      <a:r>
                        <a:rPr lang="pt-BR" sz="1900" kern="100" dirty="0">
                          <a:effectLst/>
                          <a:latin typeface="Calibri" panose="020F0502020204030204" pitchFamily="34" charset="0"/>
                          <a:ea typeface="Calibri" panose="020F0502020204030204" pitchFamily="34" charset="0"/>
                          <a:cs typeface="Calibri" panose="020F0502020204030204" pitchFamily="34" charset="0"/>
                        </a:rPr>
                        <a:t> </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4,50 ± 1,27</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5,80 ± 5,50</a:t>
                      </a:r>
                    </a:p>
                  </a:txBody>
                  <a:tcPr marL="106922" marR="106922" marT="0" marB="0"/>
                </a:tc>
                <a:tc>
                  <a:txBody>
                    <a:bodyPr/>
                    <a:lstStyle/>
                    <a:p>
                      <a:pPr algn="ctr">
                        <a:lnSpc>
                          <a:spcPct val="115000"/>
                        </a:lnSpc>
                        <a:spcAft>
                          <a:spcPts val="800"/>
                        </a:spcAft>
                        <a:buNone/>
                      </a:pPr>
                      <a:r>
                        <a:rPr lang="pt-BR" sz="19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0,011</a:t>
                      </a:r>
                      <a:r>
                        <a:rPr lang="pt-BR" sz="1900" b="1" kern="100" baseline="300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b</a:t>
                      </a:r>
                      <a:endParaRPr lang="pt-BR" sz="19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106922" marR="106922" marT="0" marB="0"/>
                </a:tc>
                <a:extLst>
                  <a:ext uri="{0D108BD9-81ED-4DB2-BD59-A6C34878D82A}">
                    <a16:rowId xmlns:a16="http://schemas.microsoft.com/office/drawing/2014/main" val="215449706"/>
                  </a:ext>
                </a:extLst>
              </a:tr>
              <a:tr h="650199">
                <a:tc>
                  <a:txBody>
                    <a:bodyPr/>
                    <a:lstStyle/>
                    <a:p>
                      <a:pPr>
                        <a:lnSpc>
                          <a:spcPct val="115000"/>
                        </a:lnSpc>
                        <a:spcAft>
                          <a:spcPts val="800"/>
                        </a:spcAft>
                        <a:buNone/>
                      </a:pPr>
                      <a:r>
                        <a:rPr lang="pt-BR" sz="1900" kern="100" dirty="0">
                          <a:effectLst/>
                          <a:latin typeface="Calibri" panose="020F0502020204030204" pitchFamily="34" charset="0"/>
                          <a:ea typeface="Calibri" panose="020F0502020204030204" pitchFamily="34" charset="0"/>
                          <a:cs typeface="Calibri" panose="020F0502020204030204" pitchFamily="34" charset="0"/>
                        </a:rPr>
                        <a:t>Tempo trauma – cirurgia (dias)</a:t>
                      </a:r>
                    </a:p>
                  </a:txBody>
                  <a:tcPr marL="106922" marR="106922" marT="0" marB="0"/>
                </a:tc>
                <a:tc>
                  <a:txBody>
                    <a:bodyPr/>
                    <a:lstStyle/>
                    <a:p>
                      <a:pPr algn="ctr">
                        <a:lnSpc>
                          <a:spcPct val="115000"/>
                        </a:lnSpc>
                        <a:spcAft>
                          <a:spcPts val="800"/>
                        </a:spcAft>
                        <a:buNone/>
                      </a:pPr>
                      <a:r>
                        <a:rPr lang="pt-BR" sz="1900" kern="100" dirty="0">
                          <a:effectLst/>
                          <a:latin typeface="Calibri" panose="020F0502020204030204" pitchFamily="34" charset="0"/>
                          <a:ea typeface="Calibri" panose="020F0502020204030204" pitchFamily="34" charset="0"/>
                          <a:cs typeface="Calibri" panose="020F0502020204030204" pitchFamily="34" charset="0"/>
                        </a:rPr>
                        <a:t>9,30 ± 9,00</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15,10 ± 8,30</a:t>
                      </a:r>
                    </a:p>
                  </a:txBody>
                  <a:tcPr marL="106922" marR="106922" marT="0" marB="0"/>
                </a:tc>
                <a:tc>
                  <a:txBody>
                    <a:bodyPr/>
                    <a:lstStyle/>
                    <a:p>
                      <a:pPr algn="ctr">
                        <a:lnSpc>
                          <a:spcPct val="115000"/>
                        </a:lnSpc>
                        <a:spcAft>
                          <a:spcPts val="800"/>
                        </a:spcAft>
                        <a:buNone/>
                      </a:pPr>
                      <a:r>
                        <a:rPr lang="pt-BR" sz="19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0,002</a:t>
                      </a:r>
                      <a:r>
                        <a:rPr lang="pt-BR" sz="1900" b="1" kern="100" baseline="300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b</a:t>
                      </a:r>
                      <a:endParaRPr lang="pt-BR" sz="19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106922" marR="106922" marT="0" marB="0"/>
                </a:tc>
                <a:extLst>
                  <a:ext uri="{0D108BD9-81ED-4DB2-BD59-A6C34878D82A}">
                    <a16:rowId xmlns:a16="http://schemas.microsoft.com/office/drawing/2014/main" val="3517606120"/>
                  </a:ext>
                </a:extLst>
              </a:tr>
              <a:tr h="316883">
                <a:tc>
                  <a:txBody>
                    <a:bodyPr/>
                    <a:lstStyle/>
                    <a:p>
                      <a:pP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Delirium (n)</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 </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 </a:t>
                      </a:r>
                    </a:p>
                  </a:txBody>
                  <a:tcPr marL="106922" marR="106922" marT="0" marB="0"/>
                </a:tc>
                <a:tc>
                  <a:txBody>
                    <a:bodyPr/>
                    <a:lstStyle/>
                    <a:p>
                      <a:pPr algn="ctr">
                        <a:lnSpc>
                          <a:spcPct val="115000"/>
                        </a:lnSpc>
                        <a:spcAft>
                          <a:spcPts val="800"/>
                        </a:spcAft>
                        <a:buNone/>
                      </a:pPr>
                      <a:r>
                        <a:rPr lang="pt-BR" sz="19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0,002</a:t>
                      </a:r>
                      <a:r>
                        <a:rPr lang="pt-BR" sz="1900" b="1" kern="100" baseline="300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a:t>
                      </a:r>
                      <a:endParaRPr lang="pt-BR" sz="19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106922" marR="106922" marT="0" marB="0"/>
                </a:tc>
                <a:extLst>
                  <a:ext uri="{0D108BD9-81ED-4DB2-BD59-A6C34878D82A}">
                    <a16:rowId xmlns:a16="http://schemas.microsoft.com/office/drawing/2014/main" val="1607359521"/>
                  </a:ext>
                </a:extLst>
              </a:tr>
              <a:tr h="316883">
                <a:tc>
                  <a:txBody>
                    <a:bodyPr/>
                    <a:lstStyle/>
                    <a:p>
                      <a:pP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     Não</a:t>
                      </a:r>
                    </a:p>
                  </a:txBody>
                  <a:tcPr marL="106922" marR="106922" marT="0" marB="0"/>
                </a:tc>
                <a:tc>
                  <a:txBody>
                    <a:bodyPr/>
                    <a:lstStyle/>
                    <a:p>
                      <a:pPr algn="ctr">
                        <a:lnSpc>
                          <a:spcPct val="115000"/>
                        </a:lnSpc>
                        <a:spcAft>
                          <a:spcPts val="800"/>
                        </a:spcAft>
                        <a:buNone/>
                      </a:pPr>
                      <a:r>
                        <a:rPr lang="pt-BR" sz="1900" kern="100" dirty="0">
                          <a:effectLst/>
                          <a:latin typeface="Calibri" panose="020F0502020204030204" pitchFamily="34" charset="0"/>
                          <a:ea typeface="Calibri" panose="020F0502020204030204" pitchFamily="34" charset="0"/>
                          <a:cs typeface="Calibri" panose="020F0502020204030204" pitchFamily="34" charset="0"/>
                        </a:rPr>
                        <a:t>59 (47%)</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1 (6%)</a:t>
                      </a:r>
                    </a:p>
                  </a:txBody>
                  <a:tcPr marL="106922" marR="106922" marT="0" marB="0"/>
                </a:tc>
                <a:tc>
                  <a:txBody>
                    <a:bodyPr/>
                    <a:lstStyle/>
                    <a:p>
                      <a:pPr algn="ctr">
                        <a:lnSpc>
                          <a:spcPct val="115000"/>
                        </a:lnSpc>
                        <a:spcAft>
                          <a:spcPts val="800"/>
                        </a:spcAft>
                        <a:buNone/>
                      </a:pPr>
                      <a:r>
                        <a:rPr lang="pt-BR" sz="1900"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p>
                  </a:txBody>
                  <a:tcPr marL="106922" marR="106922" marT="0" marB="0"/>
                </a:tc>
                <a:extLst>
                  <a:ext uri="{0D108BD9-81ED-4DB2-BD59-A6C34878D82A}">
                    <a16:rowId xmlns:a16="http://schemas.microsoft.com/office/drawing/2014/main" val="964378212"/>
                  </a:ext>
                </a:extLst>
              </a:tr>
              <a:tr h="316883">
                <a:tc>
                  <a:txBody>
                    <a:bodyPr/>
                    <a:lstStyle/>
                    <a:p>
                      <a:pP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     Sim</a:t>
                      </a:r>
                    </a:p>
                  </a:txBody>
                  <a:tcPr marL="106922" marR="106922" marT="0" marB="0"/>
                </a:tc>
                <a:tc>
                  <a:txBody>
                    <a:bodyPr/>
                    <a:lstStyle/>
                    <a:p>
                      <a:pPr algn="ctr">
                        <a:lnSpc>
                          <a:spcPct val="115000"/>
                        </a:lnSpc>
                        <a:spcAft>
                          <a:spcPts val="800"/>
                        </a:spcAft>
                        <a:buNone/>
                      </a:pPr>
                      <a:r>
                        <a:rPr lang="pt-BR" sz="1900" kern="100" dirty="0">
                          <a:effectLst/>
                          <a:latin typeface="Calibri" panose="020F0502020204030204" pitchFamily="34" charset="0"/>
                          <a:ea typeface="Calibri" panose="020F0502020204030204" pitchFamily="34" charset="0"/>
                          <a:cs typeface="Calibri" panose="020F0502020204030204" pitchFamily="34" charset="0"/>
                        </a:rPr>
                        <a:t>67 (53%)</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15 (94%)</a:t>
                      </a:r>
                    </a:p>
                  </a:txBody>
                  <a:tcPr marL="106922" marR="106922" marT="0" marB="0"/>
                </a:tc>
                <a:tc>
                  <a:txBody>
                    <a:bodyPr/>
                    <a:lstStyle/>
                    <a:p>
                      <a:pPr algn="ctr">
                        <a:lnSpc>
                          <a:spcPct val="115000"/>
                        </a:lnSpc>
                        <a:spcAft>
                          <a:spcPts val="800"/>
                        </a:spcAft>
                        <a:buNone/>
                      </a:pPr>
                      <a:r>
                        <a:rPr lang="pt-BR" sz="1900"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p>
                  </a:txBody>
                  <a:tcPr marL="106922" marR="106922" marT="0" marB="0"/>
                </a:tc>
                <a:extLst>
                  <a:ext uri="{0D108BD9-81ED-4DB2-BD59-A6C34878D82A}">
                    <a16:rowId xmlns:a16="http://schemas.microsoft.com/office/drawing/2014/main" val="2303274220"/>
                  </a:ext>
                </a:extLst>
              </a:tr>
              <a:tr h="316883">
                <a:tc>
                  <a:txBody>
                    <a:bodyPr/>
                    <a:lstStyle/>
                    <a:p>
                      <a:pP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UTI (n)</a:t>
                      </a:r>
                    </a:p>
                  </a:txBody>
                  <a:tcPr marL="106922" marR="106922" marT="0" marB="0"/>
                </a:tc>
                <a:tc>
                  <a:txBody>
                    <a:bodyPr/>
                    <a:lstStyle/>
                    <a:p>
                      <a:pPr algn="ctr">
                        <a:lnSpc>
                          <a:spcPct val="115000"/>
                        </a:lnSpc>
                        <a:spcAft>
                          <a:spcPts val="800"/>
                        </a:spcAft>
                        <a:buNone/>
                      </a:pPr>
                      <a:r>
                        <a:rPr lang="pt-BR" sz="1900" kern="100" dirty="0">
                          <a:effectLst/>
                          <a:latin typeface="Calibri" panose="020F0502020204030204" pitchFamily="34" charset="0"/>
                          <a:ea typeface="Calibri" panose="020F0502020204030204" pitchFamily="34" charset="0"/>
                          <a:cs typeface="Calibri" panose="020F0502020204030204" pitchFamily="34" charset="0"/>
                        </a:rPr>
                        <a:t> </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 </a:t>
                      </a:r>
                    </a:p>
                  </a:txBody>
                  <a:tcPr marL="106922" marR="106922" marT="0" marB="0"/>
                </a:tc>
                <a:tc>
                  <a:txBody>
                    <a:bodyPr/>
                    <a:lstStyle/>
                    <a:p>
                      <a:pPr algn="ctr">
                        <a:lnSpc>
                          <a:spcPct val="115000"/>
                        </a:lnSpc>
                        <a:spcAft>
                          <a:spcPts val="800"/>
                        </a:spcAft>
                        <a:buNone/>
                      </a:pPr>
                      <a:r>
                        <a:rPr lang="pt-BR" sz="19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0,001</a:t>
                      </a:r>
                      <a:r>
                        <a:rPr lang="pt-BR" sz="1900" b="1" kern="100" baseline="300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a:t>
                      </a:r>
                      <a:endParaRPr lang="pt-BR" sz="19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106922" marR="106922" marT="0" marB="0"/>
                </a:tc>
                <a:extLst>
                  <a:ext uri="{0D108BD9-81ED-4DB2-BD59-A6C34878D82A}">
                    <a16:rowId xmlns:a16="http://schemas.microsoft.com/office/drawing/2014/main" val="1744760388"/>
                  </a:ext>
                </a:extLst>
              </a:tr>
              <a:tr h="316883">
                <a:tc>
                  <a:txBody>
                    <a:bodyPr/>
                    <a:lstStyle/>
                    <a:p>
                      <a:pP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     Não</a:t>
                      </a:r>
                    </a:p>
                  </a:txBody>
                  <a:tcPr marL="106922" marR="106922" marT="0" marB="0"/>
                </a:tc>
                <a:tc>
                  <a:txBody>
                    <a:bodyPr/>
                    <a:lstStyle/>
                    <a:p>
                      <a:pPr algn="ctr">
                        <a:lnSpc>
                          <a:spcPct val="115000"/>
                        </a:lnSpc>
                        <a:spcAft>
                          <a:spcPts val="800"/>
                        </a:spcAft>
                        <a:buNone/>
                      </a:pPr>
                      <a:r>
                        <a:rPr lang="pt-BR" sz="1900" kern="100" dirty="0">
                          <a:effectLst/>
                          <a:latin typeface="Calibri" panose="020F0502020204030204" pitchFamily="34" charset="0"/>
                          <a:ea typeface="Calibri" panose="020F0502020204030204" pitchFamily="34" charset="0"/>
                          <a:cs typeface="Calibri" panose="020F0502020204030204" pitchFamily="34" charset="0"/>
                        </a:rPr>
                        <a:t>87 (69%)</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4 (25%)</a:t>
                      </a:r>
                    </a:p>
                  </a:txBody>
                  <a:tcPr marL="106922" marR="106922" marT="0" marB="0"/>
                </a:tc>
                <a:tc>
                  <a:txBody>
                    <a:bodyPr/>
                    <a:lstStyle/>
                    <a:p>
                      <a:pPr algn="ctr">
                        <a:lnSpc>
                          <a:spcPct val="115000"/>
                        </a:lnSpc>
                        <a:spcAft>
                          <a:spcPts val="800"/>
                        </a:spcAft>
                        <a:buNone/>
                      </a:pPr>
                      <a:r>
                        <a:rPr lang="pt-BR" sz="1900" kern="100" dirty="0">
                          <a:effectLst/>
                          <a:latin typeface="Calibri" panose="020F0502020204030204" pitchFamily="34" charset="0"/>
                          <a:ea typeface="Calibri" panose="020F0502020204030204" pitchFamily="34" charset="0"/>
                          <a:cs typeface="Calibri" panose="020F0502020204030204" pitchFamily="34" charset="0"/>
                        </a:rPr>
                        <a:t> </a:t>
                      </a:r>
                    </a:p>
                  </a:txBody>
                  <a:tcPr marL="106922" marR="106922" marT="0" marB="0"/>
                </a:tc>
                <a:extLst>
                  <a:ext uri="{0D108BD9-81ED-4DB2-BD59-A6C34878D82A}">
                    <a16:rowId xmlns:a16="http://schemas.microsoft.com/office/drawing/2014/main" val="3710416683"/>
                  </a:ext>
                </a:extLst>
              </a:tr>
              <a:tr h="316883">
                <a:tc>
                  <a:txBody>
                    <a:bodyPr/>
                    <a:lstStyle/>
                    <a:p>
                      <a:pP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     Sim</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39 (31%)</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12 (75%)</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 </a:t>
                      </a:r>
                    </a:p>
                  </a:txBody>
                  <a:tcPr marL="106922" marR="106922" marT="0" marB="0"/>
                </a:tc>
                <a:extLst>
                  <a:ext uri="{0D108BD9-81ED-4DB2-BD59-A6C34878D82A}">
                    <a16:rowId xmlns:a16="http://schemas.microsoft.com/office/drawing/2014/main" val="1037081695"/>
                  </a:ext>
                </a:extLst>
              </a:tr>
              <a:tr h="316883">
                <a:tc>
                  <a:txBody>
                    <a:bodyPr/>
                    <a:lstStyle/>
                    <a:p>
                      <a:pP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Estabilidade da Fratura (n)</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 </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 </a:t>
                      </a:r>
                    </a:p>
                  </a:txBody>
                  <a:tcPr marL="106922" marR="106922" marT="0" marB="0"/>
                </a:tc>
                <a:tc>
                  <a:txBody>
                    <a:bodyPr/>
                    <a:lstStyle/>
                    <a:p>
                      <a:pPr algn="ctr">
                        <a:lnSpc>
                          <a:spcPct val="115000"/>
                        </a:lnSpc>
                        <a:spcAft>
                          <a:spcPts val="800"/>
                        </a:spcAft>
                        <a:buNone/>
                      </a:pPr>
                      <a:r>
                        <a:rPr lang="pt-BR" sz="1900" kern="100" dirty="0">
                          <a:effectLst/>
                          <a:latin typeface="Calibri" panose="020F0502020204030204" pitchFamily="34" charset="0"/>
                          <a:ea typeface="Calibri" panose="020F0502020204030204" pitchFamily="34" charset="0"/>
                          <a:cs typeface="Calibri" panose="020F0502020204030204" pitchFamily="34" charset="0"/>
                        </a:rPr>
                        <a:t>0,044</a:t>
                      </a:r>
                      <a:r>
                        <a:rPr lang="pt-BR" sz="1900" kern="100" baseline="30000" dirty="0">
                          <a:effectLst/>
                          <a:latin typeface="Calibri" panose="020F0502020204030204" pitchFamily="34" charset="0"/>
                          <a:ea typeface="Calibri" panose="020F0502020204030204" pitchFamily="34" charset="0"/>
                          <a:cs typeface="Calibri" panose="020F0502020204030204" pitchFamily="34" charset="0"/>
                        </a:rPr>
                        <a:t>a</a:t>
                      </a:r>
                      <a:endParaRPr lang="pt-BR" sz="1900" kern="100" dirty="0">
                        <a:effectLst/>
                        <a:latin typeface="Calibri" panose="020F0502020204030204" pitchFamily="34" charset="0"/>
                        <a:ea typeface="Calibri" panose="020F0502020204030204" pitchFamily="34" charset="0"/>
                        <a:cs typeface="Calibri" panose="020F0502020204030204" pitchFamily="34" charset="0"/>
                      </a:endParaRPr>
                    </a:p>
                  </a:txBody>
                  <a:tcPr marL="106922" marR="106922" marT="0" marB="0"/>
                </a:tc>
                <a:extLst>
                  <a:ext uri="{0D108BD9-81ED-4DB2-BD59-A6C34878D82A}">
                    <a16:rowId xmlns:a16="http://schemas.microsoft.com/office/drawing/2014/main" val="1821605043"/>
                  </a:ext>
                </a:extLst>
              </a:tr>
              <a:tr h="316883">
                <a:tc>
                  <a:txBody>
                    <a:bodyPr/>
                    <a:lstStyle/>
                    <a:p>
                      <a:pP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     Estável</a:t>
                      </a:r>
                    </a:p>
                  </a:txBody>
                  <a:tcPr marL="106922" marR="106922" marT="0" marB="0"/>
                </a:tc>
                <a:tc>
                  <a:txBody>
                    <a:bodyPr/>
                    <a:lstStyle/>
                    <a:p>
                      <a:pPr algn="ctr">
                        <a:lnSpc>
                          <a:spcPct val="115000"/>
                        </a:lnSpc>
                        <a:spcAft>
                          <a:spcPts val="800"/>
                        </a:spcAft>
                        <a:buNone/>
                      </a:pPr>
                      <a:r>
                        <a:rPr lang="pt-BR" sz="1900" kern="100" dirty="0">
                          <a:effectLst/>
                          <a:latin typeface="Calibri" panose="020F0502020204030204" pitchFamily="34" charset="0"/>
                          <a:ea typeface="Calibri" panose="020F0502020204030204" pitchFamily="34" charset="0"/>
                          <a:cs typeface="Calibri" panose="020F0502020204030204" pitchFamily="34" charset="0"/>
                        </a:rPr>
                        <a:t>26 (21%)</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0 (0%)</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 </a:t>
                      </a:r>
                    </a:p>
                  </a:txBody>
                  <a:tcPr marL="106922" marR="106922" marT="0" marB="0"/>
                </a:tc>
                <a:extLst>
                  <a:ext uri="{0D108BD9-81ED-4DB2-BD59-A6C34878D82A}">
                    <a16:rowId xmlns:a16="http://schemas.microsoft.com/office/drawing/2014/main" val="3659048014"/>
                  </a:ext>
                </a:extLst>
              </a:tr>
              <a:tr h="316883">
                <a:tc>
                  <a:txBody>
                    <a:bodyPr/>
                    <a:lstStyle/>
                    <a:p>
                      <a:pP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     Instável</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100 (80%)</a:t>
                      </a:r>
                    </a:p>
                  </a:txBody>
                  <a:tcPr marL="106922" marR="106922" marT="0" marB="0"/>
                </a:tc>
                <a:tc>
                  <a:txBody>
                    <a:bodyPr/>
                    <a:lstStyle/>
                    <a:p>
                      <a:pPr algn="ctr">
                        <a:lnSpc>
                          <a:spcPct val="115000"/>
                        </a:lnSpc>
                        <a:spcAft>
                          <a:spcPts val="800"/>
                        </a:spcAft>
                        <a:buNone/>
                      </a:pPr>
                      <a:r>
                        <a:rPr lang="pt-BR" sz="1900" kern="100" dirty="0">
                          <a:effectLst/>
                          <a:latin typeface="Calibri" panose="020F0502020204030204" pitchFamily="34" charset="0"/>
                          <a:ea typeface="Calibri" panose="020F0502020204030204" pitchFamily="34" charset="0"/>
                          <a:cs typeface="Calibri" panose="020F0502020204030204" pitchFamily="34" charset="0"/>
                        </a:rPr>
                        <a:t>16 (100%)</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 </a:t>
                      </a:r>
                    </a:p>
                  </a:txBody>
                  <a:tcPr marL="106922" marR="106922" marT="0" marB="0"/>
                </a:tc>
                <a:extLst>
                  <a:ext uri="{0D108BD9-81ED-4DB2-BD59-A6C34878D82A}">
                    <a16:rowId xmlns:a16="http://schemas.microsoft.com/office/drawing/2014/main" val="1443742448"/>
                  </a:ext>
                </a:extLst>
              </a:tr>
              <a:tr h="316883">
                <a:tc>
                  <a:txBody>
                    <a:bodyPr/>
                    <a:lstStyle/>
                    <a:p>
                      <a:pP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Infecção (n)</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 </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 </a:t>
                      </a:r>
                    </a:p>
                  </a:txBody>
                  <a:tcPr marL="106922" marR="106922" marT="0" marB="0"/>
                </a:tc>
                <a:tc>
                  <a:txBody>
                    <a:bodyPr/>
                    <a:lstStyle/>
                    <a:p>
                      <a:pPr algn="ctr">
                        <a:lnSpc>
                          <a:spcPct val="115000"/>
                        </a:lnSpc>
                        <a:spcAft>
                          <a:spcPts val="800"/>
                        </a:spcAft>
                        <a:buNone/>
                      </a:pPr>
                      <a:r>
                        <a:rPr lang="pt-BR" sz="19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0,007</a:t>
                      </a:r>
                      <a:r>
                        <a:rPr lang="pt-BR" sz="1900" b="1" kern="100" baseline="300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a:t>
                      </a:r>
                      <a:endParaRPr lang="pt-BR" sz="19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106922" marR="106922" marT="0" marB="0"/>
                </a:tc>
                <a:extLst>
                  <a:ext uri="{0D108BD9-81ED-4DB2-BD59-A6C34878D82A}">
                    <a16:rowId xmlns:a16="http://schemas.microsoft.com/office/drawing/2014/main" val="1122763201"/>
                  </a:ext>
                </a:extLst>
              </a:tr>
              <a:tr h="316883">
                <a:tc>
                  <a:txBody>
                    <a:bodyPr/>
                    <a:lstStyle/>
                    <a:p>
                      <a:pP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     Não</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122 (97%)</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13 (81%)</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 </a:t>
                      </a:r>
                    </a:p>
                  </a:txBody>
                  <a:tcPr marL="106922" marR="106922" marT="0" marB="0"/>
                </a:tc>
                <a:extLst>
                  <a:ext uri="{0D108BD9-81ED-4DB2-BD59-A6C34878D82A}">
                    <a16:rowId xmlns:a16="http://schemas.microsoft.com/office/drawing/2014/main" val="1635853450"/>
                  </a:ext>
                </a:extLst>
              </a:tr>
              <a:tr h="316883">
                <a:tc>
                  <a:txBody>
                    <a:bodyPr/>
                    <a:lstStyle/>
                    <a:p>
                      <a:pP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     Sim</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4 (3%)</a:t>
                      </a:r>
                    </a:p>
                  </a:txBody>
                  <a:tcPr marL="106922" marR="106922" marT="0" marB="0"/>
                </a:tc>
                <a:tc>
                  <a:txBody>
                    <a:bodyPr/>
                    <a:lstStyle/>
                    <a:p>
                      <a:pPr algn="ctr">
                        <a:lnSpc>
                          <a:spcPct val="115000"/>
                        </a:lnSpc>
                        <a:spcAft>
                          <a:spcPts val="800"/>
                        </a:spcAft>
                        <a:buNone/>
                      </a:pPr>
                      <a:r>
                        <a:rPr lang="pt-BR" sz="1900" kern="100" dirty="0">
                          <a:effectLst/>
                          <a:latin typeface="Calibri" panose="020F0502020204030204" pitchFamily="34" charset="0"/>
                          <a:ea typeface="Calibri" panose="020F0502020204030204" pitchFamily="34" charset="0"/>
                          <a:cs typeface="Calibri" panose="020F0502020204030204" pitchFamily="34" charset="0"/>
                        </a:rPr>
                        <a:t>3 (19%)</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 </a:t>
                      </a:r>
                    </a:p>
                  </a:txBody>
                  <a:tcPr marL="106922" marR="106922" marT="0" marB="0"/>
                </a:tc>
                <a:extLst>
                  <a:ext uri="{0D108BD9-81ED-4DB2-BD59-A6C34878D82A}">
                    <a16:rowId xmlns:a16="http://schemas.microsoft.com/office/drawing/2014/main" val="1877820963"/>
                  </a:ext>
                </a:extLst>
              </a:tr>
              <a:tr h="316883">
                <a:tc>
                  <a:txBody>
                    <a:bodyPr/>
                    <a:lstStyle/>
                    <a:p>
                      <a:pP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Tipo de implante (n)</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 </a:t>
                      </a:r>
                    </a:p>
                  </a:txBody>
                  <a:tcPr marL="106922" marR="106922" marT="0" marB="0"/>
                </a:tc>
                <a:tc>
                  <a:txBody>
                    <a:bodyPr/>
                    <a:lstStyle/>
                    <a:p>
                      <a:pPr algn="ctr">
                        <a:lnSpc>
                          <a:spcPct val="115000"/>
                        </a:lnSpc>
                        <a:spcAft>
                          <a:spcPts val="800"/>
                        </a:spcAft>
                        <a:buNone/>
                      </a:pPr>
                      <a:r>
                        <a:rPr lang="pt-BR" sz="1900" kern="100" dirty="0">
                          <a:effectLst/>
                          <a:latin typeface="Calibri" panose="020F0502020204030204" pitchFamily="34" charset="0"/>
                          <a:ea typeface="Calibri" panose="020F0502020204030204" pitchFamily="34" charset="0"/>
                          <a:cs typeface="Calibri" panose="020F0502020204030204" pitchFamily="34" charset="0"/>
                        </a:rPr>
                        <a:t> </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0,205</a:t>
                      </a:r>
                      <a:r>
                        <a:rPr lang="pt-BR" sz="1900" kern="100" baseline="30000">
                          <a:effectLst/>
                          <a:latin typeface="Calibri" panose="020F0502020204030204" pitchFamily="34" charset="0"/>
                          <a:ea typeface="Calibri" panose="020F0502020204030204" pitchFamily="34" charset="0"/>
                          <a:cs typeface="Calibri" panose="020F0502020204030204" pitchFamily="34" charset="0"/>
                        </a:rPr>
                        <a:t>a</a:t>
                      </a:r>
                      <a:endParaRPr lang="pt-BR" sz="1900" kern="100">
                        <a:effectLst/>
                        <a:latin typeface="Calibri" panose="020F0502020204030204" pitchFamily="34" charset="0"/>
                        <a:ea typeface="Calibri" panose="020F0502020204030204" pitchFamily="34" charset="0"/>
                        <a:cs typeface="Calibri" panose="020F0502020204030204" pitchFamily="34" charset="0"/>
                      </a:endParaRPr>
                    </a:p>
                  </a:txBody>
                  <a:tcPr marL="106922" marR="106922" marT="0" marB="0"/>
                </a:tc>
                <a:extLst>
                  <a:ext uri="{0D108BD9-81ED-4DB2-BD59-A6C34878D82A}">
                    <a16:rowId xmlns:a16="http://schemas.microsoft.com/office/drawing/2014/main" val="2373492186"/>
                  </a:ext>
                </a:extLst>
              </a:tr>
              <a:tr h="316883">
                <a:tc>
                  <a:txBody>
                    <a:bodyPr/>
                    <a:lstStyle/>
                    <a:p>
                      <a:pP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     DHS</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97 (77%)</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10 (62%)</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 </a:t>
                      </a:r>
                    </a:p>
                  </a:txBody>
                  <a:tcPr marL="106922" marR="106922" marT="0" marB="0"/>
                </a:tc>
                <a:extLst>
                  <a:ext uri="{0D108BD9-81ED-4DB2-BD59-A6C34878D82A}">
                    <a16:rowId xmlns:a16="http://schemas.microsoft.com/office/drawing/2014/main" val="1501062333"/>
                  </a:ext>
                </a:extLst>
              </a:tr>
              <a:tr h="316883">
                <a:tc>
                  <a:txBody>
                    <a:bodyPr/>
                    <a:lstStyle/>
                    <a:p>
                      <a:pP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     PFN</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29 (23%)</a:t>
                      </a:r>
                    </a:p>
                  </a:txBody>
                  <a:tcPr marL="106922" marR="106922" marT="0" marB="0"/>
                </a:tc>
                <a:tc>
                  <a:txBody>
                    <a:bodyPr/>
                    <a:lstStyle/>
                    <a:p>
                      <a:pPr algn="ctr">
                        <a:lnSpc>
                          <a:spcPct val="115000"/>
                        </a:lnSpc>
                        <a:spcAft>
                          <a:spcPts val="800"/>
                        </a:spcAft>
                        <a:buNone/>
                      </a:pPr>
                      <a:r>
                        <a:rPr lang="pt-BR" sz="1900" kern="100" dirty="0">
                          <a:effectLst/>
                          <a:latin typeface="Calibri" panose="020F0502020204030204" pitchFamily="34" charset="0"/>
                          <a:ea typeface="Calibri" panose="020F0502020204030204" pitchFamily="34" charset="0"/>
                          <a:cs typeface="Calibri" panose="020F0502020204030204" pitchFamily="34" charset="0"/>
                        </a:rPr>
                        <a:t>6 (38%)</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 </a:t>
                      </a:r>
                    </a:p>
                  </a:txBody>
                  <a:tcPr marL="106922" marR="106922" marT="0" marB="0"/>
                </a:tc>
                <a:extLst>
                  <a:ext uri="{0D108BD9-81ED-4DB2-BD59-A6C34878D82A}">
                    <a16:rowId xmlns:a16="http://schemas.microsoft.com/office/drawing/2014/main" val="4136733747"/>
                  </a:ext>
                </a:extLst>
              </a:tr>
              <a:tr h="316883">
                <a:tc>
                  <a:txBody>
                    <a:bodyPr/>
                    <a:lstStyle/>
                    <a:p>
                      <a:pP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Hiponatremia (n)</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 </a:t>
                      </a:r>
                    </a:p>
                  </a:txBody>
                  <a:tcPr marL="106922" marR="106922" marT="0" marB="0"/>
                </a:tc>
                <a:tc>
                  <a:txBody>
                    <a:bodyPr/>
                    <a:lstStyle/>
                    <a:p>
                      <a:pPr algn="ctr">
                        <a:lnSpc>
                          <a:spcPct val="115000"/>
                        </a:lnSpc>
                        <a:spcAft>
                          <a:spcPts val="800"/>
                        </a:spcAft>
                        <a:buNone/>
                      </a:pPr>
                      <a:r>
                        <a:rPr lang="pt-BR" sz="1900" kern="100" dirty="0">
                          <a:effectLst/>
                          <a:latin typeface="Calibri" panose="020F0502020204030204" pitchFamily="34" charset="0"/>
                          <a:ea typeface="Calibri" panose="020F0502020204030204" pitchFamily="34" charset="0"/>
                          <a:cs typeface="Calibri" panose="020F0502020204030204" pitchFamily="34" charset="0"/>
                        </a:rPr>
                        <a:t> </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0,696</a:t>
                      </a:r>
                      <a:r>
                        <a:rPr lang="pt-BR" sz="1900" kern="100" baseline="30000">
                          <a:effectLst/>
                          <a:latin typeface="Calibri" panose="020F0502020204030204" pitchFamily="34" charset="0"/>
                          <a:ea typeface="Calibri" panose="020F0502020204030204" pitchFamily="34" charset="0"/>
                          <a:cs typeface="Calibri" panose="020F0502020204030204" pitchFamily="34" charset="0"/>
                        </a:rPr>
                        <a:t>a</a:t>
                      </a:r>
                      <a:endParaRPr lang="pt-BR" sz="1900" kern="100">
                        <a:effectLst/>
                        <a:latin typeface="Calibri" panose="020F0502020204030204" pitchFamily="34" charset="0"/>
                        <a:ea typeface="Calibri" panose="020F0502020204030204" pitchFamily="34" charset="0"/>
                        <a:cs typeface="Calibri" panose="020F0502020204030204" pitchFamily="34" charset="0"/>
                      </a:endParaRPr>
                    </a:p>
                  </a:txBody>
                  <a:tcPr marL="106922" marR="106922" marT="0" marB="0"/>
                </a:tc>
                <a:extLst>
                  <a:ext uri="{0D108BD9-81ED-4DB2-BD59-A6C34878D82A}">
                    <a16:rowId xmlns:a16="http://schemas.microsoft.com/office/drawing/2014/main" val="1742576334"/>
                  </a:ext>
                </a:extLst>
              </a:tr>
              <a:tr h="316883">
                <a:tc>
                  <a:txBody>
                    <a:bodyPr/>
                    <a:lstStyle/>
                    <a:p>
                      <a:pP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     Ausente</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83 (66%)</a:t>
                      </a:r>
                    </a:p>
                  </a:txBody>
                  <a:tcPr marL="106922" marR="106922" marT="0" marB="0"/>
                </a:tc>
                <a:tc>
                  <a:txBody>
                    <a:bodyPr/>
                    <a:lstStyle/>
                    <a:p>
                      <a:pPr algn="ctr">
                        <a:lnSpc>
                          <a:spcPct val="115000"/>
                        </a:lnSpc>
                        <a:spcAft>
                          <a:spcPts val="800"/>
                        </a:spcAft>
                        <a:buNone/>
                      </a:pPr>
                      <a:r>
                        <a:rPr lang="pt-BR" sz="1900" kern="100" dirty="0">
                          <a:effectLst/>
                          <a:latin typeface="Calibri" panose="020F0502020204030204" pitchFamily="34" charset="0"/>
                          <a:ea typeface="Calibri" panose="020F0502020204030204" pitchFamily="34" charset="0"/>
                          <a:cs typeface="Calibri" panose="020F0502020204030204" pitchFamily="34" charset="0"/>
                        </a:rPr>
                        <a:t>10 (62%)</a:t>
                      </a:r>
                    </a:p>
                  </a:txBody>
                  <a:tcPr marL="106922" marR="106922" marT="0" marB="0"/>
                </a:tc>
                <a:tc>
                  <a:txBody>
                    <a:bodyPr/>
                    <a:lstStyle/>
                    <a:p>
                      <a:pPr algn="ctr">
                        <a:lnSpc>
                          <a:spcPct val="115000"/>
                        </a:lnSpc>
                        <a:spcAft>
                          <a:spcPts val="800"/>
                        </a:spcAft>
                        <a:buNone/>
                      </a:pPr>
                      <a:r>
                        <a:rPr lang="pt-BR" sz="1900" kern="100" dirty="0">
                          <a:effectLst/>
                          <a:latin typeface="Calibri" panose="020F0502020204030204" pitchFamily="34" charset="0"/>
                          <a:ea typeface="Calibri" panose="020F0502020204030204" pitchFamily="34" charset="0"/>
                          <a:cs typeface="Calibri" panose="020F0502020204030204" pitchFamily="34" charset="0"/>
                        </a:rPr>
                        <a:t> </a:t>
                      </a:r>
                    </a:p>
                  </a:txBody>
                  <a:tcPr marL="106922" marR="106922" marT="0" marB="0"/>
                </a:tc>
                <a:extLst>
                  <a:ext uri="{0D108BD9-81ED-4DB2-BD59-A6C34878D82A}">
                    <a16:rowId xmlns:a16="http://schemas.microsoft.com/office/drawing/2014/main" val="2062804341"/>
                  </a:ext>
                </a:extLst>
              </a:tr>
              <a:tr h="316883">
                <a:tc>
                  <a:txBody>
                    <a:bodyPr/>
                    <a:lstStyle/>
                    <a:p>
                      <a:pP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     Leve</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39 (31%)</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6 (38%) </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 </a:t>
                      </a:r>
                    </a:p>
                  </a:txBody>
                  <a:tcPr marL="106922" marR="106922" marT="0" marB="0"/>
                </a:tc>
                <a:extLst>
                  <a:ext uri="{0D108BD9-81ED-4DB2-BD59-A6C34878D82A}">
                    <a16:rowId xmlns:a16="http://schemas.microsoft.com/office/drawing/2014/main" val="3583664442"/>
                  </a:ext>
                </a:extLst>
              </a:tr>
              <a:tr h="316883">
                <a:tc>
                  <a:txBody>
                    <a:bodyPr/>
                    <a:lstStyle/>
                    <a:p>
                      <a:pP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     Moderado</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4 (3%)</a:t>
                      </a:r>
                    </a:p>
                  </a:txBody>
                  <a:tcPr marL="106922" marR="106922" marT="0" marB="0"/>
                </a:tc>
                <a:tc>
                  <a:txBody>
                    <a:bodyPr/>
                    <a:lstStyle/>
                    <a:p>
                      <a:pPr algn="ctr">
                        <a:lnSpc>
                          <a:spcPct val="115000"/>
                        </a:lnSpc>
                        <a:spcAft>
                          <a:spcPts val="800"/>
                        </a:spcAft>
                        <a:buNone/>
                      </a:pPr>
                      <a:r>
                        <a:rPr lang="pt-BR" sz="1900" kern="100" dirty="0">
                          <a:effectLst/>
                          <a:latin typeface="Calibri" panose="020F0502020204030204" pitchFamily="34" charset="0"/>
                          <a:ea typeface="Calibri" panose="020F0502020204030204" pitchFamily="34" charset="0"/>
                          <a:cs typeface="Calibri" panose="020F0502020204030204" pitchFamily="34" charset="0"/>
                        </a:rPr>
                        <a:t>0 (0%)</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 </a:t>
                      </a:r>
                    </a:p>
                  </a:txBody>
                  <a:tcPr marL="106922" marR="106922" marT="0" marB="0"/>
                </a:tc>
                <a:extLst>
                  <a:ext uri="{0D108BD9-81ED-4DB2-BD59-A6C34878D82A}">
                    <a16:rowId xmlns:a16="http://schemas.microsoft.com/office/drawing/2014/main" val="2415799654"/>
                  </a:ext>
                </a:extLst>
              </a:tr>
              <a:tr h="650199">
                <a:tc>
                  <a:txBody>
                    <a:bodyPr/>
                    <a:lstStyle/>
                    <a:p>
                      <a:pPr>
                        <a:lnSpc>
                          <a:spcPct val="115000"/>
                        </a:lnSpc>
                        <a:spcAft>
                          <a:spcPts val="800"/>
                        </a:spcAft>
                        <a:buNone/>
                      </a:pPr>
                      <a:r>
                        <a:rPr lang="en-US" sz="1900" kern="100">
                          <a:effectLst/>
                          <a:latin typeface="Calibri" panose="020F0502020204030204" pitchFamily="34" charset="0"/>
                          <a:ea typeface="Calibri" panose="020F0502020204030204" pitchFamily="34" charset="0"/>
                          <a:cs typeface="Calibri" panose="020F0502020204030204" pitchFamily="34" charset="0"/>
                        </a:rPr>
                        <a:t>Clearance renal (mL/min/1,73m²)</a:t>
                      </a:r>
                      <a:endParaRPr lang="pt-BR" sz="1900" kern="100">
                        <a:effectLst/>
                        <a:latin typeface="Calibri" panose="020F0502020204030204" pitchFamily="34" charset="0"/>
                        <a:ea typeface="Calibri" panose="020F0502020204030204" pitchFamily="34" charset="0"/>
                        <a:cs typeface="Calibri" panose="020F0502020204030204" pitchFamily="34" charset="0"/>
                      </a:endParaRP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49,11 ± 26,76</a:t>
                      </a:r>
                    </a:p>
                  </a:txBody>
                  <a:tcPr marL="106922" marR="106922" marT="0" marB="0"/>
                </a:tc>
                <a:tc>
                  <a:txBody>
                    <a:bodyPr/>
                    <a:lstStyle/>
                    <a:p>
                      <a:pPr algn="ctr">
                        <a:lnSpc>
                          <a:spcPct val="115000"/>
                        </a:lnSpc>
                        <a:spcAft>
                          <a:spcPts val="800"/>
                        </a:spcAft>
                        <a:buNone/>
                      </a:pPr>
                      <a:r>
                        <a:rPr lang="pt-BR" sz="1900" kern="100" dirty="0">
                          <a:effectLst/>
                          <a:latin typeface="Calibri" panose="020F0502020204030204" pitchFamily="34" charset="0"/>
                          <a:ea typeface="Calibri" panose="020F0502020204030204" pitchFamily="34" charset="0"/>
                          <a:cs typeface="Calibri" panose="020F0502020204030204" pitchFamily="34" charset="0"/>
                        </a:rPr>
                        <a:t>67,27 ± 23,39</a:t>
                      </a:r>
                    </a:p>
                  </a:txBody>
                  <a:tcPr marL="106922" marR="106922" marT="0" marB="0"/>
                </a:tc>
                <a:tc>
                  <a:txBody>
                    <a:bodyPr/>
                    <a:lstStyle/>
                    <a:p>
                      <a:pPr algn="ctr">
                        <a:lnSpc>
                          <a:spcPct val="115000"/>
                        </a:lnSpc>
                        <a:spcAft>
                          <a:spcPts val="800"/>
                        </a:spcAft>
                        <a:buNone/>
                      </a:pPr>
                      <a:r>
                        <a:rPr lang="pt-BR" sz="19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0,011</a:t>
                      </a:r>
                      <a:r>
                        <a:rPr lang="pt-BR" sz="1900" b="1" kern="100" baseline="300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b</a:t>
                      </a:r>
                      <a:endParaRPr lang="pt-BR" sz="19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106922" marR="106922" marT="0" marB="0"/>
                </a:tc>
                <a:extLst>
                  <a:ext uri="{0D108BD9-81ED-4DB2-BD59-A6C34878D82A}">
                    <a16:rowId xmlns:a16="http://schemas.microsoft.com/office/drawing/2014/main" val="3235926031"/>
                  </a:ext>
                </a:extLst>
              </a:tr>
              <a:tr h="650199">
                <a:tc>
                  <a:txBody>
                    <a:bodyPr/>
                    <a:lstStyle/>
                    <a:p>
                      <a:pP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Hb (g/dL)</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11,00 ± 2,70</a:t>
                      </a:r>
                    </a:p>
                  </a:txBody>
                  <a:tcPr marL="106922" marR="106922" marT="0" marB="0"/>
                </a:tc>
                <a:tc>
                  <a:txBody>
                    <a:bodyPr/>
                    <a:lstStyle/>
                    <a:p>
                      <a:pPr algn="ctr">
                        <a:lnSpc>
                          <a:spcPct val="115000"/>
                        </a:lnSpc>
                        <a:spcAft>
                          <a:spcPts val="800"/>
                        </a:spcAft>
                        <a:buNone/>
                      </a:pPr>
                      <a:r>
                        <a:rPr lang="pt-BR" sz="1900" kern="100" dirty="0">
                          <a:effectLst/>
                          <a:latin typeface="Calibri" panose="020F0502020204030204" pitchFamily="34" charset="0"/>
                          <a:ea typeface="Calibri" panose="020F0502020204030204" pitchFamily="34" charset="0"/>
                          <a:cs typeface="Calibri" panose="020F0502020204030204" pitchFamily="34" charset="0"/>
                        </a:rPr>
                        <a:t>10,00 ± 2,30</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0,084</a:t>
                      </a:r>
                      <a:r>
                        <a:rPr lang="pt-BR" sz="1900" kern="100" baseline="30000">
                          <a:effectLst/>
                          <a:latin typeface="Calibri" panose="020F0502020204030204" pitchFamily="34" charset="0"/>
                          <a:ea typeface="Calibri" panose="020F0502020204030204" pitchFamily="34" charset="0"/>
                          <a:cs typeface="Calibri" panose="020F0502020204030204" pitchFamily="34" charset="0"/>
                        </a:rPr>
                        <a:t>b</a:t>
                      </a:r>
                      <a:endParaRPr lang="pt-BR" sz="1900" kern="100">
                        <a:effectLst/>
                        <a:latin typeface="Calibri" panose="020F0502020204030204" pitchFamily="34" charset="0"/>
                        <a:ea typeface="Calibri" panose="020F0502020204030204" pitchFamily="34" charset="0"/>
                        <a:cs typeface="Calibri" panose="020F0502020204030204" pitchFamily="34" charset="0"/>
                      </a:endParaRPr>
                    </a:p>
                  </a:txBody>
                  <a:tcPr marL="106922" marR="106922" marT="0" marB="0"/>
                </a:tc>
                <a:extLst>
                  <a:ext uri="{0D108BD9-81ED-4DB2-BD59-A6C34878D82A}">
                    <a16:rowId xmlns:a16="http://schemas.microsoft.com/office/drawing/2014/main" val="4255623727"/>
                  </a:ext>
                </a:extLst>
              </a:tr>
              <a:tr h="650199">
                <a:tc>
                  <a:txBody>
                    <a:bodyPr/>
                    <a:lstStyle/>
                    <a:p>
                      <a:pP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Ureia (mg/dL)</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49,00 ± 24,40</a:t>
                      </a:r>
                    </a:p>
                  </a:txBody>
                  <a:tcPr marL="106922" marR="106922" marT="0" marB="0"/>
                </a:tc>
                <a:tc>
                  <a:txBody>
                    <a:bodyPr/>
                    <a:lstStyle/>
                    <a:p>
                      <a:pPr algn="ctr">
                        <a:lnSpc>
                          <a:spcPct val="115000"/>
                        </a:lnSpc>
                        <a:spcAft>
                          <a:spcPts val="800"/>
                        </a:spcAft>
                        <a:buNone/>
                      </a:pPr>
                      <a:r>
                        <a:rPr lang="pt-BR" sz="1900" kern="100">
                          <a:effectLst/>
                          <a:latin typeface="Calibri" panose="020F0502020204030204" pitchFamily="34" charset="0"/>
                          <a:ea typeface="Calibri" panose="020F0502020204030204" pitchFamily="34" charset="0"/>
                          <a:cs typeface="Calibri" panose="020F0502020204030204" pitchFamily="34" charset="0"/>
                        </a:rPr>
                        <a:t>58,50 ± 33,00</a:t>
                      </a:r>
                    </a:p>
                  </a:txBody>
                  <a:tcPr marL="106922" marR="106922" marT="0" marB="0"/>
                </a:tc>
                <a:tc>
                  <a:txBody>
                    <a:bodyPr/>
                    <a:lstStyle/>
                    <a:p>
                      <a:pPr algn="ctr">
                        <a:lnSpc>
                          <a:spcPct val="115000"/>
                        </a:lnSpc>
                        <a:spcAft>
                          <a:spcPts val="800"/>
                        </a:spcAft>
                        <a:buNone/>
                      </a:pPr>
                      <a:r>
                        <a:rPr lang="pt-BR" sz="1900" kern="100" dirty="0">
                          <a:effectLst/>
                          <a:latin typeface="Calibri" panose="020F0502020204030204" pitchFamily="34" charset="0"/>
                          <a:ea typeface="Calibri" panose="020F0502020204030204" pitchFamily="34" charset="0"/>
                          <a:cs typeface="Calibri" panose="020F0502020204030204" pitchFamily="34" charset="0"/>
                        </a:rPr>
                        <a:t>0,656</a:t>
                      </a:r>
                      <a:r>
                        <a:rPr lang="pt-BR" sz="1900" kern="100" baseline="30000" dirty="0">
                          <a:effectLst/>
                          <a:latin typeface="Calibri" panose="020F0502020204030204" pitchFamily="34" charset="0"/>
                          <a:ea typeface="Calibri" panose="020F0502020204030204" pitchFamily="34" charset="0"/>
                          <a:cs typeface="Calibri" panose="020F0502020204030204" pitchFamily="34" charset="0"/>
                        </a:rPr>
                        <a:t>b</a:t>
                      </a:r>
                      <a:endParaRPr lang="pt-BR" sz="1900" kern="100" dirty="0">
                        <a:effectLst/>
                        <a:latin typeface="Calibri" panose="020F0502020204030204" pitchFamily="34" charset="0"/>
                        <a:ea typeface="Calibri" panose="020F0502020204030204" pitchFamily="34" charset="0"/>
                        <a:cs typeface="Calibri" panose="020F0502020204030204" pitchFamily="34" charset="0"/>
                      </a:endParaRPr>
                    </a:p>
                  </a:txBody>
                  <a:tcPr marL="106922" marR="106922" marT="0" marB="0"/>
                </a:tc>
                <a:extLst>
                  <a:ext uri="{0D108BD9-81ED-4DB2-BD59-A6C34878D82A}">
                    <a16:rowId xmlns:a16="http://schemas.microsoft.com/office/drawing/2014/main" val="3817313054"/>
                  </a:ext>
                </a:extLst>
              </a:tr>
              <a:tr h="1595306">
                <a:tc gridSpan="4">
                  <a:txBody>
                    <a:bodyPr/>
                    <a:lstStyle/>
                    <a:p>
                      <a:pPr>
                        <a:lnSpc>
                          <a:spcPct val="115000"/>
                        </a:lnSpc>
                        <a:spcAft>
                          <a:spcPts val="800"/>
                        </a:spcAft>
                        <a:buNone/>
                      </a:pPr>
                      <a:r>
                        <a:rPr lang="pt-BR" sz="1900" kern="100" baseline="30000" dirty="0">
                          <a:effectLst/>
                          <a:latin typeface="Calibri" panose="020F0502020204030204" pitchFamily="34" charset="0"/>
                          <a:ea typeface="Calibri" panose="020F0502020204030204" pitchFamily="34" charset="0"/>
                          <a:cs typeface="Calibri" panose="020F0502020204030204" pitchFamily="34" charset="0"/>
                        </a:rPr>
                        <a:t>a</a:t>
                      </a:r>
                      <a:r>
                        <a:rPr lang="pt-BR" sz="1900" kern="100" dirty="0">
                          <a:effectLst/>
                          <a:latin typeface="Calibri" panose="020F0502020204030204" pitchFamily="34" charset="0"/>
                          <a:ea typeface="Calibri" panose="020F0502020204030204" pitchFamily="34" charset="0"/>
                          <a:cs typeface="Calibri" panose="020F0502020204030204" pitchFamily="34" charset="0"/>
                        </a:rPr>
                        <a:t> Teste </a:t>
                      </a:r>
                      <a:r>
                        <a:rPr lang="pt-BR" sz="1900" kern="100" dirty="0" err="1">
                          <a:effectLst/>
                          <a:latin typeface="Calibri" panose="020F0502020204030204" pitchFamily="34" charset="0"/>
                          <a:ea typeface="Calibri" panose="020F0502020204030204" pitchFamily="34" charset="0"/>
                          <a:cs typeface="Calibri" panose="020F0502020204030204" pitchFamily="34" charset="0"/>
                        </a:rPr>
                        <a:t>Qui</a:t>
                      </a:r>
                      <a:r>
                        <a:rPr lang="pt-BR" sz="1900" kern="100" dirty="0">
                          <a:effectLst/>
                          <a:latin typeface="Calibri" panose="020F0502020204030204" pitchFamily="34" charset="0"/>
                          <a:ea typeface="Calibri" panose="020F0502020204030204" pitchFamily="34" charset="0"/>
                          <a:cs typeface="Calibri" panose="020F0502020204030204" pitchFamily="34" charset="0"/>
                        </a:rPr>
                        <a:t> Quadrado</a:t>
                      </a:r>
                    </a:p>
                    <a:p>
                      <a:pPr>
                        <a:lnSpc>
                          <a:spcPct val="115000"/>
                        </a:lnSpc>
                        <a:spcAft>
                          <a:spcPts val="800"/>
                        </a:spcAft>
                        <a:buNone/>
                      </a:pPr>
                      <a:r>
                        <a:rPr lang="pt-BR" sz="1900" kern="100" baseline="30000" dirty="0">
                          <a:effectLst/>
                          <a:latin typeface="Calibri" panose="020F0502020204030204" pitchFamily="34" charset="0"/>
                          <a:ea typeface="Calibri" panose="020F0502020204030204" pitchFamily="34" charset="0"/>
                          <a:cs typeface="Calibri" panose="020F0502020204030204" pitchFamily="34" charset="0"/>
                        </a:rPr>
                        <a:t>b</a:t>
                      </a:r>
                      <a:r>
                        <a:rPr lang="pt-BR" sz="1900" kern="100" dirty="0">
                          <a:effectLst/>
                          <a:latin typeface="Calibri" panose="020F0502020204030204" pitchFamily="34" charset="0"/>
                          <a:ea typeface="Calibri" panose="020F0502020204030204" pitchFamily="34" charset="0"/>
                          <a:cs typeface="Calibri" panose="020F0502020204030204" pitchFamily="34" charset="0"/>
                        </a:rPr>
                        <a:t> Teste U de Mann Whitney</a:t>
                      </a:r>
                    </a:p>
                    <a:p>
                      <a:pPr>
                        <a:lnSpc>
                          <a:spcPct val="115000"/>
                        </a:lnSpc>
                        <a:spcAft>
                          <a:spcPts val="800"/>
                        </a:spcAft>
                        <a:buNone/>
                      </a:pPr>
                      <a:r>
                        <a:rPr lang="pt-BR" sz="1900" kern="100" dirty="0">
                          <a:effectLst/>
                          <a:latin typeface="Calibri" panose="020F0502020204030204" pitchFamily="34" charset="0"/>
                          <a:ea typeface="Calibri" panose="020F0502020204030204" pitchFamily="34" charset="0"/>
                          <a:cs typeface="Calibri" panose="020F0502020204030204" pitchFamily="34" charset="0"/>
                        </a:rPr>
                        <a:t>Nota: As estatísticas com p&lt;0,05 foram deixadas em vermelho.</a:t>
                      </a:r>
                      <a:r>
                        <a:rPr lang="en-US" sz="1900" kern="100" dirty="0">
                          <a:effectLst/>
                          <a:latin typeface="Calibri" panose="020F0502020204030204" pitchFamily="34" charset="0"/>
                          <a:ea typeface="Calibri" panose="020F0502020204030204" pitchFamily="34" charset="0"/>
                          <a:cs typeface="Calibri" panose="020F0502020204030204" pitchFamily="34" charset="0"/>
                        </a:rPr>
                        <a:t>DHS: Dynamic Hip Screw; PFN: Proximal Femoral Nail</a:t>
                      </a:r>
                      <a:endParaRPr lang="pt-BR" sz="1900" kern="100" dirty="0">
                        <a:effectLst/>
                        <a:latin typeface="Calibri" panose="020F0502020204030204" pitchFamily="34" charset="0"/>
                        <a:ea typeface="Calibri" panose="020F0502020204030204" pitchFamily="34" charset="0"/>
                        <a:cs typeface="Calibri" panose="020F0502020204030204" pitchFamily="34" charset="0"/>
                      </a:endParaRPr>
                    </a:p>
                  </a:txBody>
                  <a:tcPr marL="62108" marR="62108" marT="31054" marB="31054"/>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2585968109"/>
                  </a:ext>
                </a:extLst>
              </a:tr>
            </a:tbl>
          </a:graphicData>
        </a:graphic>
      </p:graphicFrame>
      <p:graphicFrame>
        <p:nvGraphicFramePr>
          <p:cNvPr id="33" name="Table 32">
            <a:extLst>
              <a:ext uri="{FF2B5EF4-FFF2-40B4-BE49-F238E27FC236}">
                <a16:creationId xmlns:a16="http://schemas.microsoft.com/office/drawing/2014/main" id="{152ABB54-3A66-DF22-12C7-E5A8CE0E7BB1}"/>
              </a:ext>
            </a:extLst>
          </p:cNvPr>
          <p:cNvGraphicFramePr>
            <a:graphicFrameLocks noGrp="1"/>
          </p:cNvGraphicFramePr>
          <p:nvPr>
            <p:extLst>
              <p:ext uri="{D42A27DB-BD31-4B8C-83A1-F6EECF244321}">
                <p14:modId xmlns:p14="http://schemas.microsoft.com/office/powerpoint/2010/main" val="1975753261"/>
              </p:ext>
            </p:extLst>
          </p:nvPr>
        </p:nvGraphicFramePr>
        <p:xfrm>
          <a:off x="14965831" y="11979364"/>
          <a:ext cx="11537767" cy="7175768"/>
        </p:xfrm>
        <a:graphic>
          <a:graphicData uri="http://schemas.openxmlformats.org/drawingml/2006/table">
            <a:tbl>
              <a:tblPr firstRow="1" firstCol="1" bandRow="1">
                <a:tableStyleId>{5C22544A-7EE6-4342-B048-85BDC9FD1C3A}</a:tableStyleId>
              </a:tblPr>
              <a:tblGrid>
                <a:gridCol w="2236535">
                  <a:extLst>
                    <a:ext uri="{9D8B030D-6E8A-4147-A177-3AD203B41FA5}">
                      <a16:colId xmlns:a16="http://schemas.microsoft.com/office/drawing/2014/main" val="2462605645"/>
                    </a:ext>
                  </a:extLst>
                </a:gridCol>
                <a:gridCol w="1862704">
                  <a:extLst>
                    <a:ext uri="{9D8B030D-6E8A-4147-A177-3AD203B41FA5}">
                      <a16:colId xmlns:a16="http://schemas.microsoft.com/office/drawing/2014/main" val="2131824100"/>
                    </a:ext>
                  </a:extLst>
                </a:gridCol>
                <a:gridCol w="1760035">
                  <a:extLst>
                    <a:ext uri="{9D8B030D-6E8A-4147-A177-3AD203B41FA5}">
                      <a16:colId xmlns:a16="http://schemas.microsoft.com/office/drawing/2014/main" val="1465453552"/>
                    </a:ext>
                  </a:extLst>
                </a:gridCol>
                <a:gridCol w="1079704">
                  <a:extLst>
                    <a:ext uri="{9D8B030D-6E8A-4147-A177-3AD203B41FA5}">
                      <a16:colId xmlns:a16="http://schemas.microsoft.com/office/drawing/2014/main" val="98299720"/>
                    </a:ext>
                  </a:extLst>
                </a:gridCol>
                <a:gridCol w="1776673">
                  <a:extLst>
                    <a:ext uri="{9D8B030D-6E8A-4147-A177-3AD203B41FA5}">
                      <a16:colId xmlns:a16="http://schemas.microsoft.com/office/drawing/2014/main" val="433388060"/>
                    </a:ext>
                  </a:extLst>
                </a:gridCol>
                <a:gridCol w="1765805">
                  <a:extLst>
                    <a:ext uri="{9D8B030D-6E8A-4147-A177-3AD203B41FA5}">
                      <a16:colId xmlns:a16="http://schemas.microsoft.com/office/drawing/2014/main" val="2220674999"/>
                    </a:ext>
                  </a:extLst>
                </a:gridCol>
                <a:gridCol w="1056311">
                  <a:extLst>
                    <a:ext uri="{9D8B030D-6E8A-4147-A177-3AD203B41FA5}">
                      <a16:colId xmlns:a16="http://schemas.microsoft.com/office/drawing/2014/main" val="3068954629"/>
                    </a:ext>
                  </a:extLst>
                </a:gridCol>
              </a:tblGrid>
              <a:tr h="490632">
                <a:tc>
                  <a:txBody>
                    <a:bodyPr/>
                    <a:lstStyle/>
                    <a:p>
                      <a:pPr algn="just">
                        <a:lnSpc>
                          <a:spcPct val="115000"/>
                        </a:lnSpc>
                        <a:spcAft>
                          <a:spcPts val="800"/>
                        </a:spcAft>
                        <a:buNone/>
                      </a:pPr>
                      <a:r>
                        <a:rPr lang="pt-BR" sz="2100" kern="100" dirty="0">
                          <a:effectLst/>
                          <a:latin typeface="Calibri" panose="020F0502020204030204" pitchFamily="34" charset="0"/>
                          <a:ea typeface="Calibri" panose="020F0502020204030204" pitchFamily="34" charset="0"/>
                          <a:cs typeface="Calibri" panose="020F0502020204030204" pitchFamily="34" charset="0"/>
                        </a:rPr>
                        <a:t> </a:t>
                      </a:r>
                    </a:p>
                  </a:txBody>
                  <a:tcPr marL="115902" marR="115902" marT="0" marB="0"/>
                </a:tc>
                <a:tc gridSpan="3">
                  <a:txBody>
                    <a:bodyPr/>
                    <a:lstStyle/>
                    <a:p>
                      <a:pPr algn="ctr">
                        <a:lnSpc>
                          <a:spcPct val="115000"/>
                        </a:lnSpc>
                        <a:spcAft>
                          <a:spcPts val="800"/>
                        </a:spcAft>
                        <a:buNone/>
                      </a:pPr>
                      <a:r>
                        <a:rPr lang="pt-BR" sz="2100" kern="100" dirty="0">
                          <a:effectLst/>
                          <a:latin typeface="Calibri" panose="020F0502020204030204" pitchFamily="34" charset="0"/>
                          <a:ea typeface="Calibri" panose="020F0502020204030204" pitchFamily="34" charset="0"/>
                          <a:cs typeface="Calibri" panose="020F0502020204030204" pitchFamily="34" charset="0"/>
                        </a:rPr>
                        <a:t>Demanda espontânea</a:t>
                      </a:r>
                    </a:p>
                  </a:txBody>
                  <a:tcPr marL="80734" marR="80734" marT="40367" marB="40367">
                    <a:lnR w="12700" cap="flat" cmpd="sng" algn="ctr">
                      <a:solidFill>
                        <a:schemeClr val="tx1"/>
                      </a:solidFill>
                      <a:prstDash val="solid"/>
                      <a:round/>
                      <a:headEnd type="none" w="med" len="med"/>
                      <a:tailEnd type="none" w="med" len="med"/>
                    </a:lnR>
                  </a:tcPr>
                </a:tc>
                <a:tc hMerge="1">
                  <a:txBody>
                    <a:bodyPr/>
                    <a:lstStyle/>
                    <a:p>
                      <a:endParaRPr lang="pt-BR"/>
                    </a:p>
                  </a:txBody>
                  <a:tcPr/>
                </a:tc>
                <a:tc hMerge="1">
                  <a:txBody>
                    <a:bodyPr/>
                    <a:lstStyle/>
                    <a:p>
                      <a:endParaRPr lang="pt-BR"/>
                    </a:p>
                  </a:txBody>
                  <a:tcPr/>
                </a:tc>
                <a:tc gridSpan="3">
                  <a:txBody>
                    <a:bodyPr/>
                    <a:lstStyle/>
                    <a:p>
                      <a:pPr algn="ctr">
                        <a:lnSpc>
                          <a:spcPct val="115000"/>
                        </a:lnSpc>
                        <a:spcAft>
                          <a:spcPts val="800"/>
                        </a:spcAft>
                        <a:buNone/>
                      </a:pPr>
                      <a:r>
                        <a:rPr lang="pt-BR" sz="2100" kern="100" dirty="0">
                          <a:effectLst/>
                          <a:latin typeface="Calibri" panose="020F0502020204030204" pitchFamily="34" charset="0"/>
                          <a:ea typeface="Calibri" panose="020F0502020204030204" pitchFamily="34" charset="0"/>
                          <a:cs typeface="Calibri" panose="020F0502020204030204" pitchFamily="34" charset="0"/>
                        </a:rPr>
                        <a:t>Pacientes encaminhados</a:t>
                      </a:r>
                    </a:p>
                  </a:txBody>
                  <a:tcPr marL="80734" marR="80734" marT="40367" marB="4036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3121434689"/>
                  </a:ext>
                </a:extLst>
              </a:tr>
              <a:tr h="736062">
                <a:tc>
                  <a:txBody>
                    <a:bodyPr/>
                    <a:lstStyle/>
                    <a:p>
                      <a:pPr algn="just">
                        <a:lnSpc>
                          <a:spcPct val="115000"/>
                        </a:lnSpc>
                        <a:spcAft>
                          <a:spcPts val="800"/>
                        </a:spcAft>
                        <a:buNone/>
                      </a:pPr>
                      <a:r>
                        <a:rPr lang="pt-BR" sz="2100" kern="100" dirty="0">
                          <a:effectLst/>
                          <a:latin typeface="Calibri" panose="020F0502020204030204" pitchFamily="34" charset="0"/>
                          <a:ea typeface="Calibri" panose="020F0502020204030204" pitchFamily="34" charset="0"/>
                          <a:cs typeface="Calibri" panose="020F0502020204030204" pitchFamily="34" charset="0"/>
                        </a:rPr>
                        <a:t> </a:t>
                      </a:r>
                    </a:p>
                  </a:txBody>
                  <a:tcPr marL="115902" marR="115902" marT="0" marB="0"/>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Mortalidade Não</a:t>
                      </a:r>
                    </a:p>
                  </a:txBody>
                  <a:tcPr marL="115902" marR="115902" marT="0" marB="0"/>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Mortalidade Sim</a:t>
                      </a:r>
                    </a:p>
                  </a:txBody>
                  <a:tcPr marL="115902" marR="115902" marT="0" marB="0"/>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Valor p</a:t>
                      </a:r>
                    </a:p>
                  </a:txBody>
                  <a:tcPr marL="115902" marR="115902"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800"/>
                        </a:spcAft>
                        <a:buNone/>
                      </a:pPr>
                      <a:r>
                        <a:rPr lang="pt-BR" sz="2100" kern="100" dirty="0">
                          <a:effectLst/>
                          <a:latin typeface="Calibri" panose="020F0502020204030204" pitchFamily="34" charset="0"/>
                          <a:ea typeface="Calibri" panose="020F0502020204030204" pitchFamily="34" charset="0"/>
                          <a:cs typeface="Calibri" panose="020F0502020204030204" pitchFamily="34" charset="0"/>
                        </a:rPr>
                        <a:t>Mortalidade Não</a:t>
                      </a:r>
                    </a:p>
                  </a:txBody>
                  <a:tcPr marL="115902" marR="115902"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800"/>
                        </a:spcAft>
                        <a:buNone/>
                      </a:pPr>
                      <a:r>
                        <a:rPr lang="pt-BR" sz="2100" kern="100" dirty="0">
                          <a:effectLst/>
                          <a:latin typeface="Calibri" panose="020F0502020204030204" pitchFamily="34" charset="0"/>
                          <a:ea typeface="Calibri" panose="020F0502020204030204" pitchFamily="34" charset="0"/>
                          <a:cs typeface="Calibri" panose="020F0502020204030204" pitchFamily="34" charset="0"/>
                        </a:rPr>
                        <a:t>Mortalidade Sim</a:t>
                      </a:r>
                    </a:p>
                  </a:txBody>
                  <a:tcPr marL="115902" marR="115902" marT="0" marB="0"/>
                </a:tc>
                <a:tc>
                  <a:txBody>
                    <a:bodyPr/>
                    <a:lstStyle/>
                    <a:p>
                      <a:pPr algn="ctr">
                        <a:lnSpc>
                          <a:spcPct val="115000"/>
                        </a:lnSpc>
                        <a:spcAft>
                          <a:spcPts val="800"/>
                        </a:spcAft>
                        <a:buNone/>
                      </a:pPr>
                      <a:r>
                        <a:rPr lang="pt-BR" sz="2100" kern="100" dirty="0">
                          <a:effectLst/>
                          <a:latin typeface="Calibri" panose="020F0502020204030204" pitchFamily="34" charset="0"/>
                          <a:ea typeface="Calibri" panose="020F0502020204030204" pitchFamily="34" charset="0"/>
                          <a:cs typeface="Calibri" panose="020F0502020204030204" pitchFamily="34" charset="0"/>
                        </a:rPr>
                        <a:t>Valor p</a:t>
                      </a:r>
                    </a:p>
                  </a:txBody>
                  <a:tcPr marL="115902" marR="115902"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63430773"/>
                  </a:ext>
                </a:extLst>
              </a:tr>
              <a:tr h="356921">
                <a:tc>
                  <a:txBody>
                    <a:bodyPr/>
                    <a:lstStyle/>
                    <a:p>
                      <a:pPr algn="just">
                        <a:lnSpc>
                          <a:spcPct val="115000"/>
                        </a:lnSpc>
                        <a:spcAft>
                          <a:spcPts val="800"/>
                        </a:spcAft>
                        <a:buNone/>
                      </a:pPr>
                      <a:r>
                        <a:rPr lang="pt-BR" sz="2100" kern="100" dirty="0">
                          <a:effectLst/>
                          <a:latin typeface="Calibri" panose="020F0502020204030204" pitchFamily="34" charset="0"/>
                          <a:ea typeface="Calibri" panose="020F0502020204030204" pitchFamily="34" charset="0"/>
                          <a:cs typeface="Calibri" panose="020F0502020204030204" pitchFamily="34" charset="0"/>
                        </a:rPr>
                        <a:t>N </a:t>
                      </a:r>
                    </a:p>
                  </a:txBody>
                  <a:tcPr marL="115902" marR="115902" marT="0" marB="0"/>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100</a:t>
                      </a:r>
                    </a:p>
                  </a:txBody>
                  <a:tcPr marL="115902" marR="115902" marT="0" marB="0"/>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14</a:t>
                      </a:r>
                    </a:p>
                  </a:txBody>
                  <a:tcPr marL="115902" marR="115902" marT="0" marB="0"/>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 </a:t>
                      </a:r>
                    </a:p>
                  </a:txBody>
                  <a:tcPr marL="115902" marR="115902"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800"/>
                        </a:spcAft>
                        <a:buNone/>
                      </a:pPr>
                      <a:r>
                        <a:rPr lang="pt-BR" sz="2100" kern="100" dirty="0">
                          <a:effectLst/>
                          <a:latin typeface="Calibri" panose="020F0502020204030204" pitchFamily="34" charset="0"/>
                          <a:ea typeface="Calibri" panose="020F0502020204030204" pitchFamily="34" charset="0"/>
                          <a:cs typeface="Calibri" panose="020F0502020204030204" pitchFamily="34" charset="0"/>
                        </a:rPr>
                        <a:t>26</a:t>
                      </a:r>
                    </a:p>
                  </a:txBody>
                  <a:tcPr marL="115902" marR="115902"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2</a:t>
                      </a:r>
                    </a:p>
                  </a:txBody>
                  <a:tcPr marL="115902" marR="115902" marT="0" marB="0"/>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 </a:t>
                      </a:r>
                    </a:p>
                  </a:txBody>
                  <a:tcPr marL="115902" marR="115902"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776152626"/>
                  </a:ext>
                </a:extLst>
              </a:tr>
              <a:tr h="736062">
                <a:tc>
                  <a:txBody>
                    <a:bodyPr/>
                    <a:lstStyle/>
                    <a:p>
                      <a:pPr algn="just">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Óbito Intra-hospitalar</a:t>
                      </a:r>
                    </a:p>
                  </a:txBody>
                  <a:tcPr marL="115902" marR="115902" marT="0" marB="0"/>
                </a:tc>
                <a:tc>
                  <a:txBody>
                    <a:bodyPr/>
                    <a:lstStyle/>
                    <a:p>
                      <a:pPr algn="ctr">
                        <a:lnSpc>
                          <a:spcPct val="115000"/>
                        </a:lnSpc>
                        <a:spcAft>
                          <a:spcPts val="800"/>
                        </a:spcAft>
                        <a:buNone/>
                      </a:pPr>
                      <a:r>
                        <a:rPr lang="pt-BR" sz="2100" b="0" kern="100">
                          <a:effectLst/>
                          <a:latin typeface="Calibri" panose="020F0502020204030204" pitchFamily="34" charset="0"/>
                          <a:ea typeface="Calibri" panose="020F0502020204030204" pitchFamily="34" charset="0"/>
                          <a:cs typeface="Calibri" panose="020F0502020204030204" pitchFamily="34" charset="0"/>
                        </a:rPr>
                        <a:t> </a:t>
                      </a:r>
                    </a:p>
                  </a:txBody>
                  <a:tcPr marL="115902" marR="115902" marT="0" marB="0"/>
                </a:tc>
                <a:tc>
                  <a:txBody>
                    <a:bodyPr/>
                    <a:lstStyle/>
                    <a:p>
                      <a:pPr algn="ctr">
                        <a:lnSpc>
                          <a:spcPct val="115000"/>
                        </a:lnSpc>
                        <a:spcAft>
                          <a:spcPts val="800"/>
                        </a:spcAft>
                        <a:buNone/>
                      </a:pPr>
                      <a:r>
                        <a:rPr lang="pt-BR" sz="2100" b="0" kern="100">
                          <a:effectLst/>
                          <a:latin typeface="Calibri" panose="020F0502020204030204" pitchFamily="34" charset="0"/>
                          <a:ea typeface="Calibri" panose="020F0502020204030204" pitchFamily="34" charset="0"/>
                          <a:cs typeface="Calibri" panose="020F0502020204030204" pitchFamily="34" charset="0"/>
                        </a:rPr>
                        <a:t> </a:t>
                      </a:r>
                    </a:p>
                  </a:txBody>
                  <a:tcPr marL="115902" marR="115902" marT="0" marB="0"/>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 </a:t>
                      </a:r>
                    </a:p>
                  </a:txBody>
                  <a:tcPr marL="115902" marR="115902"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800"/>
                        </a:spcAft>
                        <a:buNone/>
                      </a:pPr>
                      <a:r>
                        <a:rPr lang="pt-BR" sz="2100" kern="100" dirty="0">
                          <a:effectLst/>
                          <a:latin typeface="Calibri" panose="020F0502020204030204" pitchFamily="34" charset="0"/>
                          <a:ea typeface="Calibri" panose="020F0502020204030204" pitchFamily="34" charset="0"/>
                          <a:cs typeface="Calibri" panose="020F0502020204030204" pitchFamily="34" charset="0"/>
                        </a:rPr>
                        <a:t> </a:t>
                      </a:r>
                    </a:p>
                  </a:txBody>
                  <a:tcPr marL="115902" marR="115902"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 </a:t>
                      </a:r>
                    </a:p>
                  </a:txBody>
                  <a:tcPr marL="115902" marR="115902" marT="0" marB="0"/>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 </a:t>
                      </a:r>
                    </a:p>
                  </a:txBody>
                  <a:tcPr marL="115902" marR="115902"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58102648"/>
                  </a:ext>
                </a:extLst>
              </a:tr>
              <a:tr h="818580">
                <a:tc>
                  <a:txBody>
                    <a:bodyPr/>
                    <a:lstStyle/>
                    <a:p>
                      <a:pPr algn="just">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Tempo trauma – cirurgia (dias)</a:t>
                      </a:r>
                    </a:p>
                  </a:txBody>
                  <a:tcPr marL="115902" marR="115902" marT="0" marB="0"/>
                </a:tc>
                <a:tc>
                  <a:txBody>
                    <a:bodyPr/>
                    <a:lstStyle/>
                    <a:p>
                      <a:pPr algn="ctr">
                        <a:lnSpc>
                          <a:spcPct val="115000"/>
                        </a:lnSpc>
                        <a:spcAft>
                          <a:spcPts val="800"/>
                        </a:spcAft>
                        <a:buNone/>
                      </a:pPr>
                      <a:r>
                        <a:rPr lang="pt-BR" sz="2100" b="0" kern="100" dirty="0">
                          <a:effectLst/>
                          <a:latin typeface="Calibri" panose="020F0502020204030204" pitchFamily="34" charset="0"/>
                          <a:ea typeface="Calibri" panose="020F0502020204030204" pitchFamily="34" charset="0"/>
                          <a:cs typeface="Calibri" panose="020F0502020204030204" pitchFamily="34" charset="0"/>
                        </a:rPr>
                        <a:t>8,10 ± 7,80 </a:t>
                      </a:r>
                    </a:p>
                  </a:txBody>
                  <a:tcPr marL="115902" marR="115902" marT="0" marB="0"/>
                </a:tc>
                <a:tc>
                  <a:txBody>
                    <a:bodyPr/>
                    <a:lstStyle/>
                    <a:p>
                      <a:pPr algn="ctr">
                        <a:lnSpc>
                          <a:spcPct val="115000"/>
                        </a:lnSpc>
                        <a:spcAft>
                          <a:spcPts val="800"/>
                        </a:spcAft>
                        <a:buNone/>
                      </a:pPr>
                      <a:r>
                        <a:rPr lang="pt-BR" sz="2100" b="0" kern="100" dirty="0">
                          <a:effectLst/>
                          <a:latin typeface="Calibri" panose="020F0502020204030204" pitchFamily="34" charset="0"/>
                          <a:ea typeface="Calibri" panose="020F0502020204030204" pitchFamily="34" charset="0"/>
                          <a:cs typeface="Calibri" panose="020F0502020204030204" pitchFamily="34" charset="0"/>
                        </a:rPr>
                        <a:t>14,10 ± 8,90</a:t>
                      </a:r>
                    </a:p>
                  </a:txBody>
                  <a:tcPr marL="115902" marR="115902" marT="0" marB="0"/>
                </a:tc>
                <a:tc>
                  <a:txBody>
                    <a:bodyPr/>
                    <a:lstStyle/>
                    <a:p>
                      <a:pPr algn="ctr">
                        <a:lnSpc>
                          <a:spcPct val="115000"/>
                        </a:lnSpc>
                        <a:spcAft>
                          <a:spcPts val="800"/>
                        </a:spcAft>
                        <a:buNone/>
                      </a:pPr>
                      <a:r>
                        <a:rPr lang="pt-BR" sz="21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0,002</a:t>
                      </a:r>
                      <a:r>
                        <a:rPr lang="pt-BR" sz="2100" b="1" kern="100" baseline="300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b</a:t>
                      </a:r>
                      <a:endParaRPr lang="pt-BR" sz="21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115902" marR="115902"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800"/>
                        </a:spcAft>
                        <a:buNone/>
                      </a:pPr>
                      <a:r>
                        <a:rPr lang="pt-BR" sz="2100" b="0" kern="100" dirty="0">
                          <a:effectLst/>
                          <a:latin typeface="Calibri" panose="020F0502020204030204" pitchFamily="34" charset="0"/>
                          <a:ea typeface="Calibri" panose="020F0502020204030204" pitchFamily="34" charset="0"/>
                          <a:cs typeface="Calibri" panose="020F0502020204030204" pitchFamily="34" charset="0"/>
                        </a:rPr>
                        <a:t>13,70 ± 8,90 </a:t>
                      </a:r>
                    </a:p>
                  </a:txBody>
                  <a:tcPr marL="115902" marR="115902"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800"/>
                        </a:spcAft>
                        <a:buNone/>
                      </a:pPr>
                      <a:r>
                        <a:rPr lang="pt-BR" sz="2100" b="0" kern="100" dirty="0">
                          <a:effectLst/>
                          <a:latin typeface="Calibri" panose="020F0502020204030204" pitchFamily="34" charset="0"/>
                          <a:ea typeface="Calibri" panose="020F0502020204030204" pitchFamily="34" charset="0"/>
                          <a:cs typeface="Calibri" panose="020F0502020204030204" pitchFamily="34" charset="0"/>
                        </a:rPr>
                        <a:t>22,50 ± 7,80 </a:t>
                      </a:r>
                    </a:p>
                  </a:txBody>
                  <a:tcPr marL="115902" marR="115902" marT="0" marB="0"/>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0,089</a:t>
                      </a:r>
                      <a:r>
                        <a:rPr lang="pt-BR" sz="2100" kern="100" baseline="30000">
                          <a:effectLst/>
                          <a:latin typeface="Calibri" panose="020F0502020204030204" pitchFamily="34" charset="0"/>
                          <a:ea typeface="Calibri" panose="020F0502020204030204" pitchFamily="34" charset="0"/>
                          <a:cs typeface="Calibri" panose="020F0502020204030204" pitchFamily="34" charset="0"/>
                        </a:rPr>
                        <a:t>b</a:t>
                      </a:r>
                      <a:endParaRPr lang="pt-BR" sz="2100" kern="100">
                        <a:effectLst/>
                        <a:latin typeface="Calibri" panose="020F0502020204030204" pitchFamily="34" charset="0"/>
                        <a:ea typeface="Calibri" panose="020F0502020204030204" pitchFamily="34" charset="0"/>
                        <a:cs typeface="Calibri" panose="020F0502020204030204" pitchFamily="34" charset="0"/>
                      </a:endParaRPr>
                    </a:p>
                  </a:txBody>
                  <a:tcPr marL="115902" marR="115902"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00911678"/>
                  </a:ext>
                </a:extLst>
              </a:tr>
              <a:tr h="356921">
                <a:tc>
                  <a:txBody>
                    <a:bodyPr/>
                    <a:lstStyle/>
                    <a:p>
                      <a:pPr algn="just">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Delirium (n)</a:t>
                      </a:r>
                    </a:p>
                  </a:txBody>
                  <a:tcPr marL="115902" marR="115902" marT="0" marB="0"/>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 </a:t>
                      </a:r>
                    </a:p>
                  </a:txBody>
                  <a:tcPr marL="115902" marR="115902" marT="0" marB="0"/>
                </a:tc>
                <a:tc>
                  <a:txBody>
                    <a:bodyPr/>
                    <a:lstStyle/>
                    <a:p>
                      <a:pPr algn="ctr">
                        <a:lnSpc>
                          <a:spcPct val="115000"/>
                        </a:lnSpc>
                        <a:spcAft>
                          <a:spcPts val="800"/>
                        </a:spcAft>
                        <a:buNone/>
                      </a:pPr>
                      <a:r>
                        <a:rPr lang="pt-BR" sz="2100" kern="100" dirty="0">
                          <a:effectLst/>
                          <a:latin typeface="Calibri" panose="020F0502020204030204" pitchFamily="34" charset="0"/>
                          <a:ea typeface="Calibri" panose="020F0502020204030204" pitchFamily="34" charset="0"/>
                          <a:cs typeface="Calibri" panose="020F0502020204030204" pitchFamily="34" charset="0"/>
                        </a:rPr>
                        <a:t> </a:t>
                      </a:r>
                    </a:p>
                  </a:txBody>
                  <a:tcPr marL="115902" marR="115902" marT="0" marB="0"/>
                </a:tc>
                <a:tc>
                  <a:txBody>
                    <a:bodyPr/>
                    <a:lstStyle/>
                    <a:p>
                      <a:pPr algn="ctr">
                        <a:lnSpc>
                          <a:spcPct val="115000"/>
                        </a:lnSpc>
                        <a:spcAft>
                          <a:spcPts val="800"/>
                        </a:spcAft>
                        <a:buNone/>
                      </a:pPr>
                      <a:r>
                        <a:rPr lang="pt-BR" sz="21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0,010</a:t>
                      </a:r>
                      <a:r>
                        <a:rPr lang="pt-BR" sz="2100" b="1" kern="100" baseline="300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a:t>
                      </a:r>
                      <a:endParaRPr lang="pt-BR" sz="21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115902" marR="115902"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800"/>
                        </a:spcAft>
                        <a:buNone/>
                      </a:pPr>
                      <a:r>
                        <a:rPr lang="pt-BR" sz="2100" kern="100" dirty="0">
                          <a:effectLst/>
                          <a:latin typeface="Calibri" panose="020F0502020204030204" pitchFamily="34" charset="0"/>
                          <a:ea typeface="Calibri" panose="020F0502020204030204" pitchFamily="34" charset="0"/>
                          <a:cs typeface="Calibri" panose="020F0502020204030204" pitchFamily="34" charset="0"/>
                        </a:rPr>
                        <a:t> </a:t>
                      </a:r>
                    </a:p>
                  </a:txBody>
                  <a:tcPr marL="115902" marR="115902"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800"/>
                        </a:spcAft>
                        <a:buNone/>
                      </a:pPr>
                      <a:r>
                        <a:rPr lang="pt-BR" sz="2100" kern="100" dirty="0">
                          <a:effectLst/>
                          <a:latin typeface="Calibri" panose="020F0502020204030204" pitchFamily="34" charset="0"/>
                          <a:ea typeface="Calibri" panose="020F0502020204030204" pitchFamily="34" charset="0"/>
                          <a:cs typeface="Calibri" panose="020F0502020204030204" pitchFamily="34" charset="0"/>
                        </a:rPr>
                        <a:t> </a:t>
                      </a:r>
                    </a:p>
                  </a:txBody>
                  <a:tcPr marL="115902" marR="115902" marT="0" marB="0"/>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0,090</a:t>
                      </a:r>
                      <a:r>
                        <a:rPr lang="pt-BR" sz="2100" kern="100" baseline="30000">
                          <a:effectLst/>
                          <a:latin typeface="Calibri" panose="020F0502020204030204" pitchFamily="34" charset="0"/>
                          <a:ea typeface="Calibri" panose="020F0502020204030204" pitchFamily="34" charset="0"/>
                          <a:cs typeface="Calibri" panose="020F0502020204030204" pitchFamily="34" charset="0"/>
                        </a:rPr>
                        <a:t>a</a:t>
                      </a:r>
                      <a:endParaRPr lang="pt-BR" sz="2100" kern="100">
                        <a:effectLst/>
                        <a:latin typeface="Calibri" panose="020F0502020204030204" pitchFamily="34" charset="0"/>
                        <a:ea typeface="Calibri" panose="020F0502020204030204" pitchFamily="34" charset="0"/>
                        <a:cs typeface="Calibri" panose="020F0502020204030204" pitchFamily="34" charset="0"/>
                      </a:endParaRPr>
                    </a:p>
                  </a:txBody>
                  <a:tcPr marL="115902" marR="115902"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49996990"/>
                  </a:ext>
                </a:extLst>
              </a:tr>
              <a:tr h="356921">
                <a:tc>
                  <a:txBody>
                    <a:bodyPr/>
                    <a:lstStyle/>
                    <a:p>
                      <a:pPr algn="just">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     Não</a:t>
                      </a:r>
                    </a:p>
                  </a:txBody>
                  <a:tcPr marL="115902" marR="115902" marT="0" marB="0"/>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43 (43%)</a:t>
                      </a:r>
                    </a:p>
                  </a:txBody>
                  <a:tcPr marL="115902" marR="115902" marT="0" marB="0"/>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1 (7%)</a:t>
                      </a:r>
                    </a:p>
                  </a:txBody>
                  <a:tcPr marL="115902" marR="115902" marT="0" marB="0"/>
                </a:tc>
                <a:tc>
                  <a:txBody>
                    <a:bodyPr/>
                    <a:lstStyle/>
                    <a:p>
                      <a:pPr algn="ctr">
                        <a:lnSpc>
                          <a:spcPct val="115000"/>
                        </a:lnSpc>
                        <a:spcAft>
                          <a:spcPts val="800"/>
                        </a:spcAft>
                        <a:buNone/>
                      </a:pPr>
                      <a:r>
                        <a:rPr lang="pt-BR" sz="2100" kern="10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p>
                  </a:txBody>
                  <a:tcPr marL="115902" marR="115902"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16 (62%)</a:t>
                      </a:r>
                    </a:p>
                  </a:txBody>
                  <a:tcPr marL="115902" marR="115902"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0 (%)</a:t>
                      </a:r>
                    </a:p>
                  </a:txBody>
                  <a:tcPr marL="115902" marR="115902" marT="0" marB="0"/>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 </a:t>
                      </a:r>
                    </a:p>
                  </a:txBody>
                  <a:tcPr marL="115902" marR="115902"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78518781"/>
                  </a:ext>
                </a:extLst>
              </a:tr>
              <a:tr h="356921">
                <a:tc>
                  <a:txBody>
                    <a:bodyPr/>
                    <a:lstStyle/>
                    <a:p>
                      <a:pPr algn="just">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     Sim</a:t>
                      </a:r>
                    </a:p>
                  </a:txBody>
                  <a:tcPr marL="115902" marR="115902" marT="0" marB="0"/>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57 (57%)</a:t>
                      </a:r>
                    </a:p>
                  </a:txBody>
                  <a:tcPr marL="115902" marR="115902" marT="0" marB="0"/>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13 (93%)</a:t>
                      </a:r>
                    </a:p>
                  </a:txBody>
                  <a:tcPr marL="115902" marR="115902" marT="0" marB="0"/>
                </a:tc>
                <a:tc>
                  <a:txBody>
                    <a:bodyPr/>
                    <a:lstStyle/>
                    <a:p>
                      <a:pPr algn="ctr">
                        <a:lnSpc>
                          <a:spcPct val="115000"/>
                        </a:lnSpc>
                        <a:spcAft>
                          <a:spcPts val="800"/>
                        </a:spcAft>
                        <a:buNone/>
                      </a:pPr>
                      <a:r>
                        <a:rPr lang="pt-BR" sz="2100" kern="10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p>
                  </a:txBody>
                  <a:tcPr marL="115902" marR="115902"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10 (38%)</a:t>
                      </a:r>
                    </a:p>
                  </a:txBody>
                  <a:tcPr marL="115902" marR="115902"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800"/>
                        </a:spcAft>
                        <a:buNone/>
                      </a:pPr>
                      <a:r>
                        <a:rPr lang="pt-BR" sz="2100" kern="100" dirty="0">
                          <a:effectLst/>
                          <a:latin typeface="Calibri" panose="020F0502020204030204" pitchFamily="34" charset="0"/>
                          <a:ea typeface="Calibri" panose="020F0502020204030204" pitchFamily="34" charset="0"/>
                          <a:cs typeface="Calibri" panose="020F0502020204030204" pitchFamily="34" charset="0"/>
                        </a:rPr>
                        <a:t>2 (100%)</a:t>
                      </a:r>
                    </a:p>
                  </a:txBody>
                  <a:tcPr marL="115902" marR="115902" marT="0" marB="0"/>
                </a:tc>
                <a:tc>
                  <a:txBody>
                    <a:bodyPr/>
                    <a:lstStyle/>
                    <a:p>
                      <a:pPr algn="ctr">
                        <a:lnSpc>
                          <a:spcPct val="115000"/>
                        </a:lnSpc>
                        <a:spcAft>
                          <a:spcPts val="800"/>
                        </a:spcAft>
                        <a:buNone/>
                      </a:pPr>
                      <a:r>
                        <a:rPr lang="pt-BR" sz="2100" kern="100" dirty="0">
                          <a:effectLst/>
                          <a:latin typeface="Calibri" panose="020F0502020204030204" pitchFamily="34" charset="0"/>
                          <a:ea typeface="Calibri" panose="020F0502020204030204" pitchFamily="34" charset="0"/>
                          <a:cs typeface="Calibri" panose="020F0502020204030204" pitchFamily="34" charset="0"/>
                        </a:rPr>
                        <a:t> </a:t>
                      </a:r>
                    </a:p>
                  </a:txBody>
                  <a:tcPr marL="115902" marR="115902"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226688386"/>
                  </a:ext>
                </a:extLst>
              </a:tr>
              <a:tr h="356921">
                <a:tc>
                  <a:txBody>
                    <a:bodyPr/>
                    <a:lstStyle/>
                    <a:p>
                      <a:pPr algn="just">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UTI (n)</a:t>
                      </a:r>
                    </a:p>
                  </a:txBody>
                  <a:tcPr marL="115902" marR="115902" marT="0" marB="0"/>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 </a:t>
                      </a:r>
                    </a:p>
                  </a:txBody>
                  <a:tcPr marL="115902" marR="115902" marT="0" marB="0"/>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 </a:t>
                      </a:r>
                    </a:p>
                  </a:txBody>
                  <a:tcPr marL="115902" marR="115902" marT="0" marB="0"/>
                </a:tc>
                <a:tc>
                  <a:txBody>
                    <a:bodyPr/>
                    <a:lstStyle/>
                    <a:p>
                      <a:pPr algn="ctr">
                        <a:lnSpc>
                          <a:spcPct val="115000"/>
                        </a:lnSpc>
                        <a:spcAft>
                          <a:spcPts val="800"/>
                        </a:spcAft>
                        <a:buNone/>
                      </a:pPr>
                      <a:r>
                        <a:rPr lang="pt-BR" sz="21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0,007</a:t>
                      </a:r>
                      <a:r>
                        <a:rPr lang="pt-BR" sz="2100" b="1" kern="100" baseline="300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a:t>
                      </a:r>
                      <a:endParaRPr lang="pt-BR" sz="21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115902" marR="115902"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 </a:t>
                      </a:r>
                    </a:p>
                  </a:txBody>
                  <a:tcPr marL="115902" marR="115902"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800"/>
                        </a:spcAft>
                        <a:buNone/>
                      </a:pPr>
                      <a:r>
                        <a:rPr lang="pt-BR" sz="2100" kern="100" dirty="0">
                          <a:effectLst/>
                          <a:latin typeface="Calibri" panose="020F0502020204030204" pitchFamily="34" charset="0"/>
                          <a:ea typeface="Calibri" panose="020F0502020204030204" pitchFamily="34" charset="0"/>
                          <a:cs typeface="Calibri" panose="020F0502020204030204" pitchFamily="34" charset="0"/>
                        </a:rPr>
                        <a:t> </a:t>
                      </a:r>
                    </a:p>
                  </a:txBody>
                  <a:tcPr marL="115902" marR="115902" marT="0" marB="0"/>
                </a:tc>
                <a:tc>
                  <a:txBody>
                    <a:bodyPr/>
                    <a:lstStyle/>
                    <a:p>
                      <a:pPr algn="ctr">
                        <a:lnSpc>
                          <a:spcPct val="115000"/>
                        </a:lnSpc>
                        <a:spcAft>
                          <a:spcPts val="800"/>
                        </a:spcAft>
                        <a:buNone/>
                      </a:pPr>
                      <a:r>
                        <a:rPr lang="pt-BR" sz="21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0,011</a:t>
                      </a:r>
                      <a:r>
                        <a:rPr lang="pt-BR" sz="2100" b="1" kern="100" baseline="300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a:t>
                      </a:r>
                      <a:endParaRPr lang="pt-BR" sz="21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115902" marR="115902"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849512658"/>
                  </a:ext>
                </a:extLst>
              </a:tr>
              <a:tr h="356921">
                <a:tc>
                  <a:txBody>
                    <a:bodyPr/>
                    <a:lstStyle/>
                    <a:p>
                      <a:pPr algn="just">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     Não</a:t>
                      </a:r>
                    </a:p>
                  </a:txBody>
                  <a:tcPr marL="115902" marR="115902" marT="0" marB="0"/>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66 (66%)</a:t>
                      </a:r>
                    </a:p>
                  </a:txBody>
                  <a:tcPr marL="115902" marR="115902" marT="0" marB="0"/>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4 (29%)</a:t>
                      </a:r>
                    </a:p>
                  </a:txBody>
                  <a:tcPr marL="115902" marR="115902" marT="0" marB="0"/>
                </a:tc>
                <a:tc>
                  <a:txBody>
                    <a:bodyPr/>
                    <a:lstStyle/>
                    <a:p>
                      <a:pPr algn="ctr">
                        <a:lnSpc>
                          <a:spcPct val="115000"/>
                        </a:lnSpc>
                        <a:spcAft>
                          <a:spcPts val="800"/>
                        </a:spcAft>
                        <a:buNone/>
                      </a:pPr>
                      <a:r>
                        <a:rPr lang="pt-BR" sz="2100" kern="100" dirty="0">
                          <a:effectLst/>
                          <a:latin typeface="Calibri" panose="020F0502020204030204" pitchFamily="34" charset="0"/>
                          <a:ea typeface="Calibri" panose="020F0502020204030204" pitchFamily="34" charset="0"/>
                          <a:cs typeface="Calibri" panose="020F0502020204030204" pitchFamily="34" charset="0"/>
                        </a:rPr>
                        <a:t> </a:t>
                      </a:r>
                    </a:p>
                  </a:txBody>
                  <a:tcPr marL="115902" marR="115902"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21 (81%)</a:t>
                      </a:r>
                    </a:p>
                  </a:txBody>
                  <a:tcPr marL="115902" marR="115902"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800"/>
                        </a:spcAft>
                        <a:buNone/>
                      </a:pPr>
                      <a:r>
                        <a:rPr lang="pt-BR" sz="2100" kern="100" dirty="0">
                          <a:effectLst/>
                          <a:latin typeface="Calibri" panose="020F0502020204030204" pitchFamily="34" charset="0"/>
                          <a:ea typeface="Calibri" panose="020F0502020204030204" pitchFamily="34" charset="0"/>
                          <a:cs typeface="Calibri" panose="020F0502020204030204" pitchFamily="34" charset="0"/>
                        </a:rPr>
                        <a:t>0 (0%)</a:t>
                      </a:r>
                    </a:p>
                  </a:txBody>
                  <a:tcPr marL="115902" marR="115902" marT="0" marB="0"/>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 </a:t>
                      </a:r>
                    </a:p>
                  </a:txBody>
                  <a:tcPr marL="115902" marR="115902"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460523400"/>
                  </a:ext>
                </a:extLst>
              </a:tr>
              <a:tr h="356921">
                <a:tc>
                  <a:txBody>
                    <a:bodyPr/>
                    <a:lstStyle/>
                    <a:p>
                      <a:pPr algn="just">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     Sim</a:t>
                      </a:r>
                    </a:p>
                  </a:txBody>
                  <a:tcPr marL="115902" marR="115902" marT="0" marB="0"/>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34 (34%)</a:t>
                      </a:r>
                    </a:p>
                  </a:txBody>
                  <a:tcPr marL="115902" marR="115902" marT="0" marB="0"/>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10 (71%)</a:t>
                      </a:r>
                    </a:p>
                  </a:txBody>
                  <a:tcPr marL="115902" marR="115902" marT="0" marB="0"/>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 </a:t>
                      </a:r>
                    </a:p>
                  </a:txBody>
                  <a:tcPr marL="115902" marR="115902"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5 (19%)</a:t>
                      </a:r>
                    </a:p>
                  </a:txBody>
                  <a:tcPr marL="115902" marR="115902"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800"/>
                        </a:spcAft>
                        <a:buNone/>
                      </a:pPr>
                      <a:r>
                        <a:rPr lang="pt-BR" sz="2100" kern="100" dirty="0">
                          <a:effectLst/>
                          <a:latin typeface="Calibri" panose="020F0502020204030204" pitchFamily="34" charset="0"/>
                          <a:ea typeface="Calibri" panose="020F0502020204030204" pitchFamily="34" charset="0"/>
                          <a:cs typeface="Calibri" panose="020F0502020204030204" pitchFamily="34" charset="0"/>
                        </a:rPr>
                        <a:t>2 (100%)</a:t>
                      </a:r>
                    </a:p>
                  </a:txBody>
                  <a:tcPr marL="115902" marR="115902" marT="0" marB="0"/>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 </a:t>
                      </a:r>
                    </a:p>
                  </a:txBody>
                  <a:tcPr marL="115902" marR="115902"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85968604"/>
                  </a:ext>
                </a:extLst>
              </a:tr>
              <a:tr h="356921">
                <a:tc>
                  <a:txBody>
                    <a:bodyPr/>
                    <a:lstStyle/>
                    <a:p>
                      <a:pPr algn="just">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Infecção (n)</a:t>
                      </a:r>
                    </a:p>
                  </a:txBody>
                  <a:tcPr marL="115902" marR="115902" marT="0" marB="0"/>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 </a:t>
                      </a:r>
                    </a:p>
                  </a:txBody>
                  <a:tcPr marL="115902" marR="115902" marT="0" marB="0"/>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 </a:t>
                      </a:r>
                    </a:p>
                  </a:txBody>
                  <a:tcPr marL="115902" marR="115902" marT="0" marB="0"/>
                </a:tc>
                <a:tc>
                  <a:txBody>
                    <a:bodyPr/>
                    <a:lstStyle/>
                    <a:p>
                      <a:pPr algn="ctr">
                        <a:lnSpc>
                          <a:spcPct val="115000"/>
                        </a:lnSpc>
                        <a:spcAft>
                          <a:spcPts val="800"/>
                        </a:spcAft>
                        <a:buNone/>
                      </a:pPr>
                      <a:r>
                        <a:rPr lang="pt-BR" sz="21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0,011</a:t>
                      </a:r>
                      <a:r>
                        <a:rPr lang="pt-BR" sz="2100" b="1" kern="100" baseline="300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a:t>
                      </a:r>
                      <a:endParaRPr lang="pt-BR" sz="21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115902" marR="115902"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800"/>
                        </a:spcAft>
                        <a:buNone/>
                      </a:pPr>
                      <a:r>
                        <a:rPr lang="pt-BR" sz="2100" kern="100" dirty="0">
                          <a:effectLst/>
                          <a:latin typeface="Calibri" panose="020F0502020204030204" pitchFamily="34" charset="0"/>
                          <a:ea typeface="Calibri" panose="020F0502020204030204" pitchFamily="34" charset="0"/>
                          <a:cs typeface="Calibri" panose="020F0502020204030204" pitchFamily="34" charset="0"/>
                        </a:rPr>
                        <a:t> </a:t>
                      </a:r>
                    </a:p>
                  </a:txBody>
                  <a:tcPr marL="115902" marR="115902"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800"/>
                        </a:spcAft>
                        <a:buNone/>
                      </a:pPr>
                      <a:r>
                        <a:rPr lang="pt-BR" sz="2100" kern="100" dirty="0">
                          <a:effectLst/>
                          <a:latin typeface="Calibri" panose="020F0502020204030204" pitchFamily="34" charset="0"/>
                          <a:ea typeface="Calibri" panose="020F0502020204030204" pitchFamily="34" charset="0"/>
                          <a:cs typeface="Calibri" panose="020F0502020204030204" pitchFamily="34" charset="0"/>
                        </a:rPr>
                        <a:t> </a:t>
                      </a:r>
                    </a:p>
                  </a:txBody>
                  <a:tcPr marL="115902" marR="115902" marT="0" marB="0"/>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a:t>
                      </a:r>
                    </a:p>
                  </a:txBody>
                  <a:tcPr marL="115902" marR="115902"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78334570"/>
                  </a:ext>
                </a:extLst>
              </a:tr>
              <a:tr h="356921">
                <a:tc>
                  <a:txBody>
                    <a:bodyPr/>
                    <a:lstStyle/>
                    <a:p>
                      <a:pPr algn="just">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     Não</a:t>
                      </a:r>
                    </a:p>
                  </a:txBody>
                  <a:tcPr marL="115902" marR="115902" marT="0" marB="0"/>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96 (96%)</a:t>
                      </a:r>
                    </a:p>
                  </a:txBody>
                  <a:tcPr marL="115902" marR="115902" marT="0" marB="0"/>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11 (79%)</a:t>
                      </a:r>
                    </a:p>
                  </a:txBody>
                  <a:tcPr marL="115902" marR="115902" marT="0" marB="0"/>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 </a:t>
                      </a:r>
                    </a:p>
                  </a:txBody>
                  <a:tcPr marL="115902" marR="115902"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800"/>
                        </a:spcAft>
                        <a:buNone/>
                      </a:pPr>
                      <a:r>
                        <a:rPr lang="pt-BR" sz="2100" kern="100" dirty="0">
                          <a:effectLst/>
                          <a:latin typeface="Calibri" panose="020F0502020204030204" pitchFamily="34" charset="0"/>
                          <a:ea typeface="Calibri" panose="020F0502020204030204" pitchFamily="34" charset="0"/>
                          <a:cs typeface="Calibri" panose="020F0502020204030204" pitchFamily="34" charset="0"/>
                        </a:rPr>
                        <a:t>26 (%)</a:t>
                      </a:r>
                    </a:p>
                  </a:txBody>
                  <a:tcPr marL="115902" marR="115902"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2 (100%)</a:t>
                      </a:r>
                    </a:p>
                  </a:txBody>
                  <a:tcPr marL="115902" marR="115902" marT="0" marB="0"/>
                </a:tc>
                <a:tc>
                  <a:txBody>
                    <a:bodyPr/>
                    <a:lstStyle/>
                    <a:p>
                      <a:pPr algn="ctr">
                        <a:lnSpc>
                          <a:spcPct val="115000"/>
                        </a:lnSpc>
                        <a:spcAft>
                          <a:spcPts val="800"/>
                        </a:spcAft>
                        <a:buNone/>
                      </a:pPr>
                      <a:r>
                        <a:rPr lang="pt-BR" sz="2100" kern="100" dirty="0">
                          <a:effectLst/>
                          <a:latin typeface="Calibri" panose="020F0502020204030204" pitchFamily="34" charset="0"/>
                          <a:ea typeface="Calibri" panose="020F0502020204030204" pitchFamily="34" charset="0"/>
                          <a:cs typeface="Calibri" panose="020F0502020204030204" pitchFamily="34" charset="0"/>
                        </a:rPr>
                        <a:t> </a:t>
                      </a:r>
                    </a:p>
                  </a:txBody>
                  <a:tcPr marL="115902" marR="115902"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97250815"/>
                  </a:ext>
                </a:extLst>
              </a:tr>
              <a:tr h="356921">
                <a:tc>
                  <a:txBody>
                    <a:bodyPr/>
                    <a:lstStyle/>
                    <a:p>
                      <a:pPr algn="just">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     Sim</a:t>
                      </a:r>
                    </a:p>
                  </a:txBody>
                  <a:tcPr marL="115902" marR="115902" marT="0" marB="0"/>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4 (4%)</a:t>
                      </a:r>
                    </a:p>
                  </a:txBody>
                  <a:tcPr marL="115902" marR="115902" marT="0" marB="0"/>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3 (21%)</a:t>
                      </a:r>
                    </a:p>
                  </a:txBody>
                  <a:tcPr marL="115902" marR="115902" marT="0" marB="0"/>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 </a:t>
                      </a:r>
                    </a:p>
                  </a:txBody>
                  <a:tcPr marL="115902" marR="115902"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800"/>
                        </a:spcAft>
                        <a:buNone/>
                      </a:pPr>
                      <a:r>
                        <a:rPr lang="pt-BR" sz="2100" kern="100" dirty="0">
                          <a:effectLst/>
                          <a:latin typeface="Calibri" panose="020F0502020204030204" pitchFamily="34" charset="0"/>
                          <a:ea typeface="Calibri" panose="020F0502020204030204" pitchFamily="34" charset="0"/>
                          <a:cs typeface="Calibri" panose="020F0502020204030204" pitchFamily="34" charset="0"/>
                        </a:rPr>
                        <a:t> 0 (%)</a:t>
                      </a:r>
                    </a:p>
                  </a:txBody>
                  <a:tcPr marL="115902" marR="115902"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800"/>
                        </a:spcAft>
                        <a:buNone/>
                      </a:pPr>
                      <a:r>
                        <a:rPr lang="pt-BR" sz="2100" kern="100" dirty="0">
                          <a:effectLst/>
                          <a:latin typeface="Calibri" panose="020F0502020204030204" pitchFamily="34" charset="0"/>
                          <a:ea typeface="Calibri" panose="020F0502020204030204" pitchFamily="34" charset="0"/>
                          <a:cs typeface="Calibri" panose="020F0502020204030204" pitchFamily="34" charset="0"/>
                        </a:rPr>
                        <a:t>0 (0%)</a:t>
                      </a:r>
                    </a:p>
                  </a:txBody>
                  <a:tcPr marL="115902" marR="115902" marT="0" marB="0"/>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 </a:t>
                      </a:r>
                    </a:p>
                  </a:txBody>
                  <a:tcPr marL="115902" marR="115902"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33325022"/>
                  </a:ext>
                </a:extLst>
              </a:tr>
              <a:tr h="825222">
                <a:tc>
                  <a:txBody>
                    <a:bodyPr/>
                    <a:lstStyle/>
                    <a:p>
                      <a:pPr algn="just">
                        <a:lnSpc>
                          <a:spcPct val="115000"/>
                        </a:lnSpc>
                        <a:spcAft>
                          <a:spcPts val="800"/>
                        </a:spcAft>
                        <a:buNone/>
                      </a:pPr>
                      <a:r>
                        <a:rPr lang="en-US" sz="2100" kern="100" dirty="0">
                          <a:effectLst/>
                          <a:latin typeface="Calibri" panose="020F0502020204030204" pitchFamily="34" charset="0"/>
                          <a:ea typeface="Calibri" panose="020F0502020204030204" pitchFamily="34" charset="0"/>
                          <a:cs typeface="Calibri" panose="020F0502020204030204" pitchFamily="34" charset="0"/>
                        </a:rPr>
                        <a:t>Clearance renal (mL/min/1,73m²)</a:t>
                      </a:r>
                      <a:endParaRPr lang="pt-BR" sz="2100" kern="100" dirty="0">
                        <a:effectLst/>
                        <a:latin typeface="Calibri" panose="020F0502020204030204" pitchFamily="34" charset="0"/>
                        <a:ea typeface="Calibri" panose="020F0502020204030204" pitchFamily="34" charset="0"/>
                        <a:cs typeface="Calibri" panose="020F0502020204030204" pitchFamily="34" charset="0"/>
                      </a:endParaRPr>
                    </a:p>
                  </a:txBody>
                  <a:tcPr marL="115902" marR="115902" marT="0" marB="0"/>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68,01 ± 23,00</a:t>
                      </a:r>
                    </a:p>
                  </a:txBody>
                  <a:tcPr marL="115902" marR="115902" marT="0" marB="0"/>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45,65 ± 26,85</a:t>
                      </a:r>
                    </a:p>
                  </a:txBody>
                  <a:tcPr marL="115902" marR="115902" marT="0" marB="0"/>
                </a:tc>
                <a:tc>
                  <a:txBody>
                    <a:bodyPr/>
                    <a:lstStyle/>
                    <a:p>
                      <a:pPr algn="ctr">
                        <a:lnSpc>
                          <a:spcPct val="115000"/>
                        </a:lnSpc>
                        <a:spcAft>
                          <a:spcPts val="800"/>
                        </a:spcAft>
                        <a:buNone/>
                      </a:pPr>
                      <a:r>
                        <a:rPr lang="en-US" sz="21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0,003</a:t>
                      </a:r>
                      <a:r>
                        <a:rPr lang="pt-BR" sz="2100" b="1" kern="100" baseline="300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b</a:t>
                      </a:r>
                      <a:endParaRPr lang="pt-BR" sz="21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115902" marR="115902" marT="0" marB="0">
                    <a:lnR w="12700" cap="flat" cmpd="sng" algn="ctr">
                      <a:solidFill>
                        <a:schemeClr val="tx1"/>
                      </a:solidFill>
                      <a:prstDash val="solid"/>
                      <a:round/>
                      <a:headEnd type="none" w="med" len="med"/>
                      <a:tailEnd type="none" w="med" len="med"/>
                    </a:lnR>
                  </a:tcPr>
                </a:tc>
                <a:tc>
                  <a:txBody>
                    <a:bodyPr/>
                    <a:lstStyle/>
                    <a:p>
                      <a:pPr algn="ctr">
                        <a:lnSpc>
                          <a:spcPct val="115000"/>
                        </a:lnSpc>
                        <a:spcAft>
                          <a:spcPts val="800"/>
                        </a:spcAft>
                        <a:buNone/>
                      </a:pPr>
                      <a:r>
                        <a:rPr lang="pt-BR" sz="2100" kern="100">
                          <a:effectLst/>
                          <a:latin typeface="Calibri" panose="020F0502020204030204" pitchFamily="34" charset="0"/>
                          <a:ea typeface="Calibri" panose="020F0502020204030204" pitchFamily="34" charset="0"/>
                          <a:cs typeface="Calibri" panose="020F0502020204030204" pitchFamily="34" charset="0"/>
                        </a:rPr>
                        <a:t>64,43 ± 25,00</a:t>
                      </a:r>
                    </a:p>
                  </a:txBody>
                  <a:tcPr marL="115902" marR="115902" marT="0" marB="0">
                    <a:lnL w="12700" cap="flat" cmpd="sng" algn="ctr">
                      <a:solidFill>
                        <a:schemeClr val="tx1"/>
                      </a:solidFill>
                      <a:prstDash val="solid"/>
                      <a:round/>
                      <a:headEnd type="none" w="med" len="med"/>
                      <a:tailEnd type="none" w="med" len="med"/>
                    </a:lnL>
                  </a:tcPr>
                </a:tc>
                <a:tc>
                  <a:txBody>
                    <a:bodyPr/>
                    <a:lstStyle/>
                    <a:p>
                      <a:pPr algn="ctr">
                        <a:lnSpc>
                          <a:spcPct val="115000"/>
                        </a:lnSpc>
                        <a:spcAft>
                          <a:spcPts val="800"/>
                        </a:spcAft>
                        <a:buNone/>
                      </a:pPr>
                      <a:r>
                        <a:rPr lang="pt-BR" sz="2100" kern="100" dirty="0">
                          <a:effectLst/>
                          <a:latin typeface="Calibri" panose="020F0502020204030204" pitchFamily="34" charset="0"/>
                          <a:ea typeface="Calibri" panose="020F0502020204030204" pitchFamily="34" charset="0"/>
                          <a:cs typeface="Calibri" panose="020F0502020204030204" pitchFamily="34" charset="0"/>
                        </a:rPr>
                        <a:t>73,35 ± 5,87</a:t>
                      </a:r>
                    </a:p>
                  </a:txBody>
                  <a:tcPr marL="115902" marR="115902" marT="0" marB="0"/>
                </a:tc>
                <a:tc>
                  <a:txBody>
                    <a:bodyPr/>
                    <a:lstStyle/>
                    <a:p>
                      <a:pPr algn="ctr">
                        <a:lnSpc>
                          <a:spcPct val="115000"/>
                        </a:lnSpc>
                        <a:spcAft>
                          <a:spcPts val="800"/>
                        </a:spcAft>
                        <a:buNone/>
                      </a:pPr>
                      <a:r>
                        <a:rPr lang="en-US" sz="2100" kern="100" dirty="0">
                          <a:effectLst/>
                          <a:latin typeface="Calibri" panose="020F0502020204030204" pitchFamily="34" charset="0"/>
                          <a:ea typeface="Calibri" panose="020F0502020204030204" pitchFamily="34" charset="0"/>
                          <a:cs typeface="Calibri" panose="020F0502020204030204" pitchFamily="34" charset="0"/>
                        </a:rPr>
                        <a:t>0,592</a:t>
                      </a:r>
                      <a:r>
                        <a:rPr lang="pt-BR" sz="2100" kern="100" baseline="30000" dirty="0">
                          <a:effectLst/>
                          <a:latin typeface="Calibri" panose="020F0502020204030204" pitchFamily="34" charset="0"/>
                          <a:ea typeface="Calibri" panose="020F0502020204030204" pitchFamily="34" charset="0"/>
                          <a:cs typeface="Calibri" panose="020F0502020204030204" pitchFamily="34" charset="0"/>
                        </a:rPr>
                        <a:t>b</a:t>
                      </a:r>
                      <a:endParaRPr lang="pt-BR" sz="2100" kern="100" dirty="0">
                        <a:effectLst/>
                        <a:latin typeface="Calibri" panose="020F0502020204030204" pitchFamily="34" charset="0"/>
                        <a:ea typeface="Calibri" panose="020F0502020204030204" pitchFamily="34" charset="0"/>
                        <a:cs typeface="Calibri" panose="020F0502020204030204" pitchFamily="34" charset="0"/>
                      </a:endParaRPr>
                    </a:p>
                  </a:txBody>
                  <a:tcPr marL="115902" marR="115902"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65152462"/>
                  </a:ext>
                </a:extLst>
              </a:tr>
            </a:tbl>
          </a:graphicData>
        </a:graphic>
      </p:graphicFrame>
      <p:graphicFrame>
        <p:nvGraphicFramePr>
          <p:cNvPr id="35" name="Table 34">
            <a:extLst>
              <a:ext uri="{FF2B5EF4-FFF2-40B4-BE49-F238E27FC236}">
                <a16:creationId xmlns:a16="http://schemas.microsoft.com/office/drawing/2014/main" id="{6D776675-D208-5A80-22C8-42F2A9D5572E}"/>
              </a:ext>
            </a:extLst>
          </p:cNvPr>
          <p:cNvGraphicFramePr>
            <a:graphicFrameLocks noGrp="1"/>
          </p:cNvGraphicFramePr>
          <p:nvPr>
            <p:extLst>
              <p:ext uri="{D42A27DB-BD31-4B8C-83A1-F6EECF244321}">
                <p14:modId xmlns:p14="http://schemas.microsoft.com/office/powerpoint/2010/main" val="2218565834"/>
              </p:ext>
            </p:extLst>
          </p:nvPr>
        </p:nvGraphicFramePr>
        <p:xfrm>
          <a:off x="2538293" y="35283031"/>
          <a:ext cx="7982454" cy="4998396"/>
        </p:xfrm>
        <a:graphic>
          <a:graphicData uri="http://schemas.openxmlformats.org/drawingml/2006/table">
            <a:tbl>
              <a:tblPr firstRow="1" firstCol="1" bandRow="1">
                <a:tableStyleId>{5C22544A-7EE6-4342-B048-85BDC9FD1C3A}</a:tableStyleId>
              </a:tblPr>
              <a:tblGrid>
                <a:gridCol w="1207196">
                  <a:extLst>
                    <a:ext uri="{9D8B030D-6E8A-4147-A177-3AD203B41FA5}">
                      <a16:colId xmlns:a16="http://schemas.microsoft.com/office/drawing/2014/main" val="2830781391"/>
                    </a:ext>
                  </a:extLst>
                </a:gridCol>
                <a:gridCol w="1177029">
                  <a:extLst>
                    <a:ext uri="{9D8B030D-6E8A-4147-A177-3AD203B41FA5}">
                      <a16:colId xmlns:a16="http://schemas.microsoft.com/office/drawing/2014/main" val="2728428109"/>
                    </a:ext>
                  </a:extLst>
                </a:gridCol>
                <a:gridCol w="910510">
                  <a:extLst>
                    <a:ext uri="{9D8B030D-6E8A-4147-A177-3AD203B41FA5}">
                      <a16:colId xmlns:a16="http://schemas.microsoft.com/office/drawing/2014/main" val="12537727"/>
                    </a:ext>
                  </a:extLst>
                </a:gridCol>
                <a:gridCol w="910510">
                  <a:extLst>
                    <a:ext uri="{9D8B030D-6E8A-4147-A177-3AD203B41FA5}">
                      <a16:colId xmlns:a16="http://schemas.microsoft.com/office/drawing/2014/main" val="2549795004"/>
                    </a:ext>
                  </a:extLst>
                </a:gridCol>
                <a:gridCol w="910510">
                  <a:extLst>
                    <a:ext uri="{9D8B030D-6E8A-4147-A177-3AD203B41FA5}">
                      <a16:colId xmlns:a16="http://schemas.microsoft.com/office/drawing/2014/main" val="15967712"/>
                    </a:ext>
                  </a:extLst>
                </a:gridCol>
                <a:gridCol w="910510">
                  <a:extLst>
                    <a:ext uri="{9D8B030D-6E8A-4147-A177-3AD203B41FA5}">
                      <a16:colId xmlns:a16="http://schemas.microsoft.com/office/drawing/2014/main" val="2444550773"/>
                    </a:ext>
                  </a:extLst>
                </a:gridCol>
                <a:gridCol w="964954">
                  <a:extLst>
                    <a:ext uri="{9D8B030D-6E8A-4147-A177-3AD203B41FA5}">
                      <a16:colId xmlns:a16="http://schemas.microsoft.com/office/drawing/2014/main" val="558991416"/>
                    </a:ext>
                  </a:extLst>
                </a:gridCol>
                <a:gridCol w="991235">
                  <a:extLst>
                    <a:ext uri="{9D8B030D-6E8A-4147-A177-3AD203B41FA5}">
                      <a16:colId xmlns:a16="http://schemas.microsoft.com/office/drawing/2014/main" val="2561721400"/>
                    </a:ext>
                  </a:extLst>
                </a:gridCol>
              </a:tblGrid>
              <a:tr h="606381">
                <a:tc>
                  <a:txBody>
                    <a:bodyPr/>
                    <a:lstStyle/>
                    <a:p>
                      <a:pPr algn="just">
                        <a:lnSpc>
                          <a:spcPct val="115000"/>
                        </a:lnSpc>
                        <a:spcAft>
                          <a:spcPts val="800"/>
                        </a:spcAft>
                        <a:buNone/>
                      </a:pPr>
                      <a:r>
                        <a:rPr lang="pt-BR" sz="1600" kern="100" dirty="0">
                          <a:effectLst/>
                        </a:rPr>
                        <a:t> </a:t>
                      </a:r>
                      <a:endParaRPr lang="pt-BR" sz="1600" kern="100" dirty="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400" kern="100" dirty="0">
                          <a:effectLst/>
                        </a:rPr>
                        <a:t>Coeficiente</a:t>
                      </a:r>
                      <a:endParaRPr lang="pt-BR" sz="1400" kern="100" dirty="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dirty="0">
                          <a:effectLst/>
                        </a:rPr>
                        <a:t>S.E.</a:t>
                      </a:r>
                      <a:endParaRPr lang="pt-BR" sz="1600" kern="100" dirty="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Wald</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Sig</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OR</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gridSpan="2">
                  <a:txBody>
                    <a:bodyPr/>
                    <a:lstStyle/>
                    <a:p>
                      <a:pPr algn="ctr">
                        <a:lnSpc>
                          <a:spcPct val="115000"/>
                        </a:lnSpc>
                        <a:spcAft>
                          <a:spcPts val="800"/>
                        </a:spcAft>
                        <a:buNone/>
                      </a:pPr>
                      <a:r>
                        <a:rPr lang="pt-BR" sz="1600" kern="100">
                          <a:effectLst/>
                        </a:rPr>
                        <a:t>95%</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88382" marR="88382" marT="44191" marB="44191"/>
                </a:tc>
                <a:tc hMerge="1">
                  <a:txBody>
                    <a:bodyPr/>
                    <a:lstStyle/>
                    <a:p>
                      <a:endParaRPr lang="pt-BR"/>
                    </a:p>
                  </a:txBody>
                  <a:tcPr/>
                </a:tc>
                <a:extLst>
                  <a:ext uri="{0D108BD9-81ED-4DB2-BD59-A6C34878D82A}">
                    <a16:rowId xmlns:a16="http://schemas.microsoft.com/office/drawing/2014/main" val="2817715059"/>
                  </a:ext>
                </a:extLst>
              </a:tr>
              <a:tr h="606381">
                <a:tc>
                  <a:txBody>
                    <a:bodyPr/>
                    <a:lstStyle/>
                    <a:p>
                      <a:pPr algn="just">
                        <a:lnSpc>
                          <a:spcPct val="115000"/>
                        </a:lnSpc>
                        <a:spcAft>
                          <a:spcPts val="800"/>
                        </a:spcAft>
                        <a:buNone/>
                      </a:pPr>
                      <a:r>
                        <a:rPr lang="pt-BR" sz="1600" kern="100">
                          <a:effectLst/>
                        </a:rPr>
                        <a:t> </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 </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 </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 </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 </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 </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Inferior</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Superior</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extLst>
                  <a:ext uri="{0D108BD9-81ED-4DB2-BD59-A6C34878D82A}">
                    <a16:rowId xmlns:a16="http://schemas.microsoft.com/office/drawing/2014/main" val="2308443503"/>
                  </a:ext>
                </a:extLst>
              </a:tr>
              <a:tr h="917270">
                <a:tc>
                  <a:txBody>
                    <a:bodyPr/>
                    <a:lstStyle/>
                    <a:p>
                      <a:pPr algn="just">
                        <a:lnSpc>
                          <a:spcPct val="115000"/>
                        </a:lnSpc>
                        <a:spcAft>
                          <a:spcPts val="800"/>
                        </a:spcAft>
                        <a:buNone/>
                      </a:pPr>
                      <a:r>
                        <a:rPr lang="pt-BR" sz="1600" kern="100">
                          <a:effectLst/>
                        </a:rPr>
                        <a:t>Tempo trauma-cirurgia </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0,064</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0,032</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4,041</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b="1" kern="100" dirty="0">
                          <a:solidFill>
                            <a:srgbClr val="FF0000"/>
                          </a:solidFill>
                          <a:effectLst/>
                        </a:rPr>
                        <a:t>0,044</a:t>
                      </a:r>
                      <a:endParaRPr lang="pt-BR" sz="1600" b="1" kern="100" dirty="0">
                        <a:solidFill>
                          <a:srgbClr val="FF0000"/>
                        </a:solidFill>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dirty="0">
                          <a:effectLst/>
                        </a:rPr>
                        <a:t>1,066</a:t>
                      </a:r>
                      <a:endParaRPr lang="pt-BR" sz="1600" kern="100" dirty="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1,002</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1,135</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extLst>
                  <a:ext uri="{0D108BD9-81ED-4DB2-BD59-A6C34878D82A}">
                    <a16:rowId xmlns:a16="http://schemas.microsoft.com/office/drawing/2014/main" val="4144080998"/>
                  </a:ext>
                </a:extLst>
              </a:tr>
              <a:tr h="704717">
                <a:tc>
                  <a:txBody>
                    <a:bodyPr/>
                    <a:lstStyle/>
                    <a:p>
                      <a:pPr algn="just">
                        <a:lnSpc>
                          <a:spcPct val="115000"/>
                        </a:lnSpc>
                        <a:spcAft>
                          <a:spcPts val="800"/>
                        </a:spcAft>
                        <a:buNone/>
                      </a:pPr>
                      <a:r>
                        <a:rPr lang="pt-BR" sz="1600" kern="100" dirty="0">
                          <a:effectLst/>
                        </a:rPr>
                        <a:t>Índice de </a:t>
                      </a:r>
                      <a:r>
                        <a:rPr lang="pt-BR" sz="1600" kern="100" dirty="0" err="1">
                          <a:effectLst/>
                        </a:rPr>
                        <a:t>Charslon</a:t>
                      </a:r>
                      <a:endParaRPr lang="pt-BR" sz="1600" kern="100" dirty="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dirty="0">
                          <a:effectLst/>
                        </a:rPr>
                        <a:t>0,204</a:t>
                      </a:r>
                      <a:endParaRPr lang="pt-BR" sz="1600" kern="100" dirty="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0,178</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1,314</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0,252</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1,226</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dirty="0">
                          <a:effectLst/>
                        </a:rPr>
                        <a:t>0,865</a:t>
                      </a:r>
                      <a:endParaRPr lang="pt-BR" sz="1600" kern="100" dirty="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1,738</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extLst>
                  <a:ext uri="{0D108BD9-81ED-4DB2-BD59-A6C34878D82A}">
                    <a16:rowId xmlns:a16="http://schemas.microsoft.com/office/drawing/2014/main" val="2681499300"/>
                  </a:ext>
                </a:extLst>
              </a:tr>
              <a:tr h="295494">
                <a:tc>
                  <a:txBody>
                    <a:bodyPr/>
                    <a:lstStyle/>
                    <a:p>
                      <a:pPr algn="just">
                        <a:lnSpc>
                          <a:spcPct val="115000"/>
                        </a:lnSpc>
                        <a:spcAft>
                          <a:spcPts val="800"/>
                        </a:spcAft>
                        <a:buNone/>
                      </a:pPr>
                      <a:r>
                        <a:rPr lang="pt-BR" sz="1600" kern="100">
                          <a:effectLst/>
                        </a:rPr>
                        <a:t>Delirium </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-2,093</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1,119</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3,498</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0,061</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0,123</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0,014</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1,106</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extLst>
                  <a:ext uri="{0D108BD9-81ED-4DB2-BD59-A6C34878D82A}">
                    <a16:rowId xmlns:a16="http://schemas.microsoft.com/office/drawing/2014/main" val="1272684059"/>
                  </a:ext>
                </a:extLst>
              </a:tr>
              <a:tr h="295494">
                <a:tc>
                  <a:txBody>
                    <a:bodyPr/>
                    <a:lstStyle/>
                    <a:p>
                      <a:pPr algn="just">
                        <a:lnSpc>
                          <a:spcPct val="115000"/>
                        </a:lnSpc>
                        <a:spcAft>
                          <a:spcPts val="800"/>
                        </a:spcAft>
                        <a:buNone/>
                      </a:pPr>
                      <a:r>
                        <a:rPr lang="pt-BR" sz="1600" kern="100">
                          <a:effectLst/>
                        </a:rPr>
                        <a:t>Infecção </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-1,538</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1,022</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2,265</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0,132</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0,215</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0,029</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1,592</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extLst>
                  <a:ext uri="{0D108BD9-81ED-4DB2-BD59-A6C34878D82A}">
                    <a16:rowId xmlns:a16="http://schemas.microsoft.com/office/drawing/2014/main" val="4084803955"/>
                  </a:ext>
                </a:extLst>
              </a:tr>
              <a:tr h="295494">
                <a:tc>
                  <a:txBody>
                    <a:bodyPr/>
                    <a:lstStyle/>
                    <a:p>
                      <a:pPr algn="just">
                        <a:lnSpc>
                          <a:spcPct val="115000"/>
                        </a:lnSpc>
                        <a:spcAft>
                          <a:spcPts val="800"/>
                        </a:spcAft>
                        <a:buNone/>
                      </a:pPr>
                      <a:r>
                        <a:rPr lang="pt-BR" sz="1600" kern="100">
                          <a:effectLst/>
                        </a:rPr>
                        <a:t>UTI </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-1,131</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0,673</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2,818</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0,093</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0,323</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0,086</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1,209</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extLst>
                  <a:ext uri="{0D108BD9-81ED-4DB2-BD59-A6C34878D82A}">
                    <a16:rowId xmlns:a16="http://schemas.microsoft.com/office/drawing/2014/main" val="2910529441"/>
                  </a:ext>
                </a:extLst>
              </a:tr>
              <a:tr h="606381">
                <a:tc>
                  <a:txBody>
                    <a:bodyPr/>
                    <a:lstStyle/>
                    <a:p>
                      <a:pPr algn="just">
                        <a:lnSpc>
                          <a:spcPct val="115000"/>
                        </a:lnSpc>
                        <a:spcAft>
                          <a:spcPts val="800"/>
                        </a:spcAft>
                        <a:buNone/>
                      </a:pPr>
                      <a:r>
                        <a:rPr lang="pt-BR" sz="1600" kern="100">
                          <a:effectLst/>
                        </a:rPr>
                        <a:t>Clearance</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-0,025</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0,014</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3,167</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0,075</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0,975</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dirty="0">
                          <a:effectLst/>
                        </a:rPr>
                        <a:t>0,948</a:t>
                      </a:r>
                      <a:endParaRPr lang="pt-BR" sz="1600" kern="100" dirty="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1,003</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extLst>
                  <a:ext uri="{0D108BD9-81ED-4DB2-BD59-A6C34878D82A}">
                    <a16:rowId xmlns:a16="http://schemas.microsoft.com/office/drawing/2014/main" val="202837941"/>
                  </a:ext>
                </a:extLst>
              </a:tr>
              <a:tr h="375290">
                <a:tc>
                  <a:txBody>
                    <a:bodyPr/>
                    <a:lstStyle/>
                    <a:p>
                      <a:pPr algn="just">
                        <a:lnSpc>
                          <a:spcPct val="115000"/>
                        </a:lnSpc>
                        <a:spcAft>
                          <a:spcPts val="800"/>
                        </a:spcAft>
                        <a:buNone/>
                      </a:pPr>
                      <a:r>
                        <a:rPr lang="pt-BR" sz="1400" kern="100" dirty="0">
                          <a:effectLst/>
                        </a:rPr>
                        <a:t>Constante</a:t>
                      </a:r>
                      <a:endParaRPr lang="pt-BR" sz="1400" kern="100" dirty="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-0,071</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1,804</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0,002</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0,969</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0,932</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 </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ctr">
                        <a:lnSpc>
                          <a:spcPct val="115000"/>
                        </a:lnSpc>
                        <a:spcAft>
                          <a:spcPts val="800"/>
                        </a:spcAft>
                        <a:buNone/>
                      </a:pPr>
                      <a:r>
                        <a:rPr lang="pt-BR" sz="1600" kern="100">
                          <a:effectLst/>
                        </a:rPr>
                        <a:t> </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extLst>
                  <a:ext uri="{0D108BD9-81ED-4DB2-BD59-A6C34878D82A}">
                    <a16:rowId xmlns:a16="http://schemas.microsoft.com/office/drawing/2014/main" val="3374680008"/>
                  </a:ext>
                </a:extLst>
              </a:tr>
              <a:tr h="295494">
                <a:tc>
                  <a:txBody>
                    <a:bodyPr/>
                    <a:lstStyle/>
                    <a:p>
                      <a:pPr algn="just">
                        <a:lnSpc>
                          <a:spcPct val="115000"/>
                        </a:lnSpc>
                        <a:spcAft>
                          <a:spcPts val="800"/>
                        </a:spcAft>
                        <a:buNone/>
                      </a:pPr>
                      <a:r>
                        <a:rPr lang="pt-BR" sz="1600" kern="100" dirty="0">
                          <a:effectLst/>
                        </a:rPr>
                        <a:t> </a:t>
                      </a:r>
                      <a:endParaRPr lang="pt-BR" sz="1600" kern="100" dirty="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just">
                        <a:lnSpc>
                          <a:spcPct val="115000"/>
                        </a:lnSpc>
                        <a:spcAft>
                          <a:spcPts val="800"/>
                        </a:spcAft>
                        <a:buNone/>
                      </a:pPr>
                      <a:r>
                        <a:rPr lang="pt-BR" sz="1600" kern="100" dirty="0">
                          <a:effectLst/>
                        </a:rPr>
                        <a:t> </a:t>
                      </a:r>
                      <a:endParaRPr lang="pt-BR" sz="1600" kern="100" dirty="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just">
                        <a:lnSpc>
                          <a:spcPct val="115000"/>
                        </a:lnSpc>
                        <a:spcAft>
                          <a:spcPts val="800"/>
                        </a:spcAft>
                        <a:buNone/>
                      </a:pPr>
                      <a:r>
                        <a:rPr lang="pt-BR" sz="1600" kern="100" dirty="0">
                          <a:effectLst/>
                        </a:rPr>
                        <a:t> </a:t>
                      </a:r>
                      <a:endParaRPr lang="pt-BR" sz="1600" kern="100" dirty="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just">
                        <a:lnSpc>
                          <a:spcPct val="115000"/>
                        </a:lnSpc>
                        <a:spcAft>
                          <a:spcPts val="800"/>
                        </a:spcAft>
                        <a:buNone/>
                      </a:pPr>
                      <a:r>
                        <a:rPr lang="pt-BR" sz="1600" kern="100">
                          <a:effectLst/>
                        </a:rPr>
                        <a:t> </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just">
                        <a:lnSpc>
                          <a:spcPct val="115000"/>
                        </a:lnSpc>
                        <a:spcAft>
                          <a:spcPts val="800"/>
                        </a:spcAft>
                        <a:buNone/>
                      </a:pPr>
                      <a:r>
                        <a:rPr lang="pt-BR" sz="1600" kern="100" dirty="0">
                          <a:effectLst/>
                        </a:rPr>
                        <a:t> </a:t>
                      </a:r>
                      <a:endParaRPr lang="pt-BR" sz="1600" kern="100" dirty="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just">
                        <a:lnSpc>
                          <a:spcPct val="115000"/>
                        </a:lnSpc>
                        <a:spcAft>
                          <a:spcPts val="800"/>
                        </a:spcAft>
                        <a:buNone/>
                      </a:pPr>
                      <a:r>
                        <a:rPr lang="pt-BR" sz="1600" kern="100">
                          <a:effectLst/>
                        </a:rPr>
                        <a:t> </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just">
                        <a:lnSpc>
                          <a:spcPct val="115000"/>
                        </a:lnSpc>
                        <a:spcAft>
                          <a:spcPts val="800"/>
                        </a:spcAft>
                        <a:buNone/>
                      </a:pPr>
                      <a:r>
                        <a:rPr lang="pt-BR" sz="1600" kern="100">
                          <a:effectLst/>
                        </a:rPr>
                        <a:t> </a:t>
                      </a:r>
                      <a:endParaRPr lang="pt-BR" sz="1600" kern="10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tc>
                  <a:txBody>
                    <a:bodyPr/>
                    <a:lstStyle/>
                    <a:p>
                      <a:pPr algn="just">
                        <a:lnSpc>
                          <a:spcPct val="115000"/>
                        </a:lnSpc>
                        <a:spcAft>
                          <a:spcPts val="800"/>
                        </a:spcAft>
                        <a:buNone/>
                      </a:pPr>
                      <a:r>
                        <a:rPr lang="pt-BR" sz="1600" kern="100" dirty="0">
                          <a:effectLst/>
                        </a:rPr>
                        <a:t> </a:t>
                      </a:r>
                      <a:endParaRPr lang="pt-BR" sz="1600" kern="100" dirty="0">
                        <a:effectLst/>
                        <a:latin typeface="Aptos" panose="020B0004020202020204" pitchFamily="34" charset="0"/>
                        <a:ea typeface="Yu Mincho" panose="02020400000000000000" pitchFamily="18" charset="-128"/>
                        <a:cs typeface="Times New Roman" panose="02020603050405020304" pitchFamily="18" charset="0"/>
                      </a:endParaRPr>
                    </a:p>
                  </a:txBody>
                  <a:tcPr marL="101376" marR="101376" marT="0" marB="0"/>
                </a:tc>
                <a:extLst>
                  <a:ext uri="{0D108BD9-81ED-4DB2-BD59-A6C34878D82A}">
                    <a16:rowId xmlns:a16="http://schemas.microsoft.com/office/drawing/2014/main" val="2890710368"/>
                  </a:ext>
                </a:extLst>
              </a:tr>
            </a:tbl>
          </a:graphicData>
        </a:graphic>
      </p:graphicFrame>
      <p:sp>
        <p:nvSpPr>
          <p:cNvPr id="36" name="CaixaDeTexto 21">
            <a:extLst>
              <a:ext uri="{FF2B5EF4-FFF2-40B4-BE49-F238E27FC236}">
                <a16:creationId xmlns:a16="http://schemas.microsoft.com/office/drawing/2014/main" id="{06CAA1D8-981E-FDA0-D357-E45352407C8C}"/>
              </a:ext>
            </a:extLst>
          </p:cNvPr>
          <p:cNvSpPr txBox="1"/>
          <p:nvPr/>
        </p:nvSpPr>
        <p:spPr>
          <a:xfrm>
            <a:off x="3626161" y="40427318"/>
            <a:ext cx="5806718" cy="369332"/>
          </a:xfrm>
          <a:prstGeom prst="rect">
            <a:avLst/>
          </a:prstGeom>
          <a:noFill/>
        </p:spPr>
        <p:txBody>
          <a:bodyPr wrap="none" rtlCol="0">
            <a:spAutoFit/>
          </a:bodyPr>
          <a:lstStyle/>
          <a:p>
            <a:r>
              <a:rPr lang="pt-BR" dirty="0">
                <a:latin typeface="Calibri" panose="020F0502020204030204" pitchFamily="34" charset="0"/>
                <a:ea typeface="Calibri" panose="020F0502020204030204" pitchFamily="34" charset="0"/>
                <a:cs typeface="Calibri" panose="020F0502020204030204" pitchFamily="34" charset="0"/>
              </a:rPr>
              <a:t>Tabela 2: </a:t>
            </a:r>
            <a:r>
              <a:rPr lang="pt-BR" sz="1800" dirty="0">
                <a:effectLst/>
                <a:latin typeface="Calibri" panose="020F0502020204030204" pitchFamily="34" charset="0"/>
                <a:ea typeface="Calibri" panose="020F0502020204030204" pitchFamily="34" charset="0"/>
                <a:cs typeface="Calibri" panose="020F0502020204030204" pitchFamily="34" charset="0"/>
              </a:rPr>
              <a:t>Variáveis da equação de regressão logística binária</a:t>
            </a:r>
            <a:endParaRPr lang="pt-BR" dirty="0">
              <a:latin typeface="Calibri" panose="020F0502020204030204" pitchFamily="34" charset="0"/>
              <a:ea typeface="Calibri" panose="020F0502020204030204" pitchFamily="34" charset="0"/>
              <a:cs typeface="Calibri" panose="020F0502020204030204" pitchFamily="34" charset="0"/>
            </a:endParaRPr>
          </a:p>
        </p:txBody>
      </p:sp>
      <p:cxnSp>
        <p:nvCxnSpPr>
          <p:cNvPr id="38" name="Straight Connector 37">
            <a:extLst>
              <a:ext uri="{FF2B5EF4-FFF2-40B4-BE49-F238E27FC236}">
                <a16:creationId xmlns:a16="http://schemas.microsoft.com/office/drawing/2014/main" id="{DA55D699-C10A-726C-6BAC-F3B196D243E5}"/>
              </a:ext>
            </a:extLst>
          </p:cNvPr>
          <p:cNvCxnSpPr>
            <a:cxnSpLocks/>
          </p:cNvCxnSpPr>
          <p:nvPr/>
        </p:nvCxnSpPr>
        <p:spPr>
          <a:xfrm>
            <a:off x="12656660" y="11085586"/>
            <a:ext cx="0" cy="29941808"/>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2" name="CaixaDeTexto 19">
            <a:extLst>
              <a:ext uri="{FF2B5EF4-FFF2-40B4-BE49-F238E27FC236}">
                <a16:creationId xmlns:a16="http://schemas.microsoft.com/office/drawing/2014/main" id="{4D06C74D-E606-CA02-C3BB-B41FD7CAE299}"/>
              </a:ext>
            </a:extLst>
          </p:cNvPr>
          <p:cNvSpPr txBox="1"/>
          <p:nvPr/>
        </p:nvSpPr>
        <p:spPr>
          <a:xfrm>
            <a:off x="12859631" y="20434660"/>
            <a:ext cx="15686939" cy="14480887"/>
          </a:xfrm>
          <a:prstGeom prst="rect">
            <a:avLst/>
          </a:prstGeom>
          <a:noFill/>
        </p:spPr>
        <p:txBody>
          <a:bodyPr wrap="square" rtlCol="0">
            <a:spAutoFit/>
          </a:bodyPr>
          <a:lstStyle/>
          <a:p>
            <a:pPr algn="just"/>
            <a:r>
              <a:rPr lang="pt-BR" sz="3600" noProof="0" dirty="0">
                <a:latin typeface="Calibri" panose="020F0502020204030204" pitchFamily="34" charset="0"/>
                <a:ea typeface="Calibri" panose="020F0502020204030204" pitchFamily="34" charset="0"/>
                <a:cs typeface="Calibri" panose="020F0502020204030204" pitchFamily="34" charset="0"/>
              </a:rPr>
              <a:t>Na análise univariada </a:t>
            </a:r>
            <a:r>
              <a:rPr lang="pt-BR" sz="3600" noProof="0" dirty="0">
                <a:effectLst/>
                <a:latin typeface="Calibri" panose="020F0502020204030204" pitchFamily="34" charset="0"/>
                <a:ea typeface="Calibri" panose="020F0502020204030204" pitchFamily="34" charset="0"/>
                <a:cs typeface="Calibri" panose="020F0502020204030204" pitchFamily="34" charset="0"/>
              </a:rPr>
              <a:t>(Tabela 1) </a:t>
            </a:r>
            <a:r>
              <a:rPr lang="pt-BR" sz="3600" noProof="0" dirty="0">
                <a:latin typeface="Calibri" panose="020F0502020204030204" pitchFamily="34" charset="0"/>
                <a:ea typeface="Calibri" panose="020F0502020204030204" pitchFamily="34" charset="0"/>
                <a:cs typeface="Calibri" panose="020F0502020204030204" pitchFamily="34" charset="0"/>
              </a:rPr>
              <a:t>, as seguintes variáveis foram significativas: </a:t>
            </a:r>
            <a:r>
              <a:rPr lang="pt-BR" sz="3600" noProof="0" dirty="0">
                <a:effectLst/>
                <a:latin typeface="Calibri" panose="020F0502020204030204" pitchFamily="34" charset="0"/>
                <a:ea typeface="Calibri" panose="020F0502020204030204" pitchFamily="34" charset="0"/>
                <a:cs typeface="Calibri" panose="020F0502020204030204" pitchFamily="34" charset="0"/>
              </a:rPr>
              <a:t>maior tempo (dias) entre o trauma e a cirurgia (15,10 ± 9,00 vs. 9,30 ± 8,30), maior Índice de </a:t>
            </a:r>
            <a:r>
              <a:rPr lang="pt-BR" sz="3600" noProof="0" dirty="0" err="1">
                <a:effectLst/>
                <a:latin typeface="Calibri" panose="020F0502020204030204" pitchFamily="34" charset="0"/>
                <a:ea typeface="Calibri" panose="020F0502020204030204" pitchFamily="34" charset="0"/>
                <a:cs typeface="Calibri" panose="020F0502020204030204" pitchFamily="34" charset="0"/>
              </a:rPr>
              <a:t>Charslon</a:t>
            </a:r>
            <a:r>
              <a:rPr lang="pt-BR" sz="3600" noProof="0" dirty="0">
                <a:effectLst/>
                <a:latin typeface="Calibri" panose="020F0502020204030204" pitchFamily="34" charset="0"/>
                <a:ea typeface="Calibri" panose="020F0502020204030204" pitchFamily="34" charset="0"/>
                <a:cs typeface="Calibri" panose="020F0502020204030204" pitchFamily="34" charset="0"/>
              </a:rPr>
              <a:t> (5,80 ± 5,5 vs. 4,50 ± 1,27), maior frequência de delirium (93,80% </a:t>
            </a:r>
            <a:r>
              <a:rPr lang="pt-BR" sz="3600" noProof="0" dirty="0" err="1">
                <a:effectLst/>
                <a:latin typeface="Calibri" panose="020F0502020204030204" pitchFamily="34" charset="0"/>
                <a:ea typeface="Calibri" panose="020F0502020204030204" pitchFamily="34" charset="0"/>
                <a:cs typeface="Calibri" panose="020F0502020204030204" pitchFamily="34" charset="0"/>
              </a:rPr>
              <a:t>vs</a:t>
            </a:r>
            <a:r>
              <a:rPr lang="pt-BR" sz="3600" noProof="0" dirty="0">
                <a:effectLst/>
                <a:latin typeface="Calibri" panose="020F0502020204030204" pitchFamily="34" charset="0"/>
                <a:ea typeface="Calibri" panose="020F0502020204030204" pitchFamily="34" charset="0"/>
                <a:cs typeface="Calibri" panose="020F0502020204030204" pitchFamily="34" charset="0"/>
              </a:rPr>
              <a:t> 53,20%), maior frequência de infecção (19% </a:t>
            </a:r>
            <a:r>
              <a:rPr lang="pt-BR" sz="3600" noProof="0" dirty="0" err="1">
                <a:effectLst/>
                <a:latin typeface="Calibri" panose="020F0502020204030204" pitchFamily="34" charset="0"/>
                <a:ea typeface="Calibri" panose="020F0502020204030204" pitchFamily="34" charset="0"/>
                <a:cs typeface="Calibri" panose="020F0502020204030204" pitchFamily="34" charset="0"/>
              </a:rPr>
              <a:t>vs</a:t>
            </a:r>
            <a:r>
              <a:rPr lang="pt-BR" sz="3600" noProof="0" dirty="0">
                <a:effectLst/>
                <a:latin typeface="Calibri" panose="020F0502020204030204" pitchFamily="34" charset="0"/>
                <a:ea typeface="Calibri" panose="020F0502020204030204" pitchFamily="34" charset="0"/>
                <a:cs typeface="Calibri" panose="020F0502020204030204" pitchFamily="34" charset="0"/>
              </a:rPr>
              <a:t> 3% ) e menor </a:t>
            </a:r>
            <a:r>
              <a:rPr lang="pt-BR" sz="3600" noProof="0" dirty="0" err="1">
                <a:effectLst/>
                <a:latin typeface="Calibri" panose="020F0502020204030204" pitchFamily="34" charset="0"/>
                <a:ea typeface="Calibri" panose="020F0502020204030204" pitchFamily="34" charset="0"/>
                <a:cs typeface="Calibri" panose="020F0502020204030204" pitchFamily="34" charset="0"/>
              </a:rPr>
              <a:t>clearance</a:t>
            </a:r>
            <a:r>
              <a:rPr lang="pt-BR" sz="3600" noProof="0" dirty="0">
                <a:effectLst/>
                <a:latin typeface="Calibri" panose="020F0502020204030204" pitchFamily="34" charset="0"/>
                <a:ea typeface="Calibri" panose="020F0502020204030204" pitchFamily="34" charset="0"/>
                <a:cs typeface="Calibri" panose="020F0502020204030204" pitchFamily="34" charset="0"/>
              </a:rPr>
              <a:t> de creatinina (67,27 ± 23,39 </a:t>
            </a:r>
            <a:r>
              <a:rPr lang="pt-BR" sz="3600" noProof="0" dirty="0" err="1">
                <a:effectLst/>
                <a:latin typeface="Calibri" panose="020F0502020204030204" pitchFamily="34" charset="0"/>
                <a:ea typeface="Calibri" panose="020F0502020204030204" pitchFamily="34" charset="0"/>
                <a:cs typeface="Calibri" panose="020F0502020204030204" pitchFamily="34" charset="0"/>
              </a:rPr>
              <a:t>mL</a:t>
            </a:r>
            <a:r>
              <a:rPr lang="pt-BR" sz="3600" noProof="0" dirty="0">
                <a:effectLst/>
                <a:latin typeface="Calibri" panose="020F0502020204030204" pitchFamily="34" charset="0"/>
                <a:ea typeface="Calibri" panose="020F0502020204030204" pitchFamily="34" charset="0"/>
                <a:cs typeface="Calibri" panose="020F0502020204030204" pitchFamily="34" charset="0"/>
              </a:rPr>
              <a:t>/min/1,73m² vs. 49,11 ± 26,76 </a:t>
            </a:r>
            <a:r>
              <a:rPr lang="pt-BR" sz="3600" noProof="0" dirty="0" err="1">
                <a:effectLst/>
                <a:latin typeface="Calibri" panose="020F0502020204030204" pitchFamily="34" charset="0"/>
                <a:ea typeface="Calibri" panose="020F0502020204030204" pitchFamily="34" charset="0"/>
                <a:cs typeface="Calibri" panose="020F0502020204030204" pitchFamily="34" charset="0"/>
              </a:rPr>
              <a:t>mL</a:t>
            </a:r>
            <a:r>
              <a:rPr lang="pt-BR" sz="3600" noProof="0" dirty="0">
                <a:effectLst/>
                <a:latin typeface="Calibri" panose="020F0502020204030204" pitchFamily="34" charset="0"/>
                <a:ea typeface="Calibri" panose="020F0502020204030204" pitchFamily="34" charset="0"/>
                <a:cs typeface="Calibri" panose="020F0502020204030204" pitchFamily="34" charset="0"/>
              </a:rPr>
              <a:t>/min/1,73m²)</a:t>
            </a:r>
            <a:endParaRPr lang="pt-BR" sz="3600" noProof="0" dirty="0">
              <a:latin typeface="Calibri" panose="020F0502020204030204" pitchFamily="34" charset="0"/>
              <a:ea typeface="Calibri" panose="020F0502020204030204" pitchFamily="34" charset="0"/>
              <a:cs typeface="Calibri" panose="020F0502020204030204" pitchFamily="34" charset="0"/>
            </a:endParaRPr>
          </a:p>
          <a:p>
            <a:pPr algn="just"/>
            <a:r>
              <a:rPr lang="pt-BR" sz="3600" noProof="0" dirty="0">
                <a:effectLst/>
                <a:latin typeface="Calibri" panose="020F0502020204030204" pitchFamily="34" charset="0"/>
                <a:ea typeface="Calibri" panose="020F0502020204030204" pitchFamily="34" charset="0"/>
                <a:cs typeface="Calibri" panose="020F0502020204030204" pitchFamily="34" charset="0"/>
              </a:rPr>
              <a:t>Na análise multivariada (Tabela 2), pode-se observar que apesar do delirium e do </a:t>
            </a:r>
            <a:r>
              <a:rPr lang="pt-BR" sz="3600" noProof="0" dirty="0" err="1">
                <a:effectLst/>
                <a:latin typeface="Calibri" panose="020F0502020204030204" pitchFamily="34" charset="0"/>
                <a:ea typeface="Calibri" panose="020F0502020204030204" pitchFamily="34" charset="0"/>
                <a:cs typeface="Calibri" panose="020F0502020204030204" pitchFamily="34" charset="0"/>
              </a:rPr>
              <a:t>clearance</a:t>
            </a:r>
            <a:r>
              <a:rPr lang="pt-BR" sz="3600" noProof="0" dirty="0">
                <a:effectLst/>
                <a:latin typeface="Calibri" panose="020F0502020204030204" pitchFamily="34" charset="0"/>
                <a:ea typeface="Calibri" panose="020F0502020204030204" pitchFamily="34" charset="0"/>
                <a:cs typeface="Calibri" panose="020F0502020204030204" pitchFamily="34" charset="0"/>
              </a:rPr>
              <a:t> renal apresentaram tendência de associação o único fator significativo com a mortalidade foi o tempo entre o trauma e a cirurgia</a:t>
            </a:r>
          </a:p>
          <a:p>
            <a:pPr algn="just"/>
            <a:r>
              <a:rPr lang="pt-BR" sz="3600" dirty="0">
                <a:latin typeface="Calibri" panose="020F0502020204030204" pitchFamily="34" charset="0"/>
                <a:ea typeface="Calibri" panose="020F0502020204030204" pitchFamily="34" charset="0"/>
                <a:cs typeface="Calibri" panose="020F0502020204030204" pitchFamily="34" charset="0"/>
              </a:rPr>
              <a:t>Ainda, sabe-se que 28 dos 142 pacientes tinham sido encaminhados de outros serviços e o tempo </a:t>
            </a:r>
            <a:r>
              <a:rPr lang="pt-BR" sz="3600" i="0" dirty="0">
                <a:effectLst/>
                <a:latin typeface="Calibri" panose="020F0502020204030204" pitchFamily="34" charset="0"/>
                <a:ea typeface="Calibri" panose="020F0502020204030204" pitchFamily="34" charset="0"/>
                <a:cs typeface="Calibri" panose="020F0502020204030204" pitchFamily="34" charset="0"/>
              </a:rPr>
              <a:t>de espera para cirurgia neste grupo foi significativamente maior do que o do grupo denominado de demanda espontânea (14,4 dias vs. 8,9 dias, valor p &lt;0,001). </a:t>
            </a:r>
            <a:r>
              <a:rPr lang="pt-BR" sz="3600" dirty="0">
                <a:latin typeface="Calibri" panose="020F0502020204030204" pitchFamily="34" charset="0"/>
                <a:ea typeface="Calibri" panose="020F0502020204030204" pitchFamily="34" charset="0"/>
                <a:cs typeface="Calibri" panose="020F0502020204030204" pitchFamily="34" charset="0"/>
              </a:rPr>
              <a:t>Contudo, a taxa de mortalidade no grupo demanda foi o dobro em relação ao grupo encaminhado (14% </a:t>
            </a:r>
            <a:r>
              <a:rPr lang="pt-BR" sz="3600" dirty="0" err="1">
                <a:latin typeface="Calibri" panose="020F0502020204030204" pitchFamily="34" charset="0"/>
                <a:ea typeface="Calibri" panose="020F0502020204030204" pitchFamily="34" charset="0"/>
                <a:cs typeface="Calibri" panose="020F0502020204030204" pitchFamily="34" charset="0"/>
              </a:rPr>
              <a:t>vs</a:t>
            </a:r>
            <a:r>
              <a:rPr lang="pt-BR" sz="3600" dirty="0">
                <a:latin typeface="Calibri" panose="020F0502020204030204" pitchFamily="34" charset="0"/>
                <a:ea typeface="Calibri" panose="020F0502020204030204" pitchFamily="34" charset="0"/>
                <a:cs typeface="Calibri" panose="020F0502020204030204" pitchFamily="34" charset="0"/>
              </a:rPr>
              <a:t> 7,70%). Tal diferença não foi considerada estatisticamente relevante (valor p = 0,441), provavelmente, pelo diminuto número de casos analisados.</a:t>
            </a:r>
          </a:p>
          <a:p>
            <a:pPr algn="just"/>
            <a:r>
              <a:rPr lang="pt-BR" sz="3600" i="0" dirty="0">
                <a:effectLst/>
                <a:latin typeface="Calibri" panose="020F0502020204030204" pitchFamily="34" charset="0"/>
                <a:ea typeface="Calibri" panose="020F0502020204030204" pitchFamily="34" charset="0"/>
                <a:cs typeface="Calibri" panose="020F0502020204030204" pitchFamily="34" charset="0"/>
              </a:rPr>
              <a:t>Esse resultado surpreende por apresentar que um grupo com maior mortalidade possui um menor tempo entre trauma e cirurgia. Uma possível justificativa para esse comportamento seria a pior condição clínica dos pacientes de demanda espontânea, a qual influenciou significativamente na mortalidade desse grupo. Essa influência é verificada na </a:t>
            </a:r>
            <a:r>
              <a:rPr lang="pt-BR" sz="3600" dirty="0">
                <a:latin typeface="Calibri" panose="020F0502020204030204" pitchFamily="34" charset="0"/>
                <a:ea typeface="Calibri" panose="020F0502020204030204" pitchFamily="34" charset="0"/>
                <a:cs typeface="Calibri" panose="020F0502020204030204" pitchFamily="34" charset="0"/>
              </a:rPr>
              <a:t>maior taxa de </a:t>
            </a:r>
            <a:r>
              <a:rPr lang="pt-BR" sz="3600" i="0" dirty="0">
                <a:effectLst/>
                <a:latin typeface="Calibri" panose="020F0502020204030204" pitchFamily="34" charset="0"/>
                <a:ea typeface="Calibri" panose="020F0502020204030204" pitchFamily="34" charset="0"/>
                <a:cs typeface="Calibri" panose="020F0502020204030204" pitchFamily="34" charset="0"/>
              </a:rPr>
              <a:t>internação em UTI (71%), </a:t>
            </a:r>
            <a:r>
              <a:rPr lang="pt-BR" sz="3600" dirty="0">
                <a:latin typeface="Calibri" panose="020F0502020204030204" pitchFamily="34" charset="0"/>
                <a:ea typeface="Calibri" panose="020F0502020204030204" pitchFamily="34" charset="0"/>
                <a:cs typeface="Calibri" panose="020F0502020204030204" pitchFamily="34" charset="0"/>
              </a:rPr>
              <a:t>maior taxa de </a:t>
            </a:r>
            <a:r>
              <a:rPr lang="pt-BR" sz="3600" i="0" dirty="0">
                <a:effectLst/>
                <a:latin typeface="Calibri" panose="020F0502020204030204" pitchFamily="34" charset="0"/>
                <a:ea typeface="Calibri" panose="020F0502020204030204" pitchFamily="34" charset="0"/>
                <a:cs typeface="Calibri" panose="020F0502020204030204" pitchFamily="34" charset="0"/>
              </a:rPr>
              <a:t> infecção (21%)</a:t>
            </a:r>
            <a:r>
              <a:rPr lang="pt-BR" sz="3600" dirty="0">
                <a:latin typeface="Calibri" panose="020F0502020204030204" pitchFamily="34" charset="0"/>
                <a:ea typeface="Calibri" panose="020F0502020204030204" pitchFamily="34" charset="0"/>
                <a:cs typeface="Calibri" panose="020F0502020204030204" pitchFamily="34" charset="0"/>
              </a:rPr>
              <a:t>,</a:t>
            </a:r>
            <a:r>
              <a:rPr lang="pt-BR" sz="3600" i="0" dirty="0">
                <a:effectLst/>
                <a:latin typeface="Calibri" panose="020F0502020204030204" pitchFamily="34" charset="0"/>
                <a:ea typeface="Calibri" panose="020F0502020204030204" pitchFamily="34" charset="0"/>
                <a:cs typeface="Calibri" panose="020F0502020204030204" pitchFamily="34" charset="0"/>
              </a:rPr>
              <a:t> </a:t>
            </a:r>
            <a:r>
              <a:rPr lang="pt-BR" sz="3600" dirty="0">
                <a:latin typeface="Calibri" panose="020F0502020204030204" pitchFamily="34" charset="0"/>
                <a:ea typeface="Calibri" panose="020F0502020204030204" pitchFamily="34" charset="0"/>
                <a:cs typeface="Calibri" panose="020F0502020204030204" pitchFamily="34" charset="0"/>
              </a:rPr>
              <a:t>maior taxa de</a:t>
            </a:r>
            <a:r>
              <a:rPr lang="pt-BR" sz="3600" i="0" dirty="0">
                <a:effectLst/>
                <a:latin typeface="Calibri" panose="020F0502020204030204" pitchFamily="34" charset="0"/>
                <a:ea typeface="Calibri" panose="020F0502020204030204" pitchFamily="34" charset="0"/>
                <a:cs typeface="Calibri" panose="020F0502020204030204" pitchFamily="34" charset="0"/>
              </a:rPr>
              <a:t> delirium (93%), </a:t>
            </a:r>
            <a:r>
              <a:rPr lang="pt-BR" sz="3600" dirty="0">
                <a:latin typeface="Calibri" panose="020F0502020204030204" pitchFamily="34" charset="0"/>
                <a:ea typeface="Calibri" panose="020F0502020204030204" pitchFamily="34" charset="0"/>
                <a:cs typeface="Calibri" panose="020F0502020204030204" pitchFamily="34" charset="0"/>
              </a:rPr>
              <a:t>além de um menor</a:t>
            </a:r>
            <a:r>
              <a:rPr lang="pt-BR" sz="3600" i="0" dirty="0">
                <a:effectLst/>
                <a:latin typeface="Calibri" panose="020F0502020204030204" pitchFamily="34" charset="0"/>
                <a:ea typeface="Calibri" panose="020F0502020204030204" pitchFamily="34" charset="0"/>
                <a:cs typeface="Calibri" panose="020F0502020204030204" pitchFamily="34" charset="0"/>
              </a:rPr>
              <a:t> </a:t>
            </a:r>
            <a:r>
              <a:rPr lang="pt-BR" sz="3600" i="0" dirty="0" err="1">
                <a:effectLst/>
                <a:latin typeface="Calibri" panose="020F0502020204030204" pitchFamily="34" charset="0"/>
                <a:ea typeface="Calibri" panose="020F0502020204030204" pitchFamily="34" charset="0"/>
                <a:cs typeface="Calibri" panose="020F0502020204030204" pitchFamily="34" charset="0"/>
              </a:rPr>
              <a:t>clearance</a:t>
            </a:r>
            <a:r>
              <a:rPr lang="pt-BR" sz="3600" i="0" dirty="0">
                <a:effectLst/>
                <a:latin typeface="Calibri" panose="020F0502020204030204" pitchFamily="34" charset="0"/>
                <a:ea typeface="Calibri" panose="020F0502020204030204" pitchFamily="34" charset="0"/>
                <a:cs typeface="Calibri" panose="020F0502020204030204" pitchFamily="34" charset="0"/>
              </a:rPr>
              <a:t> renal (45,65 </a:t>
            </a:r>
            <a:r>
              <a:rPr lang="pt-BR" sz="3600" i="0" dirty="0" err="1">
                <a:effectLst/>
                <a:latin typeface="Calibri" panose="020F0502020204030204" pitchFamily="34" charset="0"/>
                <a:ea typeface="Calibri" panose="020F0502020204030204" pitchFamily="34" charset="0"/>
                <a:cs typeface="Calibri" panose="020F0502020204030204" pitchFamily="34" charset="0"/>
              </a:rPr>
              <a:t>mL</a:t>
            </a:r>
            <a:r>
              <a:rPr lang="pt-BR" sz="3600" i="0" dirty="0">
                <a:effectLst/>
                <a:latin typeface="Calibri" panose="020F0502020204030204" pitchFamily="34" charset="0"/>
                <a:ea typeface="Calibri" panose="020F0502020204030204" pitchFamily="34" charset="0"/>
                <a:cs typeface="Calibri" panose="020F0502020204030204" pitchFamily="34" charset="0"/>
              </a:rPr>
              <a:t>/min/1,73m²) entre esses pacientes que evoluíram a óbito (Tabela 3).</a:t>
            </a:r>
            <a:endParaRPr lang="pt-BR" sz="3600" noProof="0" dirty="0">
              <a:effectLst/>
              <a:latin typeface="Calibri" panose="020F0502020204030204" pitchFamily="34" charset="0"/>
              <a:ea typeface="Calibri" panose="020F0502020204030204" pitchFamily="34" charset="0"/>
              <a:cs typeface="Calibri" panose="020F0502020204030204" pitchFamily="34" charset="0"/>
            </a:endParaRPr>
          </a:p>
          <a:p>
            <a:pPr algn="just"/>
            <a:r>
              <a:rPr lang="pt-BR" sz="3600" i="0" dirty="0">
                <a:effectLst/>
                <a:latin typeface="Calibri" panose="020F0502020204030204" pitchFamily="34" charset="0"/>
                <a:ea typeface="Calibri" panose="020F0502020204030204" pitchFamily="34" charset="0"/>
                <a:cs typeface="Calibri" panose="020F0502020204030204" pitchFamily="34" charset="0"/>
              </a:rPr>
              <a:t>Portanto, </a:t>
            </a:r>
            <a:r>
              <a:rPr lang="pt-BR" sz="3600" dirty="0">
                <a:latin typeface="Calibri" panose="020F0502020204030204" pitchFamily="34" charset="0"/>
                <a:ea typeface="Calibri" panose="020F0502020204030204" pitchFamily="34" charset="0"/>
                <a:cs typeface="Calibri" panose="020F0502020204030204" pitchFamily="34" charset="0"/>
              </a:rPr>
              <a:t>levanta-se o </a:t>
            </a:r>
            <a:r>
              <a:rPr lang="pt-BR" sz="3600" i="0" dirty="0">
                <a:effectLst/>
                <a:latin typeface="Calibri" panose="020F0502020204030204" pitchFamily="34" charset="0"/>
                <a:ea typeface="Calibri" panose="020F0502020204030204" pitchFamily="34" charset="0"/>
                <a:cs typeface="Calibri" panose="020F0502020204030204" pitchFamily="34" charset="0"/>
              </a:rPr>
              <a:t>questionamento se o tempo entre o trauma </a:t>
            </a:r>
            <a:r>
              <a:rPr lang="pt-BR" sz="3600" i="0">
                <a:effectLst/>
                <a:latin typeface="Calibri" panose="020F0502020204030204" pitchFamily="34" charset="0"/>
                <a:ea typeface="Calibri" panose="020F0502020204030204" pitchFamily="34" charset="0"/>
                <a:cs typeface="Calibri" panose="020F0502020204030204" pitchFamily="34" charset="0"/>
              </a:rPr>
              <a:t>e a cirurgia </a:t>
            </a:r>
            <a:r>
              <a:rPr lang="pt-BR" sz="3600" i="0" dirty="0">
                <a:effectLst/>
                <a:latin typeface="Calibri" panose="020F0502020204030204" pitchFamily="34" charset="0"/>
                <a:ea typeface="Calibri" panose="020F0502020204030204" pitchFamily="34" charset="0"/>
                <a:cs typeface="Calibri" panose="020F0502020204030204" pitchFamily="34" charset="0"/>
              </a:rPr>
              <a:t>seria o fator mais relevante na mortalidade e evidencia-se a necessidade por uma investigação mais detalhada da influência das condições clínicas sobre o óbito nestes doentes</a:t>
            </a:r>
            <a:r>
              <a:rPr lang="pt-BR" sz="3600" b="0" i="0" dirty="0">
                <a:effectLst/>
                <a:latin typeface="Calibri" panose="020F0502020204030204" pitchFamily="34" charset="0"/>
                <a:ea typeface="Calibri" panose="020F0502020204030204" pitchFamily="34" charset="0"/>
                <a:cs typeface="Calibri" panose="020F0502020204030204" pitchFamily="34" charset="0"/>
              </a:rPr>
              <a:t>.</a:t>
            </a:r>
            <a:endParaRPr lang="pt-BR" sz="3500" dirty="0">
              <a:latin typeface="Calibri" panose="020F0502020204030204" pitchFamily="34" charset="0"/>
              <a:ea typeface="Calibri" panose="020F0502020204030204" pitchFamily="34" charset="0"/>
              <a:cs typeface="Calibri" panose="020F0502020204030204" pitchFamily="34" charset="0"/>
            </a:endParaRPr>
          </a:p>
        </p:txBody>
      </p:sp>
      <p:sp>
        <p:nvSpPr>
          <p:cNvPr id="9" name="CaixaDeTexto 21">
            <a:extLst>
              <a:ext uri="{FF2B5EF4-FFF2-40B4-BE49-F238E27FC236}">
                <a16:creationId xmlns:a16="http://schemas.microsoft.com/office/drawing/2014/main" id="{E728C0B2-AF0E-3EA5-E1B8-E01B94B0C9DF}"/>
              </a:ext>
            </a:extLst>
          </p:cNvPr>
          <p:cNvSpPr txBox="1"/>
          <p:nvPr/>
        </p:nvSpPr>
        <p:spPr>
          <a:xfrm>
            <a:off x="14349408" y="19196064"/>
            <a:ext cx="12770612" cy="369332"/>
          </a:xfrm>
          <a:prstGeom prst="rect">
            <a:avLst/>
          </a:prstGeom>
          <a:noFill/>
        </p:spPr>
        <p:txBody>
          <a:bodyPr wrap="none" rtlCol="0">
            <a:spAutoFit/>
          </a:bodyPr>
          <a:lstStyle/>
          <a:p>
            <a:r>
              <a:rPr lang="pt-BR" dirty="0"/>
              <a:t>Tabela 3: </a:t>
            </a:r>
            <a:r>
              <a:rPr lang="pt-BR" sz="1800" dirty="0">
                <a:effectLst/>
                <a:latin typeface="Arial" panose="020B0604020202020204" pitchFamily="34" charset="0"/>
                <a:ea typeface="Yu Mincho" panose="02020400000000000000" pitchFamily="18" charset="-128"/>
              </a:rPr>
              <a:t>Variáveis significativas na mortalidade </a:t>
            </a:r>
            <a:r>
              <a:rPr lang="pt-BR" dirty="0">
                <a:latin typeface="Arial" panose="020B0604020202020204" pitchFamily="34" charset="0"/>
                <a:ea typeface="Yu Mincho" panose="02020400000000000000" pitchFamily="18" charset="-128"/>
              </a:rPr>
              <a:t>dentro do grupo de pacientes de demanda espontânea e dos encaminhados</a:t>
            </a:r>
            <a:endParaRPr lang="pt-BR" dirty="0"/>
          </a:p>
        </p:txBody>
      </p:sp>
    </p:spTree>
    <p:extLst>
      <p:ext uri="{BB962C8B-B14F-4D97-AF65-F5344CB8AC3E}">
        <p14:creationId xmlns:p14="http://schemas.microsoft.com/office/powerpoint/2010/main" val="3207035691"/>
      </p:ext>
    </p:extLst>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descr="Interface gráfica do usuário&#10;&#10;Descrição gerada automaticamente com confiança baixa" id="84" name="Google Shape;84;p1"/>
          <p:cNvPicPr preferRelativeResize="0"/>
          <p:nvPr/>
        </p:nvPicPr>
        <p:blipFill rotWithShape="1">
          <a:blip r:embed="R677376ba66a94392">
            <a:alphaModFix/>
          </a:blip>
          <a:srcRect b="0" l="0" r="0" t="0"/>
          <a:stretch/>
        </p:blipFill>
        <p:spPr>
          <a:xfrm>
            <a:off x="-1" y="0"/>
            <a:ext cx="28800425" cy="4692410"/>
          </a:xfrm>
          <a:prstGeom prst="rect">
            <a:avLst/>
          </a:prstGeom>
          <a:noFill/>
          <a:ln>
            <a:noFill/>
          </a:ln>
        </p:spPr>
      </p:pic>
      <p:pic>
        <p:nvPicPr>
          <p:cNvPr id="85" name="Google Shape;85;p1"/>
          <p:cNvPicPr preferRelativeResize="0"/>
          <p:nvPr/>
        </p:nvPicPr>
        <p:blipFill rotWithShape="1">
          <a:blip r:embed="R27e851ce5668437e">
            <a:alphaModFix/>
          </a:blip>
          <a:srcRect b="0" l="0" r="0" t="0"/>
          <a:stretch/>
        </p:blipFill>
        <p:spPr>
          <a:xfrm>
            <a:off x="-2" y="39857149"/>
            <a:ext cx="28800425" cy="3181087"/>
          </a:xfrm>
          <a:prstGeom prst="rect">
            <a:avLst/>
          </a:prstGeom>
          <a:noFill/>
          <a:ln>
            <a:noFill/>
          </a:ln>
        </p:spPr>
      </p:pic>
      <p:sp>
        <p:nvSpPr>
          <p:cNvPr id="86" name="Google Shape;86;p1"/>
          <p:cNvSpPr txBox="1"/>
          <p:nvPr/>
        </p:nvSpPr>
        <p:spPr>
          <a:xfrm>
            <a:off x="855663" y="4552725"/>
            <a:ext cx="27089100" cy="20955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Clr>
                <a:schemeClr val="dk1"/>
              </a:buClr>
              <a:buSzPts val="1100"/>
              <a:buFont typeface="Arial"/>
              <a:buNone/>
            </a:pPr>
            <a:r>
              <a:rPr b="1" lang="pt-BR" sz="4800">
                <a:solidFill>
                  <a:schemeClr val="dk1"/>
                </a:solidFill>
                <a:latin typeface="Calibri"/>
                <a:ea typeface="Calibri"/>
                <a:cs typeface="Calibri"/>
                <a:sym typeface="Calibri"/>
              </a:rPr>
              <a:t>TRATAMENTO CONSERVADOR E CIRÚRGICO NO MANEJO DE LESÕES FISÁRIAS NO TORNOZELO PEDIÁTRICO: UMA REVISÃO DE LITERATURA</a:t>
            </a:r>
            <a:endParaRPr b="1" sz="4800">
              <a:solidFill>
                <a:schemeClr val="dk1"/>
              </a:solidFill>
              <a:latin typeface="Calibri"/>
              <a:ea typeface="Calibri"/>
              <a:cs typeface="Calibri"/>
              <a:sym typeface="Calibri"/>
            </a:endParaRPr>
          </a:p>
          <a:p>
            <a:pPr indent="0" lvl="0" marL="0" rtl="0" algn="ctr">
              <a:spcBef>
                <a:spcPts val="0"/>
              </a:spcBef>
              <a:spcAft>
                <a:spcPts val="0"/>
              </a:spcAft>
              <a:buNone/>
            </a:pPr>
            <a:r>
              <a:t/>
            </a:r>
            <a:endParaRPr sz="8819">
              <a:solidFill>
                <a:schemeClr val="dk1"/>
              </a:solidFill>
            </a:endParaRPr>
          </a:p>
        </p:txBody>
      </p:sp>
      <p:cxnSp>
        <p:nvCxnSpPr>
          <p:cNvPr id="87" name="Google Shape;87;p1"/>
          <p:cNvCxnSpPr/>
          <p:nvPr/>
        </p:nvCxnSpPr>
        <p:spPr>
          <a:xfrm flipH="1" rot="10800000">
            <a:off x="703263" y="6754900"/>
            <a:ext cx="27393900" cy="38100"/>
          </a:xfrm>
          <a:prstGeom prst="straightConnector1">
            <a:avLst/>
          </a:prstGeom>
          <a:noFill/>
          <a:ln cap="flat" cmpd="sng" w="19050">
            <a:solidFill>
              <a:schemeClr val="dk1"/>
            </a:solidFill>
            <a:prstDash val="solid"/>
            <a:round/>
            <a:headEnd len="med" w="med" type="none"/>
            <a:tailEnd len="med" w="med" type="none"/>
          </a:ln>
        </p:spPr>
      </p:cxnSp>
      <p:cxnSp>
        <p:nvCxnSpPr>
          <p:cNvPr id="88" name="Google Shape;88;p1"/>
          <p:cNvCxnSpPr/>
          <p:nvPr/>
        </p:nvCxnSpPr>
        <p:spPr>
          <a:xfrm flipH="1" rot="10800000">
            <a:off x="703263" y="11093975"/>
            <a:ext cx="27393900" cy="38100"/>
          </a:xfrm>
          <a:prstGeom prst="straightConnector1">
            <a:avLst/>
          </a:prstGeom>
          <a:noFill/>
          <a:ln cap="flat" cmpd="sng" w="19050">
            <a:solidFill>
              <a:schemeClr val="dk1"/>
            </a:solidFill>
            <a:prstDash val="solid"/>
            <a:round/>
            <a:headEnd len="med" w="med" type="none"/>
            <a:tailEnd len="med" w="med" type="none"/>
          </a:ln>
        </p:spPr>
      </p:cxnSp>
      <p:sp>
        <p:nvSpPr>
          <p:cNvPr id="89" name="Google Shape;89;p1"/>
          <p:cNvSpPr txBox="1"/>
          <p:nvPr/>
        </p:nvSpPr>
        <p:spPr>
          <a:xfrm>
            <a:off x="703275" y="6755650"/>
            <a:ext cx="27393900" cy="42309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lang="pt-BR" sz="4800">
                <a:solidFill>
                  <a:schemeClr val="dk1"/>
                </a:solidFill>
                <a:latin typeface="Calibri"/>
                <a:ea typeface="Calibri"/>
                <a:cs typeface="Calibri"/>
                <a:sym typeface="Calibri"/>
              </a:rPr>
              <a:t>Silveira L. L. W. V.</a:t>
            </a:r>
            <a:r>
              <a:rPr baseline="30000" lang="pt-BR" sz="4800">
                <a:solidFill>
                  <a:schemeClr val="dk1"/>
                </a:solidFill>
                <a:latin typeface="Calibri"/>
                <a:ea typeface="Calibri"/>
                <a:cs typeface="Calibri"/>
                <a:sym typeface="Calibri"/>
              </a:rPr>
              <a:t>1</a:t>
            </a:r>
            <a:r>
              <a:rPr lang="pt-BR" sz="4800">
                <a:solidFill>
                  <a:schemeClr val="dk1"/>
                </a:solidFill>
                <a:latin typeface="Calibri"/>
                <a:ea typeface="Calibri"/>
                <a:cs typeface="Calibri"/>
                <a:sym typeface="Calibri"/>
              </a:rPr>
              <a:t>, </a:t>
            </a:r>
            <a:r>
              <a:rPr lang="pt-BR" sz="4800">
                <a:solidFill>
                  <a:schemeClr val="dk1"/>
                </a:solidFill>
                <a:latin typeface="Calibri"/>
                <a:ea typeface="Calibri"/>
                <a:cs typeface="Calibri"/>
                <a:sym typeface="Calibri"/>
              </a:rPr>
              <a:t>Ventura B. L.</a:t>
            </a:r>
            <a:r>
              <a:rPr baseline="30000" lang="pt-BR" sz="4800">
                <a:solidFill>
                  <a:schemeClr val="dk1"/>
                </a:solidFill>
                <a:latin typeface="Calibri"/>
                <a:ea typeface="Calibri"/>
                <a:cs typeface="Calibri"/>
                <a:sym typeface="Calibri"/>
              </a:rPr>
              <a:t>1</a:t>
            </a:r>
            <a:r>
              <a:rPr lang="pt-BR" sz="4800">
                <a:solidFill>
                  <a:schemeClr val="dk1"/>
                </a:solidFill>
                <a:latin typeface="Calibri"/>
                <a:ea typeface="Calibri"/>
                <a:cs typeface="Calibri"/>
                <a:sym typeface="Calibri"/>
              </a:rPr>
              <a:t>, </a:t>
            </a:r>
            <a:r>
              <a:rPr lang="pt-BR" sz="4800">
                <a:solidFill>
                  <a:schemeClr val="dk1"/>
                </a:solidFill>
                <a:latin typeface="Calibri"/>
                <a:ea typeface="Calibri"/>
                <a:cs typeface="Calibri"/>
                <a:sym typeface="Calibri"/>
              </a:rPr>
              <a:t>Juntolli B. V.¹, Queiroz G. R. N.</a:t>
            </a:r>
            <a:r>
              <a:rPr baseline="30000" lang="pt-BR" sz="4800">
                <a:solidFill>
                  <a:schemeClr val="dk1"/>
                </a:solidFill>
                <a:latin typeface="Calibri"/>
                <a:ea typeface="Calibri"/>
                <a:cs typeface="Calibri"/>
                <a:sym typeface="Calibri"/>
              </a:rPr>
              <a:t>1</a:t>
            </a:r>
            <a:r>
              <a:rPr lang="pt-BR" sz="4800">
                <a:solidFill>
                  <a:schemeClr val="dk1"/>
                </a:solidFill>
                <a:latin typeface="Calibri"/>
                <a:ea typeface="Calibri"/>
                <a:cs typeface="Calibri"/>
                <a:sym typeface="Calibri"/>
              </a:rPr>
              <a:t>, Azevedo J. L. A.</a:t>
            </a:r>
            <a:r>
              <a:rPr baseline="30000" lang="pt-BR" sz="4800">
                <a:solidFill>
                  <a:schemeClr val="dk1"/>
                </a:solidFill>
                <a:latin typeface="Calibri"/>
                <a:ea typeface="Calibri"/>
                <a:cs typeface="Calibri"/>
                <a:sym typeface="Calibri"/>
              </a:rPr>
              <a:t>1</a:t>
            </a:r>
            <a:r>
              <a:rPr lang="pt-BR" sz="4800">
                <a:solidFill>
                  <a:schemeClr val="dk1"/>
                </a:solidFill>
                <a:latin typeface="Calibri"/>
                <a:ea typeface="Calibri"/>
                <a:cs typeface="Calibri"/>
                <a:sym typeface="Calibri"/>
              </a:rPr>
              <a:t>, Oliveira R. P. D.</a:t>
            </a:r>
            <a:r>
              <a:rPr baseline="30000" lang="pt-BR" sz="4800">
                <a:solidFill>
                  <a:schemeClr val="dk1"/>
                </a:solidFill>
                <a:latin typeface="Calibri"/>
                <a:ea typeface="Calibri"/>
                <a:cs typeface="Calibri"/>
                <a:sym typeface="Calibri"/>
              </a:rPr>
              <a:t>1</a:t>
            </a:r>
            <a:r>
              <a:rPr lang="pt-BR" sz="4800">
                <a:solidFill>
                  <a:schemeClr val="dk1"/>
                </a:solidFill>
                <a:latin typeface="Calibri"/>
                <a:ea typeface="Calibri"/>
                <a:cs typeface="Calibri"/>
                <a:sym typeface="Calibri"/>
              </a:rPr>
              <a:t>, Gleiser Jose Piantino Lemos </a:t>
            </a:r>
            <a:r>
              <a:rPr baseline="30000" lang="pt-BR" sz="4800">
                <a:solidFill>
                  <a:schemeClr val="dk1"/>
                </a:solidFill>
                <a:latin typeface="Calibri"/>
                <a:ea typeface="Calibri"/>
                <a:cs typeface="Calibri"/>
                <a:sym typeface="Calibri"/>
              </a:rPr>
              <a:t>2  </a:t>
            </a:r>
            <a:endParaRPr baseline="30000" sz="4800">
              <a:solidFill>
                <a:schemeClr val="dk1"/>
              </a:solidFill>
              <a:latin typeface="Calibri"/>
              <a:ea typeface="Calibri"/>
              <a:cs typeface="Calibri"/>
              <a:sym typeface="Calibri"/>
            </a:endParaRPr>
          </a:p>
          <a:p>
            <a:pPr indent="0" lvl="0" marL="0" rtl="0" algn="ctr">
              <a:lnSpc>
                <a:spcPct val="150000"/>
              </a:lnSpc>
              <a:spcBef>
                <a:spcPts val="0"/>
              </a:spcBef>
              <a:spcAft>
                <a:spcPts val="0"/>
              </a:spcAft>
              <a:buNone/>
            </a:pPr>
            <a:r>
              <a:rPr baseline="30000" lang="pt-BR" sz="4800">
                <a:solidFill>
                  <a:schemeClr val="dk1"/>
                </a:solidFill>
                <a:latin typeface="Calibri"/>
                <a:ea typeface="Calibri"/>
                <a:cs typeface="Calibri"/>
                <a:sym typeface="Calibri"/>
              </a:rPr>
              <a:t>1 </a:t>
            </a:r>
            <a:r>
              <a:rPr lang="pt-BR" sz="4800">
                <a:solidFill>
                  <a:schemeClr val="dk1"/>
                </a:solidFill>
                <a:latin typeface="Calibri"/>
                <a:ea typeface="Calibri"/>
                <a:cs typeface="Calibri"/>
                <a:sym typeface="Calibri"/>
              </a:rPr>
              <a:t>Discente da Universidade Católica de Brasília.</a:t>
            </a:r>
            <a:endParaRPr sz="4800">
              <a:solidFill>
                <a:schemeClr val="dk1"/>
              </a:solidFill>
              <a:latin typeface="Calibri"/>
              <a:ea typeface="Calibri"/>
              <a:cs typeface="Calibri"/>
              <a:sym typeface="Calibri"/>
            </a:endParaRPr>
          </a:p>
          <a:p>
            <a:pPr indent="0" lvl="0" marL="0" rtl="0" algn="ctr">
              <a:lnSpc>
                <a:spcPct val="150000"/>
              </a:lnSpc>
              <a:spcBef>
                <a:spcPts val="0"/>
              </a:spcBef>
              <a:spcAft>
                <a:spcPts val="600"/>
              </a:spcAft>
              <a:buNone/>
            </a:pPr>
            <a:r>
              <a:rPr lang="pt-BR" sz="4800">
                <a:solidFill>
                  <a:schemeClr val="dk1"/>
                </a:solidFill>
                <a:latin typeface="Calibri"/>
                <a:ea typeface="Calibri"/>
                <a:cs typeface="Calibri"/>
                <a:sym typeface="Calibri"/>
              </a:rPr>
              <a:t> </a:t>
            </a:r>
            <a:r>
              <a:rPr baseline="30000" lang="pt-BR" sz="4800">
                <a:solidFill>
                  <a:schemeClr val="dk1"/>
                </a:solidFill>
                <a:latin typeface="Calibri"/>
                <a:ea typeface="Calibri"/>
                <a:cs typeface="Calibri"/>
                <a:sym typeface="Calibri"/>
              </a:rPr>
              <a:t>2</a:t>
            </a:r>
            <a:r>
              <a:rPr lang="pt-BR" sz="4800">
                <a:solidFill>
                  <a:schemeClr val="dk1"/>
                </a:solidFill>
                <a:latin typeface="Calibri"/>
                <a:ea typeface="Calibri"/>
                <a:cs typeface="Calibri"/>
                <a:sym typeface="Calibri"/>
              </a:rPr>
              <a:t> Médico Ortopedista Orientador Membro da SBOP</a:t>
            </a:r>
            <a:endParaRPr sz="4800">
              <a:solidFill>
                <a:schemeClr val="dk1"/>
              </a:solidFill>
              <a:latin typeface="Calibri"/>
              <a:ea typeface="Calibri"/>
              <a:cs typeface="Calibri"/>
              <a:sym typeface="Calibri"/>
            </a:endParaRPr>
          </a:p>
        </p:txBody>
      </p:sp>
      <p:sp>
        <p:nvSpPr>
          <p:cNvPr id="90" name="Google Shape;90;p1"/>
          <p:cNvSpPr/>
          <p:nvPr/>
        </p:nvSpPr>
        <p:spPr>
          <a:xfrm>
            <a:off x="779475" y="11239488"/>
            <a:ext cx="1243500" cy="1137600"/>
          </a:xfrm>
          <a:prstGeom prst="rect">
            <a:avLst/>
          </a:prstGeom>
          <a:solidFill>
            <a:srgbClr val="75757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4800"/>
              <a:t>1</a:t>
            </a:r>
            <a:endParaRPr sz="4800"/>
          </a:p>
        </p:txBody>
      </p:sp>
      <p:sp>
        <p:nvSpPr>
          <p:cNvPr id="91" name="Google Shape;91;p1"/>
          <p:cNvSpPr/>
          <p:nvPr/>
        </p:nvSpPr>
        <p:spPr>
          <a:xfrm>
            <a:off x="779475" y="18930288"/>
            <a:ext cx="1243500" cy="1137600"/>
          </a:xfrm>
          <a:prstGeom prst="rect">
            <a:avLst/>
          </a:prstGeom>
          <a:solidFill>
            <a:srgbClr val="75757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4800"/>
              <a:t>2</a:t>
            </a:r>
            <a:endParaRPr sz="4800"/>
          </a:p>
        </p:txBody>
      </p:sp>
      <p:sp>
        <p:nvSpPr>
          <p:cNvPr id="92" name="Google Shape;92;p1"/>
          <p:cNvSpPr txBox="1"/>
          <p:nvPr/>
        </p:nvSpPr>
        <p:spPr>
          <a:xfrm flipH="1">
            <a:off x="2475700" y="11346588"/>
            <a:ext cx="10870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4800">
                <a:solidFill>
                  <a:schemeClr val="dk1"/>
                </a:solidFill>
                <a:latin typeface="Calibri"/>
                <a:ea typeface="Calibri"/>
                <a:cs typeface="Calibri"/>
                <a:sym typeface="Calibri"/>
              </a:rPr>
              <a:t>INTRODUÇÃO</a:t>
            </a:r>
            <a:endParaRPr sz="4800">
              <a:solidFill>
                <a:schemeClr val="dk1"/>
              </a:solidFill>
              <a:latin typeface="Calibri"/>
              <a:ea typeface="Calibri"/>
              <a:cs typeface="Calibri"/>
              <a:sym typeface="Calibri"/>
            </a:endParaRPr>
          </a:p>
        </p:txBody>
      </p:sp>
      <p:sp>
        <p:nvSpPr>
          <p:cNvPr id="93" name="Google Shape;93;p1"/>
          <p:cNvSpPr txBox="1"/>
          <p:nvPr/>
        </p:nvSpPr>
        <p:spPr>
          <a:xfrm flipH="1">
            <a:off x="779500" y="12832488"/>
            <a:ext cx="12566700" cy="65418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0"/>
              </a:spcBef>
              <a:spcAft>
                <a:spcPts val="0"/>
              </a:spcAft>
              <a:buClr>
                <a:schemeClr val="dk1"/>
              </a:buClr>
              <a:buSzPts val="1100"/>
              <a:buFont typeface="Arial"/>
              <a:buNone/>
            </a:pPr>
            <a:r>
              <a:rPr lang="pt-BR" sz="4800">
                <a:solidFill>
                  <a:schemeClr val="dk1"/>
                </a:solidFill>
                <a:latin typeface="Calibri"/>
                <a:ea typeface="Calibri"/>
                <a:cs typeface="Calibri"/>
                <a:sym typeface="Calibri"/>
              </a:rPr>
              <a:t>As fraturas fisárias do tornozelo pediátrico são uma condição muito comum. O manejo adequado dessas lesões são importantes para a prevenção de complicações e necessitar tratamento conservador ou até cirúrgico </a:t>
            </a:r>
            <a:endParaRPr sz="4800">
              <a:solidFill>
                <a:schemeClr val="dk1"/>
              </a:solidFill>
              <a:latin typeface="Calibri"/>
              <a:ea typeface="Calibri"/>
              <a:cs typeface="Calibri"/>
              <a:sym typeface="Calibri"/>
            </a:endParaRPr>
          </a:p>
          <a:p>
            <a:pPr indent="0" lvl="0" marL="0" rtl="0" algn="l">
              <a:spcBef>
                <a:spcPts val="600"/>
              </a:spcBef>
              <a:spcAft>
                <a:spcPts val="0"/>
              </a:spcAft>
              <a:buNone/>
            </a:pPr>
            <a:r>
              <a:t/>
            </a:r>
            <a:endParaRPr sz="4800">
              <a:solidFill>
                <a:schemeClr val="dk1"/>
              </a:solidFill>
            </a:endParaRPr>
          </a:p>
        </p:txBody>
      </p:sp>
      <p:sp>
        <p:nvSpPr>
          <p:cNvPr id="94" name="Google Shape;94;p1"/>
          <p:cNvSpPr txBox="1"/>
          <p:nvPr/>
        </p:nvSpPr>
        <p:spPr>
          <a:xfrm flipH="1">
            <a:off x="2475700" y="19037388"/>
            <a:ext cx="10870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4800">
                <a:solidFill>
                  <a:schemeClr val="dk1"/>
                </a:solidFill>
                <a:latin typeface="Calibri"/>
                <a:ea typeface="Calibri"/>
                <a:cs typeface="Calibri"/>
                <a:sym typeface="Calibri"/>
              </a:rPr>
              <a:t>OBJETIVOS PRIMÁRIOS E SECUNDÁRIOS</a:t>
            </a:r>
            <a:endParaRPr sz="4800">
              <a:solidFill>
                <a:schemeClr val="dk1"/>
              </a:solidFill>
              <a:latin typeface="Calibri"/>
              <a:ea typeface="Calibri"/>
              <a:cs typeface="Calibri"/>
              <a:sym typeface="Calibri"/>
            </a:endParaRPr>
          </a:p>
        </p:txBody>
      </p:sp>
      <p:sp>
        <p:nvSpPr>
          <p:cNvPr id="95" name="Google Shape;95;p1"/>
          <p:cNvSpPr txBox="1"/>
          <p:nvPr/>
        </p:nvSpPr>
        <p:spPr>
          <a:xfrm flipH="1">
            <a:off x="779500" y="20792413"/>
            <a:ext cx="12566700" cy="54336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0"/>
              </a:spcBef>
              <a:spcAft>
                <a:spcPts val="0"/>
              </a:spcAft>
              <a:buClr>
                <a:schemeClr val="dk1"/>
              </a:buClr>
              <a:buSzPts val="1100"/>
              <a:buFont typeface="Arial"/>
              <a:buNone/>
            </a:pPr>
            <a:r>
              <a:rPr b="1" lang="pt-BR" sz="4800">
                <a:solidFill>
                  <a:schemeClr val="dk1"/>
                </a:solidFill>
                <a:latin typeface="Calibri"/>
                <a:ea typeface="Calibri"/>
                <a:cs typeface="Calibri"/>
                <a:sym typeface="Calibri"/>
              </a:rPr>
              <a:t>	</a:t>
            </a:r>
            <a:r>
              <a:rPr lang="pt-BR" sz="4800">
                <a:solidFill>
                  <a:schemeClr val="dk1"/>
                </a:solidFill>
                <a:latin typeface="Calibri"/>
                <a:ea typeface="Calibri"/>
                <a:cs typeface="Calibri"/>
                <a:sym typeface="Calibri"/>
              </a:rPr>
              <a:t>Analisar as principais abordagens conservadoras ou cirúrgicas, no manejo das lesões fisárias no tornozelo pediátrico. </a:t>
            </a:r>
            <a:endParaRPr sz="4800">
              <a:solidFill>
                <a:schemeClr val="dk1"/>
              </a:solidFill>
              <a:latin typeface="Calibri"/>
              <a:ea typeface="Calibri"/>
              <a:cs typeface="Calibri"/>
              <a:sym typeface="Calibri"/>
            </a:endParaRPr>
          </a:p>
          <a:p>
            <a:pPr indent="457200" lvl="0" marL="0" rtl="0" algn="just">
              <a:lnSpc>
                <a:spcPct val="150000"/>
              </a:lnSpc>
              <a:spcBef>
                <a:spcPts val="0"/>
              </a:spcBef>
              <a:spcAft>
                <a:spcPts val="0"/>
              </a:spcAft>
              <a:buNone/>
            </a:pPr>
            <a:r>
              <a:t/>
            </a:r>
            <a:endParaRPr sz="4800">
              <a:solidFill>
                <a:schemeClr val="dk1"/>
              </a:solidFill>
              <a:latin typeface="Calibri"/>
              <a:ea typeface="Calibri"/>
              <a:cs typeface="Calibri"/>
              <a:sym typeface="Calibri"/>
            </a:endParaRPr>
          </a:p>
          <a:p>
            <a:pPr indent="0" lvl="0" marL="0" rtl="0" algn="l">
              <a:spcBef>
                <a:spcPts val="600"/>
              </a:spcBef>
              <a:spcAft>
                <a:spcPts val="0"/>
              </a:spcAft>
              <a:buNone/>
            </a:pPr>
            <a:r>
              <a:t/>
            </a:r>
            <a:endParaRPr sz="4800">
              <a:solidFill>
                <a:schemeClr val="dk1"/>
              </a:solidFill>
            </a:endParaRPr>
          </a:p>
        </p:txBody>
      </p:sp>
      <p:sp>
        <p:nvSpPr>
          <p:cNvPr id="96" name="Google Shape;96;p1"/>
          <p:cNvSpPr/>
          <p:nvPr/>
        </p:nvSpPr>
        <p:spPr>
          <a:xfrm>
            <a:off x="779475" y="24683388"/>
            <a:ext cx="1243500" cy="1137600"/>
          </a:xfrm>
          <a:prstGeom prst="rect">
            <a:avLst/>
          </a:prstGeom>
          <a:solidFill>
            <a:srgbClr val="75757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4800"/>
              <a:t>3</a:t>
            </a:r>
            <a:endParaRPr sz="4800"/>
          </a:p>
        </p:txBody>
      </p:sp>
      <p:sp>
        <p:nvSpPr>
          <p:cNvPr id="97" name="Google Shape;97;p1"/>
          <p:cNvSpPr txBox="1"/>
          <p:nvPr/>
        </p:nvSpPr>
        <p:spPr>
          <a:xfrm flipH="1">
            <a:off x="2475700" y="24790488"/>
            <a:ext cx="10870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4800">
                <a:solidFill>
                  <a:schemeClr val="dk1"/>
                </a:solidFill>
                <a:latin typeface="Calibri"/>
                <a:ea typeface="Calibri"/>
                <a:cs typeface="Calibri"/>
                <a:sym typeface="Calibri"/>
              </a:rPr>
              <a:t>MATERIAIS E MÉTODOS</a:t>
            </a:r>
            <a:endParaRPr sz="4800">
              <a:solidFill>
                <a:schemeClr val="dk1"/>
              </a:solidFill>
              <a:latin typeface="Calibri"/>
              <a:ea typeface="Calibri"/>
              <a:cs typeface="Calibri"/>
              <a:sym typeface="Calibri"/>
            </a:endParaRPr>
          </a:p>
        </p:txBody>
      </p:sp>
      <p:sp>
        <p:nvSpPr>
          <p:cNvPr id="98" name="Google Shape;98;p1"/>
          <p:cNvSpPr txBox="1"/>
          <p:nvPr/>
        </p:nvSpPr>
        <p:spPr>
          <a:xfrm flipH="1">
            <a:off x="779500" y="26393113"/>
            <a:ext cx="12566700" cy="53565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1200"/>
              </a:spcBef>
              <a:spcAft>
                <a:spcPts val="1200"/>
              </a:spcAft>
              <a:buNone/>
            </a:pPr>
            <a:r>
              <a:rPr lang="pt-BR" sz="4800">
                <a:solidFill>
                  <a:schemeClr val="dk1"/>
                </a:solidFill>
                <a:latin typeface="Calibri"/>
                <a:ea typeface="Calibri"/>
                <a:cs typeface="Calibri"/>
                <a:sym typeface="Calibri"/>
              </a:rPr>
              <a:t>Trata-se de uma revisão de literatura baseada na seleção de artigos científicos disponíveis em bases de dados, como PubMed e Pubmed Central , utilizando os descritores: “pediatric”,</a:t>
            </a:r>
            <a:r>
              <a:rPr lang="pt-BR" sz="4800">
                <a:solidFill>
                  <a:srgbClr val="1B1B1B"/>
                </a:solidFill>
                <a:highlight>
                  <a:srgbClr val="FFFFFF"/>
                </a:highlight>
                <a:latin typeface="Calibri"/>
                <a:ea typeface="Calibri"/>
                <a:cs typeface="Calibri"/>
                <a:sym typeface="Calibri"/>
              </a:rPr>
              <a:t> “</a:t>
            </a:r>
            <a:r>
              <a:rPr lang="pt-BR" sz="4800">
                <a:solidFill>
                  <a:schemeClr val="dk1"/>
                </a:solidFill>
                <a:highlight>
                  <a:srgbClr val="FFFFFF"/>
                </a:highlight>
                <a:latin typeface="Calibri"/>
                <a:ea typeface="Calibri"/>
                <a:cs typeface="Calibri"/>
                <a:sym typeface="Calibri"/>
              </a:rPr>
              <a:t>physeal ankle fracture” e “treatment”.</a:t>
            </a:r>
            <a:endParaRPr sz="4800">
              <a:solidFill>
                <a:schemeClr val="dk1"/>
              </a:solidFill>
              <a:latin typeface="Calibri"/>
              <a:ea typeface="Calibri"/>
              <a:cs typeface="Calibri"/>
              <a:sym typeface="Calibri"/>
            </a:endParaRPr>
          </a:p>
        </p:txBody>
      </p:sp>
      <p:sp>
        <p:nvSpPr>
          <p:cNvPr id="99" name="Google Shape;99;p1"/>
          <p:cNvSpPr/>
          <p:nvPr/>
        </p:nvSpPr>
        <p:spPr>
          <a:xfrm>
            <a:off x="779475" y="32321738"/>
            <a:ext cx="1243500" cy="1137600"/>
          </a:xfrm>
          <a:prstGeom prst="rect">
            <a:avLst/>
          </a:prstGeom>
          <a:solidFill>
            <a:srgbClr val="75757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4800"/>
              <a:t>4</a:t>
            </a:r>
            <a:endParaRPr sz="4800"/>
          </a:p>
        </p:txBody>
      </p:sp>
      <p:sp>
        <p:nvSpPr>
          <p:cNvPr id="100" name="Google Shape;100;p1"/>
          <p:cNvSpPr txBox="1"/>
          <p:nvPr/>
        </p:nvSpPr>
        <p:spPr>
          <a:xfrm flipH="1">
            <a:off x="2475700" y="32428838"/>
            <a:ext cx="10870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4800">
                <a:solidFill>
                  <a:schemeClr val="dk1"/>
                </a:solidFill>
                <a:latin typeface="Calibri"/>
                <a:ea typeface="Calibri"/>
                <a:cs typeface="Calibri"/>
                <a:sym typeface="Calibri"/>
              </a:rPr>
              <a:t>RESULTADOS</a:t>
            </a:r>
            <a:endParaRPr sz="4800">
              <a:solidFill>
                <a:schemeClr val="dk1"/>
              </a:solidFill>
              <a:latin typeface="Calibri"/>
              <a:ea typeface="Calibri"/>
              <a:cs typeface="Calibri"/>
              <a:sym typeface="Calibri"/>
            </a:endParaRPr>
          </a:p>
        </p:txBody>
      </p:sp>
      <p:sp>
        <p:nvSpPr>
          <p:cNvPr id="101" name="Google Shape;101;p1"/>
          <p:cNvSpPr txBox="1"/>
          <p:nvPr/>
        </p:nvSpPr>
        <p:spPr>
          <a:xfrm flipH="1">
            <a:off x="779500" y="34031463"/>
            <a:ext cx="12566700" cy="53565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1200"/>
              </a:spcBef>
              <a:spcAft>
                <a:spcPts val="2700"/>
              </a:spcAft>
              <a:buClr>
                <a:schemeClr val="dk1"/>
              </a:buClr>
              <a:buSzPts val="1100"/>
              <a:buFont typeface="Arial"/>
              <a:buNone/>
            </a:pPr>
            <a:r>
              <a:rPr lang="pt-BR" sz="4800">
                <a:solidFill>
                  <a:schemeClr val="dk1"/>
                </a:solidFill>
                <a:latin typeface="Calibri"/>
                <a:ea typeface="Calibri"/>
                <a:cs typeface="Calibri"/>
                <a:sym typeface="Calibri"/>
              </a:rPr>
              <a:t>	A análise dos artigos coletados revelou que as fraturas fisárias no tornozelo infantil ocorrem principalmente devido a um trauma na região de </a:t>
            </a:r>
            <a:r>
              <a:rPr lang="pt-BR" sz="4800">
                <a:solidFill>
                  <a:schemeClr val="dk1"/>
                </a:solidFill>
                <a:latin typeface="Calibri"/>
                <a:ea typeface="Calibri"/>
                <a:cs typeface="Calibri"/>
                <a:sym typeface="Calibri"/>
              </a:rPr>
              <a:t>crescimento, podendo comprometer o crescimento ou deformidades. </a:t>
            </a:r>
            <a:endParaRPr sz="4800">
              <a:solidFill>
                <a:schemeClr val="dk1"/>
              </a:solidFill>
              <a:latin typeface="Calibri"/>
              <a:ea typeface="Calibri"/>
              <a:cs typeface="Calibri"/>
              <a:sym typeface="Calibri"/>
            </a:endParaRPr>
          </a:p>
        </p:txBody>
      </p:sp>
      <p:sp>
        <p:nvSpPr>
          <p:cNvPr id="102" name="Google Shape;102;p1"/>
          <p:cNvSpPr txBox="1"/>
          <p:nvPr/>
        </p:nvSpPr>
        <p:spPr>
          <a:xfrm flipH="1">
            <a:off x="15301875" y="11346600"/>
            <a:ext cx="12566700" cy="14568900"/>
          </a:xfrm>
          <a:prstGeom prst="rect">
            <a:avLst/>
          </a:prstGeom>
          <a:noFill/>
          <a:ln>
            <a:noFill/>
          </a:ln>
        </p:spPr>
        <p:txBody>
          <a:bodyPr anchorCtr="0" anchor="t" bIns="91425" lIns="91425" spcFirstLastPara="1" rIns="91425" wrap="square" tIns="91425">
            <a:spAutoFit/>
          </a:bodyPr>
          <a:lstStyle/>
          <a:p>
            <a:pPr indent="0" lvl="0" marL="0" rtl="0" algn="just">
              <a:lnSpc>
                <a:spcPct val="150000"/>
              </a:lnSpc>
              <a:spcBef>
                <a:spcPts val="1200"/>
              </a:spcBef>
              <a:spcAft>
                <a:spcPts val="0"/>
              </a:spcAft>
              <a:buNone/>
            </a:pPr>
            <a:r>
              <a:rPr lang="pt-BR" sz="4800">
                <a:solidFill>
                  <a:schemeClr val="dk1"/>
                </a:solidFill>
                <a:latin typeface="Calibri"/>
                <a:ea typeface="Calibri"/>
                <a:cs typeface="Calibri"/>
                <a:sym typeface="Calibri"/>
              </a:rPr>
              <a:t>O manejo clínico depende do grau de da lesão. Fraturas não desviadas ou com desalinhamento menor que 2 mm, são indicadoras de um tratamento conservador, por meio de gesso abaixo do joelho, por um período de 4 semanas. Fratura com desvios maiores que 2 mm, é indicado redução anatômica fechada ou redução aberta e fixação interna.  </a:t>
            </a:r>
            <a:endParaRPr sz="4800">
              <a:solidFill>
                <a:schemeClr val="dk1"/>
              </a:solidFill>
              <a:latin typeface="Calibri"/>
              <a:ea typeface="Calibri"/>
              <a:cs typeface="Calibri"/>
              <a:sym typeface="Calibri"/>
            </a:endParaRPr>
          </a:p>
          <a:p>
            <a:pPr indent="457200" lvl="0" marL="0" rtl="0" algn="just">
              <a:lnSpc>
                <a:spcPct val="150000"/>
              </a:lnSpc>
              <a:spcBef>
                <a:spcPts val="2700"/>
              </a:spcBef>
              <a:spcAft>
                <a:spcPts val="2700"/>
              </a:spcAft>
              <a:buNone/>
            </a:pPr>
            <a:r>
              <a:rPr lang="pt-BR" sz="4800">
                <a:solidFill>
                  <a:schemeClr val="dk1"/>
                </a:solidFill>
                <a:latin typeface="Calibri"/>
                <a:ea typeface="Calibri"/>
                <a:cs typeface="Calibri"/>
                <a:sym typeface="Calibri"/>
              </a:rPr>
              <a:t>O tratamento conservador é a primeira escolha na maioria dos casos, deixando a abordagem cirúrgica quando a redução fechada não foi alcançada, preservando a fise para prevenir o comprometimento do crescimento.</a:t>
            </a:r>
            <a:endParaRPr sz="4800">
              <a:solidFill>
                <a:schemeClr val="dk1"/>
              </a:solidFill>
              <a:latin typeface="Calibri"/>
              <a:ea typeface="Calibri"/>
              <a:cs typeface="Calibri"/>
              <a:sym typeface="Calibri"/>
            </a:endParaRPr>
          </a:p>
        </p:txBody>
      </p:sp>
      <p:sp>
        <p:nvSpPr>
          <p:cNvPr id="103" name="Google Shape;103;p1"/>
          <p:cNvSpPr/>
          <p:nvPr/>
        </p:nvSpPr>
        <p:spPr>
          <a:xfrm>
            <a:off x="15301875" y="26659188"/>
            <a:ext cx="1243500" cy="1137600"/>
          </a:xfrm>
          <a:prstGeom prst="rect">
            <a:avLst/>
          </a:prstGeom>
          <a:solidFill>
            <a:srgbClr val="75757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4800"/>
              <a:t>5</a:t>
            </a:r>
            <a:endParaRPr sz="4800"/>
          </a:p>
        </p:txBody>
      </p:sp>
      <p:sp>
        <p:nvSpPr>
          <p:cNvPr id="104" name="Google Shape;104;p1"/>
          <p:cNvSpPr txBox="1"/>
          <p:nvPr/>
        </p:nvSpPr>
        <p:spPr>
          <a:xfrm flipH="1">
            <a:off x="16845675" y="26766288"/>
            <a:ext cx="10870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4800">
                <a:solidFill>
                  <a:schemeClr val="dk1"/>
                </a:solidFill>
                <a:latin typeface="Calibri"/>
                <a:ea typeface="Calibri"/>
                <a:cs typeface="Calibri"/>
                <a:sym typeface="Calibri"/>
              </a:rPr>
              <a:t>DISCUSSÃO E CONCLUSÕES</a:t>
            </a:r>
            <a:endParaRPr sz="4800">
              <a:solidFill>
                <a:schemeClr val="dk1"/>
              </a:solidFill>
              <a:latin typeface="Calibri"/>
              <a:ea typeface="Calibri"/>
              <a:cs typeface="Calibri"/>
              <a:sym typeface="Calibri"/>
            </a:endParaRPr>
          </a:p>
        </p:txBody>
      </p:sp>
      <p:sp>
        <p:nvSpPr>
          <p:cNvPr id="105" name="Google Shape;105;p1"/>
          <p:cNvSpPr txBox="1"/>
          <p:nvPr/>
        </p:nvSpPr>
        <p:spPr>
          <a:xfrm flipH="1">
            <a:off x="15301875" y="28167463"/>
            <a:ext cx="12566700" cy="7919400"/>
          </a:xfrm>
          <a:prstGeom prst="rect">
            <a:avLst/>
          </a:prstGeom>
          <a:noFill/>
          <a:ln>
            <a:noFill/>
          </a:ln>
        </p:spPr>
        <p:txBody>
          <a:bodyPr anchorCtr="0" anchor="t" bIns="91425" lIns="91425" spcFirstLastPara="1" rIns="91425" wrap="square" tIns="91425">
            <a:spAutoFit/>
          </a:bodyPr>
          <a:lstStyle/>
          <a:p>
            <a:pPr indent="457200" lvl="0" marL="0" rtl="0" algn="just">
              <a:lnSpc>
                <a:spcPct val="150000"/>
              </a:lnSpc>
              <a:spcBef>
                <a:spcPts val="1200"/>
              </a:spcBef>
              <a:spcAft>
                <a:spcPts val="0"/>
              </a:spcAft>
              <a:buClr>
                <a:schemeClr val="dk1"/>
              </a:buClr>
              <a:buSzPts val="1100"/>
              <a:buFont typeface="Arial"/>
              <a:buNone/>
            </a:pPr>
            <a:r>
              <a:rPr lang="pt-BR" sz="4800">
                <a:solidFill>
                  <a:schemeClr val="dk1"/>
                </a:solidFill>
                <a:latin typeface="Calibri"/>
                <a:ea typeface="Calibri"/>
                <a:cs typeface="Calibri"/>
                <a:sym typeface="Calibri"/>
              </a:rPr>
              <a:t>O manejo das lesões fisárias no tornozelo infantil deve ser individualizado. Casos estáveis respondem bem ao tratamento conservador, enquanto instabilidades exigem cirurgia. O acompanhamento é essencial para detectar deformidades futuras.</a:t>
            </a:r>
            <a:endParaRPr sz="4800">
              <a:solidFill>
                <a:schemeClr val="dk1"/>
              </a:solidFill>
              <a:latin typeface="Calibri"/>
              <a:ea typeface="Calibri"/>
              <a:cs typeface="Calibri"/>
              <a:sym typeface="Calibri"/>
            </a:endParaRPr>
          </a:p>
          <a:p>
            <a:pPr indent="457200" lvl="0" marL="0" rtl="0" algn="just">
              <a:lnSpc>
                <a:spcPct val="150000"/>
              </a:lnSpc>
              <a:spcBef>
                <a:spcPts val="2700"/>
              </a:spcBef>
              <a:spcAft>
                <a:spcPts val="1200"/>
              </a:spcAft>
              <a:buNone/>
            </a:pPr>
            <a:r>
              <a:t/>
            </a:r>
            <a:endParaRPr sz="4800">
              <a:solidFill>
                <a:schemeClr val="dk1"/>
              </a:solidFill>
              <a:latin typeface="Calibri"/>
              <a:ea typeface="Calibri"/>
              <a:cs typeface="Calibri"/>
              <a:sym typeface="Calibri"/>
            </a:endParaRPr>
          </a:p>
        </p:txBody>
      </p:sp>
      <p:sp>
        <p:nvSpPr>
          <p:cNvPr id="106" name="Google Shape;106;p1"/>
          <p:cNvSpPr/>
          <p:nvPr/>
        </p:nvSpPr>
        <p:spPr>
          <a:xfrm>
            <a:off x="15301875" y="34949263"/>
            <a:ext cx="1243500" cy="1137600"/>
          </a:xfrm>
          <a:prstGeom prst="rect">
            <a:avLst/>
          </a:prstGeom>
          <a:solidFill>
            <a:srgbClr val="75757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pt-BR" sz="4800"/>
              <a:t>6</a:t>
            </a:r>
            <a:endParaRPr sz="4800"/>
          </a:p>
        </p:txBody>
      </p:sp>
      <p:sp>
        <p:nvSpPr>
          <p:cNvPr id="107" name="Google Shape;107;p1"/>
          <p:cNvSpPr txBox="1"/>
          <p:nvPr/>
        </p:nvSpPr>
        <p:spPr>
          <a:xfrm flipH="1">
            <a:off x="16845675" y="35056363"/>
            <a:ext cx="10870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t-BR" sz="4800">
                <a:solidFill>
                  <a:schemeClr val="dk1"/>
                </a:solidFill>
                <a:latin typeface="Calibri"/>
                <a:ea typeface="Calibri"/>
                <a:cs typeface="Calibri"/>
                <a:sym typeface="Calibri"/>
              </a:rPr>
              <a:t>REFERÊNCIAS BIBLIOGRÁFICAS</a:t>
            </a:r>
            <a:endParaRPr sz="4800">
              <a:solidFill>
                <a:schemeClr val="dk1"/>
              </a:solidFill>
              <a:latin typeface="Calibri"/>
              <a:ea typeface="Calibri"/>
              <a:cs typeface="Calibri"/>
              <a:sym typeface="Calibri"/>
            </a:endParaRPr>
          </a:p>
        </p:txBody>
      </p:sp>
      <p:pic>
        <p:nvPicPr>
          <p:cNvPr id="108" name="Google Shape;108;p1" title="frame.png"/>
          <p:cNvPicPr preferRelativeResize="0"/>
          <p:nvPr/>
        </p:nvPicPr>
        <p:blipFill>
          <a:blip r:embed="R0c1047a33f53495c">
            <a:alphaModFix/>
          </a:blip>
          <a:stretch>
            <a:fillRect/>
          </a:stretch>
        </p:blipFill>
        <p:spPr>
          <a:xfrm>
            <a:off x="18300475" y="36239263"/>
            <a:ext cx="3465487" cy="3465487"/>
          </a:xfrm>
          <a:prstGeom prst="rect">
            <a:avLst/>
          </a:prstGeom>
          <a:noFill/>
          <a:ln>
            <a:noFill/>
          </a:ln>
        </p:spPr>
      </p:pic>
    </p:spTree>
  </p:cSld>
  <p:clrMapOvr>
    <a:masterClrMapping/>
  </p:clrMapOvr>
</p:sld>
</file>

<file path=docProps/app.xml><?xml version="1.0" encoding="utf-8"?>
<Properties xmlns="http://schemas.openxmlformats.org/officeDocument/2006/extended-properties" xmlns:vt="http://schemas.openxmlformats.org/officeDocument/2006/docPropsVTypes">
  <Template>Office Theme</Template>
  <TotalTime>155</TotalTime>
  <Words>834</Words>
  <Application>Microsoft Macintosh PowerPoint</Application>
  <PresentationFormat>Personalizar</PresentationFormat>
  <Paragraphs>75</Paragraphs>
  <Slides>1</Slides>
  <Notes>0</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1</vt:i4>
      </vt:variant>
    </vt:vector>
  </HeadingPairs>
  <TitlesOfParts>
    <vt:vector size="6" baseType="lpstr">
      <vt:lpstr>Aptos</vt:lpstr>
      <vt:lpstr>Aptos Display</vt:lpstr>
      <vt:lpstr>Arial</vt:lpstr>
      <vt:lpstr>Calibri</vt:lpstr>
      <vt:lpstr>Tema do Office</vt:lpstr>
      <vt:lpstr>Apresentação do PowerPoint</vt:lpstr>
    </vt:vector>
  </TitlesOfParts>
  <Company/>
  <LinksUpToDate>false</LinksUpToDate>
  <SharedDoc>false</SharedDoc>
  <HyperlinksChanged>false</HyperlinksChanged>
  <AppVersion>16.0000</AppVersion>
</Properties>
</file>

<file path=docProps/core.xml><?xml version="1.0" encoding="utf-8"?>
<coreProperties xmlns:dc="http://purl.org/dc/elements/1.1/" xmlns:dcterms="http://purl.org/dc/terms/" xmlns:xsi="http://www.w3.org/2001/XMLSchema-instance" xmlns="http://schemas.openxmlformats.org/package/2006/metadata/core-properties">
  <dc:title>Apresentação do PowerPoint</dc:title>
  <dc:creator>Selma Demétrio</dc:creator>
  <lastModifiedBy>Ricardo Streitas</lastModifiedBy>
  <revision>13</revision>
  <lastPrinted>2025-05-06T23:24:37.0000000Z</lastPrinted>
  <dcterms:created xsi:type="dcterms:W3CDTF">2025-03-17T16:47:21.0000000Z</dcterms:created>
  <dcterms:modified xsi:type="dcterms:W3CDTF">2025-05-15T15:00:42.5660000Z</dcterms:modified>
</coreProperties>
</file>