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emf" ContentType="image/x-emf"/>
  <Default Extension="bin" ContentType="application/vnd.openxmlformats-officedocument.oleObject"/>
  <Default Extension="vml" ContentType="application/vnd.openxmlformats-officedocument.vmlDrawing"/>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7.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42.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55.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60.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7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slides/slide19.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d043e4e0c9694107" /><Relationship Type="http://schemas.openxmlformats.org/package/2006/relationships/metadata/core-properties" Target="/docProps/core.xml" Id="R76575f0a3b6143a1" /><Relationship Type="http://schemas.openxmlformats.org/officeDocument/2006/relationships/extended-properties" Target="/docProps/app.xml" Id="R9a7081ffb1e94a0d"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73beed01e16347d5"/>
    <p:sldMasterId id="2147483660" r:id="R4cb1742d158a408e"/>
    <p:sldMasterId id="2147483672" r:id="Ra01ff9f28081471a"/>
    <p:sldMasterId id="2147483684" r:id="Rf533f8416307471b"/>
    <p:sldMasterId id="2147483696" r:id="R98c38cbe63ef4b9e"/>
    <p:sldMasterId id="2147483708" r:id="R6e96eb90fe5845fb"/>
    <p:sldMasterId id="2147483720" r:id="R4f15ebd95bfe4818"/>
  </p:sldMasterIdLst>
  <p:notesMasterIdLst>
    <p:notesMasterId r:id="R86421ec528f14b9c"/>
  </p:notesMasterIdLst>
  <p:sldIdLst>
    <p:sldId id="256" r:id="R5f00b02680254028"/>
    <p:sldId id="257" r:id="R7177fb2dc8274d2f"/>
    <p:sldId id="258" r:id="R2900bc0688d7430c"/>
    <p:sldId id="259" r:id="Rf9a066b1f6a54e68"/>
    <p:sldId id="260" r:id="Rae1253bfe117418f"/>
    <p:sldId id="261" r:id="R0472e3fb897142d5"/>
    <p:sldId id="262" r:id="Rb46eff8236f64220"/>
    <p:sldId id="263" r:id="R4305f0168b3d4b13"/>
    <p:sldId id="264" r:id="Rad23f44c18c64e40"/>
    <p:sldId id="265" r:id="Rc8f2dec6b7a04d34"/>
    <p:sldId id="266" r:id="Ra4f452320fe44c8f"/>
    <p:sldId id="267" r:id="R39af713993004dd1"/>
    <p:sldId id="268" r:id="R491233d1e6164644"/>
    <p:sldId id="269" r:id="R0248e737ef0443d1"/>
    <p:sldId id="270" r:id="Rede3afc547dd4157"/>
    <p:sldId id="271" r:id="Rdeccfb46c06945c9"/>
    <p:sldId id="272" r:id="R8e02daa155a24d97"/>
    <p:sldId id="273" r:id="R1b820a00c50842f3"/>
    <p:sldId id="274" r:id="Rc71d7d8227484843"/>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viewProps.xml><?xml version="1.0" encoding="utf-8"?>
<p:viewPr xmlns:a="http://schemas.openxmlformats.org/drawingml/2006/main" xmlns:r="http://schemas.openxmlformats.org/officeDocument/2006/relationships" xmlns:p="http://schemas.openxmlformats.org/presentationml/2006/main">
  <p:normalViewPr>
    <p:restoredLeft sz="16702" autoAdjust="0"/>
    <p:restoredTop sz="94674"/>
  </p:normalViewPr>
  <p:slideViewPr>
    <p:cSldViewPr snapToGrid="0">
      <p:cViewPr>
        <p:scale>
          <a:sx n="20" d="100"/>
          <a:sy n="20" d="100"/>
        </p:scale>
        <p:origin x="1476" y="-240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86421ec528f14b9c" /><Relationship Type="http://schemas.openxmlformats.org/officeDocument/2006/relationships/presProps" Target="/ppt/presProps.xml" Id="Rc0fe6658d5ed42d1" /><Relationship Type="http://schemas.openxmlformats.org/officeDocument/2006/relationships/viewProps" Target="/ppt/viewProps.xml" Id="R659fceca608b43e6" /><Relationship Type="http://schemas.openxmlformats.org/officeDocument/2006/relationships/slideMaster" Target="/ppt/slideMasters/slideMaster1.xml" Id="R73beed01e16347d5" /><Relationship Type="http://schemas.openxmlformats.org/officeDocument/2006/relationships/theme" Target="/ppt/slideMasters/theme/theme2.xml" Id="Rd0f8aa8b5c894e06" /><Relationship Type="http://schemas.openxmlformats.org/officeDocument/2006/relationships/slideMaster" Target="/ppt/slideMasters/slideMaster2.xml" Id="R4cb1742d158a408e" /><Relationship Type="http://schemas.openxmlformats.org/officeDocument/2006/relationships/slideMaster" Target="/ppt/slideMasters/slideMaster3.xml" Id="Ra01ff9f28081471a" /><Relationship Type="http://schemas.openxmlformats.org/officeDocument/2006/relationships/slideMaster" Target="/ppt/slideMasters/slideMaster4.xml" Id="Rf533f8416307471b" /><Relationship Type="http://schemas.openxmlformats.org/officeDocument/2006/relationships/slideMaster" Target="/ppt/slideMasters/slideMaster5.xml" Id="R98c38cbe63ef4b9e" /><Relationship Type="http://schemas.openxmlformats.org/officeDocument/2006/relationships/slideMaster" Target="/ppt/slideMasters/slideMaster6.xml" Id="R6e96eb90fe5845fb" /><Relationship Type="http://schemas.openxmlformats.org/officeDocument/2006/relationships/slideMaster" Target="/ppt/slideMasters/slideMaster7.xml" Id="R4f15ebd95bfe4818" /><Relationship Type="http://schemas.openxmlformats.org/officeDocument/2006/relationships/slide" Target="/ppt/slides/slide1.xml" Id="R5f00b02680254028" /><Relationship Type="http://schemas.openxmlformats.org/officeDocument/2006/relationships/slide" Target="/ppt/slides/slide2.xml" Id="R7177fb2dc8274d2f" /><Relationship Type="http://schemas.openxmlformats.org/officeDocument/2006/relationships/slide" Target="/ppt/slides/slide3.xml" Id="R2900bc0688d7430c" /><Relationship Type="http://schemas.openxmlformats.org/officeDocument/2006/relationships/slide" Target="/ppt/slides/slide4.xml" Id="Rf9a066b1f6a54e68" /><Relationship Type="http://schemas.openxmlformats.org/officeDocument/2006/relationships/slide" Target="/ppt/slides/slide5.xml" Id="Rae1253bfe117418f" /><Relationship Type="http://schemas.openxmlformats.org/officeDocument/2006/relationships/slide" Target="/ppt/slides/slide6.xml" Id="R0472e3fb897142d5" /><Relationship Type="http://schemas.openxmlformats.org/officeDocument/2006/relationships/slide" Target="/ppt/slides/slide7.xml" Id="Rb46eff8236f64220" /><Relationship Type="http://schemas.openxmlformats.org/officeDocument/2006/relationships/slide" Target="/ppt/slides/slide8.xml" Id="R4305f0168b3d4b13" /><Relationship Type="http://schemas.openxmlformats.org/officeDocument/2006/relationships/slide" Target="/ppt/slides/slide9.xml" Id="Rad23f44c18c64e40" /><Relationship Type="http://schemas.openxmlformats.org/officeDocument/2006/relationships/slide" Target="/ppt/slides/slide10.xml" Id="Rc8f2dec6b7a04d34" /><Relationship Type="http://schemas.openxmlformats.org/officeDocument/2006/relationships/slide" Target="/ppt/slides/slide11.xml" Id="Ra4f452320fe44c8f" /><Relationship Type="http://schemas.openxmlformats.org/officeDocument/2006/relationships/slide" Target="/ppt/slides/slide12.xml" Id="R39af713993004dd1" /><Relationship Type="http://schemas.openxmlformats.org/officeDocument/2006/relationships/slide" Target="/ppt/slides/slide13.xml" Id="R491233d1e6164644" /><Relationship Type="http://schemas.openxmlformats.org/officeDocument/2006/relationships/slide" Target="/ppt/slides/slide14.xml" Id="R0248e737ef0443d1" /><Relationship Type="http://schemas.openxmlformats.org/officeDocument/2006/relationships/slide" Target="/ppt/slides/slide15.xml" Id="Rede3afc547dd4157" /><Relationship Type="http://schemas.openxmlformats.org/officeDocument/2006/relationships/slide" Target="/ppt/slides/slide16.xml" Id="Rdeccfb46c06945c9" /><Relationship Type="http://schemas.openxmlformats.org/officeDocument/2006/relationships/slide" Target="/ppt/slides/slide17.xml" Id="R8e02daa155a24d97" /><Relationship Type="http://schemas.openxmlformats.org/officeDocument/2006/relationships/slide" Target="/ppt/slides/slide18.xml" Id="R1b820a00c50842f3" /><Relationship Type="http://schemas.openxmlformats.org/officeDocument/2006/relationships/slide" Target="/ppt/slides/slide19.xml" Id="Rc71d7d8227484843" /></Relationships>
</file>

<file path=ppt/drawings/_rels/vmldrawing.vml.rels>&#65279;<?xml version="1.0" encoding="utf-8"?><Relationships xmlns="http://schemas.openxmlformats.org/package/2006/relationships"><Relationship Type="http://schemas.openxmlformats.org/officeDocument/2006/relationships/image" Target="/ppt/media/image.emf" Id="Rf276ba0695a2451c" /></Relationships>
</file>

<file path=ppt/drawings/_rels/vmldrawing2.vml.rels>&#65279;<?xml version="1.0" encoding="utf-8"?><Relationships xmlns="http://schemas.openxmlformats.org/package/2006/relationships"><Relationship Type="http://schemas.openxmlformats.org/officeDocument/2006/relationships/image" Target="/ppt/media/image2.emf" Id="R7d50c15932fd4755"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e5b9d1e8064d4a14"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4FD8-FCFA-3643-9209-C6A7C861D47D}" type="datetimeFigureOut">
              <a:rPr lang="pt-BR"/>
              <a:t>10/05/2025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66BE4-2540-DE43-BF80-8A71E94C5F6F}" type="slidenum">
              <a:rPr lang="pt-BR"/>
              <a:t>‹nº›</a:t>
            </a:fld>
            <a:endParaRPr lang="pt-BR"/>
          </a:p>
        </p:txBody>
      </p:sp>
    </p:spTree>
    <p:extLst>
      <p:ext uri="{BB962C8B-B14F-4D97-AF65-F5344CB8AC3E}">
        <p14:creationId xmlns:p14="http://schemas.microsoft.com/office/powerpoint/2010/main" val="1713197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5.xml" Id="R1777bc4e53394443" /><Relationship Type="http://schemas.openxmlformats.org/officeDocument/2006/relationships/notesMaster" Target="/ppt/notesMasters/notesMaster1.xml" Id="R2ef96ada3a55428b" /></Relationships>
</file>

<file path=ppt/notesSlides/_rels/notesSlide2.xml.rels>&#65279;<?xml version="1.0" encoding="utf-8"?><Relationships xmlns="http://schemas.openxmlformats.org/package/2006/relationships"><Relationship Type="http://schemas.openxmlformats.org/officeDocument/2006/relationships/slide" Target="/ppt/slides/slide16.xml" Id="R2516228d956f46b8" /><Relationship Type="http://schemas.openxmlformats.org/officeDocument/2006/relationships/notesMaster" Target="/ppt/notesMasters/notesMaster1.xml" Id="R838baf4347174daa" /></Relationships>
</file>

<file path=ppt/notesSlides/_rels/notesSlide3.xml.rels>&#65279;<?xml version="1.0" encoding="utf-8"?><Relationships xmlns="http://schemas.openxmlformats.org/package/2006/relationships"><Relationship Type="http://schemas.openxmlformats.org/officeDocument/2006/relationships/slide" Target="/ppt/slides/slide17.xml" Id="Ra0c080a43b34421e" /><Relationship Type="http://schemas.openxmlformats.org/officeDocument/2006/relationships/notesMaster" Target="/ppt/notesMasters/notesMaster1.xml" Id="R50e80df6c8ee4bb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8766BE4-2540-DE43-BF80-8A71E94C5F6F}" type="slidenum">
              <a:rPr lang="pt-BR"/>
              <a:t>1</a:t>
            </a:fld>
            <a:endParaRPr lang="pt-BR"/>
          </a:p>
        </p:txBody>
      </p:sp>
    </p:spTree>
    <p:extLst>
      <p:ext uri="{BB962C8B-B14F-4D97-AF65-F5344CB8AC3E}">
        <p14:creationId xmlns:p14="http://schemas.microsoft.com/office/powerpoint/2010/main" val="253805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87EC0F7-8A6F-4E17-B285-64C8B3F49E9D}" type="slidenum">
              <a:rPr lang="pt-BR"/>
              <a:t>1</a:t>
            </a:fld>
            <a:endParaRPr lang="pt-BR"/>
          </a:p>
        </p:txBody>
      </p:sp>
    </p:spTree>
    <p:extLst>
      <p:ext uri="{BB962C8B-B14F-4D97-AF65-F5344CB8AC3E}">
        <p14:creationId xmlns:p14="http://schemas.microsoft.com/office/powerpoint/2010/main" val="370189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10B5AE0-1F55-46A1-BFA5-E0B7052FC069}" type="slidenum">
              <a:rPr lang="pt-BR"/>
              <a:t>1</a:t>
            </a:fld>
            <a:endParaRPr lang="pt-BR"/>
          </a:p>
        </p:txBody>
      </p:sp>
    </p:spTree>
    <p:extLst>
      <p:ext uri="{BB962C8B-B14F-4D97-AF65-F5344CB8AC3E}">
        <p14:creationId xmlns:p14="http://schemas.microsoft.com/office/powerpoint/2010/main" val="3242937065"/>
      </p:ext>
    </p:extLst>
  </p:cSld>
  <p:clrMapOvr>
    <a:masterClrMapping/>
  </p:clrMapOvr>
</p:note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a248a2a601c748cc"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2.xml" Id="R3870d96b266c462d"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4292d0b2b80e4606" /></Relationships>
</file>

<file path=ppt/slideLayouts/_rels/slideLayout42.xml.rels>&#65279;<?xml version="1.0" encoding="utf-8"?><Relationships xmlns="http://schemas.openxmlformats.org/package/2006/relationships"><Relationship Type="http://schemas.openxmlformats.org/officeDocument/2006/relationships/slideMaster" Target="/ppt/slideMasters/slideMaster4.xml" Id="R8893aebca4104bed"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f7f557f45067402c" /></Relationships>
</file>

<file path=ppt/slideLayouts/_rels/slideLayout55.xml.rels>&#65279;<?xml version="1.0" encoding="utf-8"?><Relationships xmlns="http://schemas.openxmlformats.org/package/2006/relationships"><Relationship Type="http://schemas.openxmlformats.org/officeDocument/2006/relationships/slideMaster" Target="/ppt/slideMasters/slideMaster5.xml" Id="R5ee970cec7704028"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6.xml" Id="R50dfcf1cb85b4171"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7.xml" Id="R6d01da5120c54d9c" /></Relationships>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8A81EF6-97D0-4AA5-BE18-2776E37B943D}" type="datetimeFigureOut">
              <a:rPr lang="pt-BR"/>
              <a:t>08/05/2025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1187288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10/05/2025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0032" y="7070108"/>
            <a:ext cx="24480361" cy="15040222"/>
          </a:xfrm>
        </p:spPr>
        <p:txBody>
          <a:bodyPr anchor="b"/>
          <a:lstStyle>
            <a:lvl1pPr algn="ctr">
              <a:defRPr sz="18900"/>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60"/>
            </a:lvl1pPr>
            <a:lvl2pPr marL="1440180" indent="0" algn="ctr">
              <a:buNone/>
              <a:defRPr sz="6300"/>
            </a:lvl2pPr>
            <a:lvl3pPr marL="2880360" indent="0" algn="ctr">
              <a:buNone/>
              <a:defRPr sz="5670"/>
            </a:lvl3pPr>
            <a:lvl4pPr marL="4319905" indent="0" algn="ctr">
              <a:buNone/>
              <a:defRPr sz="5040"/>
            </a:lvl4pPr>
            <a:lvl5pPr marL="5760085" indent="0" algn="ctr">
              <a:buNone/>
              <a:defRPr sz="5040"/>
            </a:lvl5pPr>
            <a:lvl6pPr marL="7200265" indent="0" algn="ctr">
              <a:buNone/>
              <a:defRPr sz="5040"/>
            </a:lvl6pPr>
            <a:lvl7pPr marL="8640445" indent="0" algn="ctr">
              <a:buNone/>
              <a:defRPr sz="5040"/>
            </a:lvl7pPr>
            <a:lvl8pPr marL="10079990" indent="0" algn="ctr">
              <a:buNone/>
              <a:defRPr sz="5040"/>
            </a:lvl8pPr>
            <a:lvl9pPr marL="11520170"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fld>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12/05/2025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07/05/2025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fa4da22caa514314" /><Relationship Type="http://schemas.openxmlformats.org/officeDocument/2006/relationships/slideLayout" Target="/ppt/slideLayouts/slideLayout5.xml" Id="R6cb66fb451414dee"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03e5332046a34861" /><Relationship Type="http://schemas.openxmlformats.org/officeDocument/2006/relationships/slideLayout" Target="/ppt/slideLayouts/slideLayout16.xml" Id="Raf3bf1ba014c4757" /><Relationship Type="http://schemas.openxmlformats.org/officeDocument/2006/relationships/slideLayout" Target="/ppt/slideLayouts/slideLayout21.xml" Id="Rccecd2fe382e48ef"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f99817cc579b41a9" /><Relationship Type="http://schemas.openxmlformats.org/officeDocument/2006/relationships/slideLayout" Target="/ppt/slideLayouts/slideLayout27.xml" Id="Rb83693b94cc3441d"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cc3bb89df163441c" /><Relationship Type="http://schemas.openxmlformats.org/officeDocument/2006/relationships/slideLayout" Target="/ppt/slideLayouts/slideLayout42.xml" Id="R70de1c016d1b4839"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0a231712f2994855" /><Relationship Type="http://schemas.openxmlformats.org/officeDocument/2006/relationships/slideLayout" Target="/ppt/slideLayouts/slideLayout55.xml" Id="Rf152d57014fb4fbd"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d9f474728e0447b4" /><Relationship Type="http://schemas.openxmlformats.org/officeDocument/2006/relationships/slideLayout" Target="/ppt/slideLayouts/slideLayout60.xml" Id="R1c1743a5dede4842"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c918dfea7c8a4167" /><Relationship Type="http://schemas.openxmlformats.org/officeDocument/2006/relationships/slideLayout" Target="/ppt/slideLayouts/slideLayout71.xml" Id="Rd507a24f63cb4822"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6cb66fb451414dee"/>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af3bf1ba014c4757"/>
    <p:sldLayoutId id="2147483670" r:id="Rccecd2fe382e48ef"/>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10/05/2025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77" r:id="Rb83693b94cc3441d"/>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49" y="274607"/>
            <a:ext cx="8228692" cy="1142874"/>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149" y="1600023"/>
            <a:ext cx="8228692" cy="45254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457149" y="6355649"/>
            <a:ext cx="2133364" cy="365084"/>
          </a:xfrm>
          <a:prstGeom prst="rect">
            <a:avLst/>
          </a:prstGeom>
        </p:spPr>
        <p:txBody>
          <a:bodyPr vert="horz" lIns="91440" tIns="45720" rIns="91440" bIns="45720" rtlCol="0" anchor="ctr"/>
          <a:lstStyle>
            <a:lvl1pPr algn="l">
              <a:defRPr sz="1199">
                <a:solidFill>
                  <a:schemeClr val="tx1">
                    <a:tint val="75000"/>
                  </a:schemeClr>
                </a:solidFill>
              </a:defRPr>
            </a:lvl1pPr>
          </a:lstStyle>
          <a:p>
            <a:fld id="{1D8BD707-D9CF-40AE-B4C6-C98DA3205C09}" type="datetimeFigureOut">
              <a:rPr lang="en-US"/>
              <a:pPr/>
              <a:t>8/1/2011</a:t>
            </a:fld>
            <a:endParaRPr lang="en-US"/>
          </a:p>
        </p:txBody>
      </p:sp>
      <p:sp>
        <p:nvSpPr>
          <p:cNvPr id="5" name="Footer Placeholder 4"/>
          <p:cNvSpPr>
            <a:spLocks noGrp="1"/>
          </p:cNvSpPr>
          <p:nvPr>
            <p:ph type="ftr" sz="quarter" idx="3"/>
          </p:nvPr>
        </p:nvSpPr>
        <p:spPr>
          <a:xfrm>
            <a:off x="3123855" y="6355649"/>
            <a:ext cx="2895280" cy="365084"/>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2477" y="6355649"/>
            <a:ext cx="2133364" cy="365084"/>
          </a:xfrm>
          <a:prstGeom prst="rect">
            <a:avLst/>
          </a:prstGeom>
        </p:spPr>
        <p:txBody>
          <a:bodyPr vert="horz" lIns="91440" tIns="45720" rIns="91440" bIns="45720" rtlCol="0" anchor="ctr"/>
          <a:lstStyle>
            <a:lvl1pPr algn="r">
              <a:defRPr sz="1199">
                <a:solidFill>
                  <a:schemeClr val="tx1">
                    <a:tint val="75000"/>
                  </a:schemeClr>
                </a:solidFill>
              </a:defRPr>
            </a:lvl1pPr>
          </a:lstStyle>
          <a:p>
            <a:fld id="{B6F15528-21DE-4FAA-801E-634DDDAF4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3" r:id="R70de1c016d1b4839"/>
  </p:sldLayoutIdLst>
  <p:txStyles>
    <p:titleStyle>
      <a:lvl1pPr algn="ctr" defTabSz="914400" rtl="0" eaLnBrk="1" latinLnBrk="0" hangingPunct="1">
        <a:spcBef>
          <a:spcPct val="0"/>
        </a:spcBef>
        <a:buNone/>
        <a:defRPr sz="4399"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400" rtl="0" eaLnBrk="1" latinLnBrk="0" hangingPunct="1">
        <a:defRPr sz="1799" kern="1200">
          <a:solidFill>
            <a:schemeClr val="tx1"/>
          </a:solidFill>
          <a:latin typeface="+mn-lt"/>
          <a:ea typeface="+mn-ea"/>
          <a:cs typeface="+mn-cs"/>
        </a:defRPr>
      </a:lvl1pPr>
      <a:lvl2pPr marL="457200" algn="l" defTabSz="914400" rtl="0" eaLnBrk="1" latinLnBrk="0" hangingPunct="1">
        <a:defRPr sz="1799" kern="1200">
          <a:solidFill>
            <a:schemeClr val="tx1"/>
          </a:solidFill>
          <a:latin typeface="+mn-lt"/>
          <a:ea typeface="+mn-ea"/>
          <a:cs typeface="+mn-cs"/>
        </a:defRPr>
      </a:lvl2pPr>
      <a:lvl3pPr marL="914400" algn="l" defTabSz="914400" rtl="0" eaLnBrk="1" latinLnBrk="0" hangingPunct="1">
        <a:defRPr sz="1799" kern="1200">
          <a:solidFill>
            <a:schemeClr val="tx1"/>
          </a:solidFill>
          <a:latin typeface="+mn-lt"/>
          <a:ea typeface="+mn-ea"/>
          <a:cs typeface="+mn-cs"/>
        </a:defRPr>
      </a:lvl3pPr>
      <a:lvl4pPr marL="1371600" algn="l" defTabSz="914400" rtl="0" eaLnBrk="1" latinLnBrk="0" hangingPunct="1">
        <a:defRPr sz="1799" kern="1200">
          <a:solidFill>
            <a:schemeClr val="tx1"/>
          </a:solidFill>
          <a:latin typeface="+mn-lt"/>
          <a:ea typeface="+mn-ea"/>
          <a:cs typeface="+mn-cs"/>
        </a:defRPr>
      </a:lvl4pPr>
      <a:lvl5pPr marL="1828800" algn="l" defTabSz="914400" rtl="0" eaLnBrk="1" latinLnBrk="0" hangingPunct="1">
        <a:defRPr sz="1799" kern="1200">
          <a:solidFill>
            <a:schemeClr val="tx1"/>
          </a:solidFill>
          <a:latin typeface="+mn-lt"/>
          <a:ea typeface="+mn-ea"/>
          <a:cs typeface="+mn-cs"/>
        </a:defRPr>
      </a:lvl5pPr>
      <a:lvl6pPr marL="2286000" algn="l" defTabSz="914400" rtl="0" eaLnBrk="1" latinLnBrk="0" hangingPunct="1">
        <a:defRPr sz="1799" kern="1200">
          <a:solidFill>
            <a:schemeClr val="tx1"/>
          </a:solidFill>
          <a:latin typeface="+mn-lt"/>
          <a:ea typeface="+mn-ea"/>
          <a:cs typeface="+mn-cs"/>
        </a:defRPr>
      </a:lvl6pPr>
      <a:lvl7pPr marL="2743200" algn="l" defTabSz="914400" rtl="0" eaLnBrk="1" latinLnBrk="0" hangingPunct="1">
        <a:defRPr sz="1799" kern="1200">
          <a:solidFill>
            <a:schemeClr val="tx1"/>
          </a:solidFill>
          <a:latin typeface="+mn-lt"/>
          <a:ea typeface="+mn-ea"/>
          <a:cs typeface="+mn-cs"/>
        </a:defRPr>
      </a:lvl7pPr>
      <a:lvl8pPr marL="3200400" algn="l" defTabSz="914400" rtl="0" eaLnBrk="1" latinLnBrk="0" hangingPunct="1">
        <a:defRPr sz="1799" kern="1200">
          <a:solidFill>
            <a:schemeClr val="tx1"/>
          </a:solidFill>
          <a:latin typeface="+mn-lt"/>
          <a:ea typeface="+mn-ea"/>
          <a:cs typeface="+mn-cs"/>
        </a:defRPr>
      </a:lvl8pPr>
      <a:lvl9pPr marL="3657600" algn="l" defTabSz="914400"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endParaRPr lang="pt-BR"/>
          </a:p>
          <a:p>
            <a:pPr lvl="1"/>
            <a:r>
              <a:rPr lang="pt-BR"/>
              <a:t>Segundo nível</a:t>
            </a:r>
            <a:endParaRPr lang="pt-BR"/>
          </a:p>
          <a:p>
            <a:pPr lvl="2"/>
            <a:r>
              <a:rPr lang="pt-BR"/>
              <a:t>Terceiro nível</a:t>
            </a:r>
            <a:endParaRPr lang="pt-BR"/>
          </a:p>
          <a:p>
            <a:pPr lvl="3"/>
            <a:r>
              <a:rPr lang="pt-BR"/>
              <a:t>Quarto nível</a:t>
            </a:r>
            <a:endParaRPr lang="pt-B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fld>
            <a:endParaRPr lang="pt-BR"/>
          </a:p>
        </p:txBody>
      </p:sp>
    </p:spTree>
  </p:cSld>
  <p:clrMap bg1="lt1" tx1="dk1" bg2="lt2" tx2="dk2" accent1="accent1" accent2="accent2" accent3="accent3" accent4="accent4" accent5="accent5" accent6="accent6" hlink="hlink" folHlink="folHlink"/>
  <p:sldLayoutIdLst>
    <p:sldLayoutId id="2147483707" r:id="Rf152d57014fb4fbd"/>
  </p:sldLayoutIdLst>
  <p:txStyles>
    <p:titleStyle>
      <a:lvl1pPr algn="l" defTabSz="2880360" rtl="0" eaLnBrk="1" latinLnBrk="0" hangingPunct="1">
        <a:lnSpc>
          <a:spcPct val="90000"/>
        </a:lnSpc>
        <a:spcBef>
          <a:spcPct val="0"/>
        </a:spcBef>
        <a:buNone/>
        <a:defRPr sz="13860" kern="1200">
          <a:solidFill>
            <a:schemeClr val="tx1"/>
          </a:solidFill>
          <a:latin typeface="+mj-lt"/>
          <a:ea typeface="+mj-ea"/>
          <a:cs typeface="+mj-cs"/>
        </a:defRPr>
      </a:lvl1pPr>
    </p:titleStyle>
    <p:bodyStyle>
      <a:lvl1pPr marL="720090" indent="-720090" algn="l" defTabSz="2880360" rtl="0" eaLnBrk="1" latinLnBrk="0" hangingPunct="1">
        <a:lnSpc>
          <a:spcPct val="90000"/>
        </a:lnSpc>
        <a:spcBef>
          <a:spcPts val="3150"/>
        </a:spcBef>
        <a:buFont typeface="Arial" panose="020B0604020202020204" pitchFamily="34" charset="0"/>
        <a:buChar char="•"/>
        <a:defRPr sz="8820" kern="1200">
          <a:solidFill>
            <a:schemeClr val="tx1"/>
          </a:solidFill>
          <a:latin typeface="+mn-lt"/>
          <a:ea typeface="+mn-ea"/>
          <a:cs typeface="+mn-cs"/>
        </a:defRPr>
      </a:lvl1pPr>
      <a:lvl2pPr marL="2160270" indent="-720090" algn="l" defTabSz="2880360" rtl="0" eaLnBrk="1" latinLnBrk="0" hangingPunct="1">
        <a:lnSpc>
          <a:spcPct val="90000"/>
        </a:lnSpc>
        <a:spcBef>
          <a:spcPts val="1575"/>
        </a:spcBef>
        <a:buFont typeface="Arial" panose="020B0604020202020204" pitchFamily="34" charset="0"/>
        <a:buChar char="•"/>
        <a:defRPr sz="7560" kern="1200">
          <a:solidFill>
            <a:schemeClr val="tx1"/>
          </a:solidFill>
          <a:latin typeface="+mn-lt"/>
          <a:ea typeface="+mn-ea"/>
          <a:cs typeface="+mn-cs"/>
        </a:defRPr>
      </a:lvl2pPr>
      <a:lvl3pPr marL="3599815" indent="-720090" algn="l" defTabSz="2880360" rtl="0" eaLnBrk="1" latinLnBrk="0" hangingPunct="1">
        <a:lnSpc>
          <a:spcPct val="90000"/>
        </a:lnSpc>
        <a:spcBef>
          <a:spcPts val="1575"/>
        </a:spcBef>
        <a:buFont typeface="Arial" panose="020B0604020202020204" pitchFamily="34" charset="0"/>
        <a:buChar char="•"/>
        <a:defRPr sz="6300" kern="1200">
          <a:solidFill>
            <a:schemeClr val="tx1"/>
          </a:solidFill>
          <a:latin typeface="+mn-lt"/>
          <a:ea typeface="+mn-ea"/>
          <a:cs typeface="+mn-cs"/>
        </a:defRPr>
      </a:lvl3pPr>
      <a:lvl4pPr marL="503999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4pPr>
      <a:lvl5pPr marL="648017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5pPr>
      <a:lvl6pPr marL="792035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6pPr>
      <a:lvl7pPr marL="9360535"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7pPr>
      <a:lvl8pPr marL="1080008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8pPr>
      <a:lvl9pPr marL="12240260" indent="-720090" algn="l" defTabSz="2880360" rtl="0" eaLnBrk="1" latinLnBrk="0" hangingPunct="1">
        <a:lnSpc>
          <a:spcPct val="90000"/>
        </a:lnSpc>
        <a:spcBef>
          <a:spcPts val="1575"/>
        </a:spcBef>
        <a:buFont typeface="Arial" panose="020B0604020202020204" pitchFamily="34" charset="0"/>
        <a:buChar char="•"/>
        <a:defRPr sz="5670" kern="1200">
          <a:solidFill>
            <a:schemeClr val="tx1"/>
          </a:solidFill>
          <a:latin typeface="+mn-lt"/>
          <a:ea typeface="+mn-ea"/>
          <a:cs typeface="+mn-cs"/>
        </a:defRPr>
      </a:lvl9pPr>
    </p:bodyStyle>
    <p:otherStyle>
      <a:defPPr>
        <a:defRPr lang="en-US"/>
      </a:defPPr>
      <a:lvl1pPr marL="0" algn="l" defTabSz="2880360" rtl="0" eaLnBrk="1" latinLnBrk="0" hangingPunct="1">
        <a:defRPr sz="5670" kern="1200">
          <a:solidFill>
            <a:schemeClr val="tx1"/>
          </a:solidFill>
          <a:latin typeface="+mn-lt"/>
          <a:ea typeface="+mn-ea"/>
          <a:cs typeface="+mn-cs"/>
        </a:defRPr>
      </a:lvl1pPr>
      <a:lvl2pPr marL="1440180" algn="l" defTabSz="2880360" rtl="0" eaLnBrk="1" latinLnBrk="0" hangingPunct="1">
        <a:defRPr sz="5670" kern="1200">
          <a:solidFill>
            <a:schemeClr val="tx1"/>
          </a:solidFill>
          <a:latin typeface="+mn-lt"/>
          <a:ea typeface="+mn-ea"/>
          <a:cs typeface="+mn-cs"/>
        </a:defRPr>
      </a:lvl2pPr>
      <a:lvl3pPr marL="2880360" algn="l" defTabSz="2880360" rtl="0" eaLnBrk="1" latinLnBrk="0" hangingPunct="1">
        <a:defRPr sz="5670" kern="1200">
          <a:solidFill>
            <a:schemeClr val="tx1"/>
          </a:solidFill>
          <a:latin typeface="+mn-lt"/>
          <a:ea typeface="+mn-ea"/>
          <a:cs typeface="+mn-cs"/>
        </a:defRPr>
      </a:lvl3pPr>
      <a:lvl4pPr marL="4319905" algn="l" defTabSz="2880360" rtl="0" eaLnBrk="1" latinLnBrk="0" hangingPunct="1">
        <a:defRPr sz="5670" kern="1200">
          <a:solidFill>
            <a:schemeClr val="tx1"/>
          </a:solidFill>
          <a:latin typeface="+mn-lt"/>
          <a:ea typeface="+mn-ea"/>
          <a:cs typeface="+mn-cs"/>
        </a:defRPr>
      </a:lvl4pPr>
      <a:lvl5pPr marL="5760085" algn="l" defTabSz="2880360" rtl="0" eaLnBrk="1" latinLnBrk="0" hangingPunct="1">
        <a:defRPr sz="5670" kern="1200">
          <a:solidFill>
            <a:schemeClr val="tx1"/>
          </a:solidFill>
          <a:latin typeface="+mn-lt"/>
          <a:ea typeface="+mn-ea"/>
          <a:cs typeface="+mn-cs"/>
        </a:defRPr>
      </a:lvl5pPr>
      <a:lvl6pPr marL="7200265" algn="l" defTabSz="2880360" rtl="0" eaLnBrk="1" latinLnBrk="0" hangingPunct="1">
        <a:defRPr sz="5670" kern="1200">
          <a:solidFill>
            <a:schemeClr val="tx1"/>
          </a:solidFill>
          <a:latin typeface="+mn-lt"/>
          <a:ea typeface="+mn-ea"/>
          <a:cs typeface="+mn-cs"/>
        </a:defRPr>
      </a:lvl6pPr>
      <a:lvl7pPr marL="8640445" algn="l" defTabSz="2880360" rtl="0" eaLnBrk="1" latinLnBrk="0" hangingPunct="1">
        <a:defRPr sz="5670" kern="1200">
          <a:solidFill>
            <a:schemeClr val="tx1"/>
          </a:solidFill>
          <a:latin typeface="+mn-lt"/>
          <a:ea typeface="+mn-ea"/>
          <a:cs typeface="+mn-cs"/>
        </a:defRPr>
      </a:lvl7pPr>
      <a:lvl8pPr marL="10079990" algn="l" defTabSz="2880360" rtl="0" eaLnBrk="1" latinLnBrk="0" hangingPunct="1">
        <a:defRPr sz="5670" kern="1200">
          <a:solidFill>
            <a:schemeClr val="tx1"/>
          </a:solidFill>
          <a:latin typeface="+mn-lt"/>
          <a:ea typeface="+mn-ea"/>
          <a:cs typeface="+mn-cs"/>
        </a:defRPr>
      </a:lvl8pPr>
      <a:lvl9pPr marL="11520170" algn="l" defTabSz="2880360" rtl="0" eaLnBrk="1" latinLnBrk="0" hangingPunct="1">
        <a:defRPr sz="5670" kern="1200">
          <a:solidFill>
            <a:schemeClr val="tx1"/>
          </a:solidFill>
          <a:latin typeface="+mn-lt"/>
          <a:ea typeface="+mn-ea"/>
          <a:cs typeface="+mn-cs"/>
        </a:defRPr>
      </a:lvl9pPr>
    </p:otherStyle>
  </p:txStyles>
</p:sldMaster>
</file>

<file path=ppt/slideMasters/slideMaster6.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12/05/2025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13" r:id="R1c1743a5dede4842"/>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07/05/2025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25" r:id="Rd507a24f63cb4822"/>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6.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slideMasters/theme/theme7.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8.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s/_rels/slide1.xml.rels>&#65279;<?xml version="1.0" encoding="utf-8"?><Relationships xmlns="http://schemas.openxmlformats.org/package/2006/relationships"><Relationship Type="http://schemas.openxmlformats.org/officeDocument/2006/relationships/image" Target="/ppt/media/image.png" Id="Rc80cefdb168545f5" /><Relationship Type="http://schemas.openxmlformats.org/officeDocument/2006/relationships/image" Target="/ppt/media/image2.png" Id="Rd11a5aea00cf46aa" /><Relationship Type="http://schemas.openxmlformats.org/officeDocument/2006/relationships/image" Target="/ppt/media/image3.png" Id="Rbeb85720ce024411" /><Relationship Type="http://schemas.openxmlformats.org/officeDocument/2006/relationships/image" Target="/ppt/media/image4.png" Id="R697737108b9045f9" /><Relationship Type="http://schemas.openxmlformats.org/officeDocument/2006/relationships/image" Target="/ppt/media/image5.png" Id="Rdfb5dd0dfa074067" /><Relationship Type="http://schemas.openxmlformats.org/officeDocument/2006/relationships/image" Target="/ppt/media/image6.png" Id="Rb81f6169c41a4ea9" /><Relationship Type="http://schemas.openxmlformats.org/officeDocument/2006/relationships/slideLayout" Target="/ppt/slideLayouts/slideLayout5.xml" Id="Rdf6adca48e0447f0" /><Relationship Type="http://schemas.openxmlformats.org/officeDocument/2006/relationships/hyperlink" Target="https://boneandjoint.org.uk/Article/10.1302/0301-620X.90BSUPP_I.0880057d" TargetMode="External" Id="rcId8830c17abf434058" /><Relationship Type="http://schemas.openxmlformats.org/officeDocument/2006/relationships/hyperlink" Target="https://www.ncbi.nlm.nih.gov/pmc/articles/PMC10125928/" TargetMode="External" Id="rcId5e71bd2f16ba4f75" /><Relationship Type="http://schemas.openxmlformats.org/officeDocument/2006/relationships/hyperlink" Target="https://www.ncbi.nlm.nih.gov/pmc/articles/PMC5282405/" TargetMode="External" Id="rcId7fb7fe45421a4ae8" /><Relationship Type="http://schemas.openxmlformats.org/officeDocument/2006/relationships/hyperlink" Target="https://www.ncbi.nlm.nih.gov/pmc/articles/PMC2504130/" TargetMode="External" Id="rcId6359ae0a6f1f4224" /><Relationship Type="http://schemas.openxmlformats.org/officeDocument/2006/relationships/hyperlink" Target="https://journals.sagepub.com/doi/full/10.3233/THC-170830" TargetMode="External" Id="rcId4161897882c94c21" /></Relationships>
</file>

<file path=ppt/slides/_rels/slide10.xml.rels>&#65279;<?xml version="1.0" encoding="utf-8"?><Relationships xmlns="http://schemas.openxmlformats.org/package/2006/relationships"><Relationship Type="http://schemas.openxmlformats.org/officeDocument/2006/relationships/image" Target="/ppt/media/image.png" Id="R592ac225580f419d" /><Relationship Type="http://schemas.openxmlformats.org/officeDocument/2006/relationships/image" Target="/ppt/media/image2.png" Id="R31526d209c3d4141" /><Relationship Type="http://schemas.openxmlformats.org/officeDocument/2006/relationships/slideLayout" Target="/ppt/slideLayouts/slideLayout55.xml" Id="R839aba6fd8aa4fd1" /></Relationships>
</file>

<file path=ppt/slides/_rels/slide11.xml.rels>&#65279;<?xml version="1.0" encoding="utf-8"?><Relationships xmlns="http://schemas.openxmlformats.org/package/2006/relationships"><Relationship Type="http://schemas.openxmlformats.org/officeDocument/2006/relationships/image" Target="/ppt/media/image.png" Id="R4e4a4939989f4ede" /><Relationship Type="http://schemas.openxmlformats.org/officeDocument/2006/relationships/image" Target="/ppt/media/image2.png" Id="Rd6143fb48009461f" /><Relationship Type="http://schemas.openxmlformats.org/officeDocument/2006/relationships/image" Target="/ppt/media/image29.png" Id="Ra78a2508401948a4" /><Relationship Type="http://schemas.openxmlformats.org/officeDocument/2006/relationships/slideLayout" Target="/ppt/slideLayouts/slideLayout5.xml" Id="R2bc31eaaa63a4120" /></Relationships>
</file>

<file path=ppt/slides/_rels/slide12.xml.rels>&#65279;<?xml version="1.0" encoding="utf-8"?><Relationships xmlns="http://schemas.openxmlformats.org/package/2006/relationships"><Relationship Type="http://schemas.openxmlformats.org/officeDocument/2006/relationships/image" Target="/ppt/media/image.png" Id="Rada4b38345164b07" /><Relationship Type="http://schemas.openxmlformats.org/officeDocument/2006/relationships/image" Target="/ppt/media/image2.png" Id="R9204e6a1352a4acd" /><Relationship Type="http://schemas.openxmlformats.org/officeDocument/2006/relationships/slideLayout" Target="/ppt/slideLayouts/slideLayout55.xml" Id="R1f718f6641de4d43" /></Relationships>
</file>

<file path=ppt/slides/_rels/slide13.xml.rels>&#65279;<?xml version="1.0" encoding="utf-8"?><Relationships xmlns="http://schemas.openxmlformats.org/package/2006/relationships"><Relationship Type="http://schemas.openxmlformats.org/officeDocument/2006/relationships/image" Target="/ppt/media/image.png" Id="R688089ad7ebd43ba" /><Relationship Type="http://schemas.openxmlformats.org/officeDocument/2006/relationships/image" Target="/ppt/media/image2.png" Id="Ra6065da929c2487f" /><Relationship Type="http://schemas.openxmlformats.org/officeDocument/2006/relationships/image" Target="/ppt/media/image3.png" Id="Rf0f4c388dbe94489" /><Relationship Type="http://schemas.openxmlformats.org/officeDocument/2006/relationships/image" Target="/ppt/media/image30.png" Id="Rc55c4784764c498f" /><Relationship Type="http://schemas.openxmlformats.org/officeDocument/2006/relationships/image" Target="/ppt/media/image31.png" Id="R4cc4837fa01e4628" /><Relationship Type="http://schemas.openxmlformats.org/officeDocument/2006/relationships/image" Target="/ppt/media/image32.png" Id="R45d423c8bb304efd" /><Relationship Type="http://schemas.openxmlformats.org/officeDocument/2006/relationships/image" Target="/ppt/media/image33.png" Id="Rfc0782c8109e47f6" /><Relationship Type="http://schemas.openxmlformats.org/officeDocument/2006/relationships/image" Target="/ppt/media/image34.png" Id="R4f8d9b7aeae94475" /><Relationship Type="http://schemas.openxmlformats.org/officeDocument/2006/relationships/image" Target="/ppt/media/image35.png" Id="Rc1d18f9a26ec4f80" /><Relationship Type="http://schemas.openxmlformats.org/officeDocument/2006/relationships/image" Target="/ppt/media/image36.png" Id="R9e55a9838b4942c9" /><Relationship Type="http://schemas.openxmlformats.org/officeDocument/2006/relationships/image" Target="/ppt/media/image37.png" Id="Rd01a478e96854508" /><Relationship Type="http://schemas.openxmlformats.org/officeDocument/2006/relationships/image" Target="/ppt/media/image38.png" Id="R8bbb25398fda4d29" /><Relationship Type="http://schemas.openxmlformats.org/officeDocument/2006/relationships/image" Target="/ppt/media/image39.png" Id="Rd601142f35434022" /><Relationship Type="http://schemas.openxmlformats.org/officeDocument/2006/relationships/image" Target="/ppt/media/image40.png" Id="R3222a729c992467b" /><Relationship Type="http://schemas.openxmlformats.org/officeDocument/2006/relationships/slideLayout" Target="/ppt/slideLayouts/slideLayout5.xml" Id="Rdc2328805dbb41b6" /></Relationships>
</file>

<file path=ppt/slides/_rels/slide14.xml.rels>&#65279;<?xml version="1.0" encoding="utf-8"?><Relationships xmlns="http://schemas.openxmlformats.org/package/2006/relationships"><Relationship Type="http://schemas.openxmlformats.org/officeDocument/2006/relationships/image" Target="/ppt/media/image.png" Id="R09ae11fd7e67477a" /><Relationship Type="http://schemas.openxmlformats.org/officeDocument/2006/relationships/image" Target="/ppt/media/image2.png" Id="R2dc40ee0a8954483" /><Relationship Type="http://schemas.openxmlformats.org/officeDocument/2006/relationships/image" Target="/ppt/media/image29.png" Id="Rfd722b8ebcab4bcb" /><Relationship Type="http://schemas.openxmlformats.org/officeDocument/2006/relationships/slideLayout" Target="/ppt/slideLayouts/slideLayout5.xml" Id="R9bcbfcb81fc44157" /></Relationships>
</file>

<file path=ppt/slides/_rels/slide15.xml.rels>&#65279;<?xml version="1.0" encoding="utf-8"?><Relationships xmlns="http://schemas.openxmlformats.org/package/2006/relationships"><Relationship Type="http://schemas.openxmlformats.org/officeDocument/2006/relationships/image" Target="/ppt/media/image.png" Id="R823593817a3b4e94" /><Relationship Type="http://schemas.openxmlformats.org/officeDocument/2006/relationships/image" Target="/ppt/media/image2.png" Id="R7d410d0b69834994" /><Relationship Type="http://schemas.openxmlformats.org/officeDocument/2006/relationships/image" Target="/ppt/media/image.emf" Id="R199e4150583343c7" /><Relationship Type="http://schemas.openxmlformats.org/officeDocument/2006/relationships/oleObject" Target="/ppt/slides/embeddings/embeddedObject.bin" Id="R4371213c585b4dee" /><Relationship Type="http://schemas.openxmlformats.org/officeDocument/2006/relationships/oleObject" Target="/ppt/slides/embeddings/embeddedObject2.bin" Id="R82d43830c9c542ed" /><Relationship Type="http://schemas.openxmlformats.org/officeDocument/2006/relationships/vmlDrawing" Target="/ppt/drawings/vmldrawing.vml" Id="R6a2ea9999e4148c6" /><Relationship Type="http://schemas.openxmlformats.org/officeDocument/2006/relationships/slideLayout" Target="/ppt/slideLayouts/slideLayout60.xml" Id="Reb238c9df35545c2" /></Relationships>
</file>

<file path=ppt/slides/_rels/slide16.xml.rels>&#65279;<?xml version="1.0" encoding="utf-8"?><Relationships xmlns="http://schemas.openxmlformats.org/package/2006/relationships"><Relationship Type="http://schemas.openxmlformats.org/officeDocument/2006/relationships/image" Target="/ppt/media/image.png" Id="Re8de509b1b9f429c" /><Relationship Type="http://schemas.openxmlformats.org/officeDocument/2006/relationships/image" Target="/ppt/media/image2.png" Id="Ra35afb8e60a84aad" /><Relationship Type="http://schemas.openxmlformats.org/officeDocument/2006/relationships/image" Target="/ppt/media/image41.png" Id="Rb15b0cba2fb0491a" /><Relationship Type="http://schemas.openxmlformats.org/officeDocument/2006/relationships/image" Target="/ppt/media/image42.png" Id="R693ddb1a8b6c4fa0" /><Relationship Type="http://schemas.openxmlformats.org/officeDocument/2006/relationships/notesSlide" Target="/ppt/notesSlides/notesSlide2.xml" Id="Rd6a3d2659e52475f" /><Relationship Type="http://schemas.openxmlformats.org/officeDocument/2006/relationships/slideLayout" Target="/ppt/slideLayouts/slideLayout71.xml" Id="Rf924a596cd944e23" /></Relationships>
</file>

<file path=ppt/slides/_rels/slide17.xml.rels>&#65279;<?xml version="1.0" encoding="utf-8"?><Relationships xmlns="http://schemas.openxmlformats.org/package/2006/relationships"><Relationship Type="http://schemas.openxmlformats.org/officeDocument/2006/relationships/image" Target="/ppt/media/image.png" Id="R3920ff465ad6422c" /><Relationship Type="http://schemas.openxmlformats.org/officeDocument/2006/relationships/image" Target="/ppt/media/image2.png" Id="R5e2f45ec823f443f" /><Relationship Type="http://schemas.openxmlformats.org/officeDocument/2006/relationships/image" Target="/ppt/media/image3.png" Id="Rd27437fcbc56416a" /><Relationship Type="http://schemas.openxmlformats.org/officeDocument/2006/relationships/image" Target="/ppt/media/image40.png" Id="R6dc86dd518eb4c0c" /><Relationship Type="http://schemas.openxmlformats.org/officeDocument/2006/relationships/image" Target="/ppt/media/image43.png" Id="R79d770d5aeba49b8" /><Relationship Type="http://schemas.openxmlformats.org/officeDocument/2006/relationships/image" Target="/ppt/media/image44.png" Id="R944f135620624f62" /><Relationship Type="http://schemas.openxmlformats.org/officeDocument/2006/relationships/image" Target="/ppt/media/image45.png" Id="Rf552849dc13848ee" /><Relationship Type="http://schemas.openxmlformats.org/officeDocument/2006/relationships/image" Target="/ppt/media/image46.png" Id="R6369890c0f754a6c" /><Relationship Type="http://schemas.openxmlformats.org/officeDocument/2006/relationships/image" Target="/ppt/media/image47.png" Id="R821d503bcc7a45de" /><Relationship Type="http://schemas.openxmlformats.org/officeDocument/2006/relationships/image" Target="/ppt/media/image48.png" Id="R48c405bb169341c8" /><Relationship Type="http://schemas.openxmlformats.org/officeDocument/2006/relationships/notesSlide" Target="/ppt/notesSlides/notesSlide3.xml" Id="R79c9429574f844ce" /><Relationship Type="http://schemas.openxmlformats.org/officeDocument/2006/relationships/slideLayout" Target="/ppt/slideLayouts/slideLayout5.xml" Id="R348cfa7145774f39" /></Relationships>
</file>

<file path=ppt/slides/_rels/slide18.xml.rels>&#65279;<?xml version="1.0" encoding="utf-8"?><Relationships xmlns="http://schemas.openxmlformats.org/package/2006/relationships"><Relationship Type="http://schemas.openxmlformats.org/officeDocument/2006/relationships/image" Target="/ppt/media/image.png" Id="Rd480dd9efb6b4e6f" /><Relationship Type="http://schemas.openxmlformats.org/officeDocument/2006/relationships/image" Target="/ppt/media/image2.png" Id="R623700e3c06d4fe6" /><Relationship Type="http://schemas.openxmlformats.org/officeDocument/2006/relationships/image" Target="/ppt/media/image29.png" Id="R07dd07370e1c4352" /><Relationship Type="http://schemas.openxmlformats.org/officeDocument/2006/relationships/image" Target="/ppt/media/image49.png" Id="Rc346ed1148e74674" /><Relationship Type="http://schemas.openxmlformats.org/officeDocument/2006/relationships/slideLayout" Target="/ppt/slideLayouts/slideLayout5.xml" Id="R61264c6820774ea8" /></Relationships>
</file>

<file path=ppt/slides/_rels/slide19.xml.rels>&#65279;<?xml version="1.0" encoding="utf-8"?><Relationships xmlns="http://schemas.openxmlformats.org/package/2006/relationships"><Relationship Type="http://schemas.openxmlformats.org/officeDocument/2006/relationships/image" Target="/ppt/media/image.png" Id="R86570266fb1a48fa" /><Relationship Type="http://schemas.openxmlformats.org/officeDocument/2006/relationships/image" Target="/ppt/media/image2.png" Id="Rf7e2436135aa47f6" /><Relationship Type="http://schemas.openxmlformats.org/officeDocument/2006/relationships/image" Target="/ppt/media/image2.emf" Id="Rb598143976d54d2c" /><Relationship Type="http://schemas.openxmlformats.org/officeDocument/2006/relationships/oleObject" Target="/ppt/slides/embeddings/embeddedObject3.bin" Id="R5c2e4116a3d54fe6" /><Relationship Type="http://schemas.openxmlformats.org/officeDocument/2006/relationships/oleObject" Target="/ppt/slides/embeddings/embeddedObject4.bin" Id="R634baf08d3b04d58" /><Relationship Type="http://schemas.openxmlformats.org/officeDocument/2006/relationships/vmlDrawing" Target="/ppt/drawings/vmldrawing2.vml" Id="R1b265755184d49e9" /><Relationship Type="http://schemas.openxmlformats.org/officeDocument/2006/relationships/slideLayout" Target="/ppt/slideLayouts/slideLayout60.xml" Id="R05a0d2d687164e49" /></Relationships>
</file>

<file path=ppt/slides/_rels/slide2.xml.rels>&#65279;<?xml version="1.0" encoding="utf-8"?><Relationships xmlns="http://schemas.openxmlformats.org/package/2006/relationships"><Relationship Type="http://schemas.openxmlformats.org/officeDocument/2006/relationships/image" Target="/ppt/media/image.png" Id="Rdcb424b048014e80" /><Relationship Type="http://schemas.openxmlformats.org/officeDocument/2006/relationships/image" Target="/ppt/media/image2.png" Id="R553d0abf6eb34664" /><Relationship Type="http://schemas.openxmlformats.org/officeDocument/2006/relationships/image" Target="/ppt/media/image7.png" Id="R53e44a38ac044d15" /><Relationship Type="http://schemas.openxmlformats.org/officeDocument/2006/relationships/image" Target="/ppt/media/image8.png" Id="R404c37d2211f4ff3" /><Relationship Type="http://schemas.openxmlformats.org/officeDocument/2006/relationships/image" Target="/ppt/media/image9.png" Id="R16c4ad0287a44dbe" /><Relationship Type="http://schemas.openxmlformats.org/officeDocument/2006/relationships/image" Target="/ppt/media/image.jpg" Id="Rce3e90f918564759" /><Relationship Type="http://schemas.openxmlformats.org/officeDocument/2006/relationships/image" Target="/ppt/media/image2.jpg" Id="R1f8b5bb49afd4144" /><Relationship Type="http://schemas.openxmlformats.org/officeDocument/2006/relationships/image" Target="/ppt/media/image3.jpg" Id="R14b6a5b46f564803" /><Relationship Type="http://schemas.openxmlformats.org/officeDocument/2006/relationships/image" Target="/ppt/media/image4.jpg" Id="R58f03c21f1a24e46" /><Relationship Type="http://schemas.openxmlformats.org/officeDocument/2006/relationships/slideLayout" Target="/ppt/slideLayouts/slideLayout21.xml" Id="R1c82ba8eb44141ed" /></Relationships>
</file>

<file path=ppt/slides/_rels/slide3.xml.rels>&#65279;<?xml version="1.0" encoding="utf-8"?><Relationships xmlns="http://schemas.openxmlformats.org/package/2006/relationships"><Relationship Type="http://schemas.openxmlformats.org/officeDocument/2006/relationships/image" Target="/ppt/media/image.png" Id="R67e65357245340c9" /><Relationship Type="http://schemas.openxmlformats.org/officeDocument/2006/relationships/image" Target="/ppt/media/image2.png" Id="Rf46512a96e574dcb" /><Relationship Type="http://schemas.openxmlformats.org/officeDocument/2006/relationships/slideLayout" Target="/ppt/slideLayouts/slideLayout5.xml" Id="Rf6030164a00d40fd" /><Relationship Type="http://schemas.openxmlformats.org/officeDocument/2006/relationships/hyperlink" Target="https://www.who.int/publications-detail-redirect/9789241565684" TargetMode="External" Id="rcIddf545e4da60545c2" /><Relationship Type="http://schemas.openxmlformats.org/officeDocument/2006/relationships/hyperlink" Target="http://www.datasus.gov.br/" TargetMode="External" Id="rcIda6386a4df26b4be3" /></Relationships>
</file>

<file path=ppt/slides/_rels/slide4.xml.rels>&#65279;<?xml version="1.0" encoding="utf-8"?><Relationships xmlns="http://schemas.openxmlformats.org/package/2006/relationships"><Relationship Type="http://schemas.openxmlformats.org/officeDocument/2006/relationships/image" Target="/ppt/media/image.png" Id="R9758e219b2484517" /><Relationship Type="http://schemas.openxmlformats.org/officeDocument/2006/relationships/image" Target="/ppt/media/image2.png" Id="R43ae51c67ab9497c" /><Relationship Type="http://schemas.openxmlformats.org/officeDocument/2006/relationships/slideLayout" Target="/ppt/slideLayouts/slideLayout5.xml" Id="Rca751e6a29dc4351" /><Relationship Type="http://schemas.openxmlformats.org/officeDocument/2006/relationships/hyperlink" Target="http://www.datasus.gov.br/" TargetMode="External" Id="rcId15dc2e99084f4c36" /></Relationships>
</file>

<file path=ppt/slides/_rels/slide5.xml.rels>&#65279;<?xml version="1.0" encoding="utf-8"?><Relationships xmlns="http://schemas.openxmlformats.org/package/2006/relationships"><Relationship Type="http://schemas.openxmlformats.org/officeDocument/2006/relationships/image" Target="/ppt/media/image.png" Id="R24c6cd6f65dd49c2" /><Relationship Type="http://schemas.openxmlformats.org/officeDocument/2006/relationships/image" Target="/ppt/media/image2.png" Id="Ra8e1d19dbd394469" /><Relationship Type="http://schemas.openxmlformats.org/officeDocument/2006/relationships/image" Target="/ppt/media/image3.png" Id="R8044ab636e374dd9" /><Relationship Type="http://schemas.openxmlformats.org/officeDocument/2006/relationships/image" Target="/ppt/media/image10.png" Id="Rd905621a674542ab" /><Relationship Type="http://schemas.openxmlformats.org/officeDocument/2006/relationships/image" Target="/ppt/media/image11.png" Id="R396f6caad4c5467d" /><Relationship Type="http://schemas.openxmlformats.org/officeDocument/2006/relationships/image" Target="/ppt/media/image12.png" Id="R19160b1f415b4c1b" /><Relationship Type="http://schemas.openxmlformats.org/officeDocument/2006/relationships/image" Target="/ppt/media/image13.png" Id="R6abb07d27ceb420f" /><Relationship Type="http://schemas.openxmlformats.org/officeDocument/2006/relationships/image" Target="/ppt/media/image14.png" Id="R81b86ac07f8a4ef0" /><Relationship Type="http://schemas.openxmlformats.org/officeDocument/2006/relationships/notesSlide" Target="/ppt/notesSlides/notesSlide1.xml" Id="Rf44e2d4c1c5c42ea" /><Relationship Type="http://schemas.openxmlformats.org/officeDocument/2006/relationships/slideLayout" Target="/ppt/slideLayouts/slideLayout27.xml" Id="R0a731d30c21c4c40" /></Relationships>
</file>

<file path=ppt/slides/_rels/slide6.xml.rels>&#65279;<?xml version="1.0" encoding="utf-8"?><Relationships xmlns="http://schemas.openxmlformats.org/package/2006/relationships"><Relationship Type="http://schemas.openxmlformats.org/officeDocument/2006/relationships/image" Target="/ppt/media/image.png" Id="Rf8aec146f67942d1" /><Relationship Type="http://schemas.openxmlformats.org/officeDocument/2006/relationships/image" Target="/ppt/media/image2.png" Id="Rf4dd59cda4e044b6" /><Relationship Type="http://schemas.openxmlformats.org/officeDocument/2006/relationships/slideLayout" Target="/ppt/slideLayouts/slideLayout5.xml" Id="Rbd8b834548e54377" /><Relationship Type="http://schemas.openxmlformats.org/officeDocument/2006/relationships/hyperlink" Target="https://www.who.int/publications-detail-redirect/9789241565684" TargetMode="External" Id="rcId34538d2c80c746d9" /><Relationship Type="http://schemas.openxmlformats.org/officeDocument/2006/relationships/hyperlink" Target="http://www.datasus.gov.br/" TargetMode="External" Id="rcIdb948c9b1ffaf409b" /></Relationships>
</file>

<file path=ppt/slides/_rels/slide7.xml.rels>&#65279;<?xml version="1.0" encoding="utf-8"?><Relationships xmlns="http://schemas.openxmlformats.org/package/2006/relationships"><Relationship Type="http://schemas.openxmlformats.org/officeDocument/2006/relationships/image" Target="/ppt/media/image15.png" Id="R13111605af6d4f36" /><Relationship Type="http://schemas.openxmlformats.org/officeDocument/2006/relationships/image" Target="/ppt/media/image16.png" Id="Rd3fde964c3f84050" /><Relationship Type="http://schemas.openxmlformats.org/officeDocument/2006/relationships/image" Target="/ppt/media/image17.png" Id="R09080a03f84142c5" /><Relationship Type="http://schemas.openxmlformats.org/officeDocument/2006/relationships/image" Target="/ppt/media/image18.png" Id="R1a1ca4504f724da8" /><Relationship Type="http://schemas.openxmlformats.org/officeDocument/2006/relationships/image" Target="/ppt/media/image19.png" Id="R21609a32478745a7" /><Relationship Type="http://schemas.openxmlformats.org/officeDocument/2006/relationships/image" Target="/ppt/media/image20.png" Id="R62898b24082940f8" /><Relationship Type="http://schemas.openxmlformats.org/officeDocument/2006/relationships/image" Target="/ppt/media/image21.png" Id="R3cdb210ad44a4262" /><Relationship Type="http://schemas.openxmlformats.org/officeDocument/2006/relationships/image" Target="/ppt/media/image22.png" Id="Rbfb953c4c2fb43b9" /><Relationship Type="http://schemas.openxmlformats.org/officeDocument/2006/relationships/image" Target="/ppt/media/image23.png" Id="R6bab920878494427" /><Relationship Type="http://schemas.openxmlformats.org/officeDocument/2006/relationships/image" Target="/ppt/media/image24.png" Id="R85b1a57f9e234598" /><Relationship Type="http://schemas.openxmlformats.org/officeDocument/2006/relationships/image" Target="/ppt/media/image25.png" Id="R59eac258c8384ee0" /><Relationship Type="http://schemas.openxmlformats.org/officeDocument/2006/relationships/image" Target="/ppt/media/image26.png" Id="R889fb92bbe434e88" /><Relationship Type="http://schemas.openxmlformats.org/officeDocument/2006/relationships/slideLayout" Target="/ppt/slideLayouts/slideLayout42.xml" Id="R0cf1f2a2910f4186" /></Relationships>
</file>

<file path=ppt/slides/_rels/slide8.xml.rels>&#65279;<?xml version="1.0" encoding="utf-8"?><Relationships xmlns="http://schemas.openxmlformats.org/package/2006/relationships"><Relationship Type="http://schemas.openxmlformats.org/officeDocument/2006/relationships/image" Target="/ppt/media/image.png" Id="R438d894b912a4903" /><Relationship Type="http://schemas.openxmlformats.org/officeDocument/2006/relationships/image" Target="/ppt/media/image2.png" Id="R7aa1a835000148a5" /><Relationship Type="http://schemas.openxmlformats.org/officeDocument/2006/relationships/image" Target="/ppt/media/image5.jpg" Id="Rd0ff75983a244558" /><Relationship Type="http://schemas.openxmlformats.org/officeDocument/2006/relationships/image" Target="/ppt/media/image6.jpg" Id="Rf3553e9dabca4d84" /><Relationship Type="http://schemas.openxmlformats.org/officeDocument/2006/relationships/image" Target="/ppt/media/image27.png" Id="Rf0000305c7454b63" /><Relationship Type="http://schemas.openxmlformats.org/officeDocument/2006/relationships/image" Target="/ppt/media/image8.png" Id="Rfa7888586c92442c" /><Relationship Type="http://schemas.openxmlformats.org/officeDocument/2006/relationships/image" Target="/ppt/media/image7.png" Id="R516ddc84d3f6470c" /><Relationship Type="http://schemas.openxmlformats.org/officeDocument/2006/relationships/slideLayout" Target="/ppt/slideLayouts/slideLayout16.xml" Id="R1fcd401cbc3848b9" /></Relationships>
</file>

<file path=ppt/slides/_rels/slide9.xml.rels>&#65279;<?xml version="1.0" encoding="utf-8"?><Relationships xmlns="http://schemas.openxmlformats.org/package/2006/relationships"><Relationship Type="http://schemas.openxmlformats.org/officeDocument/2006/relationships/image" Target="/ppt/media/image.png" Id="Rf82d2a951800447d" /><Relationship Type="http://schemas.openxmlformats.org/officeDocument/2006/relationships/image" Target="/ppt/media/image2.png" Id="Rcd27271ec3d04bee" /><Relationship Type="http://schemas.openxmlformats.org/officeDocument/2006/relationships/image" Target="/ppt/media/image28.png" Id="Rf93af9a085c34e1c" /><Relationship Type="http://schemas.openxmlformats.org/officeDocument/2006/relationships/slideLayout" Target="/ppt/slideLayouts/slideLayout55.xml" Id="Re0a3f29ec1f24b36"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 xmlns:a16="http://schemas.microsoft.com/office/drawing/2014/main" id="{79FFA355-A75A-C2DE-E190-AB9C09873BB8}"/>
              </a:ext>
            </a:extLst>
          </p:cNvPr>
          <p:cNvPicPr>
            <a:picLocks noChangeAspect="1"/>
          </p:cNvPicPr>
          <p:nvPr/>
        </p:nvPicPr>
        <p:blipFill>
          <a:blip r:embed="Rc80cefdb168545f5">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 xmlns:a16="http://schemas.microsoft.com/office/drawing/2014/main" id="{C9AF6D0D-0BC3-6481-03E9-CC32363D5A4B}"/>
              </a:ext>
            </a:extLst>
          </p:cNvPr>
          <p:cNvPicPr>
            <a:picLocks noChangeAspect="1"/>
          </p:cNvPicPr>
          <p:nvPr/>
        </p:nvPicPr>
        <p:blipFill>
          <a:blip r:embed="Rd11a5aea00cf46aa">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 xmlns:a16="http://schemas.microsoft.com/office/drawing/2014/main" id="{B4A8323F-F76B-7656-1176-6C5817981E8E}"/>
              </a:ext>
            </a:extLst>
          </p:cNvPr>
          <p:cNvSpPr txBox="1"/>
          <p:nvPr/>
        </p:nvSpPr>
        <p:spPr>
          <a:xfrm>
            <a:off x="6352674" y="4587503"/>
            <a:ext cx="16362947" cy="5016758"/>
          </a:xfrm>
          <a:prstGeom prst="rect">
            <a:avLst/>
          </a:prstGeom>
          <a:noFill/>
        </p:spPr>
        <p:txBody>
          <a:bodyPr wrap="square" numCol="2" rtlCol="0">
            <a:spAutoFit/>
          </a:bodyPr>
          <a:lstStyle/>
          <a:p>
            <a:r>
              <a:rPr lang="pt-BR" sz="3200" dirty="0" err="1">
                <a:latin typeface="Calibri" panose="020F0502020204030204" pitchFamily="34" charset="0"/>
                <a:cs typeface="Calibri" panose="020F0502020204030204" pitchFamily="34" charset="0"/>
              </a:rPr>
              <a:t>Autores:Carolina</a:t>
            </a:r>
            <a:r>
              <a:rPr lang="pt-BR" sz="3200" dirty="0">
                <a:latin typeface="Calibri" panose="020F0502020204030204" pitchFamily="34" charset="0"/>
                <a:cs typeface="Calibri" panose="020F0502020204030204" pitchFamily="34" charset="0"/>
              </a:rPr>
              <a:t> Pereira Vieira – Médica especialista, IOG.</a:t>
            </a:r>
          </a:p>
          <a:p>
            <a:r>
              <a:rPr lang="pt-BR" sz="3200" dirty="0">
                <a:latin typeface="Calibri" panose="020F0502020204030204" pitchFamily="34" charset="0"/>
                <a:cs typeface="Calibri" panose="020F0502020204030204" pitchFamily="34" charset="0"/>
              </a:rPr>
              <a:t>Rebecca Gomes Moura Bastos– Médica residente, IOG.</a:t>
            </a:r>
          </a:p>
          <a:p>
            <a:r>
              <a:rPr lang="pt-BR" sz="3200" dirty="0">
                <a:latin typeface="Calibri" panose="020F0502020204030204" pitchFamily="34" charset="0"/>
                <a:cs typeface="Calibri" panose="020F0502020204030204" pitchFamily="34" charset="0"/>
              </a:rPr>
              <a:t>Rafaela Gonçalves Barbosa – Médica residente, IOG.</a:t>
            </a:r>
          </a:p>
          <a:p>
            <a:r>
              <a:rPr lang="pt-BR" sz="3200" dirty="0" err="1">
                <a:latin typeface="Calibri" panose="020F0502020204030204" pitchFamily="34" charset="0"/>
                <a:cs typeface="Calibri" panose="020F0502020204030204" pitchFamily="34" charset="0"/>
              </a:rPr>
              <a:t>Edimar</a:t>
            </a:r>
            <a:r>
              <a:rPr lang="pt-BR" sz="3200" dirty="0">
                <a:latin typeface="Calibri" panose="020F0502020204030204" pitchFamily="34" charset="0"/>
                <a:cs typeface="Calibri" panose="020F0502020204030204" pitchFamily="34" charset="0"/>
              </a:rPr>
              <a:t> Gomes Custódio Júnior– Médico residente, IOG.</a:t>
            </a:r>
          </a:p>
          <a:p>
            <a:r>
              <a:rPr lang="pt-BR" sz="3200" dirty="0">
                <a:latin typeface="Calibri" panose="020F0502020204030204" pitchFamily="34" charset="0"/>
                <a:cs typeface="Calibri" panose="020F0502020204030204" pitchFamily="34" charset="0"/>
              </a:rPr>
              <a:t>Adriano Ferro </a:t>
            </a:r>
            <a:r>
              <a:rPr lang="pt-BR" sz="3200" dirty="0" err="1">
                <a:latin typeface="Calibri" panose="020F0502020204030204" pitchFamily="34" charset="0"/>
                <a:cs typeface="Calibri" panose="020F0502020204030204" pitchFamily="34" charset="0"/>
              </a:rPr>
              <a:t>Rotondano</a:t>
            </a:r>
            <a:r>
              <a:rPr lang="pt-BR" sz="3200" dirty="0">
                <a:latin typeface="Calibri" panose="020F0502020204030204" pitchFamily="34" charset="0"/>
                <a:cs typeface="Calibri" panose="020F0502020204030204" pitchFamily="34" charset="0"/>
              </a:rPr>
              <a:t>  – Médico residente, IOG.</a:t>
            </a:r>
          </a:p>
          <a:p>
            <a:r>
              <a:rPr lang="pt-BR" sz="3200" dirty="0">
                <a:latin typeface="Calibri" panose="020F0502020204030204" pitchFamily="34" charset="0"/>
                <a:cs typeface="Calibri" panose="020F0502020204030204" pitchFamily="34" charset="0"/>
              </a:rPr>
              <a:t>Marcos Vinicius Amorim Silva – Médico residente, IOG.</a:t>
            </a:r>
          </a:p>
          <a:p>
            <a:r>
              <a:rPr lang="pt-BR" sz="3200" dirty="0">
                <a:latin typeface="Calibri" panose="020F0502020204030204" pitchFamily="34" charset="0"/>
                <a:cs typeface="Calibri" panose="020F0502020204030204" pitchFamily="34" charset="0"/>
              </a:rPr>
              <a:t>Vinicius Ribamar </a:t>
            </a:r>
            <a:r>
              <a:rPr lang="pt-BR" sz="3200" dirty="0" err="1">
                <a:latin typeface="Calibri" panose="020F0502020204030204" pitchFamily="34" charset="0"/>
                <a:cs typeface="Calibri" panose="020F0502020204030204" pitchFamily="34" charset="0"/>
              </a:rPr>
              <a:t>Gonçvalves</a:t>
            </a:r>
            <a:r>
              <a:rPr lang="pt-BR" sz="3200" dirty="0">
                <a:latin typeface="Calibri" panose="020F0502020204030204" pitchFamily="34" charset="0"/>
                <a:cs typeface="Calibri" panose="020F0502020204030204" pitchFamily="34" charset="0"/>
              </a:rPr>
              <a:t> Moreira – Médico residente, IOG.</a:t>
            </a:r>
          </a:p>
          <a:p>
            <a:r>
              <a:rPr lang="pt-BR" sz="3200" dirty="0" err="1">
                <a:latin typeface="Calibri" panose="020F0502020204030204" pitchFamily="34" charset="0"/>
                <a:cs typeface="Calibri" panose="020F0502020204030204" pitchFamily="34" charset="0"/>
              </a:rPr>
              <a:t>Karllos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Adryano</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Priscinotte</a:t>
            </a:r>
            <a:r>
              <a:rPr lang="pt-BR" sz="3200" dirty="0">
                <a:latin typeface="Calibri" panose="020F0502020204030204" pitchFamily="34" charset="0"/>
                <a:cs typeface="Calibri" panose="020F0502020204030204" pitchFamily="34" charset="0"/>
              </a:rPr>
              <a:t> Rodrigues Lima–Médico especialista</a:t>
            </a:r>
          </a:p>
          <a:p>
            <a:r>
              <a:rPr lang="pt-BR" sz="3200" dirty="0">
                <a:latin typeface="Calibri" panose="020F0502020204030204" pitchFamily="34" charset="0"/>
                <a:cs typeface="Calibri" panose="020F0502020204030204" pitchFamily="34" charset="0"/>
              </a:rPr>
              <a:t>Francisco Cavalcante Ramiro – Médico chefe do serviço de quadril e trauma - IOG</a:t>
            </a:r>
          </a:p>
          <a:p>
            <a:endParaRPr lang="pt-BR" sz="3200" dirty="0"/>
          </a:p>
        </p:txBody>
      </p:sp>
      <p:sp>
        <p:nvSpPr>
          <p:cNvPr id="5" name="Retângulo 4">
            <a:extLst>
              <a:ext uri="{FF2B5EF4-FFF2-40B4-BE49-F238E27FC236}">
                <a16:creationId xmlns="" xmlns:a16="http://schemas.microsoft.com/office/drawing/2014/main" id="{3007A07D-72E4-76F5-FAC4-1A20576BB004}"/>
              </a:ext>
            </a:extLst>
          </p:cNvPr>
          <p:cNvSpPr/>
          <p:nvPr/>
        </p:nvSpPr>
        <p:spPr>
          <a:xfrm>
            <a:off x="2372349" y="9052740"/>
            <a:ext cx="24638000" cy="1569660"/>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latin typeface="Calibri" panose="020F0502020204030204" pitchFamily="34" charset="0"/>
                <a:cs typeface="Calibri" panose="020F0502020204030204" pitchFamily="34" charset="0"/>
              </a:rPr>
              <a:t>ABORDAGEM CIRURGICA DE FRATURA DA PELVE TIPO B2 EM PACIENTE POLITRAUMATIZADO: RELATO DE CASO</a:t>
            </a:r>
            <a:endParaRPr lang="pt-BR" sz="48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 xmlns:a16="http://schemas.microsoft.com/office/drawing/2014/main"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 xmlns:a16="http://schemas.microsoft.com/office/drawing/2014/main" id="{790DF04B-0EA8-686F-EEE1-656E54E2771F}"/>
              </a:ext>
            </a:extLst>
          </p:cNvPr>
          <p:cNvSpPr txBox="1"/>
          <p:nvPr/>
        </p:nvSpPr>
        <p:spPr>
          <a:xfrm>
            <a:off x="1410652" y="16444906"/>
            <a:ext cx="11506200" cy="2123658"/>
          </a:xfrm>
          <a:prstGeom prst="rect">
            <a:avLst/>
          </a:prstGeom>
          <a:noFill/>
        </p:spPr>
        <p:txBody>
          <a:bodyPr wrap="square" rtlCol="0">
            <a:spAutoFit/>
          </a:bodyPr>
          <a:lstStyle/>
          <a:p>
            <a:pPr algn="just"/>
            <a:r>
              <a:rPr lang="pt-BR" sz="4400" dirty="0">
                <a:latin typeface="Calibri" panose="020F0502020204030204" pitchFamily="34" charset="0"/>
                <a:cs typeface="Calibri" panose="020F0502020204030204" pitchFamily="34" charset="0"/>
              </a:rPr>
              <a:t>Relatar um caso clínico de fratura pélvica tipo B2 tratada cirurgicamente e discutir condutas terapêuticas com base na literatura</a:t>
            </a:r>
            <a:r>
              <a:rPr lang="pt-BR" sz="4400" dirty="0">
                <a:latin typeface="Calibri" panose="020F0502020204030204" pitchFamily="34" charset="0"/>
                <a:cs typeface="Calibri" panose="020F0502020204030204" pitchFamily="34" charset="0"/>
              </a:rPr>
              <a:t>. </a:t>
            </a:r>
            <a:endParaRPr lang="pt-BR" sz="44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 xmlns:a16="http://schemas.microsoft.com/office/drawing/2014/main" id="{A32E23BE-436F-032A-622B-A66EAF16BD5C}"/>
              </a:ext>
            </a:extLst>
          </p:cNvPr>
          <p:cNvSpPr txBox="1"/>
          <p:nvPr/>
        </p:nvSpPr>
        <p:spPr>
          <a:xfrm>
            <a:off x="1371600" y="10647081"/>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 xmlns:a16="http://schemas.microsoft.com/office/drawing/2014/main" id="{6017FC5B-1552-BBE6-714F-03D2C1E15166}"/>
              </a:ext>
            </a:extLst>
          </p:cNvPr>
          <p:cNvSpPr txBox="1"/>
          <p:nvPr/>
        </p:nvSpPr>
        <p:spPr>
          <a:xfrm>
            <a:off x="1252995" y="19237827"/>
            <a:ext cx="11586703" cy="2800767"/>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Relatar um caso clínico de fratura pélvica tipo B2 tratada cirurgicamente e discutir condutas terapêuticas com base na literatura.</a:t>
            </a:r>
            <a:endParaRPr lang="pt-BR" sz="48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 xmlns:a16="http://schemas.microsoft.com/office/drawing/2014/main" id="{719ECD29-8E79-6688-896A-4EAA229BF9D3}"/>
              </a:ext>
            </a:extLst>
          </p:cNvPr>
          <p:cNvSpPr txBox="1"/>
          <p:nvPr/>
        </p:nvSpPr>
        <p:spPr>
          <a:xfrm>
            <a:off x="1189635" y="18529941"/>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endParaRPr lang="pt-BR" sz="4400" b="1" dirty="0">
              <a:latin typeface="Calibri" panose="020F0502020204030204" pitchFamily="34" charset="0"/>
              <a:cs typeface="Calibri" panose="020F0502020204030204" pitchFamily="34" charset="0"/>
            </a:endParaRPr>
          </a:p>
        </p:txBody>
      </p:sp>
      <p:sp>
        <p:nvSpPr>
          <p:cNvPr id="15" name="CaixaDeTexto 14">
            <a:extLst>
              <a:ext uri="{FF2B5EF4-FFF2-40B4-BE49-F238E27FC236}">
                <a16:creationId xmlns="" xmlns:a16="http://schemas.microsoft.com/office/drawing/2014/main" id="{64CB81E8-652F-E054-B2B9-7A9F1A2A1E7D}"/>
              </a:ext>
            </a:extLst>
          </p:cNvPr>
          <p:cNvSpPr txBox="1"/>
          <p:nvPr/>
        </p:nvSpPr>
        <p:spPr>
          <a:xfrm>
            <a:off x="1252995" y="22133696"/>
            <a:ext cx="11134972" cy="5509200"/>
          </a:xfrm>
          <a:prstGeom prst="rect">
            <a:avLst/>
          </a:prstGeom>
          <a:noFill/>
        </p:spPr>
        <p:txBody>
          <a:bodyPr wrap="square" rtlCol="0">
            <a:spAutoFit/>
          </a:bodyPr>
          <a:lstStyle/>
          <a:p>
            <a:pPr algn="just"/>
            <a:r>
              <a:rPr lang="pt-BR" sz="4400" dirty="0">
                <a:latin typeface="Calibri" panose="020F0502020204030204" pitchFamily="34" charset="0"/>
                <a:cs typeface="Calibri" panose="020F0502020204030204" pitchFamily="34" charset="0"/>
              </a:rPr>
              <a:t>Paciente apresentou fratura do acetábulo direito, ramos </a:t>
            </a:r>
            <a:r>
              <a:rPr lang="pt-BR" sz="4400" dirty="0" err="1">
                <a:latin typeface="Calibri" panose="020F0502020204030204" pitchFamily="34" charset="0"/>
                <a:cs typeface="Calibri" panose="020F0502020204030204" pitchFamily="34" charset="0"/>
              </a:rPr>
              <a:t>isquiopúbicos</a:t>
            </a:r>
            <a:r>
              <a:rPr lang="pt-BR" sz="4400" dirty="0">
                <a:latin typeface="Calibri" panose="020F0502020204030204" pitchFamily="34" charset="0"/>
                <a:cs typeface="Calibri" panose="020F0502020204030204" pitchFamily="34" charset="0"/>
              </a:rPr>
              <a:t>, corpo de S1 e ílio esquerdo, além de luxação </a:t>
            </a:r>
            <a:r>
              <a:rPr lang="pt-BR" sz="4400" dirty="0" err="1">
                <a:latin typeface="Calibri" panose="020F0502020204030204" pitchFamily="34" charset="0"/>
                <a:cs typeface="Calibri" panose="020F0502020204030204" pitchFamily="34" charset="0"/>
              </a:rPr>
              <a:t>interfacetária</a:t>
            </a:r>
            <a:r>
              <a:rPr lang="pt-BR" sz="4400" dirty="0">
                <a:latin typeface="Calibri" panose="020F0502020204030204" pitchFamily="34" charset="0"/>
                <a:cs typeface="Calibri" panose="020F0502020204030204" pitchFamily="34" charset="0"/>
              </a:rPr>
              <a:t> C5-C6 com </a:t>
            </a:r>
            <a:r>
              <a:rPr lang="pt-BR" sz="4400" dirty="0" err="1">
                <a:latin typeface="Calibri" panose="020F0502020204030204" pitchFamily="34" charset="0"/>
                <a:cs typeface="Calibri" panose="020F0502020204030204" pitchFamily="34" charset="0"/>
              </a:rPr>
              <a:t>anterolistese</a:t>
            </a:r>
            <a:r>
              <a:rPr lang="pt-BR" sz="4400" dirty="0">
                <a:latin typeface="Calibri" panose="020F0502020204030204" pitchFamily="34" charset="0"/>
                <a:cs typeface="Calibri" panose="020F0502020204030204" pitchFamily="34" charset="0"/>
              </a:rPr>
              <a:t>. Foi submetido à artrodese cervical e fixação percutânea da pelve com parafusos. Evoluiu sem dor, com marcha normal e sinais de consolidação óssea após oito semanas.</a:t>
            </a:r>
          </a:p>
        </p:txBody>
      </p:sp>
      <p:sp>
        <p:nvSpPr>
          <p:cNvPr id="16" name="CaixaDeTexto 15">
            <a:extLst>
              <a:ext uri="{FF2B5EF4-FFF2-40B4-BE49-F238E27FC236}">
                <a16:creationId xmlns="" xmlns:a16="http://schemas.microsoft.com/office/drawing/2014/main" id="{A826B188-9A62-BD2B-FD17-AF4A01CDC365}"/>
              </a:ext>
            </a:extLst>
          </p:cNvPr>
          <p:cNvSpPr txBox="1"/>
          <p:nvPr/>
        </p:nvSpPr>
        <p:spPr>
          <a:xfrm>
            <a:off x="1252995" y="21451347"/>
            <a:ext cx="2970795" cy="769441"/>
          </a:xfrm>
          <a:prstGeom prst="rect">
            <a:avLst/>
          </a:prstGeom>
          <a:noFill/>
        </p:spPr>
        <p:txBody>
          <a:bodyPr wrap="square" rtlCol="0">
            <a:spAutoFit/>
          </a:bodyPr>
          <a:lstStyle/>
          <a:p>
            <a:r>
              <a:rPr lang="pt-BR" sz="44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 xmlns:a16="http://schemas.microsoft.com/office/drawing/2014/main" id="{C9801DE1-BE9C-91B4-8E6A-5E2F98EA3E2B}"/>
              </a:ext>
            </a:extLst>
          </p:cNvPr>
          <p:cNvSpPr txBox="1"/>
          <p:nvPr/>
        </p:nvSpPr>
        <p:spPr>
          <a:xfrm>
            <a:off x="15029379" y="21443628"/>
            <a:ext cx="11285061" cy="3477875"/>
          </a:xfrm>
          <a:prstGeom prst="rect">
            <a:avLst/>
          </a:prstGeom>
          <a:noFill/>
        </p:spPr>
        <p:txBody>
          <a:bodyPr wrap="square" rtlCol="0">
            <a:spAutoFit/>
          </a:bodyPr>
          <a:lstStyle/>
          <a:p>
            <a:endParaRPr lang="pt-BR" sz="6000" dirty="0">
              <a:latin typeface="Calibri" panose="020F0502020204030204" pitchFamily="34" charset="0"/>
              <a:cs typeface="Calibri" panose="020F0502020204030204" pitchFamily="34" charset="0"/>
            </a:endParaRPr>
          </a:p>
          <a:p>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 xmlns:a16="http://schemas.microsoft.com/office/drawing/2014/main" id="{B7AD82AB-87AF-5708-26D4-3AB73CB17AE3}"/>
              </a:ext>
            </a:extLst>
          </p:cNvPr>
          <p:cNvSpPr txBox="1"/>
          <p:nvPr/>
        </p:nvSpPr>
        <p:spPr>
          <a:xfrm>
            <a:off x="15317095" y="10746557"/>
            <a:ext cx="2682145"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 xmlns:a16="http://schemas.microsoft.com/office/drawing/2014/main" id="{D70C7F32-77F2-4AA0-D017-04EBA42F3AC4}"/>
              </a:ext>
            </a:extLst>
          </p:cNvPr>
          <p:cNvSpPr txBox="1"/>
          <p:nvPr/>
        </p:nvSpPr>
        <p:spPr>
          <a:xfrm>
            <a:off x="15317096" y="23894009"/>
            <a:ext cx="12934712" cy="8340745"/>
          </a:xfrm>
          <a:prstGeom prst="rect">
            <a:avLst/>
          </a:prstGeom>
          <a:noFill/>
        </p:spPr>
        <p:txBody>
          <a:bodyPr wrap="square" rtlCol="0">
            <a:spAutoFit/>
          </a:bodyPr>
          <a:lstStyle/>
          <a:p>
            <a:pPr algn="just"/>
            <a:r>
              <a:rPr lang="pt-BR" sz="4400" dirty="0">
                <a:latin typeface="Calibri" panose="020F0502020204030204" pitchFamily="34" charset="0"/>
                <a:cs typeface="Calibri" panose="020F0502020204030204" pitchFamily="34" charset="0"/>
              </a:rPr>
              <a:t>As fraturas pélvicas tipo B2, conforme a classificação AO/OTA, apresentam desafios significativos no manejo ortopédico devido à sua complexidade e potencial para complicações. A decisão entre tratamento conservador e cirúrgico deve ser baseada em uma avaliação criteriosa da estabilidade da fratura e das condições clínicas do paciente. Embora a fixação interna possa oferecer benefícios em termos de estabilidade, é fundamental estar atento às possíveis complicações, como infecções e lesões neurológicas. </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 xmlns:a16="http://schemas.microsoft.com/office/drawing/2014/main" id="{B2BFC977-3492-1383-FA2E-5AFF9694BF8D}"/>
              </a:ext>
            </a:extLst>
          </p:cNvPr>
          <p:cNvSpPr txBox="1"/>
          <p:nvPr/>
        </p:nvSpPr>
        <p:spPr>
          <a:xfrm>
            <a:off x="15114822" y="23160738"/>
            <a:ext cx="2571538" cy="769441"/>
          </a:xfrm>
          <a:prstGeom prst="rect">
            <a:avLst/>
          </a:prstGeom>
          <a:noFill/>
        </p:spPr>
        <p:txBody>
          <a:bodyPr wrap="none" rtlCol="0">
            <a:spAutoFit/>
          </a:bodyPr>
          <a:lstStyle/>
          <a:p>
            <a:r>
              <a:rPr lang="pt-BR" sz="4400" b="1" dirty="0">
                <a:latin typeface="Calibri" panose="020F0502020204030204" pitchFamily="34" charset="0"/>
                <a:cs typeface="Calibri" panose="020F0502020204030204" pitchFamily="34" charset="0"/>
              </a:rPr>
              <a:t>Conclusão</a:t>
            </a:r>
            <a:endParaRPr lang="pt-BR" sz="40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 xmlns:a16="http://schemas.microsoft.com/office/drawing/2014/main" id="{11AC0074-C1C8-4018-D601-2CB479214EDE}"/>
              </a:ext>
            </a:extLst>
          </p:cNvPr>
          <p:cNvSpPr txBox="1"/>
          <p:nvPr/>
        </p:nvSpPr>
        <p:spPr>
          <a:xfrm>
            <a:off x="15029379" y="32122966"/>
            <a:ext cx="13222429" cy="7848302"/>
          </a:xfrm>
          <a:prstGeom prst="rect">
            <a:avLst/>
          </a:prstGeom>
          <a:noFill/>
        </p:spPr>
        <p:txBody>
          <a:bodyPr wrap="square" rtlCol="0">
            <a:spAutoFit/>
          </a:bodyPr>
          <a:lstStyle/>
          <a:p>
            <a:pPr algn="just"/>
            <a:r>
              <a:rPr lang="pt-BR" sz="2400" dirty="0">
                <a:latin typeface="Calibri" panose="020F0502020204030204" pitchFamily="34" charset="0"/>
                <a:cs typeface="Calibri" panose="020F0502020204030204" pitchFamily="34" charset="0"/>
              </a:rPr>
              <a:t>LAFLAMME, Y. G. et al. </a:t>
            </a:r>
            <a:r>
              <a:rPr lang="pt-BR" sz="2400" dirty="0" err="1">
                <a:latin typeface="Calibri" panose="020F0502020204030204" pitchFamily="34" charset="0"/>
                <a:cs typeface="Calibri" panose="020F0502020204030204" pitchFamily="34" charset="0"/>
              </a:rPr>
              <a:t>Functional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outcome</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combined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pelvic</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acetabular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a:t>
            </a:r>
            <a:r>
              <a:rPr lang="pt-BR" sz="2400" i="1" dirty="0">
                <a:latin typeface="Calibri" panose="020F0502020204030204" pitchFamily="34" charset="0"/>
                <a:cs typeface="Calibri" panose="020F0502020204030204" pitchFamily="34" charset="0"/>
              </a:rPr>
              <a:t>The </a:t>
            </a:r>
            <a:r>
              <a:rPr lang="pt-BR" sz="2400" i="1" dirty="0" err="1">
                <a:latin typeface="Calibri" panose="020F0502020204030204" pitchFamily="34" charset="0"/>
                <a:cs typeface="Calibri" panose="020F0502020204030204" pitchFamily="34" charset="0"/>
              </a:rPr>
              <a:t>Bone</a:t>
            </a:r>
            <a:r>
              <a:rPr lang="pt-BR" sz="2400" i="1" dirty="0">
                <a:latin typeface="Calibri" panose="020F0502020204030204" pitchFamily="34" charset="0"/>
                <a:cs typeface="Calibri" panose="020F0502020204030204" pitchFamily="34" charset="0"/>
              </a:rPr>
              <a:t> &amp; Joint </a:t>
            </a:r>
            <a:r>
              <a:rPr lang="pt-BR" sz="2400" i="1" dirty="0" err="1">
                <a:latin typeface="Calibri" panose="020F0502020204030204" pitchFamily="34" charset="0"/>
                <a:cs typeface="Calibri" panose="020F0502020204030204" pitchFamily="34" charset="0"/>
              </a:rPr>
              <a:t>Journal</a:t>
            </a:r>
            <a:r>
              <a:rPr lang="pt-BR" sz="2400" dirty="0">
                <a:latin typeface="Calibri" panose="020F0502020204030204" pitchFamily="34" charset="0"/>
                <a:cs typeface="Calibri" panose="020F0502020204030204" pitchFamily="34" charset="0"/>
              </a:rPr>
              <a:t>, London, v. 90-B, supl. 1, p. 57, 2008. Disponível em: </a:t>
            </a:r>
            <a:r>
              <a:rPr lang="pt-BR" sz="2400" u="sng" dirty="0">
                <a:latin typeface="Calibri" panose="020F0502020204030204" pitchFamily="34" charset="0"/>
                <a:cs typeface="Calibri" panose="020F0502020204030204" pitchFamily="34" charset="0"/>
                <a:hlinkClick r:id="rcId8830c17abf434058"/>
              </a:rPr>
              <a:t>https://boneandjoint.org.uk/Article/10.1302/0301-620X.90BSUPP_I.0880057d</a:t>
            </a:r>
            <a:r>
              <a:rPr lang="pt-BR" sz="2400" dirty="0">
                <a:latin typeface="Calibri" panose="020F0502020204030204" pitchFamily="34" charset="0"/>
                <a:cs typeface="Calibri" panose="020F0502020204030204" pitchFamily="34" charset="0"/>
              </a:rPr>
              <a:t>. Acesso em: 9 abr. 2025.</a:t>
            </a:r>
          </a:p>
          <a:p>
            <a:pPr algn="just"/>
            <a:r>
              <a:rPr lang="pt-BR" sz="2400" dirty="0">
                <a:latin typeface="Calibri" panose="020F0502020204030204" pitchFamily="34" charset="0"/>
                <a:cs typeface="Calibri" panose="020F0502020204030204" pitchFamily="34" charset="0"/>
              </a:rPr>
              <a:t>LUNDIN, N.; ENOCSON, A. </a:t>
            </a:r>
            <a:r>
              <a:rPr lang="pt-BR" sz="2400" dirty="0" err="1">
                <a:latin typeface="Calibri" panose="020F0502020204030204" pitchFamily="34" charset="0"/>
                <a:cs typeface="Calibri" panose="020F0502020204030204" pitchFamily="34" charset="0"/>
              </a:rPr>
              <a:t>Complications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after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surgical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treatment</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pelvic</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a </a:t>
            </a:r>
            <a:r>
              <a:rPr lang="pt-BR" sz="2400" dirty="0" err="1">
                <a:latin typeface="Calibri" panose="020F0502020204030204" pitchFamily="34" charset="0"/>
                <a:cs typeface="Calibri" panose="020F0502020204030204" pitchFamily="34" charset="0"/>
              </a:rPr>
              <a:t>five-year</a:t>
            </a:r>
            <a:r>
              <a:rPr lang="pt-BR" sz="2400" dirty="0">
                <a:latin typeface="Calibri" panose="020F0502020204030204" pitchFamily="34" charset="0"/>
                <a:cs typeface="Calibri" panose="020F0502020204030204" pitchFamily="34" charset="0"/>
              </a:rPr>
              <a:t> follow-up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194 </a:t>
            </a:r>
            <a:r>
              <a:rPr lang="pt-BR" sz="2400" dirty="0" err="1">
                <a:latin typeface="Calibri" panose="020F0502020204030204" pitchFamily="34" charset="0"/>
                <a:cs typeface="Calibri" panose="020F0502020204030204" pitchFamily="34" charset="0"/>
              </a:rPr>
              <a:t>patients</a:t>
            </a:r>
            <a:r>
              <a:rPr lang="pt-BR" sz="2400"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European</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Journal</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of</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Orthopaedic</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Surgery</a:t>
            </a:r>
            <a:r>
              <a:rPr lang="pt-BR" sz="2400" i="1" dirty="0">
                <a:latin typeface="Calibri" panose="020F0502020204030204" pitchFamily="34" charset="0"/>
                <a:cs typeface="Calibri" panose="020F0502020204030204" pitchFamily="34" charset="0"/>
              </a:rPr>
              <a:t> &amp; </a:t>
            </a:r>
            <a:r>
              <a:rPr lang="pt-BR" sz="2400" i="1" dirty="0" err="1">
                <a:latin typeface="Calibri" panose="020F0502020204030204" pitchFamily="34" charset="0"/>
                <a:cs typeface="Calibri" panose="020F0502020204030204" pitchFamily="34" charset="0"/>
              </a:rPr>
              <a:t>Traumatology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Cham</a:t>
            </a:r>
            <a:r>
              <a:rPr lang="pt-BR" sz="2400" dirty="0">
                <a:latin typeface="Calibri" panose="020F0502020204030204" pitchFamily="34" charset="0"/>
                <a:cs typeface="Calibri" panose="020F0502020204030204" pitchFamily="34" charset="0"/>
              </a:rPr>
              <a:t>, v. 33, n. 4, p. 877–882, 2023. Disponível em: </a:t>
            </a:r>
            <a:r>
              <a:rPr lang="pt-BR" sz="2400" u="sng" dirty="0">
                <a:latin typeface="Calibri" panose="020F0502020204030204" pitchFamily="34" charset="0"/>
                <a:cs typeface="Calibri" panose="020F0502020204030204" pitchFamily="34" charset="0"/>
                <a:hlinkClick r:id="rcId5e71bd2f16ba4f75"/>
              </a:rPr>
              <a:t>https://www.ncbi.nlm.nih.gov/pmc/articles/PMC10125928/</a:t>
            </a:r>
            <a:r>
              <a:rPr lang="pt-BR" sz="2400" dirty="0">
                <a:latin typeface="Calibri" panose="020F0502020204030204" pitchFamily="34" charset="0"/>
                <a:cs typeface="Calibri" panose="020F0502020204030204" pitchFamily="34" charset="0"/>
              </a:rPr>
              <a:t>. Acesso em: 9 abr. 2025.</a:t>
            </a:r>
          </a:p>
          <a:p>
            <a:pPr algn="just"/>
            <a:r>
              <a:rPr lang="pt-BR" sz="2400" dirty="0">
                <a:latin typeface="Calibri" panose="020F0502020204030204" pitchFamily="34" charset="0"/>
                <a:cs typeface="Calibri" panose="020F0502020204030204" pitchFamily="34" charset="0"/>
              </a:rPr>
              <a:t>ORTIGA-BRIONES, A.; SMITH, S.; RICKMAN, M. </a:t>
            </a:r>
            <a:r>
              <a:rPr lang="pt-BR" sz="2400" dirty="0" err="1">
                <a:latin typeface="Calibri" panose="020F0502020204030204" pitchFamily="34" charset="0"/>
                <a:cs typeface="Calibri" panose="020F0502020204030204" pitchFamily="34" charset="0"/>
              </a:rPr>
              <a:t>Acetabular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elderly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Midterm</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outcomes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column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stabilisation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and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primary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arthroplasty</a:t>
            </a:r>
            <a:r>
              <a:rPr lang="pt-BR" sz="2400"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BioMed</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Research</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International</a:t>
            </a:r>
            <a:r>
              <a:rPr lang="pt-BR" sz="2400" dirty="0">
                <a:latin typeface="Calibri" panose="020F0502020204030204" pitchFamily="34" charset="0"/>
                <a:cs typeface="Calibri" panose="020F0502020204030204" pitchFamily="34" charset="0"/>
              </a:rPr>
              <a:t>, New York, v. 2017, p. 4651518, 2017. Disponível em: </a:t>
            </a:r>
            <a:r>
              <a:rPr lang="pt-BR" sz="2400" u="sng" dirty="0">
                <a:latin typeface="Calibri" panose="020F0502020204030204" pitchFamily="34" charset="0"/>
                <a:cs typeface="Calibri" panose="020F0502020204030204" pitchFamily="34" charset="0"/>
                <a:hlinkClick r:id="rcId7fb7fe45421a4ae8"/>
              </a:rPr>
              <a:t>https://www.ncbi.nlm.nih.gov/pmc/articles/PMC5282405/</a:t>
            </a:r>
            <a:r>
              <a:rPr lang="pt-BR" sz="2400" dirty="0">
                <a:latin typeface="Calibri" panose="020F0502020204030204" pitchFamily="34" charset="0"/>
                <a:cs typeface="Calibri" panose="020F0502020204030204" pitchFamily="34" charset="0"/>
              </a:rPr>
              <a:t>. Acesso em: 9 abr. 2025.</a:t>
            </a:r>
          </a:p>
          <a:p>
            <a:pPr algn="just"/>
            <a:r>
              <a:rPr lang="pt-BR" sz="2400" dirty="0">
                <a:latin typeface="Calibri" panose="020F0502020204030204" pitchFamily="34" charset="0"/>
                <a:cs typeface="Calibri" panose="020F0502020204030204" pitchFamily="34" charset="0"/>
              </a:rPr>
              <a:t>SATTERWHITE, Y. et al. Management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acetabular</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in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elderly</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patient</a:t>
            </a:r>
            <a:r>
              <a:rPr lang="pt-BR" sz="2400"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Journal</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of</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the</a:t>
            </a:r>
            <a:r>
              <a:rPr lang="pt-BR" sz="2400" i="1" dirty="0">
                <a:latin typeface="Calibri" panose="020F0502020204030204" pitchFamily="34" charset="0"/>
                <a:cs typeface="Calibri" panose="020F0502020204030204" pitchFamily="34" charset="0"/>
              </a:rPr>
              <a:t> American </a:t>
            </a:r>
            <a:r>
              <a:rPr lang="pt-BR" sz="2400" i="1" dirty="0" err="1">
                <a:latin typeface="Calibri" panose="020F0502020204030204" pitchFamily="34" charset="0"/>
                <a:cs typeface="Calibri" panose="020F0502020204030204" pitchFamily="34" charset="0"/>
              </a:rPr>
              <a:t>Academy</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of</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Orthopaedic</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Surgeons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Rosemont</a:t>
            </a:r>
            <a:r>
              <a:rPr lang="pt-BR" sz="2400" dirty="0">
                <a:latin typeface="Calibri" panose="020F0502020204030204" pitchFamily="34" charset="0"/>
                <a:cs typeface="Calibri" panose="020F0502020204030204" pitchFamily="34" charset="0"/>
              </a:rPr>
              <a:t>, v. 15, n. 12, p. 725–733, 2007. Disponível em: </a:t>
            </a:r>
            <a:r>
              <a:rPr lang="pt-BR" sz="2400" u="sng" dirty="0">
                <a:latin typeface="Calibri" panose="020F0502020204030204" pitchFamily="34" charset="0"/>
                <a:cs typeface="Calibri" panose="020F0502020204030204" pitchFamily="34" charset="0"/>
                <a:hlinkClick r:id="rcId6359ae0a6f1f4224"/>
              </a:rPr>
              <a:t>https://www.ncbi.nlm.nih.gov/pmc/articles/PMC2504130/</a:t>
            </a:r>
            <a:r>
              <a:rPr lang="pt-BR" sz="2400" dirty="0">
                <a:latin typeface="Calibri" panose="020F0502020204030204" pitchFamily="34" charset="0"/>
                <a:cs typeface="Calibri" panose="020F0502020204030204" pitchFamily="34" charset="0"/>
              </a:rPr>
              <a:t>. Acesso em: 9 abr. 2025.</a:t>
            </a:r>
          </a:p>
          <a:p>
            <a:pPr algn="just"/>
            <a:r>
              <a:rPr lang="pt-BR" sz="2400" dirty="0">
                <a:latin typeface="Calibri" panose="020F0502020204030204" pitchFamily="34" charset="0"/>
                <a:cs typeface="Calibri" panose="020F0502020204030204" pitchFamily="34" charset="0"/>
              </a:rPr>
              <a:t>SUN, D.-H. et al. </a:t>
            </a:r>
            <a:r>
              <a:rPr lang="pt-BR" sz="2400" dirty="0" err="1">
                <a:latin typeface="Calibri" panose="020F0502020204030204" pitchFamily="34" charset="0"/>
                <a:cs typeface="Calibri" panose="020F0502020204030204" pitchFamily="34" charset="0"/>
              </a:rPr>
              <a:t>Reconstruction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acetabular</a:t>
            </a:r>
            <a:r>
              <a:rPr lang="pt-BR" sz="2400" dirty="0">
                <a:latin typeface="Calibri" panose="020F0502020204030204" pitchFamily="34" charset="0"/>
                <a:cs typeface="Calibri" panose="020F0502020204030204" pitchFamily="34" charset="0"/>
              </a:rPr>
              <a:t> posterior </a:t>
            </a:r>
            <a:r>
              <a:rPr lang="pt-BR" sz="2400" dirty="0" err="1">
                <a:latin typeface="Calibri" panose="020F0502020204030204" pitchFamily="34" charset="0"/>
                <a:cs typeface="Calibri" panose="020F0502020204030204" pitchFamily="34" charset="0"/>
              </a:rPr>
              <a:t>wall</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fractures</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with</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extension</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to</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the</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roof</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using</a:t>
            </a:r>
            <a:r>
              <a:rPr lang="pt-BR" sz="2400" dirty="0">
                <a:latin typeface="Calibri" panose="020F0502020204030204" pitchFamily="34" charset="0"/>
                <a:cs typeface="Calibri" panose="020F0502020204030204" pitchFamily="34" charset="0"/>
              </a:rPr>
              <a:t> dual </a:t>
            </a:r>
            <a:r>
              <a:rPr lang="pt-BR" sz="2400" dirty="0" err="1">
                <a:latin typeface="Calibri" panose="020F0502020204030204" pitchFamily="34" charset="0"/>
                <a:cs typeface="Calibri" panose="020F0502020204030204" pitchFamily="34" charset="0"/>
              </a:rPr>
              <a:t>arc-shaped</a:t>
            </a:r>
            <a:r>
              <a:rPr lang="pt-BR" sz="2400" dirty="0">
                <a:latin typeface="Calibri" panose="020F0502020204030204" pitchFamily="34" charset="0"/>
                <a:cs typeface="Calibri" panose="020F0502020204030204" pitchFamily="34" charset="0"/>
              </a:rPr>
              <a:t> </a:t>
            </a:r>
            <a:r>
              <a:rPr lang="pt-BR" sz="2400" dirty="0" err="1">
                <a:latin typeface="Calibri" panose="020F0502020204030204" pitchFamily="34" charset="0"/>
                <a:cs typeface="Calibri" panose="020F0502020204030204" pitchFamily="34" charset="0"/>
              </a:rPr>
              <a:t>plates</a:t>
            </a:r>
            <a:r>
              <a:rPr lang="pt-BR" sz="2400" dirty="0">
                <a:latin typeface="Calibri" panose="020F0502020204030204" pitchFamily="34" charset="0"/>
                <a:cs typeface="Calibri" panose="020F0502020204030204" pitchFamily="34" charset="0"/>
              </a:rPr>
              <a:t>: a case report. </a:t>
            </a:r>
            <a:r>
              <a:rPr lang="pt-BR" sz="2400" i="1" dirty="0">
                <a:latin typeface="Calibri" panose="020F0502020204030204" pitchFamily="34" charset="0"/>
                <a:cs typeface="Calibri" panose="020F0502020204030204" pitchFamily="34" charset="0"/>
              </a:rPr>
              <a:t>Technology </a:t>
            </a:r>
            <a:r>
              <a:rPr lang="pt-BR" sz="2400" i="1" dirty="0" err="1">
                <a:latin typeface="Calibri" panose="020F0502020204030204" pitchFamily="34" charset="0"/>
                <a:cs typeface="Calibri" panose="020F0502020204030204" pitchFamily="34" charset="0"/>
              </a:rPr>
              <a:t>and</a:t>
            </a:r>
            <a:r>
              <a:rPr lang="pt-BR" sz="2400" i="1" dirty="0">
                <a:latin typeface="Calibri" panose="020F0502020204030204" pitchFamily="34" charset="0"/>
                <a:cs typeface="Calibri" panose="020F0502020204030204" pitchFamily="34" charset="0"/>
              </a:rPr>
              <a:t> Health </a:t>
            </a:r>
            <a:r>
              <a:rPr lang="pt-BR" sz="2400" i="1" dirty="0" err="1">
                <a:latin typeface="Calibri" panose="020F0502020204030204" pitchFamily="34" charset="0"/>
                <a:cs typeface="Calibri" panose="020F0502020204030204" pitchFamily="34" charset="0"/>
              </a:rPr>
              <a:t>Care</a:t>
            </a:r>
            <a:r>
              <a:rPr lang="pt-BR" sz="2400" dirty="0">
                <a:latin typeface="Calibri" panose="020F0502020204030204" pitchFamily="34" charset="0"/>
                <a:cs typeface="Calibri" panose="020F0502020204030204" pitchFamily="34" charset="0"/>
              </a:rPr>
              <a:t>, Amsterdam, v. 25, n. 6, p. 1085–1092, 2017. Disponível em: </a:t>
            </a:r>
            <a:r>
              <a:rPr lang="pt-BR" sz="2400" u="sng" dirty="0">
                <a:latin typeface="Calibri" panose="020F0502020204030204" pitchFamily="34" charset="0"/>
                <a:cs typeface="Calibri" panose="020F0502020204030204" pitchFamily="34" charset="0"/>
                <a:hlinkClick r:id="rcId4161897882c94c21"/>
              </a:rPr>
              <a:t>https://journals.sagepub.com/doi/full/10.3233/THC-170830</a:t>
            </a:r>
            <a:r>
              <a:rPr lang="pt-BR" sz="2400" dirty="0">
                <a:latin typeface="Calibri" panose="020F0502020204030204" pitchFamily="34" charset="0"/>
                <a:cs typeface="Calibri" panose="020F0502020204030204" pitchFamily="34" charset="0"/>
              </a:rPr>
              <a:t>. Acesso em: 9 abr. 2025.</a:t>
            </a:r>
          </a:p>
          <a:p>
            <a:pPr fontAlgn="base"/>
            <a:endParaRPr lang="pt-BR" sz="2400" dirty="0">
              <a:latin typeface="Calibri" panose="020F0502020204030204" pitchFamily="34" charset="0"/>
              <a:cs typeface="Calibri" panose="020F0502020204030204" pitchFamily="34" charset="0"/>
            </a:endParaRPr>
          </a:p>
          <a:p>
            <a:pPr algn="just"/>
            <a:endParaRPr lang="pt-BR" sz="2400" dirty="0">
              <a:latin typeface="Calibri" panose="020F0502020204030204" pitchFamily="34" charset="0"/>
              <a:cs typeface="Calibri" panose="020F0502020204030204" pitchFamily="34" charset="0"/>
            </a:endParaRPr>
          </a:p>
          <a:p>
            <a:pPr algn="just"/>
            <a:endParaRPr lang="pt-BR" sz="24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 xmlns:a16="http://schemas.microsoft.com/office/drawing/2014/main" id="{8A7BD139-0A03-BF1D-EB75-D7E215E276C8}"/>
              </a:ext>
            </a:extLst>
          </p:cNvPr>
          <p:cNvSpPr txBox="1"/>
          <p:nvPr/>
        </p:nvSpPr>
        <p:spPr>
          <a:xfrm>
            <a:off x="15029379" y="31130408"/>
            <a:ext cx="5956246" cy="769441"/>
          </a:xfrm>
          <a:prstGeom prst="rect">
            <a:avLst/>
          </a:prstGeom>
          <a:noFill/>
        </p:spPr>
        <p:txBody>
          <a:bodyPr wrap="none" rtlCol="0">
            <a:spAutoFit/>
          </a:bodyPr>
          <a:lstStyle/>
          <a:p>
            <a:r>
              <a:rPr lang="pt-BR" sz="4400" b="1" dirty="0">
                <a:latin typeface="Calibri" panose="020F0502020204030204" pitchFamily="34" charset="0"/>
                <a:cs typeface="Calibri" panose="020F0502020204030204" pitchFamily="34" charset="0"/>
              </a:rPr>
              <a:t>Referências</a:t>
            </a:r>
            <a:r>
              <a:rPr lang="pt-BR" sz="4000" b="1" dirty="0">
                <a:latin typeface="Calibri" panose="020F0502020204030204" pitchFamily="34" charset="0"/>
                <a:cs typeface="Calibri" panose="020F0502020204030204" pitchFamily="34" charset="0"/>
              </a:rPr>
              <a:t>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beb85720ce024411"/>
          <a:stretch>
            <a:fillRect/>
          </a:stretch>
        </p:blipFill>
        <p:spPr>
          <a:xfrm>
            <a:off x="2372349" y="5331027"/>
            <a:ext cx="3075970" cy="2274568"/>
          </a:xfrm>
          <a:prstGeom prst="rect">
            <a:avLst/>
          </a:prstGeom>
        </p:spPr>
      </p:pic>
      <p:sp>
        <p:nvSpPr>
          <p:cNvPr id="32" name="CaixaDeTexto 10">
            <a:extLst>
              <a:ext uri="{FF2B5EF4-FFF2-40B4-BE49-F238E27FC236}">
                <a16:creationId xmlns="" xmlns:a16="http://schemas.microsoft.com/office/drawing/2014/main" id="{A32E23BE-436F-032A-622B-A66EAF16BD5C}"/>
              </a:ext>
            </a:extLst>
          </p:cNvPr>
          <p:cNvSpPr txBox="1"/>
          <p:nvPr/>
        </p:nvSpPr>
        <p:spPr>
          <a:xfrm>
            <a:off x="1252995" y="15778964"/>
            <a:ext cx="2365428"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Objetivo</a:t>
            </a:r>
            <a:endParaRPr lang="pt-BR" sz="4400" b="1" dirty="0">
              <a:latin typeface="Calibri" panose="020F0502020204030204" pitchFamily="34" charset="0"/>
              <a:cs typeface="Calibri" panose="020F0502020204030204" pitchFamily="34" charset="0"/>
            </a:endParaRPr>
          </a:p>
        </p:txBody>
      </p:sp>
      <p:sp>
        <p:nvSpPr>
          <p:cNvPr id="33" name="CaixaDeTexto 7">
            <a:extLst>
              <a:ext uri="{FF2B5EF4-FFF2-40B4-BE49-F238E27FC236}">
                <a16:creationId xmlns="" xmlns:a16="http://schemas.microsoft.com/office/drawing/2014/main" id="{790DF04B-0EA8-686F-EEE1-656E54E2771F}"/>
              </a:ext>
            </a:extLst>
          </p:cNvPr>
          <p:cNvSpPr txBox="1"/>
          <p:nvPr/>
        </p:nvSpPr>
        <p:spPr>
          <a:xfrm>
            <a:off x="1333499" y="11613724"/>
            <a:ext cx="11506200" cy="4154984"/>
          </a:xfrm>
          <a:prstGeom prst="rect">
            <a:avLst/>
          </a:prstGeom>
          <a:noFill/>
        </p:spPr>
        <p:txBody>
          <a:bodyPr wrap="square" rtlCol="0">
            <a:spAutoFit/>
          </a:bodyPr>
          <a:lstStyle/>
          <a:p>
            <a:pPr algn="just"/>
            <a:r>
              <a:rPr lang="pt-BR" sz="4400" dirty="0">
                <a:latin typeface="Calibri" panose="020F0502020204030204" pitchFamily="34" charset="0"/>
                <a:cs typeface="Calibri" panose="020F0502020204030204" pitchFamily="34" charset="0"/>
              </a:rPr>
              <a:t>Fraturas pélvicas do tipo B2, segundo a classificação AO/OTA, apresentam instabilidade rotacional unilateral com preservação parcial do arco posterior. Geralmente resultam de traumas de alta energia e exigem avaliação precisa para definição do tratamento ideal.</a:t>
            </a:r>
          </a:p>
        </p:txBody>
      </p:sp>
      <p:pic>
        <p:nvPicPr>
          <p:cNvPr id="29" name="Imagem 28"/>
          <p:cNvPicPr/>
          <p:nvPr/>
        </p:nvPicPr>
        <p:blipFill rotWithShape="1">
          <a:blip r:embed="R697737108b9045f9"/>
          <a:srcRect l="31750" t="31681" r="31737" b="15621"/>
          <a:stretch/>
        </p:blipFill>
        <p:spPr bwMode="auto">
          <a:xfrm>
            <a:off x="55055" y="28018428"/>
            <a:ext cx="6661055" cy="4521623"/>
          </a:xfrm>
          <a:prstGeom prst="rect">
            <a:avLst/>
          </a:prstGeom>
          <a:noFill/>
          <a:ln>
            <a:noFill/>
          </a:ln>
          <a:extLst>
            <a:ext uri="{53640926-AAD7-44D8-BBD7-CCE9431645EC}">
              <a14:shadowObscured xmlns:a14="http://schemas.microsoft.com/office/drawing/2010/main"/>
            </a:ext>
          </a:extLst>
        </p:spPr>
      </p:pic>
      <p:pic>
        <p:nvPicPr>
          <p:cNvPr id="30" name="Imagem 29"/>
          <p:cNvPicPr/>
          <p:nvPr/>
        </p:nvPicPr>
        <p:blipFill rotWithShape="1">
          <a:blip r:embed="Rdfb5dd0dfa074067"/>
          <a:srcRect l="39159" t="40151" r="31913" b="16248"/>
          <a:stretch/>
        </p:blipFill>
        <p:spPr bwMode="auto">
          <a:xfrm>
            <a:off x="161734" y="33477163"/>
            <a:ext cx="6554376" cy="5444021"/>
          </a:xfrm>
          <a:prstGeom prst="rect">
            <a:avLst/>
          </a:prstGeom>
          <a:noFill/>
          <a:ln>
            <a:noFill/>
          </a:ln>
          <a:extLst>
            <a:ext uri="{53640926-AAD7-44D8-BBD7-CCE9431645EC}">
              <a14:shadowObscured xmlns:a14="http://schemas.microsoft.com/office/drawing/2010/main"/>
            </a:ext>
          </a:extLst>
        </p:spPr>
      </p:pic>
      <p:pic>
        <p:nvPicPr>
          <p:cNvPr id="31" name="Imagem 30"/>
          <p:cNvPicPr/>
          <p:nvPr/>
        </p:nvPicPr>
        <p:blipFill rotWithShape="1">
          <a:blip r:embed="Rb81f6169c41a4ea9"/>
          <a:srcRect l="38983" t="25408" r="32618" b="16876"/>
          <a:stretch/>
        </p:blipFill>
        <p:spPr bwMode="auto">
          <a:xfrm>
            <a:off x="7547429" y="27958385"/>
            <a:ext cx="5819840" cy="4581666"/>
          </a:xfrm>
          <a:prstGeom prst="rect">
            <a:avLst/>
          </a:prstGeom>
          <a:noFill/>
          <a:ln>
            <a:noFill/>
          </a:ln>
          <a:extLst>
            <a:ext uri="{53640926-AAD7-44D8-BBD7-CCE9431645EC}">
              <a14:shadowObscured xmlns:a14="http://schemas.microsoft.com/office/drawing/2010/main"/>
            </a:ext>
          </a:extLst>
        </p:spPr>
      </p:pic>
      <p:sp>
        <p:nvSpPr>
          <p:cNvPr id="9" name="CaixaDeTexto 8"/>
          <p:cNvSpPr txBox="1"/>
          <p:nvPr/>
        </p:nvSpPr>
        <p:spPr>
          <a:xfrm>
            <a:off x="7450590" y="34116579"/>
            <a:ext cx="5916679" cy="4524315"/>
          </a:xfrm>
          <a:prstGeom prst="rect">
            <a:avLst/>
          </a:prstGeom>
          <a:noFill/>
        </p:spPr>
        <p:txBody>
          <a:bodyPr wrap="square" rtlCol="0">
            <a:spAutoFit/>
          </a:bodyPr>
          <a:lstStyle/>
          <a:p>
            <a:r>
              <a:rPr lang="pt-BR" sz="4800" dirty="0">
                <a:latin typeface="Calibri" panose="020F0502020204030204" pitchFamily="34" charset="0"/>
                <a:cs typeface="Calibri" panose="020F0502020204030204" pitchFamily="34" charset="0"/>
              </a:rPr>
              <a:t>Radiografias mostram pós operatório imediato. 1 Radiografia em AP. 2.Incidencia IN-LET 3. OUT- LET</a:t>
            </a:r>
            <a:endParaRPr lang="pt-BR" sz="4800" dirty="0">
              <a:latin typeface="Calibri" panose="020F0502020204030204" pitchFamily="34" charset="0"/>
              <a:cs typeface="Calibri" panose="020F0502020204030204" pitchFamily="34" charset="0"/>
            </a:endParaRPr>
          </a:p>
        </p:txBody>
      </p:sp>
      <p:sp>
        <p:nvSpPr>
          <p:cNvPr id="10" name="CaixaDeTexto 9"/>
          <p:cNvSpPr txBox="1"/>
          <p:nvPr/>
        </p:nvSpPr>
        <p:spPr>
          <a:xfrm>
            <a:off x="15317095" y="11613724"/>
            <a:ext cx="12966243" cy="12280285"/>
          </a:xfrm>
          <a:prstGeom prst="rect">
            <a:avLst/>
          </a:prstGeom>
          <a:noFill/>
        </p:spPr>
        <p:txBody>
          <a:bodyPr wrap="square" rtlCol="0">
            <a:spAutoFit/>
          </a:bodyPr>
          <a:lstStyle/>
          <a:p>
            <a:pPr algn="just"/>
            <a:r>
              <a:rPr lang="pt-BR" sz="4400" dirty="0">
                <a:latin typeface="Calibri" panose="020F0502020204030204" pitchFamily="34" charset="0"/>
                <a:cs typeface="Calibri" panose="020F0502020204030204" pitchFamily="34" charset="0"/>
              </a:rPr>
              <a:t>Estudos demonstram que o tratamento cirúrgico das fraturas pélvicas complexas pode resultar em complicações significativas. </a:t>
            </a:r>
            <a:r>
              <a:rPr lang="pt-BR" sz="4400" dirty="0" err="1">
                <a:latin typeface="Calibri" panose="020F0502020204030204" pitchFamily="34" charset="0"/>
                <a:cs typeface="Calibri" panose="020F0502020204030204" pitchFamily="34" charset="0"/>
              </a:rPr>
              <a:t>Lundin</a:t>
            </a:r>
            <a:r>
              <a:rPr lang="pt-BR" sz="4400" dirty="0">
                <a:latin typeface="Calibri" panose="020F0502020204030204" pitchFamily="34" charset="0"/>
                <a:cs typeface="Calibri" panose="020F0502020204030204" pitchFamily="34" charset="0"/>
              </a:rPr>
              <a:t> e </a:t>
            </a:r>
            <a:r>
              <a:rPr lang="pt-BR" sz="4400" dirty="0" err="1">
                <a:latin typeface="Calibri" panose="020F0502020204030204" pitchFamily="34" charset="0"/>
                <a:cs typeface="Calibri" panose="020F0502020204030204" pitchFamily="34" charset="0"/>
              </a:rPr>
              <a:t>Enocson</a:t>
            </a:r>
            <a:r>
              <a:rPr lang="pt-BR" sz="4400" dirty="0">
                <a:latin typeface="Calibri" panose="020F0502020204030204" pitchFamily="34" charset="0"/>
                <a:cs typeface="Calibri" panose="020F0502020204030204" pitchFamily="34" charset="0"/>
              </a:rPr>
              <a:t> (2023) relataram uma taxa de </a:t>
            </a:r>
            <a:r>
              <a:rPr lang="pt-BR" sz="4400" dirty="0" err="1">
                <a:latin typeface="Calibri" panose="020F0502020204030204" pitchFamily="34" charset="0"/>
                <a:cs typeface="Calibri" panose="020F0502020204030204" pitchFamily="34" charset="0"/>
              </a:rPr>
              <a:t>reoperações</a:t>
            </a:r>
            <a:r>
              <a:rPr lang="pt-BR" sz="4400" dirty="0">
                <a:latin typeface="Calibri" panose="020F0502020204030204" pitchFamily="34" charset="0"/>
                <a:cs typeface="Calibri" panose="020F0502020204030204" pitchFamily="34" charset="0"/>
              </a:rPr>
              <a:t> não planejadas de 25% em pacientes submetidos à fixação interna de fraturas pélvicas, sendo a infecção a causa mais comum . Além disso, 40% dos pacientes apresentaram eventos adversos que não exigiram </a:t>
            </a:r>
            <a:r>
              <a:rPr lang="pt-BR" sz="4400" dirty="0" err="1">
                <a:latin typeface="Calibri" panose="020F0502020204030204" pitchFamily="34" charset="0"/>
                <a:cs typeface="Calibri" panose="020F0502020204030204" pitchFamily="34" charset="0"/>
              </a:rPr>
              <a:t>reoperação</a:t>
            </a:r>
            <a:r>
              <a:rPr lang="pt-BR" sz="4400" dirty="0">
                <a:latin typeface="Calibri" panose="020F0502020204030204" pitchFamily="34" charset="0"/>
                <a:cs typeface="Calibri" panose="020F0502020204030204" pitchFamily="34" charset="0"/>
              </a:rPr>
              <a:t>, como lesões nervosas. Esses dados ressaltam a importância de uma técnica cirúrgica meticulosa e de um acompanhamento rigoroso no pós-operatório.​ </a:t>
            </a:r>
          </a:p>
          <a:p>
            <a:pPr algn="just"/>
            <a:r>
              <a:rPr lang="pt-BR" sz="4400" dirty="0">
                <a:latin typeface="Calibri" panose="020F0502020204030204" pitchFamily="34" charset="0"/>
                <a:cs typeface="Calibri" panose="020F0502020204030204" pitchFamily="34" charset="0"/>
              </a:rPr>
              <a:t>O </a:t>
            </a:r>
            <a:r>
              <a:rPr lang="pt-BR" sz="4400" dirty="0">
                <a:latin typeface="Calibri" panose="020F0502020204030204" pitchFamily="34" charset="0"/>
                <a:cs typeface="Calibri" panose="020F0502020204030204" pitchFamily="34" charset="0"/>
              </a:rPr>
              <a:t>tratamento das fraturas B2 requer abordagem individualizada, considerando estabilidade e lesões associadas. Complicações cirúrgicas como infecção e lesão nervosa são frequentes, exigindo técnica precisa e seguimento contínuo. A literatura reforça a importância do acompanhamento funcional no longo prazo.</a:t>
            </a:r>
          </a:p>
          <a:p>
            <a:pPr algn="just"/>
            <a:endParaRPr lang="pt-BR"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592ac225580f419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p:cNvPicPr>
            <a:picLocks noChangeAspect="1"/>
          </p:cNvPicPr>
          <p:nvPr/>
        </p:nvPicPr>
        <p:blipFill>
          <a:blip r:embed="R31526d209c3d4141">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 de Texto 1"/>
          <p:cNvSpPr txBox="1"/>
          <p:nvPr/>
        </p:nvSpPr>
        <p:spPr>
          <a:xfrm>
            <a:off x="354965" y="4907280"/>
            <a:ext cx="28064460" cy="3138170"/>
          </a:xfrm>
          <a:prstGeom prst="rect">
            <a:avLst/>
          </a:prstGeom>
        </p:spPr>
        <p:txBody>
          <a:bodyPr wrap="square">
            <a:spAutoFit/>
          </a:bodyPr>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O Papel do Preceptor de Ortopedia e Traumatologia</a:t>
            </a:r>
            <a:endParaRPr lang="en-US" altLang="pt-B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 na Educa</a:t>
            </a:r>
            <a:r>
              <a:rPr lang="" altLang="en-US" sz="6600" b="1">
                <a:highlight>
                  <a:srgbClr val="C0C0C0"/>
                </a:highlight>
                <a:latin typeface="Calibri" panose="020F0502020204030204" charset="0"/>
                <a:ea typeface="SimSun" panose="02010600030101010101" pitchFamily="2" charset="-122"/>
                <a:cs typeface="Calibri" panose="020F0502020204030204" charset="0"/>
              </a:rPr>
              <a:t>ç</a:t>
            </a:r>
            <a:r>
              <a:rPr lang="en-US" altLang="en-US" sz="6600" b="1">
                <a:highlight>
                  <a:srgbClr val="C0C0C0"/>
                </a:highlight>
                <a:latin typeface="Calibri" panose="020F0502020204030204" charset="0"/>
                <a:ea typeface="SimSun" panose="02010600030101010101" pitchFamily="2" charset="-122"/>
                <a:cs typeface="Calibri" panose="020F0502020204030204" charset="0"/>
              </a:rPr>
              <a:t>ã</a:t>
            </a:r>
            <a:r>
              <a:rPr lang="en-US" altLang="pt-BR" sz="6600" b="1">
                <a:highlight>
                  <a:srgbClr val="C0C0C0"/>
                </a:highlight>
                <a:latin typeface="Calibri" panose="020F0502020204030204" charset="0"/>
                <a:ea typeface="SimSun" panose="02010600030101010101" pitchFamily="2" charset="-122"/>
                <a:cs typeface="Calibri" panose="020F0502020204030204" charset="0"/>
              </a:rPr>
              <a:t>o Baseada em Compet</a:t>
            </a:r>
            <a:r>
              <a:rPr lang="en-US" altLang="en-US" sz="6600" b="1">
                <a:highlight>
                  <a:srgbClr val="C0C0C0"/>
                </a:highlight>
                <a:latin typeface="Calibri" panose="020F0502020204030204" charset="0"/>
                <a:ea typeface="SimSun" panose="02010600030101010101" pitchFamily="2" charset="-122"/>
                <a:cs typeface="Calibri" panose="020F0502020204030204" charset="0"/>
              </a:rPr>
              <a:t>ê</a:t>
            </a:r>
            <a:r>
              <a:rPr lang="en-US" altLang="pt-BR" sz="6600" b="1">
                <a:highlight>
                  <a:srgbClr val="C0C0C0"/>
                </a:highlight>
                <a:latin typeface="Calibri" panose="020F0502020204030204" charset="0"/>
                <a:ea typeface="SimSun" panose="02010600030101010101" pitchFamily="2" charset="-122"/>
                <a:cs typeface="Calibri" panose="020F0502020204030204" charset="0"/>
              </a:rPr>
              <a:t>ncias</a:t>
            </a:r>
            <a:endParaRPr sz="6600" b="1">
              <a:highlight>
                <a:srgbClr val="C0C0C0"/>
              </a:highlight>
              <a:latin typeface="Calibri" panose="020F0502020204030204" charset="0"/>
              <a:ea typeface="SimSun" panose="02010600030101010101" pitchFamily="2" charset="-122"/>
              <a:cs typeface="Calibri" panose="020F0502020204030204" charset="0"/>
            </a:endParaRPr>
          </a:p>
        </p:txBody>
      </p:sp>
      <p:sp>
        <p:nvSpPr>
          <p:cNvPr id="3" name="Caixa de Texto 2"/>
          <p:cNvSpPr txBox="1"/>
          <p:nvPr/>
        </p:nvSpPr>
        <p:spPr>
          <a:xfrm>
            <a:off x="355600" y="8296910"/>
            <a:ext cx="28063190" cy="1367155"/>
          </a:xfrm>
          <a:prstGeom prst="rect">
            <a:avLst/>
          </a:prstGeom>
        </p:spPr>
        <p:txBody>
          <a:bodyPr wrap="square">
            <a:noAutofit/>
          </a:bodyPr>
          <a:p>
            <a:pPr algn="ctr" defTabSz="266700">
              <a:lnSpc>
                <a:spcPct val="150000"/>
              </a:lnSpc>
              <a:spcAft>
                <a:spcPct val="0"/>
              </a:spcAft>
            </a:pPr>
            <a:r>
              <a:rPr lang="en-US" altLang="pt-BR" sz="4800" b="1">
                <a:latin typeface="Calibri" panose="020F0502020204030204" charset="0"/>
                <a:ea typeface="SimSun" panose="02010600030101010101" pitchFamily="2" charset="-122"/>
                <a:cs typeface="Calibri" panose="020F0502020204030204" charset="0"/>
              </a:rPr>
              <a:t>Bruno de Queiroz Camargo</a:t>
            </a:r>
            <a:r>
              <a:rPr lang="pt-BR" altLang="en-US" sz="4800" b="1" baseline="30000">
                <a:latin typeface="Calibri" panose="020F0502020204030204" charset="0"/>
                <a:ea typeface="SimSun" panose="02010600030101010101" pitchFamily="2" charset="-122"/>
                <a:cs typeface="Calibri" panose="020F0502020204030204" charset="0"/>
              </a:rPr>
              <a:t>1,2</a:t>
            </a:r>
            <a:r>
              <a:rPr lang="en-US" altLang="pt-BR" sz="4800" b="1">
                <a:latin typeface="Calibri" panose="020F0502020204030204" charset="0"/>
                <a:ea typeface="SimSun" panose="02010600030101010101" pitchFamily="2" charset="-122"/>
                <a:cs typeface="Calibri" panose="020F0502020204030204" charset="0"/>
              </a:rPr>
              <a:t>; </a:t>
            </a:r>
            <a:r>
              <a:rPr lang="pt-BR" altLang="en-US" sz="4800" b="1">
                <a:latin typeface="Calibri" panose="020F0502020204030204" charset="0"/>
                <a:ea typeface="SimSun" panose="02010600030101010101" pitchFamily="2" charset="-122"/>
                <a:cs typeface="Calibri" panose="020F0502020204030204" charset="0"/>
              </a:rPr>
              <a:t>Juliana Cavalcanti Andrade Falcão Ferraz</a:t>
            </a:r>
            <a:r>
              <a:rPr lang="pt-BR" altLang="en-US" sz="4800" b="1" baseline="30000">
                <a:latin typeface="Calibri" panose="020F0502020204030204" charset="0"/>
                <a:ea typeface="SimSun" panose="02010600030101010101" pitchFamily="2" charset="-122"/>
                <a:cs typeface="Calibri" panose="020F0502020204030204" charset="0"/>
              </a:rPr>
              <a:t>2</a:t>
            </a:r>
            <a:endParaRPr lang="en-US" altLang="pt-BR" sz="4800" b="1">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lang="en-US" altLang="pt-BR" sz="4800" b="1">
              <a:latin typeface="Calibri" panose="020F0502020204030204" charset="0"/>
              <a:ea typeface="SimSun" panose="02010600030101010101" pitchFamily="2" charset="-122"/>
              <a:cs typeface="Calibri" panose="020F0502020204030204" charset="0"/>
            </a:endParaRPr>
          </a:p>
        </p:txBody>
      </p:sp>
      <p:sp>
        <p:nvSpPr>
          <p:cNvPr id="5" name="Caixa de Texto 4"/>
          <p:cNvSpPr txBox="1"/>
          <p:nvPr/>
        </p:nvSpPr>
        <p:spPr>
          <a:xfrm>
            <a:off x="354965" y="9765665"/>
            <a:ext cx="28063190" cy="768350"/>
          </a:xfrm>
          <a:prstGeom prst="rect">
            <a:avLst/>
          </a:prstGeom>
          <a:noFill/>
        </p:spPr>
        <p:txBody>
          <a:bodyPr wrap="square" rtlCol="0" anchor="t">
            <a:spAutoFit/>
          </a:bodyPr>
          <a:p>
            <a:pPr algn="ctr"/>
            <a:r>
              <a:rPr lang="pt-BR" altLang="en-US" sz="4400" b="1" baseline="30000">
                <a:latin typeface="Calibri" panose="020F0502020204030204" charset="0"/>
                <a:ea typeface="SimSun" panose="02010600030101010101" pitchFamily="2" charset="-122"/>
                <a:cs typeface="Calibri" panose="020F0502020204030204" charset="0"/>
                <a:sym typeface="+mn-ea"/>
              </a:rPr>
              <a:t>1</a:t>
            </a:r>
            <a:r>
              <a:rPr lang="en-US" altLang="pt-BR" sz="4400" b="1">
                <a:latin typeface="Calibri" panose="020F0502020204030204" charset="0"/>
                <a:ea typeface="SimSun" panose="02010600030101010101" pitchFamily="2" charset="-122"/>
                <a:cs typeface="Calibri" panose="020F0502020204030204" charset="0"/>
                <a:sym typeface="+mn-ea"/>
              </a:rPr>
              <a:t>Hospital Regional d</a:t>
            </a:r>
            <a:r>
              <a:rPr lang="pt-BR" altLang="en-US" sz="4400" b="1">
                <a:latin typeface="Calibri" panose="020F0502020204030204" charset="0"/>
                <a:ea typeface="SimSun" panose="02010600030101010101" pitchFamily="2" charset="-122"/>
                <a:cs typeface="Calibri" panose="020F0502020204030204" charset="0"/>
                <a:sym typeface="+mn-ea"/>
              </a:rPr>
              <a:t>o</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a:latin typeface="Calibri" panose="020F0502020204030204" charset="0"/>
                <a:ea typeface="SimSun" panose="02010600030101010101" pitchFamily="2" charset="-122"/>
                <a:cs typeface="Calibri" panose="020F0502020204030204" charset="0"/>
                <a:sym typeface="+mn-ea"/>
              </a:rPr>
              <a:t>Gama - DF</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baseline="30000">
                <a:latin typeface="Calibri" panose="020F0502020204030204" charset="0"/>
                <a:ea typeface="SimSun" panose="02010600030101010101" pitchFamily="2" charset="-122"/>
                <a:cs typeface="Calibri" panose="020F0502020204030204" charset="0"/>
                <a:sym typeface="+mn-ea"/>
              </a:rPr>
              <a:t>2</a:t>
            </a:r>
            <a:r>
              <a:rPr lang="pt-BR" sz="4400" b="1">
                <a:latin typeface="Calibri" panose="020F0502020204030204" charset="0"/>
                <a:ea typeface="SimSun" panose="02010600030101010101" pitchFamily="2" charset="-122"/>
                <a:cs typeface="Calibri" panose="020F0502020204030204" charset="0"/>
                <a:sym typeface="+mn-ea"/>
              </a:rPr>
              <a:t>Secretaria de Saúde do Distrito Federal</a:t>
            </a:r>
            <a:endParaRPr lang="pt-BR" altLang="en-US" sz="4400" b="1">
              <a:latin typeface="Calibri" panose="020F0502020204030204" charset="0"/>
              <a:ea typeface="SimSun" panose="02010600030101010101" pitchFamily="2" charset="-122"/>
              <a:cs typeface="Calibri" panose="020F0502020204030204" charset="0"/>
              <a:sym typeface="+mn-ea"/>
            </a:endParaRPr>
          </a:p>
        </p:txBody>
      </p:sp>
      <p:cxnSp>
        <p:nvCxnSpPr>
          <p:cNvPr id="6" name="Conector Reto 5"/>
          <p:cNvCxnSpPr/>
          <p:nvPr/>
        </p:nvCxnSpPr>
        <p:spPr>
          <a:xfrm flipV="1">
            <a:off x="10160" y="9618345"/>
            <a:ext cx="287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9" name="Caixa de Texto 8"/>
          <p:cNvSpPr txBox="1"/>
          <p:nvPr/>
        </p:nvSpPr>
        <p:spPr>
          <a:xfrm>
            <a:off x="14961235" y="32074485"/>
            <a:ext cx="13436600" cy="5262245"/>
          </a:xfrm>
          <a:prstGeom prst="rect">
            <a:avLst/>
          </a:prstGeom>
        </p:spPr>
        <p:txBody>
          <a:bodyPr wrap="square">
            <a:spAutoFit/>
          </a:bodyPr>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FRANK, J. R. et al. The Competency-Based Medical Education Evolution. Med Teach, 2010.</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HOLMBOE, E. S. et al. A call to action: the controversy of and rationale for competency-based medical education. Med Teach, 2011.</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NASCA, T. J. et al. The Next GME Accreditation System – Rationale and Benefits. N Engl J Med, 2012.</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NUNES, M. et al. Desafios da preceptoria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no contexto da EBC. Rev Bras Educ Med, 2020.</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TEN CATE, O. et al. Competency-Based Medical Education: Theory to Practice. Med Teach, 2018.</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200000"/>
              </a:lnSpc>
            </a:pPr>
            <a:r>
              <a:rPr lang="en-US" altLang="pt-BR" sz="2400">
                <a:latin typeface="Calibri" panose="020F0502020204030204" charset="0"/>
                <a:ea typeface="SimSun" panose="02010600030101010101" pitchFamily="2" charset="-122"/>
                <a:cs typeface="Calibri" panose="020F0502020204030204" charset="0"/>
              </a:rPr>
              <a:t>DORY, V. et al. The need for faculty development in assessment. Med Teach, 2012.</a:t>
            </a:r>
            <a:endParaRPr lang="en-US" altLang="pt-BR" sz="2400">
              <a:latin typeface="Calibri" panose="020F0502020204030204" charset="0"/>
              <a:ea typeface="SimSun" panose="02010600030101010101" pitchFamily="2" charset="-122"/>
              <a:cs typeface="Calibri" panose="020F0502020204030204" charset="0"/>
            </a:endParaRPr>
          </a:p>
        </p:txBody>
      </p:sp>
      <p:sp>
        <p:nvSpPr>
          <p:cNvPr id="11" name="Caixa de Texto 10"/>
          <p:cNvSpPr txBox="1"/>
          <p:nvPr/>
        </p:nvSpPr>
        <p:spPr>
          <a:xfrm>
            <a:off x="14947900" y="3049905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REFERÊNCIAS</a:t>
            </a:r>
            <a:endParaRPr lang="pt-BR" altLang="en-US" sz="5400" b="1">
              <a:highlight>
                <a:srgbClr val="C0C0C0"/>
              </a:highlight>
              <a:latin typeface="Calibri" panose="020F0502020204030204" charset="0"/>
              <a:cs typeface="Calibri" panose="020F0502020204030204" charset="0"/>
            </a:endParaRPr>
          </a:p>
        </p:txBody>
      </p:sp>
      <p:sp>
        <p:nvSpPr>
          <p:cNvPr id="12" name="Caixa de Texto 11"/>
          <p:cNvSpPr txBox="1"/>
          <p:nvPr/>
        </p:nvSpPr>
        <p:spPr>
          <a:xfrm>
            <a:off x="783590" y="13145770"/>
            <a:ext cx="13131800" cy="8955405"/>
          </a:xfrm>
          <a:prstGeom prst="rect">
            <a:avLst/>
          </a:prstGeom>
        </p:spPr>
        <p:txBody>
          <a:bodyPr wrap="square">
            <a:spAutoFit/>
          </a:bodyPr>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A forma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em Ortopedia e Traumatologia requer, al</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m de conhecimento t</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cnico, o desenvolvimento de compet</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 cl</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nicas, </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ticas e interpessoais. A Educa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Baseada em Compet</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 (EBC) prop</a:t>
            </a:r>
            <a:r>
              <a:rPr lang="" altLang="en-US" sz="3200">
                <a:latin typeface="Calibri" panose="020F0502020204030204" charset="0"/>
                <a:ea typeface="SimSun" panose="02010600030101010101" pitchFamily="2" charset="-122"/>
                <a:cs typeface="Calibri" panose="020F0502020204030204" charset="0"/>
              </a:rPr>
              <a:t>õ</a:t>
            </a:r>
            <a:r>
              <a:rPr lang="en-US" altLang="pt-BR" sz="3200">
                <a:latin typeface="Calibri" panose="020F0502020204030204" charset="0"/>
                <a:ea typeface="SimSun" panose="02010600030101010101" pitchFamily="2" charset="-122"/>
                <a:cs typeface="Calibri" panose="020F0502020204030204" charset="0"/>
              </a:rPr>
              <a:t>e um modelo centrado em resultados de aprendizagem mensur</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veis, priorizando o desenvolvimento progressivo de habilidades essenciais à pr</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tica m</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dica.</a:t>
            </a: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Nesse contexto, o preceptor ortop</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 assume papel estrat</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gico como facilitador, mentor e avaliador cont</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nuo, indo al</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m da supervis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t</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cnica. Este trabalho realizou uma revis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narrativa da literatura, com foco no papel do preceptor na implementa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da EBC, analisando suas atribui</a:t>
            </a:r>
            <a:r>
              <a:rPr lang="" altLang="en-US" sz="3200">
                <a:latin typeface="Calibri" panose="020F0502020204030204" charset="0"/>
                <a:ea typeface="SimSun" panose="02010600030101010101" pitchFamily="2" charset="-122"/>
                <a:cs typeface="Calibri" panose="020F0502020204030204" charset="0"/>
              </a:rPr>
              <a:t>çõ</a:t>
            </a:r>
            <a:r>
              <a:rPr lang="en-US" altLang="pt-BR" sz="3200">
                <a:latin typeface="Calibri" panose="020F0502020204030204" charset="0"/>
                <a:ea typeface="SimSun" panose="02010600030101010101" pitchFamily="2" charset="-122"/>
                <a:cs typeface="Calibri" panose="020F0502020204030204" charset="0"/>
              </a:rPr>
              <a:t>es, desafios e impacto na forma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de residentes. As buscas foram realizadas em bases como PubMed, SciELO e LILACS, com publica</a:t>
            </a:r>
            <a:r>
              <a:rPr lang="" altLang="en-US" sz="3200">
                <a:latin typeface="Calibri" panose="020F0502020204030204" charset="0"/>
                <a:ea typeface="SimSun" panose="02010600030101010101" pitchFamily="2" charset="-122"/>
                <a:cs typeface="Calibri" panose="020F0502020204030204" charset="0"/>
              </a:rPr>
              <a:t>çõ</a:t>
            </a:r>
            <a:r>
              <a:rPr lang="en-US" altLang="pt-BR" sz="3200">
                <a:latin typeface="Calibri" panose="020F0502020204030204" charset="0"/>
                <a:ea typeface="SimSun" panose="02010600030101010101" pitchFamily="2" charset="-122"/>
                <a:cs typeface="Calibri" panose="020F0502020204030204" charset="0"/>
              </a:rPr>
              <a:t>es entre 2010 e 2024.</a:t>
            </a:r>
            <a:endParaRPr lang="en-US" altLang="pt-BR" sz="3200">
              <a:latin typeface="Calibri" panose="020F0502020204030204" charset="0"/>
              <a:ea typeface="SimSun" panose="02010600030101010101" pitchFamily="2" charset="-122"/>
              <a:cs typeface="Calibri" panose="020F0502020204030204" charset="0"/>
            </a:endParaRPr>
          </a:p>
        </p:txBody>
      </p:sp>
      <p:sp>
        <p:nvSpPr>
          <p:cNvPr id="13" name="Caixa de Texto 12"/>
          <p:cNvSpPr txBox="1"/>
          <p:nvPr/>
        </p:nvSpPr>
        <p:spPr>
          <a:xfrm>
            <a:off x="556895" y="1139698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RESUMO</a:t>
            </a:r>
            <a:endParaRPr lang="pt-BR" altLang="en-US" sz="5400" b="1">
              <a:highlight>
                <a:srgbClr val="C0C0C0"/>
              </a:highlight>
              <a:latin typeface="Calibri" panose="020F0502020204030204" charset="0"/>
              <a:cs typeface="Calibri" panose="020F0502020204030204" charset="0"/>
            </a:endParaRPr>
          </a:p>
        </p:txBody>
      </p:sp>
      <p:cxnSp>
        <p:nvCxnSpPr>
          <p:cNvPr id="14" name="Conector Reto 13"/>
          <p:cNvCxnSpPr/>
          <p:nvPr/>
        </p:nvCxnSpPr>
        <p:spPr>
          <a:xfrm>
            <a:off x="14361795" y="10991215"/>
            <a:ext cx="88265" cy="28524835"/>
          </a:xfrm>
          <a:prstGeom prst="line">
            <a:avLst/>
          </a:prstGeom>
        </p:spPr>
        <p:style>
          <a:lnRef idx="2">
            <a:schemeClr val="accent1"/>
          </a:lnRef>
          <a:fillRef idx="0">
            <a:schemeClr val="accent1"/>
          </a:fillRef>
          <a:effectRef idx="1">
            <a:schemeClr val="accent1"/>
          </a:effectRef>
          <a:fontRef idx="minor">
            <a:schemeClr val="tx1"/>
          </a:fontRef>
        </p:style>
      </p:cxnSp>
      <p:sp>
        <p:nvSpPr>
          <p:cNvPr id="15" name="Caixa de Texto 14"/>
          <p:cNvSpPr txBox="1"/>
          <p:nvPr/>
        </p:nvSpPr>
        <p:spPr>
          <a:xfrm>
            <a:off x="783590" y="2288159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RESULTADOS E DISCUSSÃO</a:t>
            </a:r>
            <a:endParaRPr lang="pt-BR" altLang="en-US" sz="5400" b="1">
              <a:highlight>
                <a:srgbClr val="C0C0C0"/>
              </a:highlight>
              <a:latin typeface="Calibri" panose="020F0502020204030204" charset="0"/>
              <a:cs typeface="Calibri" panose="020F0502020204030204" charset="0"/>
            </a:endParaRPr>
          </a:p>
        </p:txBody>
      </p:sp>
      <p:sp>
        <p:nvSpPr>
          <p:cNvPr id="16" name="Caixa de Texto 15"/>
          <p:cNvSpPr txBox="1"/>
          <p:nvPr/>
        </p:nvSpPr>
        <p:spPr>
          <a:xfrm>
            <a:off x="783590" y="24330660"/>
            <a:ext cx="13131165" cy="5213350"/>
          </a:xfrm>
          <a:prstGeom prst="rect">
            <a:avLst/>
          </a:prstGeom>
        </p:spPr>
        <p:txBody>
          <a:bodyPr>
            <a:noAutofit/>
          </a:bodyPr>
          <a:p>
            <a:pPr indent="457200" algn="just">
              <a:lnSpc>
                <a:spcPct val="150000"/>
              </a:lnSpc>
            </a:pPr>
            <a:r>
              <a:rPr lang="en-US" altLang="pt-BR" sz="3200">
                <a:latin typeface="Calibri" panose="020F0502020204030204" charset="0"/>
                <a:cs typeface="Calibri" panose="020F0502020204030204" charset="0"/>
              </a:rPr>
              <a:t>Diversos estudos apontam que a atua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do preceptor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elemento central para a efetiva implementa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da Educa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Baseada em Compet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ncias (EBC) na resid</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m</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dica. Sua fun</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transcende a supervis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t</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cnica, exigindo capacidade de planejar experi</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ncias de aprendizagem alinhadas aos marcos de compet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monitorar a progress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dos residentes e conduzir avalia</a:t>
            </a:r>
            <a:r>
              <a:rPr lang="" altLang="en-US" sz="3200">
                <a:latin typeface="Calibri" panose="020F0502020204030204" charset="0"/>
                <a:cs typeface="Calibri" panose="020F0502020204030204" charset="0"/>
              </a:rPr>
              <a:t>çõ</a:t>
            </a:r>
            <a:r>
              <a:rPr lang="en-US" altLang="pt-BR" sz="3200">
                <a:latin typeface="Calibri" panose="020F0502020204030204" charset="0"/>
                <a:cs typeface="Calibri" panose="020F0502020204030204" charset="0"/>
              </a:rPr>
              <a:t>es formativas e somativas de forma cont</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nua e sistem</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tica (Frank et al., 2010; Ten Cate et al., 2018).</a:t>
            </a:r>
            <a:endParaRPr lang="en-US" altLang="pt-BR" sz="3200">
              <a:latin typeface="Calibri" panose="020F0502020204030204" charset="0"/>
              <a:cs typeface="Calibri" panose="020F0502020204030204" charset="0"/>
            </a:endParaRPr>
          </a:p>
          <a:p>
            <a:pPr indent="457200" algn="just">
              <a:lnSpc>
                <a:spcPct val="150000"/>
              </a:lnSpc>
            </a:pPr>
            <a:endParaRPr lang="en-US" altLang="pt-BR" sz="3200">
              <a:latin typeface="Calibri" panose="020F0502020204030204" charset="0"/>
              <a:cs typeface="Calibri" panose="020F0502020204030204" charset="0"/>
            </a:endParaRPr>
          </a:p>
          <a:p>
            <a:pPr indent="457200" algn="just">
              <a:lnSpc>
                <a:spcPct val="150000"/>
              </a:lnSpc>
            </a:pPr>
            <a:r>
              <a:rPr lang="en-US" altLang="pt-BR" sz="3200">
                <a:latin typeface="Calibri" panose="020F0502020204030204" charset="0"/>
                <a:cs typeface="Calibri" panose="020F0502020204030204" charset="0"/>
              </a:rPr>
              <a:t>Instrumentos validados como o Mini Clinical Evaluation Exercise (Mini-CEX), Direct Observation of Procedural Skills (DOPS) e os portf</a:t>
            </a:r>
            <a:r>
              <a:rPr lang="en-US" altLang="en-US" sz="3200">
                <a:latin typeface="Calibri" panose="020F0502020204030204" charset="0"/>
                <a:cs typeface="Calibri" panose="020F0502020204030204" charset="0"/>
              </a:rPr>
              <a:t>ó</a:t>
            </a:r>
            <a:r>
              <a:rPr lang="en-US" altLang="pt-BR" sz="3200">
                <a:latin typeface="Calibri" panose="020F0502020204030204" charset="0"/>
                <a:cs typeface="Calibri" panose="020F0502020204030204" charset="0"/>
              </a:rPr>
              <a:t>lios reflexivos 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m sido amplamente recomendados por organismos internacionais, como o ACGME (Accreditation Council for Graduate Medical Education), por proporcionarem uma avalia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mais contextualizada, centrada na pr</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tica real e no desenvolvimento progressivo de habilidades cl</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nicas (Holmboe et al., 2011; Nasca et al., 2012).</a:t>
            </a:r>
            <a:endParaRPr lang="en-US" altLang="pt-BR" sz="3200">
              <a:latin typeface="Calibri" panose="020F0502020204030204" charset="0"/>
              <a:cs typeface="Calibri" panose="020F0502020204030204" charset="0"/>
            </a:endParaRPr>
          </a:p>
        </p:txBody>
      </p:sp>
      <p:sp>
        <p:nvSpPr>
          <p:cNvPr id="17" name="Caixa de Texto 16"/>
          <p:cNvSpPr txBox="1"/>
          <p:nvPr/>
        </p:nvSpPr>
        <p:spPr>
          <a:xfrm>
            <a:off x="15064740" y="11367770"/>
            <a:ext cx="13354685" cy="11171555"/>
          </a:xfrm>
          <a:prstGeom prst="rect">
            <a:avLst/>
          </a:prstGeom>
          <a:noFill/>
        </p:spPr>
        <p:txBody>
          <a:bodyPr wrap="square" rtlCol="0" anchor="t">
            <a:spAutoFit/>
          </a:bodyPr>
          <a:p>
            <a:pPr indent="457200" algn="just">
              <a:lnSpc>
                <a:spcPct val="150000"/>
              </a:lnSpc>
            </a:pPr>
            <a:r>
              <a:rPr lang="en-US" altLang="pt-BR" sz="3200">
                <a:latin typeface="Calibri" panose="020F0502020204030204" charset="0"/>
                <a:cs typeface="Calibri" panose="020F0502020204030204" charset="0"/>
                <a:sym typeface="+mn-ea"/>
              </a:rPr>
              <a:t>Apesar da crescente ado</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da EBC, um dos principais entraves relatados </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 a aus</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 de forma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pedag</a:t>
            </a:r>
            <a:r>
              <a:rPr lang="en-US" altLang="en-US" sz="3200">
                <a:latin typeface="Calibri" panose="020F0502020204030204" charset="0"/>
                <a:cs typeface="Calibri" panose="020F0502020204030204" charset="0"/>
                <a:sym typeface="+mn-ea"/>
              </a:rPr>
              <a:t>ó</a:t>
            </a:r>
            <a:r>
              <a:rPr lang="en-US" altLang="pt-BR" sz="3200">
                <a:latin typeface="Calibri" panose="020F0502020204030204" charset="0"/>
                <a:cs typeface="Calibri" panose="020F0502020204030204" charset="0"/>
                <a:sym typeface="+mn-ea"/>
              </a:rPr>
              <a:t>gica formal entre os preceptores, o que compromete a aplica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adequada dos m</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todos avaliativos e o feedback formativo (Dory et al., 2012). Al</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m disso, a sobrecarga assistencial e a escassez de tempo protegido para atividades educacionais s</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obst</a:t>
            </a:r>
            <a:r>
              <a:rPr lang="en-US" altLang="en-US" sz="3200">
                <a:latin typeface="Calibri" panose="020F0502020204030204" charset="0"/>
                <a:cs typeface="Calibri" panose="020F0502020204030204" charset="0"/>
                <a:sym typeface="+mn-ea"/>
              </a:rPr>
              <a:t>á</a:t>
            </a:r>
            <a:r>
              <a:rPr lang="en-US" altLang="pt-BR" sz="3200">
                <a:latin typeface="Calibri" panose="020F0502020204030204" charset="0"/>
                <a:cs typeface="Calibri" panose="020F0502020204030204" charset="0"/>
                <a:sym typeface="+mn-ea"/>
              </a:rPr>
              <a:t>culos persistentes no ambiente hospitalar brasileiro, dificultando o desempenho pleno da fun</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docente (Nunes et al., 2020).</a:t>
            </a:r>
            <a:endParaRPr lang="en-US" altLang="pt-BR" sz="3200">
              <a:latin typeface="Calibri" panose="020F0502020204030204" charset="0"/>
              <a:cs typeface="Calibri" panose="020F0502020204030204" charset="0"/>
              <a:sym typeface="+mn-ea"/>
            </a:endParaRPr>
          </a:p>
          <a:p>
            <a:pPr indent="457200" algn="just">
              <a:lnSpc>
                <a:spcPct val="150000"/>
              </a:lnSpc>
            </a:pPr>
            <a:endParaRPr lang="en-US" altLang="pt-BR" sz="3200">
              <a:latin typeface="Calibri" panose="020F0502020204030204" charset="0"/>
              <a:cs typeface="Calibri" panose="020F0502020204030204" charset="0"/>
              <a:sym typeface="+mn-ea"/>
            </a:endParaRPr>
          </a:p>
          <a:p>
            <a:pPr indent="457200" algn="just">
              <a:lnSpc>
                <a:spcPct val="150000"/>
              </a:lnSpc>
            </a:pPr>
            <a:r>
              <a:rPr lang="en-US" altLang="pt-BR" sz="3200">
                <a:latin typeface="Calibri" panose="020F0502020204030204" charset="0"/>
                <a:cs typeface="Calibri" panose="020F0502020204030204" charset="0"/>
                <a:sym typeface="+mn-ea"/>
              </a:rPr>
              <a:t>Dessa forma, torna-se essencial que os servi</a:t>
            </a:r>
            <a:r>
              <a:rPr lang="" altLang="en-US" sz="3200">
                <a:latin typeface="Calibri" panose="020F0502020204030204" charset="0"/>
                <a:cs typeface="Calibri" panose="020F0502020204030204" charset="0"/>
                <a:sym typeface="+mn-ea"/>
              </a:rPr>
              <a:t>ç</a:t>
            </a:r>
            <a:r>
              <a:rPr lang="en-US" altLang="pt-BR" sz="3200">
                <a:latin typeface="Calibri" panose="020F0502020204030204" charset="0"/>
                <a:cs typeface="Calibri" panose="020F0502020204030204" charset="0"/>
                <a:sym typeface="+mn-ea"/>
              </a:rPr>
              <a:t>os de sa</a:t>
            </a:r>
            <a:r>
              <a:rPr lang="en-US" altLang="en-US" sz="3200">
                <a:latin typeface="Calibri" panose="020F0502020204030204" charset="0"/>
                <a:cs typeface="Calibri" panose="020F0502020204030204" charset="0"/>
                <a:sym typeface="+mn-ea"/>
              </a:rPr>
              <a:t>ú</a:t>
            </a:r>
            <a:r>
              <a:rPr lang="en-US" altLang="pt-BR" sz="3200">
                <a:latin typeface="Calibri" panose="020F0502020204030204" charset="0"/>
                <a:cs typeface="Calibri" panose="020F0502020204030204" charset="0"/>
                <a:sym typeface="+mn-ea"/>
              </a:rPr>
              <a:t>de e institui</a:t>
            </a:r>
            <a:r>
              <a:rPr lang="" altLang="en-US" sz="3200">
                <a:latin typeface="Calibri" panose="020F0502020204030204" charset="0"/>
                <a:cs typeface="Calibri" panose="020F0502020204030204" charset="0"/>
                <a:sym typeface="+mn-ea"/>
              </a:rPr>
              <a:t>çõ</a:t>
            </a:r>
            <a:r>
              <a:rPr lang="en-US" altLang="pt-BR" sz="3200">
                <a:latin typeface="Calibri" panose="020F0502020204030204" charset="0"/>
                <a:cs typeface="Calibri" panose="020F0502020204030204" charset="0"/>
                <a:sym typeface="+mn-ea"/>
              </a:rPr>
              <a:t>es de ensino promovam programas estruturados de capacita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em metodologias ativas, t</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cnicas de feedback efetivo, avalia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por compet</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ncias e constru</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de instrumentos como rubricas e mapas de progresso. A valoriza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institucional do preceptor, com reconhecimento formal de seu papel educador, </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 igualmente crucial para assegurar a qualidade da forma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m</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dica especializada e a sustentabilidade do modelo baseado em compet</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ncias.</a:t>
            </a:r>
            <a:endParaRPr lang="en-US" altLang="pt-BR" sz="3200">
              <a:latin typeface="Calibri" panose="020F0502020204030204" charset="0"/>
              <a:cs typeface="Calibri" panose="020F0502020204030204" charset="0"/>
              <a:sym typeface="+mn-ea"/>
            </a:endParaRPr>
          </a:p>
        </p:txBody>
      </p:sp>
      <p:sp>
        <p:nvSpPr>
          <p:cNvPr id="19" name="Caixa de Texto 18"/>
          <p:cNvSpPr txBox="1"/>
          <p:nvPr/>
        </p:nvSpPr>
        <p:spPr>
          <a:xfrm>
            <a:off x="14961235" y="2288159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CONCLUSÃO</a:t>
            </a:r>
            <a:endParaRPr lang="pt-BR" altLang="en-US" sz="5400" b="1">
              <a:highlight>
                <a:srgbClr val="C0C0C0"/>
              </a:highlight>
              <a:latin typeface="Calibri" panose="020F0502020204030204" charset="0"/>
              <a:cs typeface="Calibri" panose="020F0502020204030204" charset="0"/>
            </a:endParaRPr>
          </a:p>
        </p:txBody>
      </p:sp>
      <p:sp>
        <p:nvSpPr>
          <p:cNvPr id="20" name="Caixa de Texto 19"/>
          <p:cNvSpPr txBox="1"/>
          <p:nvPr/>
        </p:nvSpPr>
        <p:spPr>
          <a:xfrm>
            <a:off x="15037435" y="24330660"/>
            <a:ext cx="13434695" cy="5262245"/>
          </a:xfrm>
          <a:prstGeom prst="rect">
            <a:avLst/>
          </a:prstGeom>
        </p:spPr>
        <p:txBody>
          <a:bodyPr wrap="square">
            <a:spAutoFit/>
          </a:bodyPr>
          <a:p>
            <a:pPr indent="457200" algn="just">
              <a:lnSpc>
                <a:spcPct val="150000"/>
              </a:lnSpc>
            </a:pPr>
            <a:r>
              <a:rPr lang="en-US" altLang="pt-BR" sz="3200">
                <a:latin typeface="Calibri" panose="020F0502020204030204" charset="0"/>
                <a:cs typeface="Calibri" panose="020F0502020204030204" charset="0"/>
              </a:rPr>
              <a:t>O preceptor de Ortopedia e Traumatologia exerce papel fundamental na Educa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Baseada em Compet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ncias, atuando como elo entre teoria, pr</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tica e forma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profissional. Seu envolvimento direto no planejamento, acompanhamento e avalia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do residente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essencial para o desenvolvimento das compet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ncias esperadas. Investir na forma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pedag</a:t>
            </a:r>
            <a:r>
              <a:rPr lang="en-US" altLang="en-US" sz="3200">
                <a:latin typeface="Calibri" panose="020F0502020204030204" charset="0"/>
                <a:cs typeface="Calibri" panose="020F0502020204030204" charset="0"/>
              </a:rPr>
              <a:t>ó</a:t>
            </a:r>
            <a:r>
              <a:rPr lang="en-US" altLang="pt-BR" sz="3200">
                <a:latin typeface="Calibri" panose="020F0502020204030204" charset="0"/>
                <a:cs typeface="Calibri" panose="020F0502020204030204" charset="0"/>
              </a:rPr>
              <a:t>gica e no apoio institucional ao preceptor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uma estrat</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gia eficaz para garantir uma resid</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de qualidade e responsiva às necessidades da sociedade.</a:t>
            </a:r>
            <a:endParaRPr lang="en-US" altLang="pt-BR" sz="3200">
              <a:latin typeface="Calibri" panose="020F0502020204030204" charset="0"/>
              <a:cs typeface="Calibri" panose="020F050202020403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e4a4939989f4ede">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d6143fb48009461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698438" y="4713195"/>
            <a:ext cx="14033500" cy="3785652"/>
          </a:xfrm>
          <a:prstGeom prst="rect">
            <a:avLst/>
          </a:prstGeom>
          <a:noFill/>
        </p:spPr>
        <p:txBody>
          <a:bodyPr wrap="square" rtlCol="0">
            <a:spAutoFit/>
          </a:bodyPr>
          <a:lstStyle/>
          <a:p>
            <a:pPr algn="just">
              <a:buNone/>
            </a:pPr>
            <a:r>
              <a:rPr lang="pt-BR" sz="2400" dirty="0"/>
              <a:t>Autores:    </a:t>
            </a:r>
            <a:r>
              <a:rPr lang="pt-BR" sz="2400" b="1" dirty="0"/>
              <a:t>Renato Borges Azevedo Filho</a:t>
            </a:r>
            <a:r>
              <a:rPr lang="pt-BR" sz="2400" dirty="0"/>
              <a:t> – Acadêmico de Medicina pela UNITPAC Araguaína</a:t>
            </a:r>
          </a:p>
          <a:p>
            <a:pPr algn="just">
              <a:buNone/>
            </a:pPr>
            <a:r>
              <a:rPr lang="pt-BR" sz="2400" b="1" dirty="0"/>
              <a:t>			Nelson Langer Filho</a:t>
            </a:r>
            <a:r>
              <a:rPr lang="pt-BR" sz="2400" dirty="0"/>
              <a:t> – Acadêmico de Medicina pela UNITPAC Araguaína</a:t>
            </a:r>
          </a:p>
          <a:p>
            <a:pPr algn="just">
              <a:buNone/>
            </a:pPr>
            <a:r>
              <a:rPr lang="pt-BR" sz="2400" b="1" dirty="0"/>
              <a:t>			Kaio Pinheiro Macedo Lima</a:t>
            </a:r>
            <a:r>
              <a:rPr lang="pt-BR" sz="2400" dirty="0"/>
              <a:t> – Acadêmico de Medicina pela FESAR</a:t>
            </a:r>
          </a:p>
          <a:p>
            <a:pPr algn="just">
              <a:buNone/>
            </a:pPr>
            <a:r>
              <a:rPr lang="pt-BR" sz="2400" b="1" dirty="0"/>
              <a:t>			Arthur Bicalho Oliveira Feliciano</a:t>
            </a:r>
            <a:r>
              <a:rPr lang="pt-BR" sz="2400" dirty="0"/>
              <a:t> – Acadêmico de Medicina pela UNITPAC Araguaína</a:t>
            </a:r>
          </a:p>
          <a:p>
            <a:pPr algn="just">
              <a:buNone/>
            </a:pPr>
            <a:r>
              <a:rPr lang="pt-BR" sz="2400" b="1" dirty="0"/>
              <a:t>			Victor Costa Medrado </a:t>
            </a:r>
            <a:r>
              <a:rPr lang="pt-BR" sz="2400" b="1" dirty="0" err="1"/>
              <a:t>Bruneliz</a:t>
            </a:r>
            <a:r>
              <a:rPr lang="pt-BR" sz="2400" dirty="0"/>
              <a:t> – Acadêmico de Medicina pela UNITPAC Araguaína</a:t>
            </a:r>
          </a:p>
          <a:p>
            <a:pPr algn="just">
              <a:buNone/>
            </a:pPr>
            <a:r>
              <a:rPr lang="pt-BR" sz="2400" b="1" dirty="0"/>
              <a:t>			Marim Paulo Alves Guimarães Neto</a:t>
            </a:r>
            <a:r>
              <a:rPr lang="pt-BR" sz="2400" dirty="0"/>
              <a:t> – Acadêmico de Medicina pela UNITPAC Araguaína</a:t>
            </a:r>
          </a:p>
          <a:p>
            <a:pPr algn="just"/>
            <a:r>
              <a:rPr lang="pt-BR" sz="2400" b="1" dirty="0"/>
              <a:t>			Renato Borges Azevedo</a:t>
            </a:r>
            <a:r>
              <a:rPr lang="pt-BR" sz="2400" dirty="0"/>
              <a:t> – Médico Ortopedista e Traumatologista, atual Presidente da Unimed 			Araguaína. Atua nos serviços de Ortopedia do Hospital Dom Orione (HDO) e da clínica 						ORTHOS. Exerceu atividades no Hospital Regional de Araguaína (TO) e no Hospital Regional de 			Redenção (PA).</a:t>
            </a:r>
          </a:p>
        </p:txBody>
      </p:sp>
      <p:sp>
        <p:nvSpPr>
          <p:cNvPr id="5" name="Retângulo 4">
            <a:extLst>
              <a:ext uri="{FF2B5EF4-FFF2-40B4-BE49-F238E27FC236}">
                <a16:creationId xmlns:a16="http://schemas.microsoft.com/office/drawing/2014/main" id="{3007A07D-72E4-76F5-FAC4-1A20576BB004}"/>
              </a:ext>
            </a:extLst>
          </p:cNvPr>
          <p:cNvSpPr/>
          <p:nvPr/>
        </p:nvSpPr>
        <p:spPr>
          <a:xfrm>
            <a:off x="2081210" y="9053969"/>
            <a:ext cx="24638000" cy="2123658"/>
          </a:xfrm>
          <a:prstGeom prst="rect">
            <a:avLst/>
          </a:prstGeom>
          <a:solidFill>
            <a:schemeClr val="tx2">
              <a:lumMod val="25000"/>
              <a:lumOff val="75000"/>
            </a:schemeClr>
          </a:solidFill>
          <a:ln>
            <a:solidFill>
              <a:schemeClr val="tx1"/>
            </a:solidFill>
          </a:ln>
        </p:spPr>
        <p:txBody>
          <a:bodyPr wrap="square">
            <a:spAutoFit/>
          </a:bodyPr>
          <a:lstStyle/>
          <a:p>
            <a:pPr algn="ctr"/>
            <a:r>
              <a:rPr lang="pt-BR" sz="6600" b="1" i="0" u="none" strike="noStrike" dirty="0">
                <a:effectLst/>
                <a:latin typeface="Open Sans" panose="020B0606030504020204" pitchFamily="34" charset="0"/>
              </a:rPr>
              <a:t>Aplicação da Inteligência Artificial na Predição de Complicações Pós-Operatórias em Fraturas Complexas</a:t>
            </a:r>
            <a:endParaRPr lang="pt-BR" sz="66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423533" y="12495104"/>
            <a:ext cx="11139528" cy="12649617"/>
          </a:xfrm>
          <a:prstGeom prst="rect">
            <a:avLst/>
          </a:prstGeom>
          <a:noFill/>
        </p:spPr>
        <p:txBody>
          <a:bodyPr wrap="square" rtlCol="0">
            <a:spAutoFit/>
          </a:bodyPr>
          <a:lstStyle/>
          <a:p>
            <a:pPr algn="just"/>
            <a:r>
              <a:rPr lang="pt-BR" sz="4800" b="0" i="0" u="none" strike="noStrike" dirty="0">
                <a:effectLst/>
                <a:latin typeface="Open Sans" panose="020B0606030504020204" pitchFamily="34" charset="0"/>
              </a:rPr>
              <a:t>As fraturas complexas representam um desafio terapêutico pela elevada taxa de complicações pós-operatórias, como infecção, falha de consolidação e reoperações. A inteligência artificial (IA) surge como alternativa promissora para reconhecer, com antecedência, padrões clínicos associados a esses desfechos. Objetivo primário: Investigar a aplicabilidade de modelos de IA na predição de complicações em fraturas complexas após intervenção cirúrgica. Objetivo secundário: Propor medidas factíveis para adaptação desses modelos à realidade hospitalar brasileira.</a:t>
            </a:r>
            <a:endParaRPr lang="pt-BR" sz="48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423533" y="11542738"/>
            <a:ext cx="3679084"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599" y="28678189"/>
            <a:ext cx="11191461" cy="6001643"/>
          </a:xfrm>
          <a:prstGeom prst="rect">
            <a:avLst/>
          </a:prstGeom>
          <a:noFill/>
        </p:spPr>
        <p:txBody>
          <a:bodyPr wrap="square" rtlCol="0">
            <a:spAutoFit/>
          </a:bodyPr>
          <a:lstStyle/>
          <a:p>
            <a:pPr algn="just"/>
            <a:r>
              <a:rPr lang="pt-BR" sz="4800" b="0" i="0" u="none" strike="noStrike" dirty="0">
                <a:effectLst/>
                <a:latin typeface="Open Sans" panose="020B0606030504020204" pitchFamily="34" charset="0"/>
              </a:rPr>
              <a:t>Revisão narrativa das bases SciELO, </a:t>
            </a:r>
            <a:r>
              <a:rPr lang="pt-BR" sz="4800" b="0" i="0" u="none" strike="noStrike" dirty="0" err="1">
                <a:effectLst/>
                <a:latin typeface="Open Sans" panose="020B0606030504020204" pitchFamily="34" charset="0"/>
              </a:rPr>
              <a:t>PubMED</a:t>
            </a:r>
            <a:r>
              <a:rPr lang="pt-BR" sz="4800" b="0" i="0" u="none" strike="noStrike" dirty="0">
                <a:effectLst/>
                <a:latin typeface="Open Sans" panose="020B0606030504020204" pitchFamily="34" charset="0"/>
              </a:rPr>
              <a:t> e IEEE </a:t>
            </a:r>
            <a:r>
              <a:rPr lang="pt-BR" sz="4800" b="0" i="0" u="none" strike="noStrike" dirty="0" err="1">
                <a:effectLst/>
                <a:latin typeface="Open Sans" panose="020B0606030504020204" pitchFamily="34" charset="0"/>
              </a:rPr>
              <a:t>Xplore</a:t>
            </a:r>
            <a:r>
              <a:rPr lang="pt-BR" sz="4800" b="0" i="0" u="none" strike="noStrike" dirty="0">
                <a:effectLst/>
                <a:latin typeface="Open Sans" panose="020B0606030504020204" pitchFamily="34" charset="0"/>
              </a:rPr>
              <a:t> (2016–2024), com ênfase em estudos que empregaram machine learning na ortopedia para prever resultados cirúrgicos. Foram avaliados os algoritmos utilizados, variáveis clínicas e desempenho preditivo. </a:t>
            </a:r>
            <a:endParaRPr lang="pt-BR" sz="48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423533" y="27762357"/>
            <a:ext cx="4277197"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Metodologia</a:t>
            </a:r>
            <a:endParaRPr lang="pt-BR" sz="4000" b="1"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4260668" y="11474432"/>
            <a:ext cx="4187576" cy="1015663"/>
          </a:xfrm>
          <a:prstGeom prst="rect">
            <a:avLst/>
          </a:prstGeom>
          <a:noFill/>
        </p:spPr>
        <p:txBody>
          <a:bodyPr wrap="square" rtlCol="0">
            <a:spAutoFit/>
          </a:bodyPr>
          <a:lstStyle/>
          <a:p>
            <a:r>
              <a:rPr lang="pt-BR" sz="6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25073224" y="9038580"/>
            <a:ext cx="11285061"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21731938" y="41960956"/>
            <a:ext cx="5543201" cy="646331"/>
          </a:xfrm>
          <a:prstGeom prst="rect">
            <a:avLst/>
          </a:prstGeom>
          <a:noFill/>
        </p:spPr>
        <p:txBody>
          <a:bodyPr wrap="square" rtlCol="0">
            <a:spAutoFit/>
          </a:bodyPr>
          <a:lstStyle/>
          <a:p>
            <a:r>
              <a:rPr lang="pt-BR" dirty="0"/>
              <a:t>Gráfico 1: Dados discutidos na apresentação dos resultados</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451418" y="27153546"/>
            <a:ext cx="11887926" cy="5755422"/>
          </a:xfrm>
          <a:prstGeom prst="rect">
            <a:avLst/>
          </a:prstGeom>
          <a:noFill/>
        </p:spPr>
        <p:txBody>
          <a:bodyPr wrap="square" rtlCol="0">
            <a:spAutoFit/>
          </a:bodyPr>
          <a:lstStyle/>
          <a:p>
            <a:pPr algn="just">
              <a:buNone/>
            </a:pPr>
            <a:r>
              <a:rPr lang="pt-BR" sz="4800" b="0" i="0" u="none" strike="noStrike" dirty="0">
                <a:effectLst/>
                <a:latin typeface="Open Sans" panose="020B0606030504020204" pitchFamily="34" charset="0"/>
              </a:rPr>
              <a:t>A implementação gradual de algoritmos preditivos é viável. Recomenda-se iniciar com projetos controlados em centros de ensino, ajustando os modelos aos dados locais e à rotina assistencial, atendendo aos objetivos de previsibilidade clínica e redução de complicações.</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255709" y="26048949"/>
            <a:ext cx="3443571"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Conclusão</a:t>
            </a:r>
            <a:endParaRPr lang="pt-BR" sz="48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80138" y="36761414"/>
            <a:ext cx="9423400" cy="2062103"/>
          </a:xfrm>
          <a:prstGeom prst="rect">
            <a:avLst/>
          </a:prstGeom>
          <a:noFill/>
        </p:spPr>
        <p:txBody>
          <a:bodyPr wrap="square" rtlCol="0">
            <a:spAutoFit/>
          </a:bodyPr>
          <a:lstStyle/>
          <a:p>
            <a:pPr algn="just">
              <a:buFont typeface="+mj-lt"/>
              <a:buAutoNum type="arabicPeriod"/>
            </a:pPr>
            <a:r>
              <a:rPr lang="pt-BR" sz="3200" b="0" i="0" u="none" strike="noStrike" dirty="0">
                <a:effectLst/>
                <a:latin typeface="Open Sans" panose="020B0606030504020204" pitchFamily="34" charset="0"/>
              </a:rPr>
              <a:t>ROGUE, J. D. et al. </a:t>
            </a:r>
            <a:r>
              <a:rPr lang="pt-BR" sz="3200" b="0" i="0" u="none" strike="noStrike" dirty="0" err="1">
                <a:effectLst/>
                <a:latin typeface="Open Sans" panose="020B0606030504020204" pitchFamily="34" charset="0"/>
              </a:rPr>
              <a:t>Automatic</a:t>
            </a:r>
            <a:r>
              <a:rPr lang="pt-BR" sz="3200" b="0" i="0" u="none" strike="noStrike" dirty="0">
                <a:effectLst/>
                <a:latin typeface="Open Sans" panose="020B0606030504020204" pitchFamily="34" charset="0"/>
              </a:rPr>
              <a:t> hip </a:t>
            </a:r>
            <a:r>
              <a:rPr lang="pt-BR" sz="3200" b="0" i="0" u="none" strike="noStrike" dirty="0" err="1">
                <a:effectLst/>
                <a:latin typeface="Open Sans" panose="020B0606030504020204" pitchFamily="34" charset="0"/>
              </a:rPr>
              <a:t>fracture</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identification</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and</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functional</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subclassification</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with</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deep</a:t>
            </a:r>
            <a:r>
              <a:rPr lang="pt-BR" sz="3200" b="0" i="0" u="none" strike="noStrike" dirty="0">
                <a:effectLst/>
                <a:latin typeface="Open Sans" panose="020B0606030504020204" pitchFamily="34" charset="0"/>
              </a:rPr>
              <a:t> learning. </a:t>
            </a:r>
            <a:r>
              <a:rPr lang="pt-BR" sz="3200" b="0" i="0" u="none" strike="noStrike" dirty="0" err="1">
                <a:effectLst/>
                <a:latin typeface="Open Sans" panose="020B0606030504020204" pitchFamily="34" charset="0"/>
              </a:rPr>
              <a:t>arXiv</a:t>
            </a:r>
            <a:r>
              <a:rPr lang="pt-BR" sz="3200" b="0" i="0" u="none" strike="noStrike" dirty="0">
                <a:effectLst/>
                <a:latin typeface="Open Sans" panose="020B0606030504020204" pitchFamily="34" charset="0"/>
              </a:rPr>
              <a:t>, [</a:t>
            </a:r>
            <a:r>
              <a:rPr lang="pt-BR" sz="3200" b="0" i="0" u="none" strike="noStrike" dirty="0" err="1">
                <a:effectLst/>
                <a:latin typeface="Open Sans" panose="020B0606030504020204" pitchFamily="34" charset="0"/>
              </a:rPr>
              <a:t>s.l</a:t>
            </a:r>
            <a:r>
              <a:rPr lang="pt-BR" sz="3200" b="0" i="0" u="none" strike="noStrike" dirty="0">
                <a:effectLst/>
                <a:latin typeface="Open Sans" panose="020B0606030504020204" pitchFamily="34" charset="0"/>
              </a:rPr>
              <a:t>.], 2019.</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846662" y="35875661"/>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32" name="Imagem 31" descr="Logotipo, nome da empresa&#10;&#10;O conteúdo gerado por IA pode estar incorreto.">
            <a:extLst>
              <a:ext uri="{FF2B5EF4-FFF2-40B4-BE49-F238E27FC236}">
                <a16:creationId xmlns:a16="http://schemas.microsoft.com/office/drawing/2014/main" id="{EB2DE71E-E953-95D6-0422-5A6F63160B40}"/>
              </a:ext>
            </a:extLst>
          </p:cNvPr>
          <p:cNvPicPr>
            <a:picLocks noChangeAspect="1"/>
          </p:cNvPicPr>
          <p:nvPr/>
        </p:nvPicPr>
        <p:blipFill>
          <a:blip r:embed="Ra78a2508401948a4"/>
          <a:stretch>
            <a:fillRect/>
          </a:stretch>
        </p:blipFill>
        <p:spPr>
          <a:xfrm>
            <a:off x="855505" y="3811908"/>
            <a:ext cx="6345108" cy="6345108"/>
          </a:xfrm>
          <a:prstGeom prst="rect">
            <a:avLst/>
          </a:prstGeom>
        </p:spPr>
      </p:pic>
      <p:sp>
        <p:nvSpPr>
          <p:cNvPr id="9" name="CaixaDeTexto 8">
            <a:extLst>
              <a:ext uri="{FF2B5EF4-FFF2-40B4-BE49-F238E27FC236}">
                <a16:creationId xmlns:a16="http://schemas.microsoft.com/office/drawing/2014/main" id="{4032F882-3351-8B46-B862-90BDE76F60C5}"/>
              </a:ext>
            </a:extLst>
          </p:cNvPr>
          <p:cNvSpPr txBox="1"/>
          <p:nvPr/>
        </p:nvSpPr>
        <p:spPr>
          <a:xfrm>
            <a:off x="14260668" y="12558401"/>
            <a:ext cx="11887926" cy="6001643"/>
          </a:xfrm>
          <a:prstGeom prst="rect">
            <a:avLst/>
          </a:prstGeom>
          <a:noFill/>
        </p:spPr>
        <p:txBody>
          <a:bodyPr wrap="square">
            <a:spAutoFit/>
          </a:bodyPr>
          <a:lstStyle/>
          <a:p>
            <a:pPr algn="just"/>
            <a:r>
              <a:rPr lang="pt-BR" sz="4800" b="0" i="0" u="none" strike="noStrike" dirty="0">
                <a:effectLst/>
                <a:latin typeface="Open Sans" panose="020B0606030504020204" pitchFamily="34" charset="0"/>
              </a:rPr>
              <a:t>Redes neurais profundas, regressão logística e </a:t>
            </a:r>
            <a:r>
              <a:rPr lang="pt-BR" sz="4800" b="0" i="0" u="none" strike="noStrike" dirty="0" err="1">
                <a:effectLst/>
                <a:latin typeface="Open Sans" panose="020B0606030504020204" pitchFamily="34" charset="0"/>
              </a:rPr>
              <a:t>XGBoost</a:t>
            </a:r>
            <a:r>
              <a:rPr lang="pt-BR" sz="4800" b="0" i="0" u="none" strike="noStrike" dirty="0">
                <a:effectLst/>
                <a:latin typeface="Open Sans" panose="020B0606030504020204" pitchFamily="34" charset="0"/>
              </a:rPr>
              <a:t> alcançaram acurácia superior a 85%. </a:t>
            </a:r>
            <a:endParaRPr lang="pt-BR" sz="4000" dirty="0">
              <a:latin typeface="Calibri" panose="020F0502020204030204" pitchFamily="34" charset="0"/>
              <a:cs typeface="Calibri" panose="020F0502020204030204" pitchFamily="34" charset="0"/>
            </a:endParaRPr>
          </a:p>
          <a:p>
            <a:pPr algn="just">
              <a:buNone/>
            </a:pPr>
            <a:r>
              <a:rPr lang="pt-BR" sz="4800" b="0" i="0" u="none" strike="noStrike" dirty="0">
                <a:effectLst/>
                <a:latin typeface="Open Sans" panose="020B0606030504020204" pitchFamily="34" charset="0"/>
              </a:rPr>
              <a:t>Tempo até cirurgia, ASA, tipo de fratura e presença de comorbidades foram os principais preditores. Estudos multicêntricos validaram modelos com desempenho clínico satisfatório.</a:t>
            </a:r>
            <a:endParaRPr lang="pt-BR" sz="4800" dirty="0">
              <a:latin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38A7D010-30EC-1A91-C36A-C7B71FEB9637}"/>
              </a:ext>
            </a:extLst>
          </p:cNvPr>
          <p:cNvSpPr txBox="1"/>
          <p:nvPr/>
        </p:nvSpPr>
        <p:spPr>
          <a:xfrm>
            <a:off x="14255709" y="20066063"/>
            <a:ext cx="18173700" cy="1015663"/>
          </a:xfrm>
          <a:prstGeom prst="rect">
            <a:avLst/>
          </a:prstGeom>
          <a:noFill/>
        </p:spPr>
        <p:txBody>
          <a:bodyPr wrap="square">
            <a:spAutoFit/>
          </a:bodyPr>
          <a:lstStyle/>
          <a:p>
            <a:r>
              <a:rPr lang="pt-BR" sz="6000" b="1" dirty="0">
                <a:latin typeface="Calibri" panose="020F0502020204030204" pitchFamily="34" charset="0"/>
                <a:cs typeface="Calibri" panose="020F0502020204030204" pitchFamily="34" charset="0"/>
              </a:rPr>
              <a:t>Discussão</a:t>
            </a:r>
            <a:endParaRPr lang="pt-BR" sz="6000" dirty="0"/>
          </a:p>
        </p:txBody>
      </p:sp>
      <p:sp>
        <p:nvSpPr>
          <p:cNvPr id="19" name="CaixaDeTexto 18">
            <a:extLst>
              <a:ext uri="{FF2B5EF4-FFF2-40B4-BE49-F238E27FC236}">
                <a16:creationId xmlns:a16="http://schemas.microsoft.com/office/drawing/2014/main" id="{0A0F695A-0F1A-0A83-765F-7F85B951C9A7}"/>
              </a:ext>
            </a:extLst>
          </p:cNvPr>
          <p:cNvSpPr txBox="1"/>
          <p:nvPr/>
        </p:nvSpPr>
        <p:spPr>
          <a:xfrm>
            <a:off x="14400210" y="21170660"/>
            <a:ext cx="11887926" cy="3785652"/>
          </a:xfrm>
          <a:prstGeom prst="rect">
            <a:avLst/>
          </a:prstGeom>
          <a:noFill/>
        </p:spPr>
        <p:txBody>
          <a:bodyPr wrap="square">
            <a:spAutoFit/>
          </a:bodyPr>
          <a:lstStyle/>
          <a:p>
            <a:pPr algn="just"/>
            <a:r>
              <a:rPr lang="pt-BR" sz="4800" b="0" i="0" u="none" strike="noStrike" dirty="0">
                <a:effectLst/>
                <a:latin typeface="Open Sans" panose="020B0606030504020204" pitchFamily="34" charset="0"/>
              </a:rPr>
              <a:t>O uso de IA pode antecipar decisões, reduzir reoperações e direcionar condutas preventivas, desde que haja registros eletrônicos consistentes e equipes treinadas.</a:t>
            </a:r>
            <a:endParaRPr lang="pt-BR" sz="4800" dirty="0"/>
          </a:p>
        </p:txBody>
      </p:sp>
    </p:spTree>
    <p:extLst>
      <p:ext uri="{BB962C8B-B14F-4D97-AF65-F5344CB8AC3E}">
        <p14:creationId xmlns:p14="http://schemas.microsoft.com/office/powerpoint/2010/main" val="32070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ada4b38345164b07">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p:cNvPicPr>
            <a:picLocks noChangeAspect="1"/>
          </p:cNvPicPr>
          <p:nvPr/>
        </p:nvPicPr>
        <p:blipFill>
          <a:blip r:embed="R9204e6a1352a4acd">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 de Texto 1"/>
          <p:cNvSpPr txBox="1"/>
          <p:nvPr/>
        </p:nvSpPr>
        <p:spPr>
          <a:xfrm>
            <a:off x="354965" y="4907280"/>
            <a:ext cx="28064460" cy="4661535"/>
          </a:xfrm>
          <a:prstGeom prst="rect">
            <a:avLst/>
          </a:prstGeom>
        </p:spPr>
        <p:txBody>
          <a:bodyPr wrap="square">
            <a:spAutoFit/>
          </a:bodyPr>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Burnout em Residentes de Ortopedia e Traumatologia:</a:t>
            </a:r>
            <a:endParaRPr lang="en-US" altLang="pt-B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r>
              <a:rPr lang="en-US" altLang="pt-BR" sz="6600" b="1">
                <a:highlight>
                  <a:srgbClr val="C0C0C0"/>
                </a:highlight>
                <a:latin typeface="Calibri" panose="020F0502020204030204" charset="0"/>
                <a:ea typeface="SimSun" panose="02010600030101010101" pitchFamily="2" charset="-122"/>
                <a:cs typeface="Calibri" panose="020F0502020204030204" charset="0"/>
              </a:rPr>
              <a:t>Uma Revis</a:t>
            </a:r>
            <a:r>
              <a:rPr lang="en-US" altLang="en-US" sz="6600" b="1">
                <a:highlight>
                  <a:srgbClr val="C0C0C0"/>
                </a:highlight>
                <a:latin typeface="Calibri" panose="020F0502020204030204" charset="0"/>
                <a:ea typeface="SimSun" panose="02010600030101010101" pitchFamily="2" charset="-122"/>
                <a:cs typeface="Calibri" panose="020F0502020204030204" charset="0"/>
              </a:rPr>
              <a:t>ã</a:t>
            </a:r>
            <a:r>
              <a:rPr lang="en-US" altLang="pt-BR" sz="6600" b="1">
                <a:highlight>
                  <a:srgbClr val="C0C0C0"/>
                </a:highlight>
                <a:latin typeface="Calibri" panose="020F0502020204030204" charset="0"/>
                <a:ea typeface="SimSun" panose="02010600030101010101" pitchFamily="2" charset="-122"/>
                <a:cs typeface="Calibri" panose="020F0502020204030204" charset="0"/>
              </a:rPr>
              <a:t>o Integrativa da Literatura</a:t>
            </a:r>
            <a:endParaRPr lang="en-US" altLang="pt-B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sz="6600" b="1">
              <a:highlight>
                <a:srgbClr val="C0C0C0"/>
              </a:highlight>
              <a:latin typeface="Calibri" panose="020F0502020204030204" charset="0"/>
              <a:ea typeface="SimSun" panose="02010600030101010101" pitchFamily="2" charset="-122"/>
              <a:cs typeface="Calibri" panose="020F0502020204030204" charset="0"/>
            </a:endParaRPr>
          </a:p>
        </p:txBody>
      </p:sp>
      <p:sp>
        <p:nvSpPr>
          <p:cNvPr id="3" name="Caixa de Texto 2"/>
          <p:cNvSpPr txBox="1"/>
          <p:nvPr/>
        </p:nvSpPr>
        <p:spPr>
          <a:xfrm>
            <a:off x="355600" y="8296910"/>
            <a:ext cx="28063190" cy="1367155"/>
          </a:xfrm>
          <a:prstGeom prst="rect">
            <a:avLst/>
          </a:prstGeom>
        </p:spPr>
        <p:txBody>
          <a:bodyPr wrap="square">
            <a:noAutofit/>
          </a:bodyPr>
          <a:p>
            <a:pPr algn="ctr" defTabSz="266700">
              <a:lnSpc>
                <a:spcPct val="150000"/>
              </a:lnSpc>
              <a:spcAft>
                <a:spcPct val="0"/>
              </a:spcAft>
            </a:pPr>
            <a:r>
              <a:rPr lang="en-US" altLang="pt-BR" sz="4800" b="1">
                <a:latin typeface="Calibri" panose="020F0502020204030204" charset="0"/>
                <a:ea typeface="SimSun" panose="02010600030101010101" pitchFamily="2" charset="-122"/>
                <a:cs typeface="Calibri" panose="020F0502020204030204" charset="0"/>
              </a:rPr>
              <a:t>Bruno de Queiroz Camargo</a:t>
            </a:r>
            <a:r>
              <a:rPr lang="pt-BR" altLang="en-US" sz="4800" b="1" baseline="30000">
                <a:latin typeface="Calibri" panose="020F0502020204030204" charset="0"/>
                <a:ea typeface="SimSun" panose="02010600030101010101" pitchFamily="2" charset="-122"/>
                <a:cs typeface="Calibri" panose="020F0502020204030204" charset="0"/>
              </a:rPr>
              <a:t>1,2</a:t>
            </a:r>
            <a:r>
              <a:rPr lang="en-US" altLang="pt-BR" sz="4800" b="1">
                <a:latin typeface="Calibri" panose="020F0502020204030204" charset="0"/>
                <a:ea typeface="SimSun" panose="02010600030101010101" pitchFamily="2" charset="-122"/>
                <a:cs typeface="Calibri" panose="020F0502020204030204" charset="0"/>
              </a:rPr>
              <a:t>; </a:t>
            </a:r>
            <a:r>
              <a:rPr lang="pt-BR" altLang="en-US" sz="4800" b="1">
                <a:latin typeface="Calibri" panose="020F0502020204030204" charset="0"/>
                <a:ea typeface="SimSun" panose="02010600030101010101" pitchFamily="2" charset="-122"/>
                <a:cs typeface="Calibri" panose="020F0502020204030204" charset="0"/>
              </a:rPr>
              <a:t>Juliana Cavalcanti Andrade Falcão Ferraz</a:t>
            </a:r>
            <a:r>
              <a:rPr lang="pt-BR" altLang="en-US" sz="4800" b="1" baseline="30000">
                <a:latin typeface="Calibri" panose="020F0502020204030204" charset="0"/>
                <a:ea typeface="SimSun" panose="02010600030101010101" pitchFamily="2" charset="-122"/>
                <a:cs typeface="Calibri" panose="020F0502020204030204" charset="0"/>
              </a:rPr>
              <a:t>2</a:t>
            </a:r>
            <a:endParaRPr lang="en-US" altLang="pt-BR" sz="4800" b="1">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lang="en-US" altLang="pt-BR" sz="4800" b="1">
              <a:latin typeface="Calibri" panose="020F0502020204030204" charset="0"/>
              <a:ea typeface="SimSun" panose="02010600030101010101" pitchFamily="2" charset="-122"/>
              <a:cs typeface="Calibri" panose="020F0502020204030204" charset="0"/>
            </a:endParaRPr>
          </a:p>
        </p:txBody>
      </p:sp>
      <p:sp>
        <p:nvSpPr>
          <p:cNvPr id="5" name="Caixa de Texto 4"/>
          <p:cNvSpPr txBox="1"/>
          <p:nvPr/>
        </p:nvSpPr>
        <p:spPr>
          <a:xfrm>
            <a:off x="354965" y="9765665"/>
            <a:ext cx="28063190" cy="768350"/>
          </a:xfrm>
          <a:prstGeom prst="rect">
            <a:avLst/>
          </a:prstGeom>
          <a:noFill/>
        </p:spPr>
        <p:txBody>
          <a:bodyPr wrap="square" rtlCol="0" anchor="t">
            <a:spAutoFit/>
          </a:bodyPr>
          <a:p>
            <a:pPr algn="ctr"/>
            <a:r>
              <a:rPr lang="pt-BR" altLang="en-US" sz="4400" b="1" baseline="30000">
                <a:latin typeface="Calibri" panose="020F0502020204030204" charset="0"/>
                <a:ea typeface="SimSun" panose="02010600030101010101" pitchFamily="2" charset="-122"/>
                <a:cs typeface="Calibri" panose="020F0502020204030204" charset="0"/>
                <a:sym typeface="+mn-ea"/>
              </a:rPr>
              <a:t>1</a:t>
            </a:r>
            <a:r>
              <a:rPr lang="en-US" altLang="pt-BR" sz="4400" b="1">
                <a:latin typeface="Calibri" panose="020F0502020204030204" charset="0"/>
                <a:ea typeface="SimSun" panose="02010600030101010101" pitchFamily="2" charset="-122"/>
                <a:cs typeface="Calibri" panose="020F0502020204030204" charset="0"/>
                <a:sym typeface="+mn-ea"/>
              </a:rPr>
              <a:t>Hospital Regional d</a:t>
            </a:r>
            <a:r>
              <a:rPr lang="pt-BR" altLang="en-US" sz="4400" b="1">
                <a:latin typeface="Calibri" panose="020F0502020204030204" charset="0"/>
                <a:ea typeface="SimSun" panose="02010600030101010101" pitchFamily="2" charset="-122"/>
                <a:cs typeface="Calibri" panose="020F0502020204030204" charset="0"/>
                <a:sym typeface="+mn-ea"/>
              </a:rPr>
              <a:t>o</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a:latin typeface="Calibri" panose="020F0502020204030204" charset="0"/>
                <a:ea typeface="SimSun" panose="02010600030101010101" pitchFamily="2" charset="-122"/>
                <a:cs typeface="Calibri" panose="020F0502020204030204" charset="0"/>
                <a:sym typeface="+mn-ea"/>
              </a:rPr>
              <a:t>Gama - DF</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baseline="30000">
                <a:latin typeface="Calibri" panose="020F0502020204030204" charset="0"/>
                <a:ea typeface="SimSun" panose="02010600030101010101" pitchFamily="2" charset="-122"/>
                <a:cs typeface="Calibri" panose="020F0502020204030204" charset="0"/>
                <a:sym typeface="+mn-ea"/>
              </a:rPr>
              <a:t>2</a:t>
            </a:r>
            <a:r>
              <a:rPr lang="pt-BR" sz="4400" b="1">
                <a:latin typeface="Calibri" panose="020F0502020204030204" charset="0"/>
                <a:ea typeface="SimSun" panose="02010600030101010101" pitchFamily="2" charset="-122"/>
                <a:cs typeface="Calibri" panose="020F0502020204030204" charset="0"/>
                <a:sym typeface="+mn-ea"/>
              </a:rPr>
              <a:t>Secretaria de Saúde do Distrito Federal</a:t>
            </a:r>
            <a:endParaRPr lang="pt-BR" altLang="en-US" sz="4400" b="1">
              <a:latin typeface="Calibri" panose="020F0502020204030204" charset="0"/>
              <a:ea typeface="SimSun" panose="02010600030101010101" pitchFamily="2" charset="-122"/>
              <a:cs typeface="Calibri" panose="020F0502020204030204" charset="0"/>
              <a:sym typeface="+mn-ea"/>
            </a:endParaRPr>
          </a:p>
        </p:txBody>
      </p:sp>
      <p:cxnSp>
        <p:nvCxnSpPr>
          <p:cNvPr id="6" name="Conector Reto 5"/>
          <p:cNvCxnSpPr/>
          <p:nvPr/>
        </p:nvCxnSpPr>
        <p:spPr>
          <a:xfrm flipV="1">
            <a:off x="10160" y="9618345"/>
            <a:ext cx="287528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ector Reto 7"/>
          <p:cNvCxnSpPr/>
          <p:nvPr/>
        </p:nvCxnSpPr>
        <p:spPr>
          <a:xfrm flipV="1">
            <a:off x="0" y="31812230"/>
            <a:ext cx="287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9" name="Caixa de Texto 8"/>
          <p:cNvSpPr txBox="1"/>
          <p:nvPr/>
        </p:nvSpPr>
        <p:spPr>
          <a:xfrm>
            <a:off x="556895" y="33522285"/>
            <a:ext cx="12014200" cy="5631180"/>
          </a:xfrm>
          <a:prstGeom prst="rect">
            <a:avLst/>
          </a:prstGeom>
        </p:spPr>
        <p:txBody>
          <a:bodyPr wrap="square">
            <a:spAutoFit/>
          </a:bodyPr>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BATISTA, L. L. et al. Fatores associados ao burnout em residentes: uma revis</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sistem</a:t>
            </a:r>
            <a:r>
              <a:rPr lang="en-US" altLang="en-US" sz="2400">
                <a:latin typeface="Calibri" panose="020F0502020204030204" charset="0"/>
                <a:ea typeface="SimSun" panose="02010600030101010101" pitchFamily="2" charset="-122"/>
                <a:cs typeface="Calibri" panose="020F0502020204030204" charset="0"/>
              </a:rPr>
              <a:t>á</a:t>
            </a:r>
            <a:r>
              <a:rPr lang="en-US" altLang="pt-BR" sz="2400">
                <a:latin typeface="Calibri" panose="020F0502020204030204" charset="0"/>
                <a:ea typeface="SimSun" panose="02010600030101010101" pitchFamily="2" charset="-122"/>
                <a:cs typeface="Calibri" panose="020F0502020204030204" charset="0"/>
              </a:rPr>
              <a:t>tica. Revista Brasileira de Sa</a:t>
            </a:r>
            <a:r>
              <a:rPr lang="en-US" altLang="en-US" sz="2400">
                <a:latin typeface="Calibri" panose="020F0502020204030204" charset="0"/>
                <a:ea typeface="SimSun" panose="02010600030101010101" pitchFamily="2" charset="-122"/>
                <a:cs typeface="Calibri" panose="020F0502020204030204" charset="0"/>
              </a:rPr>
              <a:t>ú</a:t>
            </a:r>
            <a:r>
              <a:rPr lang="en-US" altLang="pt-BR" sz="2400">
                <a:latin typeface="Calibri" panose="020F0502020204030204" charset="0"/>
                <a:ea typeface="SimSun" panose="02010600030101010101" pitchFamily="2" charset="-122"/>
                <a:cs typeface="Calibri" panose="020F0502020204030204" charset="0"/>
              </a:rPr>
              <a:t>de Ocupacional, S</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Paulo, v. 45, 2020.</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CNRM. Comiss</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Nacional de Resid</a:t>
            </a:r>
            <a:r>
              <a:rPr lang="en-US" altLang="en-US" sz="2400">
                <a:latin typeface="Calibri" panose="020F0502020204030204" charset="0"/>
                <a:ea typeface="SimSun" panose="02010600030101010101" pitchFamily="2" charset="-122"/>
                <a:cs typeface="Calibri" panose="020F0502020204030204" charset="0"/>
              </a:rPr>
              <a:t>ê</a:t>
            </a:r>
            <a:r>
              <a:rPr lang="en-US" altLang="pt-BR" sz="2400">
                <a:latin typeface="Calibri" panose="020F0502020204030204" charset="0"/>
                <a:ea typeface="SimSun" panose="02010600030101010101" pitchFamily="2" charset="-122"/>
                <a:cs typeface="Calibri" panose="020F0502020204030204" charset="0"/>
              </a:rPr>
              <a:t>ncia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Resolu</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n</a:t>
            </a:r>
            <a:r>
              <a:rPr lang="en-US" altLang="en-US" sz="2400">
                <a:latin typeface="Calibri" panose="020F0502020204030204" charset="0"/>
                <a:ea typeface="SimSun" panose="02010600030101010101" pitchFamily="2" charset="-122"/>
                <a:cs typeface="Calibri" panose="020F0502020204030204" charset="0"/>
              </a:rPr>
              <a:t>º</a:t>
            </a:r>
            <a:r>
              <a:rPr lang="en-US" altLang="pt-BR" sz="2400">
                <a:latin typeface="Calibri" panose="020F0502020204030204" charset="0"/>
                <a:ea typeface="SimSun" panose="02010600030101010101" pitchFamily="2" charset="-122"/>
                <a:cs typeface="Calibri" panose="020F0502020204030204" charset="0"/>
              </a:rPr>
              <a:t> 02/2020. Disp</a:t>
            </a:r>
            <a:r>
              <a:rPr lang="" altLang="en-US" sz="2400">
                <a:latin typeface="Calibri" panose="020F0502020204030204" charset="0"/>
                <a:ea typeface="SimSun" panose="02010600030101010101" pitchFamily="2" charset="-122"/>
                <a:cs typeface="Calibri" panose="020F0502020204030204" charset="0"/>
              </a:rPr>
              <a:t>õ</a:t>
            </a:r>
            <a:r>
              <a:rPr lang="en-US" altLang="pt-BR" sz="2400">
                <a:latin typeface="Calibri" panose="020F0502020204030204" charset="0"/>
                <a:ea typeface="SimSun" panose="02010600030101010101" pitchFamily="2" charset="-122"/>
                <a:cs typeface="Calibri" panose="020F0502020204030204" charset="0"/>
              </a:rPr>
              <a:t>e sobre diretrizes para organiza</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dos programas de resid</a:t>
            </a:r>
            <a:r>
              <a:rPr lang="en-US" altLang="en-US" sz="2400">
                <a:latin typeface="Calibri" panose="020F0502020204030204" charset="0"/>
                <a:ea typeface="SimSun" panose="02010600030101010101" pitchFamily="2" charset="-122"/>
                <a:cs typeface="Calibri" panose="020F0502020204030204" charset="0"/>
              </a:rPr>
              <a:t>ê</a:t>
            </a:r>
            <a:r>
              <a:rPr lang="en-US" altLang="pt-BR" sz="2400">
                <a:latin typeface="Calibri" panose="020F0502020204030204" charset="0"/>
                <a:ea typeface="SimSun" panose="02010600030101010101" pitchFamily="2" charset="-122"/>
                <a:cs typeface="Calibri" panose="020F0502020204030204" charset="0"/>
              </a:rPr>
              <a:t>ncia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Bras</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lia: Minist</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rio da Educa</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2020.</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DYRBYE, L. N. et al. Burnout among U.S. medical students. Academic Medicine, v. 81, n. 4, p. 354–373, 2006.</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rPr>
              <a:t>FREITAS, M. E. S. et al. Preval</a:t>
            </a:r>
            <a:r>
              <a:rPr lang="en-US" altLang="en-US" sz="2400">
                <a:latin typeface="Calibri" panose="020F0502020204030204" charset="0"/>
                <a:ea typeface="SimSun" panose="02010600030101010101" pitchFamily="2" charset="-122"/>
                <a:cs typeface="Calibri" panose="020F0502020204030204" charset="0"/>
              </a:rPr>
              <a:t>ê</a:t>
            </a:r>
            <a:r>
              <a:rPr lang="en-US" altLang="pt-BR" sz="2400">
                <a:latin typeface="Calibri" panose="020F0502020204030204" charset="0"/>
                <a:ea typeface="SimSun" panose="02010600030101010101" pitchFamily="2" charset="-122"/>
                <a:cs typeface="Calibri" panose="020F0502020204030204" charset="0"/>
              </a:rPr>
              <a:t>ncia da s</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ndrome de burnout em residentes cir</a:t>
            </a:r>
            <a:r>
              <a:rPr lang="en-US" altLang="en-US" sz="2400">
                <a:latin typeface="Calibri" panose="020F0502020204030204" charset="0"/>
                <a:ea typeface="SimSun" panose="02010600030101010101" pitchFamily="2" charset="-122"/>
                <a:cs typeface="Calibri" panose="020F0502020204030204" charset="0"/>
              </a:rPr>
              <a:t>ú</a:t>
            </a:r>
            <a:r>
              <a:rPr lang="en-US" altLang="pt-BR" sz="2400">
                <a:latin typeface="Calibri" panose="020F0502020204030204" charset="0"/>
                <a:ea typeface="SimSun" panose="02010600030101010101" pitchFamily="2" charset="-122"/>
                <a:cs typeface="Calibri" panose="020F0502020204030204" charset="0"/>
              </a:rPr>
              <a:t>rgicos. Revista Brasileira de Educa</a:t>
            </a:r>
            <a:r>
              <a:rPr lang="" altLang="en-US" sz="2400">
                <a:latin typeface="Calibri" panose="020F0502020204030204" charset="0"/>
                <a:ea typeface="SimSun" panose="02010600030101010101" pitchFamily="2" charset="-122"/>
                <a:cs typeface="Calibri" panose="020F0502020204030204" charset="0"/>
              </a:rPr>
              <a:t>ç</a:t>
            </a:r>
            <a:r>
              <a:rPr lang="en-US" altLang="en-US" sz="2400">
                <a:latin typeface="Calibri" panose="020F0502020204030204" charset="0"/>
                <a:ea typeface="SimSun" panose="02010600030101010101" pitchFamily="2" charset="-122"/>
                <a:cs typeface="Calibri" panose="020F0502020204030204" charset="0"/>
              </a:rPr>
              <a:t>ã</a:t>
            </a:r>
            <a:r>
              <a:rPr lang="en-US" altLang="pt-BR" sz="2400">
                <a:latin typeface="Calibri" panose="020F0502020204030204" charset="0"/>
                <a:ea typeface="SimSun" panose="02010600030101010101" pitchFamily="2" charset="-122"/>
                <a:cs typeface="Calibri" panose="020F0502020204030204" charset="0"/>
              </a:rPr>
              <a:t>o M</a:t>
            </a:r>
            <a:r>
              <a:rPr lang="en-US" altLang="en-US" sz="2400">
                <a:latin typeface="Calibri" panose="020F0502020204030204" charset="0"/>
                <a:ea typeface="SimSun" panose="02010600030101010101" pitchFamily="2" charset="-122"/>
                <a:cs typeface="Calibri" panose="020F0502020204030204" charset="0"/>
              </a:rPr>
              <a:t>é</a:t>
            </a:r>
            <a:r>
              <a:rPr lang="en-US" altLang="pt-BR" sz="2400">
                <a:latin typeface="Calibri" panose="020F0502020204030204" charset="0"/>
                <a:ea typeface="SimSun" panose="02010600030101010101" pitchFamily="2" charset="-122"/>
                <a:cs typeface="Calibri" panose="020F0502020204030204" charset="0"/>
              </a:rPr>
              <a:t>dica, Bras</a:t>
            </a:r>
            <a:r>
              <a:rPr lang="en-US" altLang="en-US" sz="2400">
                <a:latin typeface="Calibri" panose="020F0502020204030204" charset="0"/>
                <a:ea typeface="SimSun" panose="02010600030101010101" pitchFamily="2" charset="-122"/>
                <a:cs typeface="Calibri" panose="020F0502020204030204" charset="0"/>
              </a:rPr>
              <a:t>í</a:t>
            </a:r>
            <a:r>
              <a:rPr lang="en-US" altLang="pt-BR" sz="2400">
                <a:latin typeface="Calibri" panose="020F0502020204030204" charset="0"/>
                <a:ea typeface="SimSun" panose="02010600030101010101" pitchFamily="2" charset="-122"/>
                <a:cs typeface="Calibri" panose="020F0502020204030204" charset="0"/>
              </a:rPr>
              <a:t>lia, v. 43, n. 2, p. 35–42, 2019.</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endParaRPr lang="en-US" altLang="pt-BR" sz="2400">
              <a:latin typeface="Calibri" panose="020F0502020204030204" charset="0"/>
              <a:ea typeface="SimSun" panose="02010600030101010101" pitchFamily="2" charset="-122"/>
              <a:cs typeface="Calibri" panose="020F0502020204030204" charset="0"/>
            </a:endParaRPr>
          </a:p>
        </p:txBody>
      </p:sp>
      <p:sp>
        <p:nvSpPr>
          <p:cNvPr id="10" name="Caixa de Texto 9"/>
          <p:cNvSpPr txBox="1"/>
          <p:nvPr/>
        </p:nvSpPr>
        <p:spPr>
          <a:xfrm>
            <a:off x="13914755" y="33522285"/>
            <a:ext cx="14401800" cy="3415030"/>
          </a:xfrm>
          <a:prstGeom prst="rect">
            <a:avLst/>
          </a:prstGeom>
          <a:noFill/>
        </p:spPr>
        <p:txBody>
          <a:bodyPr wrap="square" rtlCol="0" anchor="t">
            <a:spAutoFit/>
          </a:bodyPr>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MASLACH, C.; JACKSON, S. E. The measurement of experienced burnout. Journal of Organizational Behavior, v. 2, n. 2, p. 99-113, 1981.</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NUNES, M. A. et al. Preceptoria na resid</a:t>
            </a:r>
            <a:r>
              <a:rPr lang="en-US" altLang="en-US" sz="2400">
                <a:latin typeface="Calibri" panose="020F0502020204030204" charset="0"/>
                <a:ea typeface="SimSun" panose="02010600030101010101" pitchFamily="2" charset="-122"/>
                <a:cs typeface="Calibri" panose="020F0502020204030204" charset="0"/>
                <a:sym typeface="+mn-ea"/>
              </a:rPr>
              <a:t>ê</a:t>
            </a:r>
            <a:r>
              <a:rPr lang="en-US" altLang="pt-BR" sz="2400">
                <a:latin typeface="Calibri" panose="020F0502020204030204" charset="0"/>
                <a:ea typeface="SimSun" panose="02010600030101010101" pitchFamily="2" charset="-122"/>
                <a:cs typeface="Calibri" panose="020F0502020204030204" charset="0"/>
                <a:sym typeface="+mn-ea"/>
              </a:rPr>
              <a:t>ncia m</a:t>
            </a:r>
            <a:r>
              <a:rPr lang="en-US" altLang="en-US" sz="2400">
                <a:latin typeface="Calibri" panose="020F0502020204030204" charset="0"/>
                <a:ea typeface="SimSun" panose="02010600030101010101" pitchFamily="2" charset="-122"/>
                <a:cs typeface="Calibri" panose="020F0502020204030204" charset="0"/>
                <a:sym typeface="+mn-ea"/>
              </a:rPr>
              <a:t>é</a:t>
            </a:r>
            <a:r>
              <a:rPr lang="en-US" altLang="pt-BR" sz="2400">
                <a:latin typeface="Calibri" panose="020F0502020204030204" charset="0"/>
                <a:ea typeface="SimSun" panose="02010600030101010101" pitchFamily="2" charset="-122"/>
                <a:cs typeface="Calibri" panose="020F0502020204030204" charset="0"/>
                <a:sym typeface="+mn-ea"/>
              </a:rPr>
              <a:t>dica: desafios e perspectivas na forma</a:t>
            </a:r>
            <a:r>
              <a:rPr lang="en-US" altLang="en-US" sz="2400">
                <a:latin typeface="Calibri" panose="020F0502020204030204" charset="0"/>
                <a:ea typeface="SimSun" panose="02010600030101010101" pitchFamily="2" charset="-122"/>
                <a:cs typeface="Calibri" panose="020F0502020204030204" charset="0"/>
                <a:sym typeface="+mn-ea"/>
              </a:rPr>
              <a:t>çã</a:t>
            </a:r>
            <a:r>
              <a:rPr lang="en-US" altLang="pt-BR" sz="2400">
                <a:latin typeface="Calibri" panose="020F0502020204030204" charset="0"/>
                <a:ea typeface="SimSun" panose="02010600030101010101" pitchFamily="2" charset="-122"/>
                <a:cs typeface="Calibri" panose="020F0502020204030204" charset="0"/>
                <a:sym typeface="+mn-ea"/>
              </a:rPr>
              <a:t>o pedag</a:t>
            </a:r>
            <a:r>
              <a:rPr lang="en-US" altLang="en-US" sz="2400">
                <a:latin typeface="Calibri" panose="020F0502020204030204" charset="0"/>
                <a:ea typeface="SimSun" panose="02010600030101010101" pitchFamily="2" charset="-122"/>
                <a:cs typeface="Calibri" panose="020F0502020204030204" charset="0"/>
                <a:sym typeface="+mn-ea"/>
              </a:rPr>
              <a:t>ó</a:t>
            </a:r>
            <a:r>
              <a:rPr lang="en-US" altLang="pt-BR" sz="2400">
                <a:latin typeface="Calibri" panose="020F0502020204030204" charset="0"/>
                <a:ea typeface="SimSun" panose="02010600030101010101" pitchFamily="2" charset="-122"/>
                <a:cs typeface="Calibri" panose="020F0502020204030204" charset="0"/>
                <a:sym typeface="+mn-ea"/>
              </a:rPr>
              <a:t>gica. Revista Brasileira de Educa</a:t>
            </a:r>
            <a:r>
              <a:rPr lang="en-US" altLang="en-US" sz="2400">
                <a:latin typeface="Calibri" panose="020F0502020204030204" charset="0"/>
                <a:ea typeface="SimSun" panose="02010600030101010101" pitchFamily="2" charset="-122"/>
                <a:cs typeface="Calibri" panose="020F0502020204030204" charset="0"/>
                <a:sym typeface="+mn-ea"/>
              </a:rPr>
              <a:t>çã</a:t>
            </a:r>
            <a:r>
              <a:rPr lang="en-US" altLang="pt-BR" sz="2400">
                <a:latin typeface="Calibri" panose="020F0502020204030204" charset="0"/>
                <a:ea typeface="SimSun" panose="02010600030101010101" pitchFamily="2" charset="-122"/>
                <a:cs typeface="Calibri" panose="020F0502020204030204" charset="0"/>
                <a:sym typeface="+mn-ea"/>
              </a:rPr>
              <a:t>o M</a:t>
            </a:r>
            <a:r>
              <a:rPr lang="en-US" altLang="en-US" sz="2400">
                <a:latin typeface="Calibri" panose="020F0502020204030204" charset="0"/>
                <a:ea typeface="SimSun" panose="02010600030101010101" pitchFamily="2" charset="-122"/>
                <a:cs typeface="Calibri" panose="020F0502020204030204" charset="0"/>
                <a:sym typeface="+mn-ea"/>
              </a:rPr>
              <a:t>é</a:t>
            </a:r>
            <a:r>
              <a:rPr lang="en-US" altLang="pt-BR" sz="2400">
                <a:latin typeface="Calibri" panose="020F0502020204030204" charset="0"/>
                <a:ea typeface="SimSun" panose="02010600030101010101" pitchFamily="2" charset="-122"/>
                <a:cs typeface="Calibri" panose="020F0502020204030204" charset="0"/>
                <a:sym typeface="+mn-ea"/>
              </a:rPr>
              <a:t>dica, Bras</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lia, v. 45, n. 4, p. e134, 2021.</a:t>
            </a:r>
            <a:endParaRPr lang="en-US" altLang="pt-B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lang="en-US" altLang="pt-BR" sz="2400">
                <a:latin typeface="Calibri" panose="020F0502020204030204" charset="0"/>
                <a:ea typeface="SimSun" panose="02010600030101010101" pitchFamily="2" charset="-122"/>
                <a:cs typeface="Calibri" panose="020F0502020204030204" charset="0"/>
                <a:sym typeface="+mn-ea"/>
              </a:rPr>
              <a:t>SILVA, A. R. et al. Interven</a:t>
            </a:r>
            <a:r>
              <a:rPr lang="en-US" altLang="en-US" sz="2400">
                <a:latin typeface="Calibri" panose="020F0502020204030204" charset="0"/>
                <a:ea typeface="SimSun" panose="02010600030101010101" pitchFamily="2" charset="-122"/>
                <a:cs typeface="Calibri" panose="020F0502020204030204" charset="0"/>
                <a:sym typeface="+mn-ea"/>
              </a:rPr>
              <a:t>çõ</a:t>
            </a:r>
            <a:r>
              <a:rPr lang="en-US" altLang="pt-BR" sz="2400">
                <a:latin typeface="Calibri" panose="020F0502020204030204" charset="0"/>
                <a:ea typeface="SimSun" panose="02010600030101010101" pitchFamily="2" charset="-122"/>
                <a:cs typeface="Calibri" panose="020F0502020204030204" charset="0"/>
                <a:sym typeface="+mn-ea"/>
              </a:rPr>
              <a:t>es para sa</a:t>
            </a:r>
            <a:r>
              <a:rPr lang="en-US" altLang="en-US" sz="2400">
                <a:latin typeface="Calibri" panose="020F0502020204030204" charset="0"/>
                <a:ea typeface="SimSun" panose="02010600030101010101" pitchFamily="2" charset="-122"/>
                <a:cs typeface="Calibri" panose="020F0502020204030204" charset="0"/>
                <a:sym typeface="+mn-ea"/>
              </a:rPr>
              <a:t>ú</a:t>
            </a:r>
            <a:r>
              <a:rPr lang="en-US" altLang="pt-BR" sz="2400">
                <a:latin typeface="Calibri" panose="020F0502020204030204" charset="0"/>
                <a:ea typeface="SimSun" panose="02010600030101010101" pitchFamily="2" charset="-122"/>
                <a:cs typeface="Calibri" panose="020F0502020204030204" charset="0"/>
                <a:sym typeface="+mn-ea"/>
              </a:rPr>
              <a:t>de mental de residentes. Revista Brasileira de Educa</a:t>
            </a:r>
            <a:r>
              <a:rPr lang="en-US" altLang="en-US" sz="2400">
                <a:latin typeface="Calibri" panose="020F0502020204030204" charset="0"/>
                <a:ea typeface="SimSun" panose="02010600030101010101" pitchFamily="2" charset="-122"/>
                <a:cs typeface="Calibri" panose="020F0502020204030204" charset="0"/>
                <a:sym typeface="+mn-ea"/>
              </a:rPr>
              <a:t>çã</a:t>
            </a:r>
            <a:r>
              <a:rPr lang="en-US" altLang="pt-BR" sz="2400">
                <a:latin typeface="Calibri" panose="020F0502020204030204" charset="0"/>
                <a:ea typeface="SimSun" panose="02010600030101010101" pitchFamily="2" charset="-122"/>
                <a:cs typeface="Calibri" panose="020F0502020204030204" charset="0"/>
                <a:sym typeface="+mn-ea"/>
              </a:rPr>
              <a:t>o M</a:t>
            </a:r>
            <a:r>
              <a:rPr lang="en-US" altLang="en-US" sz="2400">
                <a:latin typeface="Calibri" panose="020F0502020204030204" charset="0"/>
                <a:ea typeface="SimSun" panose="02010600030101010101" pitchFamily="2" charset="-122"/>
                <a:cs typeface="Calibri" panose="020F0502020204030204" charset="0"/>
                <a:sym typeface="+mn-ea"/>
              </a:rPr>
              <a:t>é</a:t>
            </a:r>
            <a:r>
              <a:rPr lang="en-US" altLang="pt-BR" sz="2400">
                <a:latin typeface="Calibri" panose="020F0502020204030204" charset="0"/>
                <a:ea typeface="SimSun" panose="02010600030101010101" pitchFamily="2" charset="-122"/>
                <a:cs typeface="Calibri" panose="020F0502020204030204" charset="0"/>
                <a:sym typeface="+mn-ea"/>
              </a:rPr>
              <a:t>dica, Bras</a:t>
            </a:r>
            <a:r>
              <a:rPr lang="en-US" altLang="en-US" sz="2400">
                <a:latin typeface="Calibri" panose="020F0502020204030204" charset="0"/>
                <a:ea typeface="SimSun" panose="02010600030101010101" pitchFamily="2" charset="-122"/>
                <a:cs typeface="Calibri" panose="020F0502020204030204" charset="0"/>
                <a:sym typeface="+mn-ea"/>
              </a:rPr>
              <a:t>í</a:t>
            </a:r>
            <a:r>
              <a:rPr lang="en-US" altLang="pt-BR" sz="2400">
                <a:latin typeface="Calibri" panose="020F0502020204030204" charset="0"/>
                <a:ea typeface="SimSun" panose="02010600030101010101" pitchFamily="2" charset="-122"/>
                <a:cs typeface="Calibri" panose="020F0502020204030204" charset="0"/>
                <a:sym typeface="+mn-ea"/>
              </a:rPr>
              <a:t>lia, v. 46, n. 1, 2022.</a:t>
            </a:r>
            <a:endParaRPr lang="pt-BR" altLang="en-US" sz="2400">
              <a:latin typeface="Calibri" panose="020F0502020204030204" charset="0"/>
              <a:ea typeface="SimSun" panose="02010600030101010101" pitchFamily="2" charset="-122"/>
              <a:cs typeface="Calibri" panose="020F0502020204030204" charset="0"/>
              <a:sym typeface="+mn-ea"/>
            </a:endParaRPr>
          </a:p>
        </p:txBody>
      </p:sp>
      <p:sp>
        <p:nvSpPr>
          <p:cNvPr id="11" name="Caixa de Texto 10"/>
          <p:cNvSpPr txBox="1"/>
          <p:nvPr/>
        </p:nvSpPr>
        <p:spPr>
          <a:xfrm>
            <a:off x="556895" y="3240405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REFERÊNCIAS</a:t>
            </a:r>
            <a:endParaRPr lang="pt-BR" altLang="en-US" sz="5400" b="1">
              <a:highlight>
                <a:srgbClr val="C0C0C0"/>
              </a:highlight>
              <a:latin typeface="Calibri" panose="020F0502020204030204" charset="0"/>
              <a:cs typeface="Calibri" panose="020F0502020204030204" charset="0"/>
            </a:endParaRPr>
          </a:p>
        </p:txBody>
      </p:sp>
      <p:sp>
        <p:nvSpPr>
          <p:cNvPr id="12" name="Caixa de Texto 11"/>
          <p:cNvSpPr txBox="1"/>
          <p:nvPr/>
        </p:nvSpPr>
        <p:spPr>
          <a:xfrm>
            <a:off x="783590" y="12815570"/>
            <a:ext cx="13131800" cy="8216900"/>
          </a:xfrm>
          <a:prstGeom prst="rect">
            <a:avLst/>
          </a:prstGeom>
        </p:spPr>
        <p:txBody>
          <a:bodyPr wrap="square">
            <a:spAutoFit/>
          </a:bodyPr>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A s</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ndrome de burnout, caracterizada por exaust</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emocional, despersonaliza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e baixa realiza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pessoal, afeta significativamente m</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dicos em forma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comprometendo tamb</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m a qualidade assistencial. Na resid</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 em Ortopedia e Traumatologia, fatores como sobrecarga f</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sica, plant</a:t>
            </a:r>
            <a:r>
              <a:rPr lang="" altLang="en-US" sz="3200">
                <a:latin typeface="Calibri" panose="020F0502020204030204" charset="0"/>
                <a:ea typeface="SimSun" panose="02010600030101010101" pitchFamily="2" charset="-122"/>
                <a:cs typeface="Calibri" panose="020F0502020204030204" charset="0"/>
              </a:rPr>
              <a:t>õ</a:t>
            </a:r>
            <a:r>
              <a:rPr lang="en-US" altLang="pt-BR" sz="3200">
                <a:latin typeface="Calibri" panose="020F0502020204030204" charset="0"/>
                <a:ea typeface="SimSun" panose="02010600030101010101" pitchFamily="2" charset="-122"/>
                <a:cs typeface="Calibri" panose="020F0502020204030204" charset="0"/>
              </a:rPr>
              <a:t>es exaustivos, press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por desempenho e contato cont</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nuo com o sofrimento favorecem o adoecimento mental.</a:t>
            </a: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Este estudo realizou uma revis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integrativa da literatura em bases como PubMed, SciELO, LILACS e BVS, incluindo artigos de 2010 a 2024. Foram analisadas evid</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 sobre a preval</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 causas, consequ</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 e estrat</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gias de preven</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do burnout em residentes de ortopedia, com o objetivo de fomentar a</a:t>
            </a:r>
            <a:r>
              <a:rPr lang="" altLang="en-US" sz="3200">
                <a:latin typeface="Calibri" panose="020F0502020204030204" charset="0"/>
                <a:ea typeface="SimSun" panose="02010600030101010101" pitchFamily="2" charset="-122"/>
                <a:cs typeface="Calibri" panose="020F0502020204030204" charset="0"/>
              </a:rPr>
              <a:t>çõ</a:t>
            </a:r>
            <a:r>
              <a:rPr lang="en-US" altLang="pt-BR" sz="3200">
                <a:latin typeface="Calibri" panose="020F0502020204030204" charset="0"/>
                <a:ea typeface="SimSun" panose="02010600030101010101" pitchFamily="2" charset="-122"/>
                <a:cs typeface="Calibri" panose="020F0502020204030204" charset="0"/>
              </a:rPr>
              <a:t>es de cuidado e suporte no ambiente formativo.</a:t>
            </a:r>
            <a:endParaRPr lang="en-US" altLang="pt-BR" sz="3200">
              <a:latin typeface="Calibri" panose="020F0502020204030204" charset="0"/>
              <a:ea typeface="SimSun" panose="02010600030101010101" pitchFamily="2" charset="-122"/>
              <a:cs typeface="Calibri" panose="020F0502020204030204" charset="0"/>
            </a:endParaRPr>
          </a:p>
        </p:txBody>
      </p:sp>
      <p:sp>
        <p:nvSpPr>
          <p:cNvPr id="13" name="Caixa de Texto 12"/>
          <p:cNvSpPr txBox="1"/>
          <p:nvPr/>
        </p:nvSpPr>
        <p:spPr>
          <a:xfrm>
            <a:off x="556895" y="1139698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RESUMO</a:t>
            </a:r>
            <a:endParaRPr lang="pt-BR" altLang="en-US" sz="5400" b="1">
              <a:highlight>
                <a:srgbClr val="C0C0C0"/>
              </a:highlight>
              <a:latin typeface="Calibri" panose="020F0502020204030204" charset="0"/>
              <a:cs typeface="Calibri" panose="020F0502020204030204" charset="0"/>
            </a:endParaRPr>
          </a:p>
        </p:txBody>
      </p:sp>
      <p:cxnSp>
        <p:nvCxnSpPr>
          <p:cNvPr id="14" name="Conector Reto 13"/>
          <p:cNvCxnSpPr/>
          <p:nvPr/>
        </p:nvCxnSpPr>
        <p:spPr>
          <a:xfrm>
            <a:off x="14361795" y="10991215"/>
            <a:ext cx="152400" cy="2012823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aixa de Texto 14"/>
          <p:cNvSpPr txBox="1"/>
          <p:nvPr/>
        </p:nvSpPr>
        <p:spPr>
          <a:xfrm>
            <a:off x="783590" y="2163699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RESULTADOS E DISCUSSÃO</a:t>
            </a:r>
            <a:endParaRPr lang="pt-BR" altLang="en-US" sz="5400" b="1">
              <a:highlight>
                <a:srgbClr val="C0C0C0"/>
              </a:highlight>
              <a:latin typeface="Calibri" panose="020F0502020204030204" charset="0"/>
              <a:cs typeface="Calibri" panose="020F0502020204030204" charset="0"/>
            </a:endParaRPr>
          </a:p>
        </p:txBody>
      </p:sp>
      <p:sp>
        <p:nvSpPr>
          <p:cNvPr id="16" name="Caixa de Texto 15"/>
          <p:cNvSpPr txBox="1"/>
          <p:nvPr/>
        </p:nvSpPr>
        <p:spPr>
          <a:xfrm>
            <a:off x="783590" y="23035260"/>
            <a:ext cx="13131165" cy="5213350"/>
          </a:xfrm>
          <a:prstGeom prst="rect">
            <a:avLst/>
          </a:prstGeom>
        </p:spPr>
        <p:txBody>
          <a:bodyPr>
            <a:noAutofit/>
          </a:bodyPr>
          <a:p>
            <a:pPr indent="457200" algn="just">
              <a:lnSpc>
                <a:spcPct val="150000"/>
              </a:lnSpc>
            </a:pPr>
            <a:r>
              <a:rPr lang="en-US" altLang="pt-BR" sz="3200">
                <a:latin typeface="Calibri" panose="020F0502020204030204" charset="0"/>
                <a:cs typeface="Calibri" panose="020F0502020204030204" charset="0"/>
              </a:rPr>
              <a:t>A literatura aponta que a preval</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de burnout entre residentes de ortopedia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significativamente alta, variando entre 30% e 70%, dependendo do contexto e dos crit</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rios utilizados (Dyrbye et al., 2006; Batista et al., 2020). Em levantamento realizado por Freitas et al. (2019), observou-se que os residentes de especialidades cir</a:t>
            </a:r>
            <a:r>
              <a:rPr lang="en-US" altLang="en-US" sz="3200">
                <a:latin typeface="Calibri" panose="020F0502020204030204" charset="0"/>
                <a:cs typeface="Calibri" panose="020F0502020204030204" charset="0"/>
              </a:rPr>
              <a:t>ú</a:t>
            </a:r>
            <a:r>
              <a:rPr lang="en-US" altLang="pt-BR" sz="3200">
                <a:latin typeface="Calibri" panose="020F0502020204030204" charset="0"/>
                <a:cs typeface="Calibri" panose="020F0502020204030204" charset="0"/>
              </a:rPr>
              <a:t>rgicas, como a ortopedia, est</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entre os mais suscet</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veis ao esgotamento emocional.</a:t>
            </a:r>
            <a:endParaRPr lang="en-US" altLang="pt-BR" sz="3200">
              <a:latin typeface="Calibri" panose="020F0502020204030204" charset="0"/>
              <a:cs typeface="Calibri" panose="020F0502020204030204" charset="0"/>
            </a:endParaRPr>
          </a:p>
          <a:p>
            <a:pPr indent="457200" algn="just">
              <a:lnSpc>
                <a:spcPct val="150000"/>
              </a:lnSpc>
            </a:pPr>
            <a:r>
              <a:rPr lang="en-US" altLang="pt-BR" sz="3200">
                <a:latin typeface="Calibri" panose="020F0502020204030204" charset="0"/>
                <a:cs typeface="Calibri" panose="020F0502020204030204" charset="0"/>
              </a:rPr>
              <a:t>Entre os principais fatores de risco est</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jornadas prolongadas, ac</a:t>
            </a:r>
            <a:r>
              <a:rPr lang="en-US" altLang="en-US" sz="3200">
                <a:latin typeface="Calibri" panose="020F0502020204030204" charset="0"/>
                <a:cs typeface="Calibri" panose="020F0502020204030204" charset="0"/>
              </a:rPr>
              <a:t>ú</a:t>
            </a:r>
            <a:r>
              <a:rPr lang="en-US" altLang="pt-BR" sz="3200">
                <a:latin typeface="Calibri" panose="020F0502020204030204" charset="0"/>
                <a:cs typeface="Calibri" panose="020F0502020204030204" charset="0"/>
              </a:rPr>
              <a:t>mulo de plant</a:t>
            </a:r>
            <a:r>
              <a:rPr lang="" altLang="en-US" sz="3200">
                <a:latin typeface="Calibri" panose="020F0502020204030204" charset="0"/>
                <a:cs typeface="Calibri" panose="020F0502020204030204" charset="0"/>
              </a:rPr>
              <a:t>õ</a:t>
            </a:r>
            <a:r>
              <a:rPr lang="en-US" altLang="pt-BR" sz="3200">
                <a:latin typeface="Calibri" panose="020F0502020204030204" charset="0"/>
                <a:cs typeface="Calibri" panose="020F0502020204030204" charset="0"/>
              </a:rPr>
              <a:t>es, rela</a:t>
            </a:r>
            <a:r>
              <a:rPr lang="" altLang="en-US" sz="3200">
                <a:latin typeface="Calibri" panose="020F0502020204030204" charset="0"/>
                <a:cs typeface="Calibri" panose="020F0502020204030204" charset="0"/>
              </a:rPr>
              <a:t>çõ</a:t>
            </a:r>
            <a:r>
              <a:rPr lang="en-US" altLang="pt-BR" sz="3200">
                <a:latin typeface="Calibri" panose="020F0502020204030204" charset="0"/>
                <a:cs typeface="Calibri" panose="020F0502020204030204" charset="0"/>
              </a:rPr>
              <a:t>es tensas com supervisores, press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por desempenho e falta de reconhecimento. Al</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m disso, a aus</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de espa</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os de escuta e suporte emocional contribui para a perpetua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do problema (Batista et al., 2020; Nunes et al., 2021).</a:t>
            </a:r>
            <a:endParaRPr lang="en-US" altLang="pt-BR" sz="3200">
              <a:latin typeface="Calibri" panose="020F0502020204030204" charset="0"/>
              <a:cs typeface="Calibri" panose="020F0502020204030204" charset="0"/>
            </a:endParaRPr>
          </a:p>
        </p:txBody>
      </p:sp>
      <p:sp>
        <p:nvSpPr>
          <p:cNvPr id="17" name="Caixa de Texto 16"/>
          <p:cNvSpPr txBox="1"/>
          <p:nvPr/>
        </p:nvSpPr>
        <p:spPr>
          <a:xfrm>
            <a:off x="15064740" y="11367770"/>
            <a:ext cx="13354685" cy="10433050"/>
          </a:xfrm>
          <a:prstGeom prst="rect">
            <a:avLst/>
          </a:prstGeom>
          <a:noFill/>
        </p:spPr>
        <p:txBody>
          <a:bodyPr wrap="square" rtlCol="0" anchor="t">
            <a:spAutoFit/>
          </a:bodyPr>
          <a:p>
            <a:pPr indent="457200" algn="just">
              <a:lnSpc>
                <a:spcPct val="150000"/>
              </a:lnSpc>
            </a:pPr>
            <a:r>
              <a:rPr lang="en-US" altLang="pt-BR" sz="3200">
                <a:latin typeface="Calibri" panose="020F0502020204030204" charset="0"/>
                <a:cs typeface="Calibri" panose="020F0502020204030204" charset="0"/>
                <a:sym typeface="+mn-ea"/>
              </a:rPr>
              <a:t>Os sintomas mais relatados pelos residentes incluem sensa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de cansa</a:t>
            </a:r>
            <a:r>
              <a:rPr lang="" altLang="en-US" sz="3200">
                <a:latin typeface="Calibri" panose="020F0502020204030204" charset="0"/>
                <a:cs typeface="Calibri" panose="020F0502020204030204" charset="0"/>
                <a:sym typeface="+mn-ea"/>
              </a:rPr>
              <a:t>ç</a:t>
            </a:r>
            <a:r>
              <a:rPr lang="en-US" altLang="pt-BR" sz="3200">
                <a:latin typeface="Calibri" panose="020F0502020204030204" charset="0"/>
                <a:cs typeface="Calibri" panose="020F0502020204030204" charset="0"/>
                <a:sym typeface="+mn-ea"/>
              </a:rPr>
              <a:t>o constante, insônia, irritabilidade, distanciamento emocional e desinteresse progressivo pelas atividades da especializa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N</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raro, h</a:t>
            </a:r>
            <a:r>
              <a:rPr lang="en-US" altLang="en-US" sz="3200">
                <a:latin typeface="Calibri" panose="020F0502020204030204" charset="0"/>
                <a:cs typeface="Calibri" panose="020F0502020204030204" charset="0"/>
                <a:sym typeface="+mn-ea"/>
              </a:rPr>
              <a:t>á</a:t>
            </a:r>
            <a:r>
              <a:rPr lang="en-US" altLang="pt-BR" sz="3200">
                <a:latin typeface="Calibri" panose="020F0502020204030204" charset="0"/>
                <a:cs typeface="Calibri" panose="020F0502020204030204" charset="0"/>
                <a:sym typeface="+mn-ea"/>
              </a:rPr>
              <a:t> tamb</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m manifesta</a:t>
            </a:r>
            <a:r>
              <a:rPr lang="" altLang="en-US" sz="3200">
                <a:latin typeface="Calibri" panose="020F0502020204030204" charset="0"/>
                <a:cs typeface="Calibri" panose="020F0502020204030204" charset="0"/>
                <a:sym typeface="+mn-ea"/>
              </a:rPr>
              <a:t>çõ</a:t>
            </a:r>
            <a:r>
              <a:rPr lang="en-US" altLang="pt-BR" sz="3200">
                <a:latin typeface="Calibri" panose="020F0502020204030204" charset="0"/>
                <a:cs typeface="Calibri" panose="020F0502020204030204" charset="0"/>
                <a:sym typeface="+mn-ea"/>
              </a:rPr>
              <a:t>es f</a:t>
            </a:r>
            <a:r>
              <a:rPr lang="en-US" altLang="en-US" sz="3200">
                <a:latin typeface="Calibri" panose="020F0502020204030204" charset="0"/>
                <a:cs typeface="Calibri" panose="020F0502020204030204" charset="0"/>
                <a:sym typeface="+mn-ea"/>
              </a:rPr>
              <a:t>í</a:t>
            </a:r>
            <a:r>
              <a:rPr lang="en-US" altLang="pt-BR" sz="3200">
                <a:latin typeface="Calibri" panose="020F0502020204030204" charset="0"/>
                <a:cs typeface="Calibri" panose="020F0502020204030204" charset="0"/>
                <a:sym typeface="+mn-ea"/>
              </a:rPr>
              <a:t>sicas e ideia de abandono da carreira m</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dica (Silva et al., 2022).</a:t>
            </a:r>
            <a:endParaRPr lang="en-US" altLang="pt-BR" sz="3200">
              <a:latin typeface="Calibri" panose="020F0502020204030204" charset="0"/>
              <a:cs typeface="Calibri" panose="020F0502020204030204" charset="0"/>
              <a:sym typeface="+mn-ea"/>
            </a:endParaRPr>
          </a:p>
          <a:p>
            <a:pPr indent="457200" algn="just">
              <a:lnSpc>
                <a:spcPct val="150000"/>
              </a:lnSpc>
            </a:pPr>
            <a:r>
              <a:rPr lang="en-US" altLang="pt-BR" sz="3200">
                <a:latin typeface="Calibri" panose="020F0502020204030204" charset="0"/>
                <a:cs typeface="Calibri" panose="020F0502020204030204" charset="0"/>
                <a:sym typeface="+mn-ea"/>
              </a:rPr>
              <a:t>Como alternativas para enfrentamento, a literatura sugere interven</a:t>
            </a:r>
            <a:r>
              <a:rPr lang="" altLang="en-US" sz="3200">
                <a:latin typeface="Calibri" panose="020F0502020204030204" charset="0"/>
                <a:cs typeface="Calibri" panose="020F0502020204030204" charset="0"/>
                <a:sym typeface="+mn-ea"/>
              </a:rPr>
              <a:t>çõ</a:t>
            </a:r>
            <a:r>
              <a:rPr lang="en-US" altLang="pt-BR" sz="3200">
                <a:latin typeface="Calibri" panose="020F0502020204030204" charset="0"/>
                <a:cs typeface="Calibri" panose="020F0502020204030204" charset="0"/>
                <a:sym typeface="+mn-ea"/>
              </a:rPr>
              <a:t>es institucionais que favore</a:t>
            </a:r>
            <a:r>
              <a:rPr lang="" altLang="en-US" sz="3200">
                <a:latin typeface="Calibri" panose="020F0502020204030204" charset="0"/>
                <a:cs typeface="Calibri" panose="020F0502020204030204" charset="0"/>
                <a:sym typeface="+mn-ea"/>
              </a:rPr>
              <a:t>ç</a:t>
            </a:r>
            <a:r>
              <a:rPr lang="en-US" altLang="pt-BR" sz="3200">
                <a:latin typeface="Calibri" panose="020F0502020204030204" charset="0"/>
                <a:cs typeface="Calibri" panose="020F0502020204030204" charset="0"/>
                <a:sym typeface="+mn-ea"/>
              </a:rPr>
              <a:t>am ambientes de trabalho mais humanizados: promo</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do bem-estar, atividades de relaxamento, escuta ativa, capacita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dos preceptores e revis</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da carga hor</a:t>
            </a:r>
            <a:r>
              <a:rPr lang="en-US" altLang="en-US" sz="3200">
                <a:latin typeface="Calibri" panose="020F0502020204030204" charset="0"/>
                <a:cs typeface="Calibri" panose="020F0502020204030204" charset="0"/>
                <a:sym typeface="+mn-ea"/>
              </a:rPr>
              <a:t>á</a:t>
            </a:r>
            <a:r>
              <a:rPr lang="en-US" altLang="pt-BR" sz="3200">
                <a:latin typeface="Calibri" panose="020F0502020204030204" charset="0"/>
                <a:cs typeface="Calibri" panose="020F0502020204030204" charset="0"/>
                <a:sym typeface="+mn-ea"/>
              </a:rPr>
              <a:t>ria (Nunes et al., 2021). Tamb</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m se destaca a import</a:t>
            </a:r>
            <a:r>
              <a:rPr lang="en-US" altLang="en-US" sz="3200">
                <a:latin typeface="Calibri" panose="020F0502020204030204" charset="0"/>
                <a:cs typeface="Calibri" panose="020F0502020204030204" charset="0"/>
                <a:sym typeface="+mn-ea"/>
              </a:rPr>
              <a:t>â</a:t>
            </a:r>
            <a:r>
              <a:rPr lang="en-US" altLang="pt-BR" sz="3200">
                <a:latin typeface="Calibri" panose="020F0502020204030204" charset="0"/>
                <a:cs typeface="Calibri" panose="020F0502020204030204" charset="0"/>
                <a:sym typeface="+mn-ea"/>
              </a:rPr>
              <a:t>ncia de uma cultura institucional que valorize a sa</a:t>
            </a:r>
            <a:r>
              <a:rPr lang="en-US" altLang="en-US" sz="3200">
                <a:latin typeface="Calibri" panose="020F0502020204030204" charset="0"/>
                <a:cs typeface="Calibri" panose="020F0502020204030204" charset="0"/>
                <a:sym typeface="+mn-ea"/>
              </a:rPr>
              <a:t>ú</a:t>
            </a:r>
            <a:r>
              <a:rPr lang="en-US" altLang="pt-BR" sz="3200">
                <a:latin typeface="Calibri" panose="020F0502020204030204" charset="0"/>
                <a:cs typeface="Calibri" panose="020F0502020204030204" charset="0"/>
                <a:sym typeface="+mn-ea"/>
              </a:rPr>
              <a:t>de mental e o cuidado com quem cuida.</a:t>
            </a:r>
            <a:endParaRPr lang="en-US" altLang="pt-BR" sz="3200">
              <a:latin typeface="Calibri" panose="020F0502020204030204" charset="0"/>
              <a:cs typeface="Calibri" panose="020F0502020204030204" charset="0"/>
              <a:sym typeface="+mn-ea"/>
            </a:endParaRPr>
          </a:p>
          <a:p>
            <a:pPr indent="457200" algn="just">
              <a:lnSpc>
                <a:spcPct val="150000"/>
              </a:lnSpc>
            </a:pPr>
            <a:r>
              <a:rPr lang="en-US" altLang="pt-BR" sz="3200">
                <a:latin typeface="Calibri" panose="020F0502020204030204" charset="0"/>
                <a:cs typeface="Calibri" panose="020F0502020204030204" charset="0"/>
                <a:sym typeface="+mn-ea"/>
              </a:rPr>
              <a:t>O Minist</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rio da Sa</a:t>
            </a:r>
            <a:r>
              <a:rPr lang="en-US" altLang="en-US" sz="3200">
                <a:latin typeface="Calibri" panose="020F0502020204030204" charset="0"/>
                <a:cs typeface="Calibri" panose="020F0502020204030204" charset="0"/>
                <a:sym typeface="+mn-ea"/>
              </a:rPr>
              <a:t>ú</a:t>
            </a:r>
            <a:r>
              <a:rPr lang="en-US" altLang="pt-BR" sz="3200">
                <a:latin typeface="Calibri" panose="020F0502020204030204" charset="0"/>
                <a:cs typeface="Calibri" panose="020F0502020204030204" charset="0"/>
                <a:sym typeface="+mn-ea"/>
              </a:rPr>
              <a:t>de e a Comiss</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Nacional de Resid</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ncia M</a:t>
            </a:r>
            <a:r>
              <a:rPr lang="en-US" altLang="en-US" sz="3200">
                <a:latin typeface="Calibri" panose="020F0502020204030204" charset="0"/>
                <a:cs typeface="Calibri" panose="020F0502020204030204" charset="0"/>
                <a:sym typeface="+mn-ea"/>
              </a:rPr>
              <a:t>é</a:t>
            </a:r>
            <a:r>
              <a:rPr lang="en-US" altLang="pt-BR" sz="3200">
                <a:latin typeface="Calibri" panose="020F0502020204030204" charset="0"/>
                <a:cs typeface="Calibri" panose="020F0502020204030204" charset="0"/>
                <a:sym typeface="+mn-ea"/>
              </a:rPr>
              <a:t>dica (CNRM) t</a:t>
            </a:r>
            <a:r>
              <a:rPr lang="en-US" altLang="en-US" sz="3200">
                <a:latin typeface="Calibri" panose="020F0502020204030204" charset="0"/>
                <a:cs typeface="Calibri" panose="020F0502020204030204" charset="0"/>
                <a:sym typeface="+mn-ea"/>
              </a:rPr>
              <a:t>ê</a:t>
            </a:r>
            <a:r>
              <a:rPr lang="en-US" altLang="pt-BR" sz="3200">
                <a:latin typeface="Calibri" panose="020F0502020204030204" charset="0"/>
                <a:cs typeface="Calibri" panose="020F0502020204030204" charset="0"/>
                <a:sym typeface="+mn-ea"/>
              </a:rPr>
              <a:t>m refor</a:t>
            </a:r>
            <a:r>
              <a:rPr lang="" altLang="en-US" sz="3200">
                <a:latin typeface="Calibri" panose="020F0502020204030204" charset="0"/>
                <a:cs typeface="Calibri" panose="020F0502020204030204" charset="0"/>
                <a:sym typeface="+mn-ea"/>
              </a:rPr>
              <a:t>ç</a:t>
            </a:r>
            <a:r>
              <a:rPr lang="en-US" altLang="pt-BR" sz="3200">
                <a:latin typeface="Calibri" panose="020F0502020204030204" charset="0"/>
                <a:cs typeface="Calibri" panose="020F0502020204030204" charset="0"/>
                <a:sym typeface="+mn-ea"/>
              </a:rPr>
              <a:t>ado diretrizes para garantir condi</a:t>
            </a:r>
            <a:r>
              <a:rPr lang="" altLang="en-US" sz="3200">
                <a:latin typeface="Calibri" panose="020F0502020204030204" charset="0"/>
                <a:cs typeface="Calibri" panose="020F0502020204030204" charset="0"/>
                <a:sym typeface="+mn-ea"/>
              </a:rPr>
              <a:t>çõ</a:t>
            </a:r>
            <a:r>
              <a:rPr lang="en-US" altLang="pt-BR" sz="3200">
                <a:latin typeface="Calibri" panose="020F0502020204030204" charset="0"/>
                <a:cs typeface="Calibri" panose="020F0502020204030204" charset="0"/>
                <a:sym typeface="+mn-ea"/>
              </a:rPr>
              <a:t>es adequadas de forma</a:t>
            </a:r>
            <a:r>
              <a:rPr lang="" altLang="en-US" sz="3200">
                <a:latin typeface="Calibri" panose="020F0502020204030204" charset="0"/>
                <a:cs typeface="Calibri" panose="020F0502020204030204" charset="0"/>
                <a:sym typeface="+mn-ea"/>
              </a:rPr>
              <a:t>ç</a:t>
            </a:r>
            <a:r>
              <a:rPr lang="en-US" altLang="en-US" sz="3200">
                <a:latin typeface="Calibri" panose="020F0502020204030204" charset="0"/>
                <a:cs typeface="Calibri" panose="020F0502020204030204" charset="0"/>
                <a:sym typeface="+mn-ea"/>
              </a:rPr>
              <a:t>ã</a:t>
            </a:r>
            <a:r>
              <a:rPr lang="en-US" altLang="pt-BR" sz="3200">
                <a:latin typeface="Calibri" panose="020F0502020204030204" charset="0"/>
                <a:cs typeface="Calibri" panose="020F0502020204030204" charset="0"/>
                <a:sym typeface="+mn-ea"/>
              </a:rPr>
              <a:t>o, estabelecendo limites para carga hor</a:t>
            </a:r>
            <a:r>
              <a:rPr lang="en-US" altLang="en-US" sz="3200">
                <a:latin typeface="Calibri" panose="020F0502020204030204" charset="0"/>
                <a:cs typeface="Calibri" panose="020F0502020204030204" charset="0"/>
                <a:sym typeface="+mn-ea"/>
              </a:rPr>
              <a:t>á</a:t>
            </a:r>
            <a:r>
              <a:rPr lang="en-US" altLang="pt-BR" sz="3200">
                <a:latin typeface="Calibri" panose="020F0502020204030204" charset="0"/>
                <a:cs typeface="Calibri" panose="020F0502020204030204" charset="0"/>
                <a:sym typeface="+mn-ea"/>
              </a:rPr>
              <a:t>ria semanal, direito ao descanso e acesso a acompanhamento psicol</a:t>
            </a:r>
            <a:r>
              <a:rPr lang="en-US" altLang="en-US" sz="3200">
                <a:latin typeface="Calibri" panose="020F0502020204030204" charset="0"/>
                <a:cs typeface="Calibri" panose="020F0502020204030204" charset="0"/>
                <a:sym typeface="+mn-ea"/>
              </a:rPr>
              <a:t>ó</a:t>
            </a:r>
            <a:r>
              <a:rPr lang="en-US" altLang="pt-BR" sz="3200">
                <a:latin typeface="Calibri" panose="020F0502020204030204" charset="0"/>
                <a:cs typeface="Calibri" panose="020F0502020204030204" charset="0"/>
                <a:sym typeface="+mn-ea"/>
              </a:rPr>
              <a:t>gico (CNRM, 2020).</a:t>
            </a:r>
            <a:endParaRPr lang="en-US" altLang="pt-BR" sz="3200">
              <a:latin typeface="Calibri" panose="020F0502020204030204" charset="0"/>
              <a:cs typeface="Calibri" panose="020F0502020204030204" charset="0"/>
              <a:sym typeface="+mn-ea"/>
            </a:endParaRPr>
          </a:p>
        </p:txBody>
      </p:sp>
      <p:sp>
        <p:nvSpPr>
          <p:cNvPr id="19" name="Caixa de Texto 18"/>
          <p:cNvSpPr txBox="1"/>
          <p:nvPr/>
        </p:nvSpPr>
        <p:spPr>
          <a:xfrm>
            <a:off x="14961235" y="22263735"/>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CONCLUSÃO</a:t>
            </a:r>
            <a:endParaRPr lang="pt-BR" altLang="en-US" sz="5400" b="1">
              <a:highlight>
                <a:srgbClr val="C0C0C0"/>
              </a:highlight>
              <a:latin typeface="Calibri" panose="020F0502020204030204" charset="0"/>
              <a:cs typeface="Calibri" panose="020F0502020204030204" charset="0"/>
            </a:endParaRPr>
          </a:p>
        </p:txBody>
      </p:sp>
      <p:sp>
        <p:nvSpPr>
          <p:cNvPr id="20" name="Caixa de Texto 19"/>
          <p:cNvSpPr txBox="1"/>
          <p:nvPr/>
        </p:nvSpPr>
        <p:spPr>
          <a:xfrm>
            <a:off x="14961235" y="23702645"/>
            <a:ext cx="13434695" cy="6739255"/>
          </a:xfrm>
          <a:prstGeom prst="rect">
            <a:avLst/>
          </a:prstGeom>
        </p:spPr>
        <p:txBody>
          <a:bodyPr wrap="square">
            <a:spAutoFit/>
          </a:bodyPr>
          <a:p>
            <a:pPr indent="457200" algn="just">
              <a:lnSpc>
                <a:spcPct val="150000"/>
              </a:lnSpc>
            </a:pPr>
            <a:r>
              <a:rPr lang="en-US" altLang="pt-BR" sz="3200">
                <a:latin typeface="Calibri" panose="020F0502020204030204" charset="0"/>
                <a:cs typeface="Calibri" panose="020F0502020204030204" charset="0"/>
              </a:rPr>
              <a:t>O burnout em residentes de ortopedia e traumatologia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um problema frequente e com m</a:t>
            </a:r>
            <a:r>
              <a:rPr lang="en-US" altLang="en-US" sz="3200">
                <a:latin typeface="Calibri" panose="020F0502020204030204" charset="0"/>
                <a:cs typeface="Calibri" panose="020F0502020204030204" charset="0"/>
              </a:rPr>
              <a:t>ú</a:t>
            </a:r>
            <a:r>
              <a:rPr lang="en-US" altLang="pt-BR" sz="3200">
                <a:latin typeface="Calibri" panose="020F0502020204030204" charset="0"/>
                <a:cs typeface="Calibri" panose="020F0502020204030204" charset="0"/>
              </a:rPr>
              <a:t>ltiplas implica</a:t>
            </a:r>
            <a:r>
              <a:rPr lang="" altLang="en-US" sz="3200">
                <a:latin typeface="Calibri" panose="020F0502020204030204" charset="0"/>
                <a:cs typeface="Calibri" panose="020F0502020204030204" charset="0"/>
              </a:rPr>
              <a:t>çõ</a:t>
            </a:r>
            <a:r>
              <a:rPr lang="en-US" altLang="pt-BR" sz="3200">
                <a:latin typeface="Calibri" panose="020F0502020204030204" charset="0"/>
                <a:cs typeface="Calibri" panose="020F0502020204030204" charset="0"/>
              </a:rPr>
              <a:t>es. N</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se trata apenas de uma quest</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individual, mas de uma express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do ambiente de forma</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A sobrecarga, o estresse constante e a aus</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de suporte contribuem para o adoecimento de jovens m</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dicos que est</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em fase essencial de constru</a:t>
            </a:r>
            <a:r>
              <a:rPr lang="" altLang="en-US" sz="3200">
                <a:latin typeface="Calibri" panose="020F0502020204030204" charset="0"/>
                <a:cs typeface="Calibri" panose="020F0502020204030204" charset="0"/>
              </a:rPr>
              <a:t>ç</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profissional.</a:t>
            </a:r>
            <a:endParaRPr lang="en-US" altLang="pt-BR" sz="3200">
              <a:latin typeface="Calibri" panose="020F0502020204030204" charset="0"/>
              <a:cs typeface="Calibri" panose="020F0502020204030204" charset="0"/>
            </a:endParaRPr>
          </a:p>
          <a:p>
            <a:pPr indent="457200" algn="just">
              <a:lnSpc>
                <a:spcPct val="150000"/>
              </a:lnSpc>
            </a:pPr>
            <a:r>
              <a:rPr lang="en-US" altLang="pt-BR" sz="3200">
                <a:latin typeface="Calibri" panose="020F0502020204030204" charset="0"/>
                <a:cs typeface="Calibri" panose="020F0502020204030204" charset="0"/>
              </a:rPr>
              <a:t>Promover mudan</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as n</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s</a:t>
            </a:r>
            <a:r>
              <a:rPr lang="en-US" altLang="en-US" sz="3200">
                <a:latin typeface="Calibri" panose="020F0502020204030204" charset="0"/>
                <a:cs typeface="Calibri" panose="020F0502020204030204" charset="0"/>
              </a:rPr>
              <a:t>ó</a:t>
            </a:r>
            <a:r>
              <a:rPr lang="en-US" altLang="pt-BR" sz="3200">
                <a:latin typeface="Calibri" panose="020F0502020204030204" charset="0"/>
                <a:cs typeface="Calibri" panose="020F0502020204030204" charset="0"/>
              </a:rPr>
              <a:t>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poss</a:t>
            </a:r>
            <a:r>
              <a:rPr lang="en-US" altLang="en-US" sz="3200">
                <a:latin typeface="Calibri" panose="020F0502020204030204" charset="0"/>
                <a:cs typeface="Calibri" panose="020F0502020204030204" charset="0"/>
              </a:rPr>
              <a:t>í</a:t>
            </a:r>
            <a:r>
              <a:rPr lang="en-US" altLang="pt-BR" sz="3200">
                <a:latin typeface="Calibri" panose="020F0502020204030204" charset="0"/>
                <a:cs typeface="Calibri" panose="020F0502020204030204" charset="0"/>
              </a:rPr>
              <a:t>vel como necess</a:t>
            </a:r>
            <a:r>
              <a:rPr lang="en-US" altLang="en-US" sz="3200">
                <a:latin typeface="Calibri" panose="020F0502020204030204" charset="0"/>
                <a:cs typeface="Calibri" panose="020F0502020204030204" charset="0"/>
              </a:rPr>
              <a:t>á</a:t>
            </a:r>
            <a:r>
              <a:rPr lang="en-US" altLang="pt-BR" sz="3200">
                <a:latin typeface="Calibri" panose="020F0502020204030204" charset="0"/>
                <a:cs typeface="Calibri" panose="020F0502020204030204" charset="0"/>
              </a:rPr>
              <a:t>rio. Investir em preceptores bem formados, em espa</a:t>
            </a:r>
            <a:r>
              <a:rPr lang="" altLang="en-US" sz="3200">
                <a:latin typeface="Calibri" panose="020F0502020204030204" charset="0"/>
                <a:cs typeface="Calibri" panose="020F0502020204030204" charset="0"/>
              </a:rPr>
              <a:t>ç</a:t>
            </a:r>
            <a:r>
              <a:rPr lang="en-US" altLang="pt-BR" sz="3200">
                <a:latin typeface="Calibri" panose="020F0502020204030204" charset="0"/>
                <a:cs typeface="Calibri" panose="020F0502020204030204" charset="0"/>
              </a:rPr>
              <a:t>os de acolhimento e em condi</a:t>
            </a:r>
            <a:r>
              <a:rPr lang="" altLang="en-US" sz="3200">
                <a:latin typeface="Calibri" panose="020F0502020204030204" charset="0"/>
                <a:cs typeface="Calibri" panose="020F0502020204030204" charset="0"/>
              </a:rPr>
              <a:t>çõ</a:t>
            </a:r>
            <a:r>
              <a:rPr lang="en-US" altLang="pt-BR" sz="3200">
                <a:latin typeface="Calibri" panose="020F0502020204030204" charset="0"/>
                <a:cs typeface="Calibri" panose="020F0502020204030204" charset="0"/>
              </a:rPr>
              <a:t>es dignas de trabalho </a:t>
            </a:r>
            <a:r>
              <a:rPr lang="en-US" altLang="en-US" sz="3200">
                <a:latin typeface="Calibri" panose="020F0502020204030204" charset="0"/>
                <a:cs typeface="Calibri" panose="020F0502020204030204" charset="0"/>
              </a:rPr>
              <a:t>é</a:t>
            </a:r>
            <a:r>
              <a:rPr lang="en-US" altLang="pt-BR" sz="3200">
                <a:latin typeface="Calibri" panose="020F0502020204030204" charset="0"/>
                <a:cs typeface="Calibri" panose="020F0502020204030204" charset="0"/>
              </a:rPr>
              <a:t> essencial para que os futuros ortopedistas possam exercer sua profiss</a:t>
            </a:r>
            <a:r>
              <a:rPr lang="en-US" altLang="en-US" sz="3200">
                <a:latin typeface="Calibri" panose="020F0502020204030204" charset="0"/>
                <a:cs typeface="Calibri" panose="020F0502020204030204" charset="0"/>
              </a:rPr>
              <a:t>ã</a:t>
            </a:r>
            <a:r>
              <a:rPr lang="en-US" altLang="pt-BR" sz="3200">
                <a:latin typeface="Calibri" panose="020F0502020204030204" charset="0"/>
                <a:cs typeface="Calibri" panose="020F0502020204030204" charset="0"/>
              </a:rPr>
              <a:t>o com compet</a:t>
            </a:r>
            <a:r>
              <a:rPr lang="en-US" altLang="en-US" sz="3200">
                <a:latin typeface="Calibri" panose="020F0502020204030204" charset="0"/>
                <a:cs typeface="Calibri" panose="020F0502020204030204" charset="0"/>
              </a:rPr>
              <a:t>ê</a:t>
            </a:r>
            <a:r>
              <a:rPr lang="en-US" altLang="pt-BR" sz="3200">
                <a:latin typeface="Calibri" panose="020F0502020204030204" charset="0"/>
                <a:cs typeface="Calibri" panose="020F0502020204030204" charset="0"/>
              </a:rPr>
              <a:t>ncia e humanidade.</a:t>
            </a:r>
            <a:endParaRPr lang="en-US" altLang="pt-BR" sz="3200">
              <a:latin typeface="Calibri" panose="020F0502020204030204" charset="0"/>
              <a:cs typeface="Calibri" panose="020F0502020204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 xmlns:a16="http://schemas.microsoft.com/office/drawing/2014/main" id="{79FFA355-A75A-C2DE-E190-AB9C09873BB8}"/>
              </a:ext>
            </a:extLst>
          </p:cNvPr>
          <p:cNvPicPr>
            <a:picLocks noChangeAspect="1"/>
          </p:cNvPicPr>
          <p:nvPr/>
        </p:nvPicPr>
        <p:blipFill>
          <a:blip r:embed="R688089ad7ebd43ba">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 xmlns:a16="http://schemas.microsoft.com/office/drawing/2014/main" id="{C9AF6D0D-0BC3-6481-03E9-CC32363D5A4B}"/>
              </a:ext>
            </a:extLst>
          </p:cNvPr>
          <p:cNvPicPr>
            <a:picLocks noChangeAspect="1"/>
          </p:cNvPicPr>
          <p:nvPr/>
        </p:nvPicPr>
        <p:blipFill>
          <a:blip r:embed="Ra6065da929c2487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 xmlns:a16="http://schemas.microsoft.com/office/drawing/2014/main" id="{B4A8323F-F76B-7656-1176-6C5817981E8E}"/>
              </a:ext>
            </a:extLst>
          </p:cNvPr>
          <p:cNvSpPr txBox="1"/>
          <p:nvPr/>
        </p:nvSpPr>
        <p:spPr>
          <a:xfrm>
            <a:off x="5927835" y="4619524"/>
            <a:ext cx="18193406" cy="4031873"/>
          </a:xfrm>
          <a:prstGeom prst="rect">
            <a:avLst/>
          </a:prstGeom>
          <a:noFill/>
        </p:spPr>
        <p:txBody>
          <a:bodyPr wrap="square" numCol="2" rtlCol="0">
            <a:spAutoFit/>
          </a:bodyPr>
          <a:lstStyle/>
          <a:p>
            <a:r>
              <a:rPr lang="pt-BR" sz="3200" dirty="0" err="1">
                <a:latin typeface="Calibri" panose="020F0502020204030204" pitchFamily="34" charset="0"/>
                <a:cs typeface="Calibri" panose="020F0502020204030204" pitchFamily="34" charset="0"/>
              </a:rPr>
              <a:t>Autores:Carolina</a:t>
            </a:r>
            <a:r>
              <a:rPr lang="pt-BR" sz="3200"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Pereira Vieira – Médica especialista, IOG.</a:t>
            </a:r>
          </a:p>
          <a:p>
            <a:r>
              <a:rPr lang="pt-BR" sz="3200" dirty="0">
                <a:latin typeface="Calibri" panose="020F0502020204030204" pitchFamily="34" charset="0"/>
                <a:cs typeface="Calibri" panose="020F0502020204030204" pitchFamily="34" charset="0"/>
              </a:rPr>
              <a:t>Rebecca </a:t>
            </a:r>
            <a:r>
              <a:rPr lang="pt-BR" sz="3200" dirty="0">
                <a:latin typeface="Calibri" panose="020F0502020204030204" pitchFamily="34" charset="0"/>
                <a:cs typeface="Calibri" panose="020F0502020204030204" pitchFamily="34" charset="0"/>
              </a:rPr>
              <a:t>Gomes Moura Bastos– Médica residente, IOG.</a:t>
            </a:r>
          </a:p>
          <a:p>
            <a:r>
              <a:rPr lang="pt-BR" sz="3200" dirty="0">
                <a:latin typeface="Calibri" panose="020F0502020204030204" pitchFamily="34" charset="0"/>
                <a:cs typeface="Calibri" panose="020F0502020204030204" pitchFamily="34" charset="0"/>
              </a:rPr>
              <a:t>Rafaela </a:t>
            </a:r>
            <a:r>
              <a:rPr lang="pt-BR" sz="3200" dirty="0">
                <a:latin typeface="Calibri" panose="020F0502020204030204" pitchFamily="34" charset="0"/>
                <a:cs typeface="Calibri" panose="020F0502020204030204" pitchFamily="34" charset="0"/>
              </a:rPr>
              <a:t>Gonçalves Barbosa – Médica residente, IOG.</a:t>
            </a:r>
          </a:p>
          <a:p>
            <a:r>
              <a:rPr lang="pt-BR" sz="3200" dirty="0" err="1">
                <a:latin typeface="Calibri" panose="020F0502020204030204" pitchFamily="34" charset="0"/>
                <a:cs typeface="Calibri" panose="020F0502020204030204" pitchFamily="34" charset="0"/>
              </a:rPr>
              <a:t>Edimar</a:t>
            </a:r>
            <a:r>
              <a:rPr lang="pt-BR" sz="3200" dirty="0">
                <a:latin typeface="Calibri" panose="020F0502020204030204" pitchFamily="34" charset="0"/>
                <a:cs typeface="Calibri" panose="020F0502020204030204" pitchFamily="34" charset="0"/>
              </a:rPr>
              <a:t> </a:t>
            </a:r>
            <a:r>
              <a:rPr lang="pt-BR" sz="3200" dirty="0">
                <a:latin typeface="Calibri" panose="020F0502020204030204" pitchFamily="34" charset="0"/>
                <a:cs typeface="Calibri" panose="020F0502020204030204" pitchFamily="34" charset="0"/>
              </a:rPr>
              <a:t>Gomes Custódio Júnior– Médico residente, IOG.</a:t>
            </a:r>
          </a:p>
          <a:p>
            <a:r>
              <a:rPr lang="pt-BR" sz="3200" dirty="0">
                <a:latin typeface="Calibri" panose="020F0502020204030204" pitchFamily="34" charset="0"/>
                <a:cs typeface="Calibri" panose="020F0502020204030204" pitchFamily="34" charset="0"/>
              </a:rPr>
              <a:t>Adriano </a:t>
            </a:r>
            <a:r>
              <a:rPr lang="pt-BR" sz="3200" dirty="0">
                <a:latin typeface="Calibri" panose="020F0502020204030204" pitchFamily="34" charset="0"/>
                <a:cs typeface="Calibri" panose="020F0502020204030204" pitchFamily="34" charset="0"/>
              </a:rPr>
              <a:t>Ferro Rotondano  – Médico residente, IOG.</a:t>
            </a:r>
          </a:p>
          <a:p>
            <a:r>
              <a:rPr lang="pt-BR" sz="3200" dirty="0">
                <a:latin typeface="Calibri" panose="020F0502020204030204" pitchFamily="34" charset="0"/>
                <a:cs typeface="Calibri" panose="020F0502020204030204" pitchFamily="34" charset="0"/>
              </a:rPr>
              <a:t>Marcos Vinicius Amorim Silva – Médico residente, IOG.</a:t>
            </a:r>
          </a:p>
          <a:p>
            <a:r>
              <a:rPr lang="pt-BR" sz="3200" dirty="0">
                <a:latin typeface="Calibri" panose="020F0502020204030204" pitchFamily="34" charset="0"/>
                <a:cs typeface="Calibri" panose="020F0502020204030204" pitchFamily="34" charset="0"/>
              </a:rPr>
              <a:t>Vinicius Ribamar </a:t>
            </a:r>
            <a:r>
              <a:rPr lang="pt-BR" sz="3200" dirty="0" err="1">
                <a:latin typeface="Calibri" panose="020F0502020204030204" pitchFamily="34" charset="0"/>
                <a:cs typeface="Calibri" panose="020F0502020204030204" pitchFamily="34" charset="0"/>
              </a:rPr>
              <a:t>Gonçvalves</a:t>
            </a:r>
            <a:r>
              <a:rPr lang="pt-BR" sz="3200" dirty="0">
                <a:latin typeface="Calibri" panose="020F0502020204030204" pitchFamily="34" charset="0"/>
                <a:cs typeface="Calibri" panose="020F0502020204030204" pitchFamily="34" charset="0"/>
              </a:rPr>
              <a:t> Moreira – Médico residente, IOG.</a:t>
            </a:r>
          </a:p>
          <a:p>
            <a:r>
              <a:rPr lang="pt-BR" sz="3200" dirty="0" err="1">
                <a:latin typeface="Calibri" panose="020F0502020204030204" pitchFamily="34" charset="0"/>
                <a:cs typeface="Calibri" panose="020F0502020204030204" pitchFamily="34" charset="0"/>
              </a:rPr>
              <a:t>Karllos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Adryano</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Priscinotte</a:t>
            </a:r>
            <a:r>
              <a:rPr lang="pt-BR" sz="3200" dirty="0">
                <a:latin typeface="Calibri" panose="020F0502020204030204" pitchFamily="34" charset="0"/>
                <a:cs typeface="Calibri" panose="020F0502020204030204" pitchFamily="34" charset="0"/>
              </a:rPr>
              <a:t> Rodrigues </a:t>
            </a:r>
            <a:r>
              <a:rPr lang="pt-BR" sz="3200" dirty="0">
                <a:latin typeface="Calibri" panose="020F0502020204030204" pitchFamily="34" charset="0"/>
                <a:cs typeface="Calibri" panose="020F0502020204030204" pitchFamily="34" charset="0"/>
              </a:rPr>
              <a:t>Lima–Médico especialista</a:t>
            </a:r>
            <a:endParaRPr lang="pt-BR" sz="3200" dirty="0">
              <a:latin typeface="Calibri" panose="020F0502020204030204" pitchFamily="34" charset="0"/>
              <a:cs typeface="Calibri" panose="020F0502020204030204" pitchFamily="34" charset="0"/>
            </a:endParaRPr>
          </a:p>
          <a:p>
            <a:r>
              <a:rPr lang="pt-BR" sz="3200" dirty="0">
                <a:latin typeface="Calibri" panose="020F0502020204030204" pitchFamily="34" charset="0"/>
                <a:cs typeface="Calibri" panose="020F0502020204030204" pitchFamily="34" charset="0"/>
              </a:rPr>
              <a:t>Francisco </a:t>
            </a:r>
            <a:r>
              <a:rPr lang="pt-BR" sz="3200" dirty="0">
                <a:latin typeface="Calibri" panose="020F0502020204030204" pitchFamily="34" charset="0"/>
                <a:cs typeface="Calibri" panose="020F0502020204030204" pitchFamily="34" charset="0"/>
              </a:rPr>
              <a:t>Cavalcante Ramiro – Médico chefe do serviço de quadril e trauma - IOG</a:t>
            </a:r>
          </a:p>
        </p:txBody>
      </p:sp>
      <p:sp>
        <p:nvSpPr>
          <p:cNvPr id="5" name="Retângulo 4">
            <a:extLst>
              <a:ext uri="{FF2B5EF4-FFF2-40B4-BE49-F238E27FC236}">
                <a16:creationId xmlns="" xmlns:a16="http://schemas.microsoft.com/office/drawing/2014/main" id="{3007A07D-72E4-76F5-FAC4-1A20576BB004}"/>
              </a:ext>
            </a:extLst>
          </p:cNvPr>
          <p:cNvSpPr/>
          <p:nvPr/>
        </p:nvSpPr>
        <p:spPr>
          <a:xfrm>
            <a:off x="1727200" y="8762776"/>
            <a:ext cx="24638000" cy="1569660"/>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latin typeface="Calibri" panose="020F0502020204030204" pitchFamily="34" charset="0"/>
                <a:cs typeface="Calibri" panose="020F0502020204030204" pitchFamily="34" charset="0"/>
              </a:rPr>
              <a:t>ABORDAGEM CIRÚRGICA EM FRATURA ACETABULAR ANTERIOR COM EVOLUÇÃO PARA ARTROPLASTIA TOTAL DE QUADRIL: RELATO DE CASO</a:t>
            </a:r>
          </a:p>
        </p:txBody>
      </p:sp>
      <p:sp>
        <p:nvSpPr>
          <p:cNvPr id="6" name="CaixaDeTexto 5">
            <a:extLst>
              <a:ext uri="{FF2B5EF4-FFF2-40B4-BE49-F238E27FC236}">
                <a16:creationId xmlns="" xmlns:a16="http://schemas.microsoft.com/office/drawing/2014/main"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 xmlns:a16="http://schemas.microsoft.com/office/drawing/2014/main" id="{790DF04B-0EA8-686F-EEE1-656E54E2771F}"/>
              </a:ext>
            </a:extLst>
          </p:cNvPr>
          <p:cNvSpPr txBox="1"/>
          <p:nvPr/>
        </p:nvSpPr>
        <p:spPr>
          <a:xfrm>
            <a:off x="1189537" y="16169847"/>
            <a:ext cx="12075582" cy="193899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Relatar um caso de fratura do acetábulo com acometimento da coluna anterior e da lâmina quadrilátera</a:t>
            </a:r>
            <a:r>
              <a:rPr lang="pt-BR" sz="4000" dirty="0">
                <a:effectLst/>
                <a:latin typeface="Calibri" panose="020F0502020204030204" pitchFamily="34" charset="0"/>
                <a:cs typeface="Calibri" panose="020F0502020204030204" pitchFamily="34" charset="0"/>
              </a:rPr>
              <a:t> </a:t>
            </a:r>
            <a:r>
              <a:rPr lang="pt-BR" sz="4000" dirty="0">
                <a:latin typeface="Calibri" panose="020F0502020204030204" pitchFamily="34" charset="0"/>
                <a:cs typeface="Calibri" panose="020F0502020204030204" pitchFamily="34" charset="0"/>
              </a:rPr>
              <a:t>.</a:t>
            </a:r>
          </a:p>
        </p:txBody>
      </p:sp>
      <p:sp>
        <p:nvSpPr>
          <p:cNvPr id="11" name="CaixaDeTexto 10">
            <a:extLst>
              <a:ext uri="{FF2B5EF4-FFF2-40B4-BE49-F238E27FC236}">
                <a16:creationId xmlns=""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 xmlns:a16="http://schemas.microsoft.com/office/drawing/2014/main" id="{6017FC5B-1552-BBE6-714F-03D2C1E15166}"/>
              </a:ext>
            </a:extLst>
          </p:cNvPr>
          <p:cNvSpPr txBox="1"/>
          <p:nvPr/>
        </p:nvSpPr>
        <p:spPr>
          <a:xfrm>
            <a:off x="1189635" y="19198271"/>
            <a:ext cx="12075386" cy="5509200"/>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Paciente masculino, 62 anos, vítima de acidente automobilístico, apresentou fratura acetabular esquerda (coluna anterior e lâmina quadrilátera). Foi submetido à fixação interna pela via de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Stoppa</a:t>
            </a:r>
            <a:r>
              <a:rPr lang="pt-BR" sz="4000" dirty="0">
                <a:effectLst/>
                <a:latin typeface="Calibri" panose="020F0502020204030204" pitchFamily="34" charset="0"/>
                <a:ea typeface="Times New Roman" panose="02020603050405020304" pitchFamily="18" charset="0"/>
                <a:cs typeface="Calibri" panose="020F0502020204030204" pitchFamily="34" charset="0"/>
              </a:rPr>
              <a:t>. Desde o trauma, apresentava paresia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obturatória</a:t>
            </a:r>
            <a:r>
              <a:rPr lang="pt-BR" sz="4000" dirty="0">
                <a:effectLst/>
                <a:latin typeface="Calibri" panose="020F0502020204030204" pitchFamily="34" charset="0"/>
                <a:ea typeface="Times New Roman" panose="02020603050405020304" pitchFamily="18" charset="0"/>
                <a:cs typeface="Calibri" panose="020F0502020204030204" pitchFamily="34" charset="0"/>
              </a:rPr>
              <a:t>. Radiografias evolutivas demonstraram degeneração articular e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subluxação</a:t>
            </a:r>
            <a:r>
              <a:rPr lang="pt-BR" sz="4000" dirty="0">
                <a:effectLst/>
                <a:latin typeface="Calibri" panose="020F0502020204030204" pitchFamily="34" charset="0"/>
                <a:ea typeface="Times New Roman" panose="02020603050405020304" pitchFamily="18" charset="0"/>
                <a:cs typeface="Calibri" panose="020F0502020204030204" pitchFamily="34" charset="0"/>
              </a:rPr>
              <a:t> central. Diante da falha funcional, optou-se por ATQ eletiva </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 xmlns:a16="http://schemas.microsoft.com/office/drawing/2014/main" id="{719ECD29-8E79-6688-896A-4EAA229BF9D3}"/>
              </a:ext>
            </a:extLst>
          </p:cNvPr>
          <p:cNvSpPr txBox="1"/>
          <p:nvPr/>
        </p:nvSpPr>
        <p:spPr>
          <a:xfrm>
            <a:off x="1189439" y="18329350"/>
            <a:ext cx="307365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 xmlns:a16="http://schemas.microsoft.com/office/drawing/2014/main" id="{64CB81E8-652F-E054-B2B9-7A9F1A2A1E7D}"/>
              </a:ext>
            </a:extLst>
          </p:cNvPr>
          <p:cNvSpPr txBox="1"/>
          <p:nvPr/>
        </p:nvSpPr>
        <p:spPr>
          <a:xfrm>
            <a:off x="1158651" y="24194125"/>
            <a:ext cx="12164274" cy="378565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Inicialmente, o paciente evoluiu com dor à deambulação e claudicação. Houve melhora parcial da função neurológica em três meses e total em seis. A ATQ foi realizada com boa integração protética e recuperação funcional satisfatória, sem dor ou limitação de marcha no seguimento.</a:t>
            </a:r>
            <a:r>
              <a:rPr lang="pt-BR" sz="4000" dirty="0">
                <a:effectLst/>
                <a:latin typeface="Calibri" panose="020F0502020204030204" pitchFamily="34" charset="0"/>
                <a:cs typeface="Calibri" panose="020F0502020204030204" pitchFamily="34" charset="0"/>
              </a:rPr>
              <a:t> </a:t>
            </a:r>
            <a:endParaRPr lang="pt-BR" sz="4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CaixaDeTexto 15">
            <a:extLst>
              <a:ext uri="{FF2B5EF4-FFF2-40B4-BE49-F238E27FC236}">
                <a16:creationId xmlns="" xmlns:a16="http://schemas.microsoft.com/office/drawing/2014/main" id="{A826B188-9A62-BD2B-FD17-AF4A01CDC365}"/>
              </a:ext>
            </a:extLst>
          </p:cNvPr>
          <p:cNvSpPr txBox="1"/>
          <p:nvPr/>
        </p:nvSpPr>
        <p:spPr>
          <a:xfrm>
            <a:off x="1780479" y="22755273"/>
            <a:ext cx="2970795" cy="707886"/>
          </a:xfrm>
          <a:prstGeom prst="rect">
            <a:avLst/>
          </a:prstGeom>
          <a:noFill/>
        </p:spPr>
        <p:txBody>
          <a:bodyPr wrap="square" rtlCol="0">
            <a:spAutoFit/>
          </a:bodyPr>
          <a:lstStyle/>
          <a:p>
            <a:endParaRPr lang="pt-BR" sz="4000" b="1" dirty="0">
              <a:latin typeface="Calibri" panose="020F0502020204030204" pitchFamily="34" charset="0"/>
              <a:cs typeface="Calibri" panose="020F0502020204030204" pitchFamily="34" charset="0"/>
            </a:endParaRPr>
          </a:p>
        </p:txBody>
      </p:sp>
      <p:sp>
        <p:nvSpPr>
          <p:cNvPr id="20" name="CaixaDeTexto 19">
            <a:extLst>
              <a:ext uri="{FF2B5EF4-FFF2-40B4-BE49-F238E27FC236}">
                <a16:creationId xmlns="" xmlns:a16="http://schemas.microsoft.com/office/drawing/2014/main" id="{C9801DE1-BE9C-91B4-8E6A-5E2F98EA3E2B}"/>
              </a:ext>
            </a:extLst>
          </p:cNvPr>
          <p:cNvSpPr txBox="1"/>
          <p:nvPr/>
        </p:nvSpPr>
        <p:spPr>
          <a:xfrm>
            <a:off x="15228930" y="20727746"/>
            <a:ext cx="10992921" cy="6370975"/>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 via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Stoppa</a:t>
            </a:r>
            <a:r>
              <a:rPr lang="pt-BR" sz="4000" dirty="0">
                <a:effectLst/>
                <a:latin typeface="Calibri" panose="020F0502020204030204" pitchFamily="34" charset="0"/>
                <a:ea typeface="Times New Roman" panose="02020603050405020304" pitchFamily="18" charset="0"/>
                <a:cs typeface="Calibri" panose="020F0502020204030204" pitchFamily="34" charset="0"/>
              </a:rPr>
              <a:t> oferece visualização direta da lâmina quadrilátera com menor morbidade (KEEL et al., 2019). Abordagens minimamente invasivas são eficazes na fixação de fraturas anteriores (KUTSCHER et al., 2018). Em pacientes com degeneração precoce, a ATQ proporciona alívio da dor e melhora funcional (LIU et al., 2023).</a:t>
            </a:r>
            <a:r>
              <a:rPr lang="pt-BR" sz="4000" dirty="0">
                <a:effectLst/>
                <a:latin typeface="Calibri" panose="020F0502020204030204" pitchFamily="34" charset="0"/>
                <a:cs typeface="Calibri" panose="020F0502020204030204" pitchFamily="34" charset="0"/>
              </a:rPr>
              <a:t> </a:t>
            </a:r>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 xmlns:a16="http://schemas.microsoft.com/office/drawing/2014/main" id="{B7AD82AB-87AF-5708-26D4-3AB73CB17AE3}"/>
              </a:ext>
            </a:extLst>
          </p:cNvPr>
          <p:cNvSpPr txBox="1"/>
          <p:nvPr/>
        </p:nvSpPr>
        <p:spPr>
          <a:xfrm>
            <a:off x="15228930" y="19826016"/>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 xmlns:a16="http://schemas.microsoft.com/office/drawing/2014/main" id="{D70C7F32-77F2-4AA0-D017-04EBA42F3AC4}"/>
              </a:ext>
            </a:extLst>
          </p:cNvPr>
          <p:cNvSpPr txBox="1"/>
          <p:nvPr/>
        </p:nvSpPr>
        <p:spPr>
          <a:xfrm>
            <a:off x="15228930" y="26118737"/>
            <a:ext cx="10423697" cy="5262979"/>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O manejo cirúrgico das fraturas acetabulares complexas deve ser individualizado. A artroplastia total de quadril mostrou-se eficaz como alternativa terapêutica em caso de falha da fixação inicial e degeneração articular, promovendo reabilitação funcional adequada</a:t>
            </a:r>
            <a:r>
              <a:rPr lang="pt-BR" sz="1800" dirty="0">
                <a:effectLst/>
                <a:latin typeface="Times New Roman" panose="02020603050405020304" pitchFamily="18" charset="0"/>
                <a:ea typeface="Times New Roman" panose="02020603050405020304" pitchFamily="18" charset="0"/>
              </a:rPr>
              <a:t>.</a:t>
            </a:r>
            <a:r>
              <a:rPr lang="pt-BR" sz="4000" dirty="0">
                <a:effectLst/>
              </a:rPr>
              <a:t> </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 xmlns:a16="http://schemas.microsoft.com/office/drawing/2014/main" id="{B2BFC977-3492-1383-FA2E-5AFF9694BF8D}"/>
              </a:ext>
            </a:extLst>
          </p:cNvPr>
          <p:cNvSpPr txBox="1"/>
          <p:nvPr/>
        </p:nvSpPr>
        <p:spPr>
          <a:xfrm>
            <a:off x="15228930" y="252363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 xmlns:a16="http://schemas.microsoft.com/office/drawing/2014/main" id="{11AC0074-C1C8-4018-D601-2CB479214EDE}"/>
              </a:ext>
            </a:extLst>
          </p:cNvPr>
          <p:cNvSpPr txBox="1"/>
          <p:nvPr/>
        </p:nvSpPr>
        <p:spPr>
          <a:xfrm>
            <a:off x="15228930" y="31276393"/>
            <a:ext cx="10992921" cy="9033242"/>
          </a:xfrm>
          <a:prstGeom prst="rect">
            <a:avLst/>
          </a:prstGeom>
          <a:noFill/>
        </p:spPr>
        <p:txBody>
          <a:bodyPr wrap="square" rtlCol="0">
            <a:spAutoFit/>
          </a:bodyPr>
          <a:lstStyle/>
          <a:p>
            <a:pPr algn="just">
              <a:lnSpc>
                <a:spcPct val="115000"/>
              </a:lnSpc>
              <a:spcAft>
                <a:spcPts val="1000"/>
              </a:spcAft>
            </a:pPr>
            <a:r>
              <a:rPr lang="pt-BR" sz="4000" dirty="0">
                <a:effectLst/>
                <a:latin typeface="Calibri" panose="020F0502020204030204" pitchFamily="34" charset="0"/>
                <a:ea typeface="Times New Roman" panose="02020603050405020304" pitchFamily="18" charset="0"/>
                <a:cs typeface="Calibri" panose="020F0502020204030204" pitchFamily="34" charset="0"/>
              </a:rPr>
              <a:t>KEEL, M. J. B. et al. </a:t>
            </a:r>
            <a:r>
              <a:rPr lang="pt-BR" sz="4000" i="1" dirty="0">
                <a:effectLst/>
                <a:latin typeface="Calibri" panose="020F0502020204030204" pitchFamily="34" charset="0"/>
                <a:ea typeface="Times New Roman" panose="02020603050405020304" pitchFamily="18" charset="0"/>
                <a:cs typeface="Calibri" panose="020F0502020204030204" pitchFamily="34" charset="0"/>
              </a:rPr>
              <a:t>The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pararectus</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approach for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internal</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fixation</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of</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acetabular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fractures</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involving</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the</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anterior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column</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evaluating</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the</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functional</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outcome</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Journal</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of</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Orthopaedic</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Surgery</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and</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Research</a:t>
            </a:r>
            <a:r>
              <a:rPr lang="pt-BR" sz="4000" dirty="0">
                <a:effectLst/>
                <a:latin typeface="Calibri" panose="020F0502020204030204" pitchFamily="34" charset="0"/>
                <a:ea typeface="Times New Roman" panose="02020603050405020304" pitchFamily="18" charset="0"/>
                <a:cs typeface="Calibri" panose="020F0502020204030204" pitchFamily="34" charset="0"/>
              </a:rPr>
              <a:t>, v. 14,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n</a:t>
            </a:r>
            <a:r>
              <a:rPr lang="pt-BR" sz="4000" dirty="0">
                <a:effectLst/>
                <a:latin typeface="Calibri" panose="020F0502020204030204" pitchFamily="34" charset="0"/>
                <a:ea typeface="Times New Roman" panose="02020603050405020304" pitchFamily="18" charset="0"/>
                <a:cs typeface="Calibri" panose="020F0502020204030204" pitchFamily="34" charset="0"/>
              </a:rPr>
              <a:t>. 1, p. 1–9, 2019.</a:t>
            </a:r>
          </a:p>
          <a:p>
            <a:pPr algn="just">
              <a:lnSpc>
                <a:spcPct val="115000"/>
              </a:lnSpc>
              <a:spcAft>
                <a:spcPts val="1000"/>
              </a:spcAft>
            </a:pPr>
            <a:endParaRPr lang="pt-BR" sz="40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1000"/>
              </a:spcAft>
            </a:pPr>
            <a:r>
              <a:rPr lang="pt-BR" sz="4000" dirty="0">
                <a:effectLst/>
                <a:latin typeface="Calibri" panose="020F0502020204030204" pitchFamily="34" charset="0"/>
                <a:ea typeface="Times New Roman" panose="02020603050405020304" pitchFamily="18" charset="0"/>
                <a:cs typeface="Calibri" panose="020F0502020204030204" pitchFamily="34" charset="0"/>
              </a:rPr>
              <a:t>KUTSCHER, M. et al.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Two-incision</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minimally</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invasive</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approach for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the</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treatment</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of</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anterior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column</a:t>
            </a:r>
            <a:r>
              <a:rPr lang="pt-BR" sz="4000" i="1" dirty="0">
                <a:effectLst/>
                <a:latin typeface="Calibri" panose="020F0502020204030204" pitchFamily="34" charset="0"/>
                <a:ea typeface="Times New Roman" panose="02020603050405020304" pitchFamily="18" charset="0"/>
                <a:cs typeface="Calibri" panose="020F0502020204030204" pitchFamily="34" charset="0"/>
              </a:rPr>
              <a:t> acetabular </a:t>
            </a:r>
            <a:r>
              <a:rPr lang="pt-BR" sz="4000" i="1" dirty="0" err="1">
                <a:effectLst/>
                <a:latin typeface="Calibri" panose="020F0502020204030204" pitchFamily="34" charset="0"/>
                <a:ea typeface="Times New Roman" panose="02020603050405020304" pitchFamily="18" charset="0"/>
                <a:cs typeface="Calibri" panose="020F0502020204030204" pitchFamily="34" charset="0"/>
              </a:rPr>
              <a:t>fractures</a:t>
            </a:r>
            <a:r>
              <a:rPr lang="pt-BR" sz="4000" dirty="0">
                <a:effectLst/>
                <a:latin typeface="Calibri" panose="020F0502020204030204" pitchFamily="34" charset="0"/>
                <a:ea typeface="Times New Roman" panose="02020603050405020304" pitchFamily="18" charset="0"/>
                <a:cs typeface="Calibri" panose="020F0502020204030204" pitchFamily="34" charset="0"/>
              </a:rPr>
              <a:t>. JBJS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Surgical</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Techniques</a:t>
            </a:r>
            <a:r>
              <a:rPr lang="pt-BR" sz="4000" dirty="0">
                <a:effectLst/>
                <a:latin typeface="Calibri" panose="020F0502020204030204" pitchFamily="34" charset="0"/>
                <a:ea typeface="Times New Roman" panose="02020603050405020304" pitchFamily="18" charset="0"/>
                <a:cs typeface="Calibri" panose="020F0502020204030204" pitchFamily="34" charset="0"/>
              </a:rPr>
              <a:t>, v. 8,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n</a:t>
            </a:r>
            <a:r>
              <a:rPr lang="pt-BR" sz="4000" dirty="0">
                <a:effectLst/>
                <a:latin typeface="Calibri" panose="020F0502020204030204" pitchFamily="34" charset="0"/>
                <a:ea typeface="Times New Roman" panose="02020603050405020304" pitchFamily="18" charset="0"/>
                <a:cs typeface="Calibri" panose="020F0502020204030204" pitchFamily="34" charset="0"/>
              </a:rPr>
              <a:t>. 4, p. e26, 2018.</a:t>
            </a:r>
            <a:endParaRPr lang="pt-BR" sz="40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 xmlns:a16="http://schemas.microsoft.com/office/drawing/2014/main" id="{8A7BD139-0A03-BF1D-EB75-D7E215E276C8}"/>
              </a:ext>
            </a:extLst>
          </p:cNvPr>
          <p:cNvSpPr txBox="1"/>
          <p:nvPr/>
        </p:nvSpPr>
        <p:spPr>
          <a:xfrm>
            <a:off x="15228930" y="30471956"/>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f0f4c388dbe94489"/>
          <a:stretch>
            <a:fillRect/>
          </a:stretch>
        </p:blipFill>
        <p:spPr>
          <a:xfrm>
            <a:off x="2372349" y="5331027"/>
            <a:ext cx="3075970" cy="2274568"/>
          </a:xfrm>
          <a:prstGeom prst="rect">
            <a:avLst/>
          </a:prstGeom>
        </p:spPr>
      </p:pic>
      <p:sp>
        <p:nvSpPr>
          <p:cNvPr id="32" name="CaixaDeTexto 10">
            <a:extLst>
              <a:ext uri="{FF2B5EF4-FFF2-40B4-BE49-F238E27FC236}">
                <a16:creationId xmlns="" xmlns:a16="http://schemas.microsoft.com/office/drawing/2014/main" id="{A32E23BE-436F-032A-622B-A66EAF16BD5C}"/>
              </a:ext>
            </a:extLst>
          </p:cNvPr>
          <p:cNvSpPr txBox="1"/>
          <p:nvPr/>
        </p:nvSpPr>
        <p:spPr>
          <a:xfrm>
            <a:off x="1371600" y="15471660"/>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p>
        </p:txBody>
      </p:sp>
      <p:sp>
        <p:nvSpPr>
          <p:cNvPr id="33" name="CaixaDeTexto 7">
            <a:extLst>
              <a:ext uri="{FF2B5EF4-FFF2-40B4-BE49-F238E27FC236}">
                <a16:creationId xmlns="" xmlns:a16="http://schemas.microsoft.com/office/drawing/2014/main" id="{790DF04B-0EA8-686F-EEE1-656E54E2771F}"/>
              </a:ext>
            </a:extLst>
          </p:cNvPr>
          <p:cNvSpPr txBox="1"/>
          <p:nvPr/>
        </p:nvSpPr>
        <p:spPr>
          <a:xfrm>
            <a:off x="1189439" y="11398127"/>
            <a:ext cx="12298942" cy="4401205"/>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Fraturas do acetábulo que envolvem a coluna anterior e a lâmina quadrilátera representam um desafio ortopédico significativo. A proximidade de estruturas nobres e a complexidade anatômica exigem abordagem cirúrgica precisa. Em determinados casos, a artroplastia total de quadril (ATQ) pode ser uma alternativa eficaz.</a:t>
            </a:r>
            <a:endParaRPr lang="pt-BR" sz="40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pt-BR" sz="4000" dirty="0">
              <a:latin typeface="Calibri" panose="020F0502020204030204" pitchFamily="34" charset="0"/>
              <a:cs typeface="Calibri" panose="020F0502020204030204" pitchFamily="34" charset="0"/>
            </a:endParaRPr>
          </a:p>
        </p:txBody>
      </p:sp>
      <p:pic>
        <p:nvPicPr>
          <p:cNvPr id="23" name="Imagem 22"/>
          <p:cNvPicPr/>
          <p:nvPr/>
        </p:nvPicPr>
        <p:blipFill rotWithShape="1">
          <a:blip r:embed="Rc55c4784764c498f"/>
          <a:srcRect l="36865" t="30311" r="25623" b="15622"/>
          <a:stretch/>
        </p:blipFill>
        <p:spPr bwMode="auto">
          <a:xfrm>
            <a:off x="40226" y="28370463"/>
            <a:ext cx="5133354" cy="4424514"/>
          </a:xfrm>
          <a:prstGeom prst="rect">
            <a:avLst/>
          </a:prstGeom>
          <a:noFill/>
          <a:ln>
            <a:noFill/>
          </a:ln>
          <a:extLst>
            <a:ext uri="{53640926-AAD7-44D8-BBD7-CCE9431645EC}">
              <a14:shadowObscured xmlns:a14="http://schemas.microsoft.com/office/drawing/2010/main"/>
            </a:ext>
          </a:extLst>
        </p:spPr>
      </p:pic>
      <p:pic>
        <p:nvPicPr>
          <p:cNvPr id="29" name="Imagem 28"/>
          <p:cNvPicPr/>
          <p:nvPr/>
        </p:nvPicPr>
        <p:blipFill rotWithShape="1">
          <a:blip r:embed="R4cc4837fa01e4628"/>
          <a:srcRect l="35984" t="37328" r="27504" b="15935"/>
          <a:stretch/>
        </p:blipFill>
        <p:spPr bwMode="auto">
          <a:xfrm>
            <a:off x="582639" y="33288227"/>
            <a:ext cx="4865680" cy="3842081"/>
          </a:xfrm>
          <a:prstGeom prst="rect">
            <a:avLst/>
          </a:prstGeom>
          <a:noFill/>
          <a:ln>
            <a:noFill/>
          </a:ln>
          <a:extLst>
            <a:ext uri="{53640926-AAD7-44D8-BBD7-CCE9431645EC}">
              <a14:shadowObscured xmlns:a14="http://schemas.microsoft.com/office/drawing/2010/main"/>
            </a:ext>
          </a:extLst>
        </p:spPr>
      </p:pic>
      <p:pic>
        <p:nvPicPr>
          <p:cNvPr id="30" name="Imagem 29"/>
          <p:cNvPicPr/>
          <p:nvPr/>
        </p:nvPicPr>
        <p:blipFill rotWithShape="1">
          <a:blip r:embed="R45d423c8bb304efd"/>
          <a:srcRect l="36690" t="38896" r="27327" b="16248"/>
          <a:stretch/>
        </p:blipFill>
        <p:spPr bwMode="auto">
          <a:xfrm>
            <a:off x="5927835" y="33363396"/>
            <a:ext cx="4414344" cy="3766912"/>
          </a:xfrm>
          <a:prstGeom prst="rect">
            <a:avLst/>
          </a:prstGeom>
          <a:noFill/>
          <a:ln>
            <a:noFill/>
          </a:ln>
          <a:extLst>
            <a:ext uri="{53640926-AAD7-44D8-BBD7-CCE9431645EC}">
              <a14:shadowObscured xmlns:a14="http://schemas.microsoft.com/office/drawing/2010/main"/>
            </a:ext>
          </a:extLst>
        </p:spPr>
      </p:pic>
      <p:pic>
        <p:nvPicPr>
          <p:cNvPr id="31" name="Imagem 30"/>
          <p:cNvPicPr/>
          <p:nvPr/>
        </p:nvPicPr>
        <p:blipFill rotWithShape="1">
          <a:blip r:embed="Rfc0782c8109e47f6"/>
          <a:srcRect l="34966" t="26980" r="29715" b="17860"/>
          <a:stretch/>
        </p:blipFill>
        <p:spPr bwMode="auto">
          <a:xfrm>
            <a:off x="10821694" y="33396114"/>
            <a:ext cx="4060953" cy="3734194"/>
          </a:xfrm>
          <a:prstGeom prst="rect">
            <a:avLst/>
          </a:prstGeom>
          <a:noFill/>
          <a:ln w="9525">
            <a:noFill/>
            <a:miter lim="800000"/>
            <a:headEnd/>
            <a:tailEnd/>
          </a:ln>
        </p:spPr>
      </p:pic>
      <p:pic>
        <p:nvPicPr>
          <p:cNvPr id="34" name="Imagem 33"/>
          <p:cNvPicPr/>
          <p:nvPr/>
        </p:nvPicPr>
        <p:blipFill rotWithShape="1">
          <a:blip r:embed="R4f8d9b7aeae94475"/>
          <a:srcRect l="31397" t="27917" r="24328" b="16248"/>
          <a:stretch/>
        </p:blipFill>
        <p:spPr bwMode="auto">
          <a:xfrm>
            <a:off x="6143522" y="28167505"/>
            <a:ext cx="4376865" cy="4627471"/>
          </a:xfrm>
          <a:prstGeom prst="rect">
            <a:avLst/>
          </a:prstGeom>
          <a:noFill/>
          <a:ln>
            <a:noFill/>
          </a:ln>
          <a:extLst>
            <a:ext uri="{53640926-AAD7-44D8-BBD7-CCE9431645EC}">
              <a14:shadowObscured xmlns:a14="http://schemas.microsoft.com/office/drawing/2010/main"/>
            </a:ext>
          </a:extLst>
        </p:spPr>
      </p:pic>
      <p:pic>
        <p:nvPicPr>
          <p:cNvPr id="35" name="Imagem 34"/>
          <p:cNvPicPr/>
          <p:nvPr/>
        </p:nvPicPr>
        <p:blipFill rotWithShape="1">
          <a:blip r:embed="Rc1d18f9a26ec4f80"/>
          <a:srcRect l="35631" t="27916" r="23622" b="16249"/>
          <a:stretch/>
        </p:blipFill>
        <p:spPr bwMode="auto">
          <a:xfrm>
            <a:off x="10662717" y="28169578"/>
            <a:ext cx="4219930" cy="4625398"/>
          </a:xfrm>
          <a:prstGeom prst="rect">
            <a:avLst/>
          </a:prstGeom>
          <a:noFill/>
          <a:ln>
            <a:noFill/>
          </a:ln>
          <a:extLst>
            <a:ext uri="{53640926-AAD7-44D8-BBD7-CCE9431645EC}">
              <a14:shadowObscured xmlns:a14="http://schemas.microsoft.com/office/drawing/2010/main"/>
            </a:ext>
          </a:extLst>
        </p:spPr>
      </p:pic>
      <p:pic>
        <p:nvPicPr>
          <p:cNvPr id="36" name="Imagem 35"/>
          <p:cNvPicPr/>
          <p:nvPr/>
        </p:nvPicPr>
        <p:blipFill rotWithShape="1">
          <a:blip r:embed="R9e55a9838b4942c9"/>
          <a:srcRect l="34749" t="29172" r="26445" b="18444"/>
          <a:stretch/>
        </p:blipFill>
        <p:spPr bwMode="auto">
          <a:xfrm>
            <a:off x="71028" y="37335159"/>
            <a:ext cx="6032621" cy="3907138"/>
          </a:xfrm>
          <a:prstGeom prst="rect">
            <a:avLst/>
          </a:prstGeom>
          <a:noFill/>
          <a:ln>
            <a:noFill/>
          </a:ln>
          <a:extLst>
            <a:ext uri="{53640926-AAD7-44D8-BBD7-CCE9431645EC}">
              <a14:shadowObscured xmlns:a14="http://schemas.microsoft.com/office/drawing/2010/main"/>
            </a:ext>
          </a:extLst>
        </p:spPr>
      </p:pic>
      <p:pic>
        <p:nvPicPr>
          <p:cNvPr id="37" name="Imagem 36"/>
          <p:cNvPicPr/>
          <p:nvPr/>
        </p:nvPicPr>
        <p:blipFill rotWithShape="1">
          <a:blip r:embed="Rd01a478e96854508"/>
          <a:srcRect l="43100" t="37611" r="37206" b="14017"/>
          <a:stretch/>
        </p:blipFill>
        <p:spPr bwMode="auto">
          <a:xfrm>
            <a:off x="10155704" y="37408680"/>
            <a:ext cx="3332678" cy="3833617"/>
          </a:xfrm>
          <a:prstGeom prst="rect">
            <a:avLst/>
          </a:prstGeom>
          <a:noFill/>
          <a:ln w="9525">
            <a:noFill/>
            <a:miter lim="800000"/>
            <a:headEnd/>
            <a:tailEnd/>
          </a:ln>
        </p:spPr>
      </p:pic>
      <p:pic>
        <p:nvPicPr>
          <p:cNvPr id="38" name="Imagem 37"/>
          <p:cNvPicPr/>
          <p:nvPr/>
        </p:nvPicPr>
        <p:blipFill rotWithShape="1">
          <a:blip r:embed="R8bbb25398fda4d29"/>
          <a:srcRect l="43906" t="31960" r="34832" b="16726"/>
          <a:stretch/>
        </p:blipFill>
        <p:spPr bwMode="auto">
          <a:xfrm>
            <a:off x="6208295" y="37432086"/>
            <a:ext cx="3704241" cy="3812167"/>
          </a:xfrm>
          <a:prstGeom prst="rect">
            <a:avLst/>
          </a:prstGeom>
          <a:noFill/>
          <a:ln w="9525">
            <a:noFill/>
            <a:miter lim="800000"/>
            <a:headEnd/>
            <a:tailEnd/>
          </a:ln>
        </p:spPr>
      </p:pic>
      <p:pic>
        <p:nvPicPr>
          <p:cNvPr id="39" name="Imagem 38"/>
          <p:cNvPicPr/>
          <p:nvPr/>
        </p:nvPicPr>
        <p:blipFill rotWithShape="1">
          <a:blip r:embed="Rd01a478e96854508"/>
          <a:srcRect l="41796" t="28315" r="32358" b="17798"/>
          <a:stretch/>
        </p:blipFill>
        <p:spPr bwMode="auto">
          <a:xfrm>
            <a:off x="14794102" y="10495212"/>
            <a:ext cx="3830781" cy="4014896"/>
          </a:xfrm>
          <a:prstGeom prst="rect">
            <a:avLst/>
          </a:prstGeom>
          <a:noFill/>
          <a:ln w="9525">
            <a:noFill/>
            <a:miter lim="800000"/>
            <a:headEnd/>
            <a:tailEnd/>
          </a:ln>
        </p:spPr>
      </p:pic>
      <p:pic>
        <p:nvPicPr>
          <p:cNvPr id="40" name="Imagem 39"/>
          <p:cNvPicPr/>
          <p:nvPr/>
        </p:nvPicPr>
        <p:blipFill rotWithShape="1">
          <a:blip r:embed="Rd601142f35434022"/>
          <a:srcRect l="36438" t="24818" r="28804" b="8617"/>
          <a:stretch/>
        </p:blipFill>
        <p:spPr bwMode="auto">
          <a:xfrm>
            <a:off x="19070312" y="10481372"/>
            <a:ext cx="3747543" cy="3983828"/>
          </a:xfrm>
          <a:prstGeom prst="rect">
            <a:avLst/>
          </a:prstGeom>
          <a:noFill/>
          <a:ln w="9525">
            <a:noFill/>
            <a:miter lim="800000"/>
            <a:headEnd/>
            <a:tailEnd/>
          </a:ln>
        </p:spPr>
      </p:pic>
      <p:pic>
        <p:nvPicPr>
          <p:cNvPr id="41" name="Imagem 40"/>
          <p:cNvPicPr/>
          <p:nvPr/>
        </p:nvPicPr>
        <p:blipFill rotWithShape="1">
          <a:blip r:embed="R3222a729c992467b"/>
          <a:srcRect l="26492" t="24864" r="16469" b="16495"/>
          <a:stretch/>
        </p:blipFill>
        <p:spPr bwMode="auto">
          <a:xfrm>
            <a:off x="14794102" y="14869035"/>
            <a:ext cx="6620269" cy="4340208"/>
          </a:xfrm>
          <a:prstGeom prst="rect">
            <a:avLst/>
          </a:prstGeom>
          <a:noFill/>
          <a:ln w="9525">
            <a:noFill/>
            <a:miter lim="800000"/>
            <a:headEnd/>
            <a:tailEnd/>
          </a:ln>
        </p:spPr>
      </p:pic>
    </p:spTree>
    <p:extLst>
      <p:ext uri="{BB962C8B-B14F-4D97-AF65-F5344CB8AC3E}">
        <p14:creationId xmlns:p14="http://schemas.microsoft.com/office/powerpoint/2010/main" val="3207035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09ae11fd7e67477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dc40ee0a8954483">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829912" y="4554659"/>
            <a:ext cx="14033500" cy="5262979"/>
          </a:xfrm>
          <a:prstGeom prst="rect">
            <a:avLst/>
          </a:prstGeom>
          <a:noFill/>
        </p:spPr>
        <p:txBody>
          <a:bodyPr wrap="square" rtlCol="0">
            <a:spAutoFit/>
          </a:bodyPr>
          <a:lstStyle/>
          <a:p>
            <a:pPr>
              <a:buNone/>
            </a:pPr>
            <a:r>
              <a:rPr lang="pt-BR" sz="2400" dirty="0"/>
              <a:t>Autores:  </a:t>
            </a:r>
          </a:p>
          <a:p>
            <a:pPr>
              <a:buNone/>
            </a:pPr>
            <a:r>
              <a:rPr lang="pt-BR" sz="2400" b="1" dirty="0"/>
              <a:t>Renato Borges Azevedo Filho</a:t>
            </a:r>
            <a:r>
              <a:rPr lang="pt-BR" sz="2400" dirty="0"/>
              <a:t> – Acadêmico de Medicina pela UNITPAC Araguaína </a:t>
            </a:r>
            <a:r>
              <a:rPr lang="pt-BR" sz="2400" i="1" dirty="0"/>
              <a:t>(autor principal)</a:t>
            </a:r>
            <a:endParaRPr lang="pt-BR" sz="2400" dirty="0"/>
          </a:p>
          <a:p>
            <a:pPr>
              <a:buNone/>
            </a:pPr>
            <a:r>
              <a:rPr lang="pt-BR" sz="2400" b="1" dirty="0"/>
              <a:t>Nelson Langer Filho</a:t>
            </a:r>
            <a:r>
              <a:rPr lang="pt-BR" sz="2400" dirty="0"/>
              <a:t> – Acadêmico de Medicina pela UNITPAC Araguaína</a:t>
            </a:r>
          </a:p>
          <a:p>
            <a:pPr>
              <a:buNone/>
            </a:pPr>
            <a:r>
              <a:rPr lang="pt-BR" sz="2400" b="1" dirty="0"/>
              <a:t>Bruno Jabur Ferreira do Amaral</a:t>
            </a:r>
            <a:r>
              <a:rPr lang="pt-BR" sz="2400" dirty="0"/>
              <a:t> – Acadêmico de Medicina pela UNITPAC Araguaína</a:t>
            </a:r>
          </a:p>
          <a:p>
            <a:pPr>
              <a:buNone/>
            </a:pPr>
            <a:r>
              <a:rPr lang="pt-BR" sz="2400" b="1" dirty="0"/>
              <a:t>Arthur </a:t>
            </a:r>
            <a:r>
              <a:rPr lang="pt-BR" sz="2400" b="1" dirty="0" err="1"/>
              <a:t>Orlandino</a:t>
            </a:r>
            <a:r>
              <a:rPr lang="pt-BR" sz="2400" b="1" dirty="0"/>
              <a:t> Azevedo</a:t>
            </a:r>
            <a:r>
              <a:rPr lang="pt-BR" sz="2400" dirty="0"/>
              <a:t> – Acadêmico de Medicina pela UNITPAC Araguaína</a:t>
            </a:r>
          </a:p>
          <a:p>
            <a:pPr>
              <a:buNone/>
            </a:pPr>
            <a:r>
              <a:rPr lang="pt-BR" sz="2400" b="1" dirty="0"/>
              <a:t>Victor Costa Medrado </a:t>
            </a:r>
            <a:r>
              <a:rPr lang="pt-BR" sz="2400" b="1" dirty="0" err="1"/>
              <a:t>Bruneliz</a:t>
            </a:r>
            <a:r>
              <a:rPr lang="pt-BR" sz="2400" dirty="0"/>
              <a:t> – Acadêmico de Medicina pela UNITPAC Araguaína</a:t>
            </a:r>
          </a:p>
          <a:p>
            <a:pPr>
              <a:buNone/>
            </a:pPr>
            <a:r>
              <a:rPr lang="pt-BR" sz="2400" b="1" dirty="0"/>
              <a:t>Francisco Ramon Silva Nunes</a:t>
            </a:r>
            <a:r>
              <a:rPr lang="pt-BR" sz="2400" dirty="0"/>
              <a:t> – Acadêmico de Medicina pela UNIRG – Universidade de Gurupi</a:t>
            </a:r>
          </a:p>
          <a:p>
            <a:pPr>
              <a:buNone/>
            </a:pPr>
            <a:r>
              <a:rPr lang="pt-BR" sz="2400" b="1" dirty="0" err="1"/>
              <a:t>Aliandra</a:t>
            </a:r>
            <a:r>
              <a:rPr lang="pt-BR" sz="2400" b="1" dirty="0"/>
              <a:t> </a:t>
            </a:r>
            <a:r>
              <a:rPr lang="pt-BR" sz="2400" b="1" dirty="0" err="1"/>
              <a:t>Orlandino</a:t>
            </a:r>
            <a:r>
              <a:rPr lang="pt-BR" sz="2400" b="1" dirty="0"/>
              <a:t> Azevedo</a:t>
            </a:r>
            <a:r>
              <a:rPr lang="pt-BR" sz="2400" dirty="0"/>
              <a:t> – Médica Pediatra e Intensivista. Graduada pela UNITPAC, com residências em Pediatria (Hospital Guilherme Álvaro) e Terapia Intensiva Pediátrica (UEL). Especialista pela SBP e AMIB. Professora da UNITPAC e UFT. Coordenadora da residência médica em Pediatria da UFNT. Sócia da clínica </a:t>
            </a:r>
            <a:r>
              <a:rPr lang="pt-BR" sz="2400" dirty="0" err="1"/>
              <a:t>Ped</a:t>
            </a:r>
            <a:r>
              <a:rPr lang="pt-BR" sz="2400" dirty="0"/>
              <a:t> </a:t>
            </a:r>
            <a:r>
              <a:rPr lang="pt-BR" sz="2400" dirty="0" err="1"/>
              <a:t>C’alm</a:t>
            </a:r>
            <a:r>
              <a:rPr lang="pt-BR" sz="2400" dirty="0"/>
              <a:t> em Araguaína (TO). Atua no HMA, UPA e HDO.</a:t>
            </a:r>
          </a:p>
          <a:p>
            <a:r>
              <a:rPr lang="pt-BR" sz="2400" b="1" dirty="0"/>
              <a:t>Renato Borges Azevedo</a:t>
            </a:r>
            <a:r>
              <a:rPr lang="pt-BR" sz="2400" dirty="0"/>
              <a:t> – Médico Ortopedista e Traumatologista. Presidente da Unimed Araguaína. Atua nos serviços de Ortopedia do Hospital Dom Orione (HDO) e da clínica ORTHOS. Experiência prévia no Hospital Regional de Araguaína (TO) e no Hospital Regional de Redenção (PA).</a:t>
            </a:r>
          </a:p>
        </p:txBody>
      </p:sp>
      <p:sp>
        <p:nvSpPr>
          <p:cNvPr id="5" name="Retângulo 4">
            <a:extLst>
              <a:ext uri="{FF2B5EF4-FFF2-40B4-BE49-F238E27FC236}">
                <a16:creationId xmlns:a16="http://schemas.microsoft.com/office/drawing/2014/main" id="{3007A07D-72E4-76F5-FAC4-1A20576BB004}"/>
              </a:ext>
            </a:extLst>
          </p:cNvPr>
          <p:cNvSpPr/>
          <p:nvPr/>
        </p:nvSpPr>
        <p:spPr>
          <a:xfrm>
            <a:off x="2081210" y="10223898"/>
            <a:ext cx="24638000" cy="3139321"/>
          </a:xfrm>
          <a:prstGeom prst="rect">
            <a:avLst/>
          </a:prstGeom>
          <a:solidFill>
            <a:schemeClr val="tx2">
              <a:lumMod val="25000"/>
              <a:lumOff val="75000"/>
            </a:schemeClr>
          </a:solidFill>
          <a:ln>
            <a:solidFill>
              <a:schemeClr val="tx1"/>
            </a:solidFill>
          </a:ln>
        </p:spPr>
        <p:txBody>
          <a:bodyPr wrap="square">
            <a:spAutoFit/>
          </a:bodyPr>
          <a:lstStyle/>
          <a:p>
            <a:pPr algn="ctr"/>
            <a:r>
              <a:rPr lang="pt-BR" sz="6600" b="1" i="0" u="none" strike="noStrike" dirty="0">
                <a:effectLst/>
                <a:latin typeface="Open Sans" panose="020B0606030504020204" pitchFamily="34" charset="0"/>
              </a:rPr>
              <a:t>Implantes Inteligentes com Sensores Integrados para Monitoramento Pós-Operatório em Fraturas Complexas: Proposta de Aplicação Clínica</a:t>
            </a:r>
            <a:endParaRPr lang="pt-BR" sz="66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630849" y="14732342"/>
            <a:ext cx="11139528" cy="8217634"/>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Fraturas complexas têm alta taxa de complicações como infecção e instabilidade. Implantes com sensores podem detectar precocemente alterações biomecânicas e sinais inflamatórios, permitindo condutas rápidas e individualizadas. Objetivo primário: Avaliar a viabilidade clínica do uso de sensores inteligentes em implantes ortopédicos. Objetivo secundário: Propor aplicação inicial em centros brasileiros de trauma.</a:t>
            </a:r>
            <a:endParaRPr lang="pt-BR" sz="48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630849" y="13539949"/>
            <a:ext cx="3679084"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578916" y="25566412"/>
            <a:ext cx="11191461" cy="3785652"/>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Revisão narrativa em </a:t>
            </a:r>
            <a:r>
              <a:rPr lang="pt-BR" sz="4800" b="0" i="0" u="none" strike="noStrike" dirty="0" err="1">
                <a:effectLst/>
                <a:latin typeface="Calibri" panose="020F0502020204030204" pitchFamily="34" charset="0"/>
                <a:cs typeface="Calibri" panose="020F0502020204030204" pitchFamily="34" charset="0"/>
              </a:rPr>
              <a:t>PubMed</a:t>
            </a:r>
            <a:r>
              <a:rPr lang="pt-BR" sz="4800" b="0" i="0" u="none" strike="noStrike" dirty="0">
                <a:effectLst/>
                <a:latin typeface="Calibri" panose="020F0502020204030204" pitchFamily="34" charset="0"/>
                <a:cs typeface="Calibri" panose="020F0502020204030204" pitchFamily="34" charset="0"/>
              </a:rPr>
              <a:t>, SciELO e IEEE </a:t>
            </a:r>
            <a:r>
              <a:rPr lang="pt-BR" sz="4800" b="0" i="0" u="none" strike="noStrike" dirty="0" err="1">
                <a:effectLst/>
                <a:latin typeface="Calibri" panose="020F0502020204030204" pitchFamily="34" charset="0"/>
                <a:cs typeface="Calibri" panose="020F0502020204030204" pitchFamily="34" charset="0"/>
              </a:rPr>
              <a:t>Xplore</a:t>
            </a:r>
            <a:r>
              <a:rPr lang="pt-BR" sz="4800" b="0" i="0" u="none" strike="noStrike" dirty="0">
                <a:effectLst/>
                <a:latin typeface="Calibri" panose="020F0502020204030204" pitchFamily="34" charset="0"/>
                <a:cs typeface="Calibri" panose="020F0502020204030204" pitchFamily="34" charset="0"/>
              </a:rPr>
              <a:t> (2017–2024), com seleção de estudos sobre sensores aplicados à ortopedia. Avaliaram-se tipo, parâmetro monitorado e aplicabilidade clínica.</a:t>
            </a:r>
            <a:endParaRPr lang="pt-BR" sz="48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630849" y="24106942"/>
            <a:ext cx="4277197"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Metodologia</a:t>
            </a:r>
            <a:endParaRPr lang="pt-BR" sz="4000" b="1"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630849" y="31798396"/>
            <a:ext cx="4187576" cy="1015663"/>
          </a:xfrm>
          <a:prstGeom prst="rect">
            <a:avLst/>
          </a:prstGeom>
          <a:noFill/>
        </p:spPr>
        <p:txBody>
          <a:bodyPr wrap="square" rtlCol="0">
            <a:spAutoFit/>
          </a:bodyPr>
          <a:lstStyle/>
          <a:p>
            <a:r>
              <a:rPr lang="pt-BR" sz="6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25073224" y="9038580"/>
            <a:ext cx="11285061"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21731938" y="41960956"/>
            <a:ext cx="5543201" cy="646331"/>
          </a:xfrm>
          <a:prstGeom prst="rect">
            <a:avLst/>
          </a:prstGeom>
          <a:noFill/>
        </p:spPr>
        <p:txBody>
          <a:bodyPr wrap="square" rtlCol="0">
            <a:spAutoFit/>
          </a:bodyPr>
          <a:lstStyle/>
          <a:p>
            <a:r>
              <a:rPr lang="pt-BR" dirty="0"/>
              <a:t>Gráfico 1: Dados discutidos na apresentação dos resultados</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291605" y="21600319"/>
            <a:ext cx="11887926" cy="8956298"/>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Com base nos achados, propõe-se a criação de um protocolo clínico-experimental nacional para estudo da viabilidade e aplicação de implantes com sensores integrados, inicialmente em centros de trauma. A validação técnica e clínica deve focar fraturas de alta complexidade, com integração digital a prontuários eletrônicos. Espera-se ampliar a previsibilidade de complicações, otimizar decisões médicas e posicionar o sistema de saúde brasileiro como referência em inovação aplicada ao trauma ortopédico.</a:t>
            </a:r>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400210" y="20586806"/>
            <a:ext cx="3443571"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Conclusão</a:t>
            </a:r>
            <a:endParaRPr lang="pt-BR" sz="48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753890" y="35047811"/>
            <a:ext cx="10421462" cy="2554545"/>
          </a:xfrm>
          <a:prstGeom prst="rect">
            <a:avLst/>
          </a:prstGeom>
          <a:noFill/>
        </p:spPr>
        <p:txBody>
          <a:bodyPr wrap="square" rtlCol="0">
            <a:spAutoFit/>
          </a:bodyPr>
          <a:lstStyle/>
          <a:p>
            <a:r>
              <a:rPr lang="pt-BR" sz="3200" b="0" i="0" u="none" strike="noStrike" dirty="0">
                <a:effectLst/>
                <a:latin typeface="Open Sans" panose="020B0606030504020204" pitchFamily="34" charset="0"/>
              </a:rPr>
              <a:t>GADELHA, C. A. G. et al. Brasil Saúde Amanhã: Complexo Econômico-Industrial da Saúde. Rio de Janeiro: Fiocruz, 2012. TAYLOR, J. W. et al. </a:t>
            </a:r>
            <a:r>
              <a:rPr lang="pt-BR" sz="3200" b="0" i="0" u="none" strike="noStrike" dirty="0" err="1">
                <a:effectLst/>
                <a:latin typeface="Open Sans" panose="020B0606030504020204" pitchFamily="34" charset="0"/>
              </a:rPr>
              <a:t>Bone</a:t>
            </a:r>
            <a:r>
              <a:rPr lang="pt-BR" sz="3200" b="0" i="0" u="none" strike="noStrike" dirty="0">
                <a:effectLst/>
                <a:latin typeface="Open Sans" panose="020B0606030504020204" pitchFamily="34" charset="0"/>
              </a:rPr>
              <a:t> Joint J., 2021. Disponível em: https://</a:t>
            </a:r>
            <a:r>
              <a:rPr lang="pt-BR" sz="3200" b="0" i="0" u="none" strike="noStrike" dirty="0" err="1">
                <a:effectLst/>
                <a:latin typeface="Open Sans" panose="020B0606030504020204" pitchFamily="34" charset="0"/>
              </a:rPr>
              <a:t>doi.org</a:t>
            </a:r>
            <a:r>
              <a:rPr lang="pt-BR" sz="3200" b="0" i="0" u="none" strike="noStrike" dirty="0">
                <a:effectLst/>
                <a:latin typeface="Open Sans" panose="020B0606030504020204" pitchFamily="34" charset="0"/>
              </a:rPr>
              <a:t>/10.1302/0301-620X.103B5.BJJ-2020-1380.R1.</a:t>
            </a:r>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520414" y="34162058"/>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32" name="Imagem 31" descr="Logotipo, nome da empresa&#10;&#10;O conteúdo gerado por IA pode estar incorreto.">
            <a:extLst>
              <a:ext uri="{FF2B5EF4-FFF2-40B4-BE49-F238E27FC236}">
                <a16:creationId xmlns:a16="http://schemas.microsoft.com/office/drawing/2014/main" id="{EB2DE71E-E953-95D6-0422-5A6F63160B40}"/>
              </a:ext>
            </a:extLst>
          </p:cNvPr>
          <p:cNvPicPr>
            <a:picLocks noChangeAspect="1"/>
          </p:cNvPicPr>
          <p:nvPr/>
        </p:nvPicPr>
        <p:blipFill>
          <a:blip r:embed="Rfd722b8ebcab4bcb"/>
          <a:stretch>
            <a:fillRect/>
          </a:stretch>
        </p:blipFill>
        <p:spPr>
          <a:xfrm>
            <a:off x="855505" y="3811908"/>
            <a:ext cx="6345108" cy="6345108"/>
          </a:xfrm>
          <a:prstGeom prst="rect">
            <a:avLst/>
          </a:prstGeom>
        </p:spPr>
      </p:pic>
      <p:sp>
        <p:nvSpPr>
          <p:cNvPr id="9" name="CaixaDeTexto 8">
            <a:extLst>
              <a:ext uri="{FF2B5EF4-FFF2-40B4-BE49-F238E27FC236}">
                <a16:creationId xmlns:a16="http://schemas.microsoft.com/office/drawing/2014/main" id="{4032F882-3351-8B46-B862-90BDE76F60C5}"/>
              </a:ext>
            </a:extLst>
          </p:cNvPr>
          <p:cNvSpPr txBox="1"/>
          <p:nvPr/>
        </p:nvSpPr>
        <p:spPr>
          <a:xfrm>
            <a:off x="1578916" y="33704114"/>
            <a:ext cx="11887926" cy="5262979"/>
          </a:xfrm>
          <a:prstGeom prst="rect">
            <a:avLst/>
          </a:prstGeom>
          <a:noFill/>
        </p:spPr>
        <p:txBody>
          <a:bodyPr wrap="square">
            <a:spAutoFit/>
          </a:bodyPr>
          <a:lstStyle/>
          <a:p>
            <a:pPr algn="just"/>
            <a:r>
              <a:rPr lang="pt-BR" sz="4800" b="0" i="0" u="none" strike="noStrike" dirty="0">
                <a:effectLst/>
                <a:latin typeface="Calibri" panose="020F0502020204030204" pitchFamily="34" charset="0"/>
                <a:cs typeface="Calibri" panose="020F0502020204030204" pitchFamily="34" charset="0"/>
              </a:rPr>
              <a:t>Sensores de temperatura, pH, carga axial e movimento demonstraram alta sensibilidade na detecção de alterações compatíveis com infecção, sobrecarga e instabilidade. Estudos pré-clínicos indicaram biocompatibilidade adequada e integração funcional com prontuários.</a:t>
            </a:r>
            <a:endParaRPr lang="pt-BR" sz="4800" dirty="0">
              <a:latin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38A7D010-30EC-1A91-C36A-C7B71FEB9637}"/>
              </a:ext>
            </a:extLst>
          </p:cNvPr>
          <p:cNvSpPr txBox="1"/>
          <p:nvPr/>
        </p:nvSpPr>
        <p:spPr>
          <a:xfrm>
            <a:off x="14291605" y="13626274"/>
            <a:ext cx="18173700" cy="1015663"/>
          </a:xfrm>
          <a:prstGeom prst="rect">
            <a:avLst/>
          </a:prstGeom>
          <a:noFill/>
        </p:spPr>
        <p:txBody>
          <a:bodyPr wrap="square">
            <a:spAutoFit/>
          </a:bodyPr>
          <a:lstStyle/>
          <a:p>
            <a:r>
              <a:rPr lang="pt-BR" sz="6000" b="1" dirty="0">
                <a:latin typeface="Calibri" panose="020F0502020204030204" pitchFamily="34" charset="0"/>
                <a:cs typeface="Calibri" panose="020F0502020204030204" pitchFamily="34" charset="0"/>
              </a:rPr>
              <a:t>Discussão</a:t>
            </a:r>
            <a:endParaRPr lang="pt-BR" sz="6000" dirty="0"/>
          </a:p>
        </p:txBody>
      </p:sp>
      <p:sp>
        <p:nvSpPr>
          <p:cNvPr id="19" name="CaixaDeTexto 18">
            <a:extLst>
              <a:ext uri="{FF2B5EF4-FFF2-40B4-BE49-F238E27FC236}">
                <a16:creationId xmlns:a16="http://schemas.microsoft.com/office/drawing/2014/main" id="{0A0F695A-0F1A-0A83-765F-7F85B951C9A7}"/>
              </a:ext>
            </a:extLst>
          </p:cNvPr>
          <p:cNvSpPr txBox="1"/>
          <p:nvPr/>
        </p:nvSpPr>
        <p:spPr>
          <a:xfrm>
            <a:off x="14291605" y="14659533"/>
            <a:ext cx="11887926" cy="2308324"/>
          </a:xfrm>
          <a:prstGeom prst="rect">
            <a:avLst/>
          </a:prstGeom>
          <a:noFill/>
        </p:spPr>
        <p:txBody>
          <a:bodyPr wrap="square">
            <a:spAutoFit/>
          </a:bodyPr>
          <a:lstStyle/>
          <a:p>
            <a:pPr algn="just"/>
            <a:r>
              <a:rPr lang="pt-BR" sz="4800" b="0" i="0" u="none" strike="noStrike" dirty="0">
                <a:effectLst/>
                <a:latin typeface="Calibri" panose="020F0502020204030204" pitchFamily="34" charset="0"/>
                <a:cs typeface="Calibri" panose="020F0502020204030204" pitchFamily="34" charset="0"/>
              </a:rPr>
              <a:t>A implementação requer infraestrutura digital mínima, padronização dos implantes e validação clínica em ambiente nacional.</a:t>
            </a:r>
            <a:endParaRPr lang="pt-BR"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823593817a3b4e94">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d410d0b69834994">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138460973"/>
              </p:ext>
            </p:extLst>
          </p:nvPr>
        </p:nvGraphicFramePr>
        <p:xfrm>
          <a:off x="-38553" y="92074"/>
          <a:ext cx="28838978" cy="43258467"/>
        </p:xfrm>
        <a:graphic>
          <a:graphicData uri="http://schemas.openxmlformats.org/presentationml/2006/ole">
            <mc:AlternateContent xmlns:mc="http://schemas.openxmlformats.org/markup-compatibility/2006">
              <mc:Choice xmlns:v="urn:schemas-microsoft-com:vml" Requires="v">
                <p:oleObj spid="_x0000_s1026" name="Acrobat Document" r:id="R4371213c585b4dee" imgW="14401553" imgH="21602700" progId="Acrobat.Document.DC">
                  <p:embed/>
                </p:oleObj>
              </mc:Choice>
              <mc:Fallback>
                <p:oleObj name="Acrobat Document" r:id="R82d43830c9c542ed" imgW="14401553" imgH="21602700" progId="Acrobat.Document.DC">
                  <p:embed/>
                  <p:pic>
                    <p:nvPicPr>
                      <p:cNvPr id="0" name=""/>
                      <p:cNvPicPr/>
                      <p:nvPr/>
                    </p:nvPicPr>
                    <p:blipFill>
                      <a:blip r:embed="R199e4150583343c7"/>
                      <a:stretch>
                        <a:fillRect/>
                      </a:stretch>
                    </p:blipFill>
                    <p:spPr>
                      <a:xfrm>
                        <a:off x="-38553" y="92074"/>
                        <a:ext cx="28838978" cy="43258467"/>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8de509b1b9f429c">
            <a:extLst>
              <a:ext uri="{28A0092B-C50C-407E-A947-70E740481C1C}">
                <a14:useLocalDpi xmlns:a14="http://schemas.microsoft.com/office/drawing/2010/main" val="0"/>
              </a:ext>
            </a:extLst>
          </a:blip>
          <a:stretch>
            <a:fillRect/>
          </a:stretch>
        </p:blipFill>
        <p:spPr>
          <a:xfrm>
            <a:off x="0"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a35afb8e60a84aad">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5878578" cy="3539430"/>
          </a:xfrm>
          <a:prstGeom prst="rect">
            <a:avLst/>
          </a:prstGeom>
          <a:noFill/>
        </p:spPr>
        <p:txBody>
          <a:bodyPr wrap="none" rtlCol="0">
            <a:spAutoFit/>
          </a:bodyPr>
          <a:lstStyle/>
          <a:p>
            <a:r>
              <a:rPr lang="pt-BR" sz="3200" dirty="0"/>
              <a:t>Autores: 	Victor Costa Medrado Bruneliz – Estudante </a:t>
            </a:r>
            <a:r>
              <a:rPr lang="pt-BR" sz="3200" dirty="0" err="1"/>
              <a:t>Unitpac</a:t>
            </a:r>
            <a:endParaRPr lang="pt-BR" sz="3200" dirty="0"/>
          </a:p>
          <a:p>
            <a:r>
              <a:rPr lang="pt-BR" sz="3200" dirty="0"/>
              <a:t>				Nelson Langer Filho– Estudante </a:t>
            </a:r>
            <a:r>
              <a:rPr lang="pt-BR" sz="3200" dirty="0" err="1"/>
              <a:t>Unitpac</a:t>
            </a:r>
            <a:endParaRPr lang="pt-BR" sz="3200" dirty="0"/>
          </a:p>
          <a:p>
            <a:r>
              <a:rPr lang="pt-BR" sz="3200" dirty="0"/>
              <a:t>				Arthur </a:t>
            </a:r>
            <a:r>
              <a:rPr lang="pt-BR" sz="3200" dirty="0" err="1"/>
              <a:t>Orlandino</a:t>
            </a:r>
            <a:r>
              <a:rPr lang="pt-BR" sz="3200" dirty="0"/>
              <a:t> Azevedo – Estudante </a:t>
            </a:r>
            <a:r>
              <a:rPr lang="pt-BR" sz="3200" dirty="0" err="1"/>
              <a:t>Unitpac</a:t>
            </a:r>
            <a:endParaRPr lang="pt-BR" sz="3200" dirty="0"/>
          </a:p>
          <a:p>
            <a:r>
              <a:rPr lang="pt-BR" sz="3200" dirty="0"/>
              <a:t>				André Luiz Fonseca Aguiar – Estudante </a:t>
            </a:r>
            <a:r>
              <a:rPr lang="pt-BR" sz="3200" dirty="0" err="1"/>
              <a:t>Unitpac</a:t>
            </a:r>
            <a:br>
              <a:rPr lang="pt-BR" sz="3200" dirty="0"/>
            </a:br>
            <a:r>
              <a:rPr lang="pt-BR" sz="3200" dirty="0"/>
              <a:t>                      Renato Borges Azevedo Filho – Estudante </a:t>
            </a:r>
            <a:r>
              <a:rPr lang="pt-BR" sz="3200" dirty="0" err="1"/>
              <a:t>Unitpac</a:t>
            </a:r>
            <a:endParaRPr lang="pt-BR" sz="3200" dirty="0"/>
          </a:p>
          <a:p>
            <a:r>
              <a:rPr lang="pt-BR" sz="3200" dirty="0"/>
              <a:t>                      Renato Borges Azevedo – Medico Ortopedista Presidente da Unimed </a:t>
            </a:r>
            <a:r>
              <a:rPr lang="pt-BR" sz="3200" dirty="0" err="1"/>
              <a:t>Araguaina</a:t>
            </a:r>
            <a:endParaRPr lang="pt-BR" sz="3200" dirty="0"/>
          </a:p>
          <a:p>
            <a:r>
              <a:rPr lang="pt-BR" sz="3200" dirty="0"/>
              <a:t>                      Bruno Jabur Ferreira do Amaral- Estudante </a:t>
            </a:r>
            <a:r>
              <a:rPr lang="pt-BR" sz="3200" dirty="0" err="1"/>
              <a:t>Unitpac</a:t>
            </a:r>
            <a:endParaRPr lang="pt-BR" sz="3200" dirty="0"/>
          </a:p>
        </p:txBody>
      </p:sp>
      <p:sp>
        <p:nvSpPr>
          <p:cNvPr id="5" name="Retângulo 4">
            <a:extLst>
              <a:ext uri="{FF2B5EF4-FFF2-40B4-BE49-F238E27FC236}">
                <a16:creationId xmlns:a16="http://schemas.microsoft.com/office/drawing/2014/main" id="{3007A07D-72E4-76F5-FAC4-1A20576BB004}"/>
              </a:ext>
            </a:extLst>
          </p:cNvPr>
          <p:cNvSpPr/>
          <p:nvPr/>
        </p:nvSpPr>
        <p:spPr>
          <a:xfrm>
            <a:off x="1820848" y="8937045"/>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i="0" dirty="0">
                <a:effectLst/>
                <a:latin typeface="Open Sans" panose="020B0606030504020204" pitchFamily="34" charset="0"/>
              </a:rPr>
              <a:t>Fraturas do Quadril em Pacientes com Esquizofrenia: Maior Incidência e Características Epidemiológicas Comparadas à População Geral</a:t>
            </a:r>
            <a:r>
              <a:rPr lang="pt-BR" sz="5400" b="1" dirty="0">
                <a:latin typeface="Calibri" panose="020F0502020204030204" pitchFamily="34" charset="0"/>
                <a:cs typeface="Calibri" panose="020F0502020204030204" pitchFamily="34" charset="0"/>
              </a:rPr>
              <a:t>.</a:t>
            </a: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599" y="11810207"/>
            <a:ext cx="11875478" cy="9941183"/>
          </a:xfrm>
          <a:prstGeom prst="rect">
            <a:avLst/>
          </a:prstGeom>
          <a:noFill/>
        </p:spPr>
        <p:txBody>
          <a:bodyPr wrap="square" rtlCol="0">
            <a:spAutoFit/>
          </a:bodyPr>
          <a:lstStyle/>
          <a:p>
            <a:pPr algn="just">
              <a:buNone/>
            </a:pPr>
            <a:r>
              <a:rPr lang="pt-BR" sz="3200" dirty="0">
                <a:latin typeface="Calibri" panose="020F0502020204030204" pitchFamily="34" charset="0"/>
                <a:ea typeface="Calibri" panose="020F0502020204030204" pitchFamily="34" charset="0"/>
                <a:cs typeface="Calibri" panose="020F0502020204030204" pitchFamily="34" charset="0"/>
              </a:rPr>
              <a:t>Com o aumento da expectativa de vida global, cresce também a incidência de quedas entre idosos, especialmente em ambientes domésticos inseguros. Essas quedas são eventos multifatoriais — decorrentes de fatores fisiológicos, medicamentosos e ambientais — e resultam em importantes consequências físicas, funcionais e psicossociais, como fraturas, perda de mobilidade, medo de novas quedas, isolamento e depressão. Estudos brasileiros apontam que quase metade (48,5%) dos idosos que sofreram quedas apresentam sintomas depressivos até um ano após o evento, evidenciando impactos prolongados na saúde mental e funcional.</a:t>
            </a:r>
          </a:p>
          <a:p>
            <a:pPr algn="just">
              <a:buNone/>
            </a:pPr>
            <a:r>
              <a:rPr lang="pt-BR" sz="3200" dirty="0">
                <a:latin typeface="Calibri" panose="020F0502020204030204" pitchFamily="34" charset="0"/>
                <a:ea typeface="Calibri" panose="020F0502020204030204" pitchFamily="34" charset="0"/>
                <a:cs typeface="Calibri" panose="020F0502020204030204" pitchFamily="34" charset="0"/>
              </a:rPr>
              <a:t>Entre os grupos populacionais mais vulneráveis a fraturas de quadril estão os indivíduos com esquizofrenia. Essa população apresenta risco ampliado devido ao uso prolongado de antipsicóticos, sedentarismo, tabagismo, baixa densidade mineral óssea, deficiência de vitamina D e comorbidades como diabetes. Um estudo populacional canadense recente identificou que pacientes com esquizofrenia apresentam mais que o dobro da taxa de fraturas de quadril em relação à população geral, além de sofrerem essas fraturas em média 8 a 10 anos mais cedo.</a:t>
            </a:r>
          </a:p>
          <a:p>
            <a:pPr algn="just">
              <a:buNone/>
            </a:pPr>
            <a:endParaRPr lang="pt-BR" sz="3200" dirty="0"/>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66805" y="1094266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598" y="22214063"/>
            <a:ext cx="11823543" cy="501675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Este trabalho investiga a relação entre fraturas de quadril e fatores de risco em idosos, com destaque para aqueles com esquizofrenia. A análise combina dados de um estudo nacional, que avaliou sinais de depressão em idosos após fratura de fêmur, com um estudo canadense que demonstrou maior incidência e precocidade das fraturas de quadril em pacientes com esquizofrenia. O objetivo é comparar características clínicas e sociodemográficas desses pacientes em relação à população geral, destacando a vulnerabilidade dessa população e a importância de estratégias preventivas específicas.</a:t>
            </a: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423533" y="21346517"/>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423533" y="27975335"/>
            <a:ext cx="11875478" cy="8463855"/>
          </a:xfrm>
          <a:prstGeom prst="rect">
            <a:avLst/>
          </a:prstGeom>
          <a:noFill/>
        </p:spPr>
        <p:txBody>
          <a:bodyPr wrap="square" rtlCol="0">
            <a:spAutoFit/>
          </a:bodyPr>
          <a:lstStyle/>
          <a:p>
            <a:pPr algn="just">
              <a:buNone/>
            </a:pPr>
            <a:r>
              <a:rPr lang="pt-BR" sz="3200" dirty="0">
                <a:latin typeface="Calibri" panose="020F0502020204030204" pitchFamily="34" charset="0"/>
                <a:ea typeface="Calibri" panose="020F0502020204030204" pitchFamily="34" charset="0"/>
                <a:cs typeface="Calibri" panose="020F0502020204030204" pitchFamily="34" charset="0"/>
              </a:rPr>
              <a:t>No estudo canadense, entre 2009 e 2018, foram registradas 109.908 hospitalizações por fratura de quadril em adultos com 40 anos ou mais, sendo 4251 (3,9%) em indivíduos com esquizofrenia. A média de idade foi de 80,7 anos para a população sem esquizofrenia e 76,3 anos para os com esquizofrenia. A taxa média anual de fratura foi de 41,4 por 10.000 pessoas com esquizofrenia, comparada a 16,5/10.000 na população geral. Mulheres com esquizofrenia apresentaram taxa de 51,8/10.000 e homens, 30,1/10.000. Indivíduos com esquizofrenia também apresentaram maior fragilidade (53,7% </a:t>
            </a:r>
            <a:r>
              <a:rPr lang="pt-BR" sz="3200" dirty="0" err="1">
                <a:latin typeface="Calibri" panose="020F0502020204030204" pitchFamily="34" charset="0"/>
                <a:ea typeface="Calibri" panose="020F0502020204030204" pitchFamily="34" charset="0"/>
                <a:cs typeface="Calibri" panose="020F0502020204030204" pitchFamily="34" charset="0"/>
              </a:rPr>
              <a:t>vs</a:t>
            </a:r>
            <a:r>
              <a:rPr lang="pt-BR" sz="3200" dirty="0">
                <a:latin typeface="Calibri" panose="020F0502020204030204" pitchFamily="34" charset="0"/>
                <a:ea typeface="Calibri" panose="020F0502020204030204" pitchFamily="34" charset="0"/>
                <a:cs typeface="Calibri" panose="020F0502020204030204" pitchFamily="34" charset="0"/>
              </a:rPr>
              <a:t> 34,2%) e residiam mais em instituições de longa permanência (34% </a:t>
            </a:r>
            <a:r>
              <a:rPr lang="pt-BR" sz="3200" dirty="0" err="1">
                <a:latin typeface="Calibri" panose="020F0502020204030204" pitchFamily="34" charset="0"/>
                <a:ea typeface="Calibri" panose="020F0502020204030204" pitchFamily="34" charset="0"/>
                <a:cs typeface="Calibri" panose="020F0502020204030204" pitchFamily="34" charset="0"/>
              </a:rPr>
              <a:t>vs</a:t>
            </a:r>
            <a:r>
              <a:rPr lang="pt-BR" sz="3200" dirty="0">
                <a:latin typeface="Calibri" panose="020F0502020204030204" pitchFamily="34" charset="0"/>
                <a:ea typeface="Calibri" panose="020F0502020204030204" pitchFamily="34" charset="0"/>
                <a:cs typeface="Calibri" panose="020F0502020204030204" pitchFamily="34" charset="0"/>
              </a:rPr>
              <a:t> 15,1%).</a:t>
            </a:r>
          </a:p>
          <a:p>
            <a:pPr algn="just">
              <a:buNone/>
            </a:pPr>
            <a:r>
              <a:rPr lang="pt-BR" sz="3200" dirty="0">
                <a:latin typeface="Calibri" panose="020F0502020204030204" pitchFamily="34" charset="0"/>
                <a:ea typeface="Calibri" panose="020F0502020204030204" pitchFamily="34" charset="0"/>
                <a:cs typeface="Calibri" panose="020F0502020204030204" pitchFamily="34" charset="0"/>
              </a:rPr>
              <a:t>No estudo brasileiro, foram identificados 94 idosos internados por fratura de fêmur, com média de idade de 64 anos. Dos 30 entrevistados, 80% eram mulheres e 73,3% apresentaram sintomas depressivos na GDS-15, sendo 14 com depressão severa. A maioria relatou medo de novas quedas, perda da autonomia e apoio social limitado</a:t>
            </a:r>
          </a:p>
          <a:p>
            <a:pPr algn="just"/>
            <a:endParaRPr lang="pt-BR" sz="3200"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66805" y="26980030"/>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4401474" y="20683984"/>
            <a:ext cx="13027352" cy="5016758"/>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Pessoas com esquizofrenia apresentaram fraturas de quadril em idades mais precoces e com taxas até três vezes maiores do que a população geral, especialmente entre os homens. O início precoce pode estar ligado ao uso de antipsicóticos e fatores como baixa densidade óssea, sedentarismo e hábitos de vida. No estudo brasileiro, 80% dos idosos com fratura eram mulheres e 73,3% apresentaram sinais de depressão, com forte impacto na autonomia, rotina e vida social. Os achados reforçam a importância de medidas preventivas em saúde mental e reabilitação funcional voltadas a grupos vulneráveis.</a:t>
            </a: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4477274" y="19793220"/>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14139848" y="18672520"/>
            <a:ext cx="11845199" cy="646331"/>
          </a:xfrm>
          <a:prstGeom prst="rect">
            <a:avLst/>
          </a:prstGeom>
          <a:noFill/>
        </p:spPr>
        <p:txBody>
          <a:bodyPr wrap="square" rtlCol="0">
            <a:spAutoFit/>
          </a:bodyPr>
          <a:lstStyle/>
          <a:p>
            <a:r>
              <a:rPr lang="pt-BR" dirty="0"/>
              <a:t>Figura adaptada de KURDYAK et al. (2023), demonstrando taxas anuais de fratura de quadril padronizadas por idade por 10.000 indivíduos com e sem esquizofrenia, em Ontário, Canadá.</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299632" y="26247396"/>
            <a:ext cx="14304675" cy="4524315"/>
          </a:xfrm>
          <a:prstGeom prst="rect">
            <a:avLst/>
          </a:prstGeom>
          <a:noFill/>
        </p:spPr>
        <p:txBody>
          <a:bodyPr wrap="square" rtlCol="0">
            <a:spAutoFit/>
          </a:bodyPr>
          <a:lstStyle/>
          <a:p>
            <a:pPr algn="just"/>
            <a:r>
              <a:rPr lang="pt-BR" sz="3200" dirty="0">
                <a:latin typeface="Calibri" panose="020F0502020204030204" pitchFamily="34" charset="0"/>
                <a:ea typeface="Calibri" panose="020F0502020204030204" pitchFamily="34" charset="0"/>
                <a:cs typeface="Calibri" panose="020F0502020204030204" pitchFamily="34" charset="0"/>
              </a:rPr>
              <a:t>Os resultados indicam que indivíduos com esquizofrenia apresentam maior vulnerabilidade a fraturas de quadril, com início mais precoce e taxas significativamente mais altas que a população geral, especialmente entre os homens. A associação com fragilidade e fraturas prévias reforça a necessidade de estratégias preventivas específicas e de atenção qualificada à saúde óssea nessa população. Investigações futuras devem explorar os fatores causais envolvidos e aprimorar o cuidado clínico e funcional dos pacientes com esquizofrenia após fraturas.</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339632" y="25375033"/>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139848" y="30936188"/>
            <a:ext cx="13758621" cy="255454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1-) </a:t>
            </a:r>
            <a:r>
              <a:rPr lang="en-US" sz="3200" dirty="0"/>
              <a:t>KURDYAK, P. et al. </a:t>
            </a:r>
            <a:r>
              <a:rPr lang="en-US" sz="3200" i="1" dirty="0"/>
              <a:t>Characterization of Hip Fractures Among Adults With Schizophrenia</a:t>
            </a:r>
            <a:r>
              <a:rPr lang="en-US" sz="3200" dirty="0"/>
              <a:t>. JAMA </a:t>
            </a:r>
            <a:r>
              <a:rPr lang="en-US" sz="3200" dirty="0" err="1"/>
              <a:t>Netw</a:t>
            </a:r>
            <a:r>
              <a:rPr lang="en-US" sz="3200" dirty="0"/>
              <a:t> Open, 2023. </a:t>
            </a:r>
          </a:p>
          <a:p>
            <a:pPr algn="just"/>
            <a:r>
              <a:rPr lang="pt-BR" sz="3200" dirty="0">
                <a:latin typeface="Calibri" panose="020F0502020204030204" pitchFamily="34" charset="0"/>
                <a:cs typeface="Calibri" panose="020F0502020204030204" pitchFamily="34" charset="0"/>
              </a:rPr>
              <a:t>2-) </a:t>
            </a:r>
            <a:r>
              <a:rPr lang="pt-BR" sz="3200" dirty="0"/>
              <a:t>VECCHIO, F. M. de et al. </a:t>
            </a:r>
            <a:r>
              <a:rPr lang="pt-BR" sz="3200" i="1" dirty="0"/>
              <a:t>Ocorrência de fratura de fêmur e rastreamento de sinais de depressão em idosos</a:t>
            </a:r>
            <a:r>
              <a:rPr lang="pt-BR" sz="3200" dirty="0"/>
              <a:t>. Revista Psicologia: Teoria e Prática, 2018.</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139848" y="29970696"/>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28" name="Imagem 27">
            <a:extLst>
              <a:ext uri="{FF2B5EF4-FFF2-40B4-BE49-F238E27FC236}">
                <a16:creationId xmlns:a16="http://schemas.microsoft.com/office/drawing/2014/main" id="{66CFF012-8554-17E8-6A4F-353D1B150C86}"/>
              </a:ext>
            </a:extLst>
          </p:cNvPr>
          <p:cNvPicPr>
            <a:picLocks noChangeAspect="1"/>
          </p:cNvPicPr>
          <p:nvPr/>
        </p:nvPicPr>
        <p:blipFill>
          <a:blip r:embed="Rb15b0cba2fb0491a"/>
          <a:stretch>
            <a:fillRect/>
          </a:stretch>
        </p:blipFill>
        <p:spPr>
          <a:xfrm>
            <a:off x="14139848" y="11810207"/>
            <a:ext cx="11829876" cy="6169945"/>
          </a:xfrm>
          <a:prstGeom prst="rect">
            <a:avLst/>
          </a:prstGeom>
        </p:spPr>
      </p:pic>
      <p:sp>
        <p:nvSpPr>
          <p:cNvPr id="30" name="Rectangle 3">
            <a:extLst>
              <a:ext uri="{FF2B5EF4-FFF2-40B4-BE49-F238E27FC236}">
                <a16:creationId xmlns:a16="http://schemas.microsoft.com/office/drawing/2014/main" id="{283F568A-EC96-679E-CEC2-033B79C8C9E3}"/>
              </a:ext>
            </a:extLst>
          </p:cNvPr>
          <p:cNvSpPr>
            <a:spLocks noChangeArrowheads="1"/>
          </p:cNvSpPr>
          <p:nvPr/>
        </p:nvSpPr>
        <p:spPr bwMode="auto">
          <a:xfrm>
            <a:off x="152400" y="-32266"/>
            <a:ext cx="420500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pt-BR" altLang="pt-BR" sz="1800" b="0" i="0" u="none" strike="noStrike" cap="none" normalizeH="0" baseline="0" dirty="0">
                <a:ln>
                  <a:noFill/>
                </a:ln>
                <a:solidFill>
                  <a:schemeClr val="tx1"/>
                </a:solidFill>
                <a:effectLst/>
                <a:latin typeface="Arial" panose="020B0604020202020204" pitchFamily="34" charset="0"/>
              </a:rPr>
              <a:t>.</a:t>
            </a:r>
          </a:p>
        </p:txBody>
      </p:sp>
      <p:pic>
        <p:nvPicPr>
          <p:cNvPr id="1029" name="Picture 5" descr="Faça graduação no UNITPAC">
            <a:extLst>
              <a:ext uri="{FF2B5EF4-FFF2-40B4-BE49-F238E27FC236}">
                <a16:creationId xmlns:a16="http://schemas.microsoft.com/office/drawing/2014/main" id="{1E83C92D-3CEF-1118-03B6-8F8ECD5AFD50}"/>
              </a:ext>
            </a:extLst>
          </p:cNvPr>
          <p:cNvPicPr>
            <a:picLocks noChangeAspect="1" noChangeArrowheads="1"/>
          </p:cNvPicPr>
          <p:nvPr/>
        </p:nvPicPr>
        <p:blipFill>
          <a:blip r:embed="R693ddb1a8b6c4fa0">
            <a:extLst>
              <a:ext uri="{28A0092B-C50C-407E-A947-70E740481C1C}">
                <a14:useLocalDpi xmlns:a14="http://schemas.microsoft.com/office/drawing/2010/main" val="0"/>
              </a:ext>
            </a:extLst>
          </a:blip>
          <a:srcRect/>
          <a:stretch>
            <a:fillRect/>
          </a:stretch>
        </p:blipFill>
        <p:spPr bwMode="auto">
          <a:xfrm>
            <a:off x="1423533" y="5323129"/>
            <a:ext cx="5964679" cy="179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3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3920ff465ad6422c">
            <a:extLst>
              <a:ext uri="{28A0092B-C50C-407E-A947-70E740481C1C}">
                <a14:useLocalDpi xmlns:a14="http://schemas.microsoft.com/office/drawing/2010/main" val="0"/>
              </a:ext>
            </a:extLst>
          </a:blip>
          <a:stretch>
            <a:fillRect/>
          </a:stretch>
        </p:blipFill>
        <p:spPr>
          <a:xfrm>
            <a:off x="602907" y="-34222"/>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5e2f45ec823f443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xmlns="" id="{B4A8323F-F76B-7656-1176-6C5817981E8E}"/>
              </a:ext>
            </a:extLst>
          </p:cNvPr>
          <p:cNvSpPr txBox="1"/>
          <p:nvPr/>
        </p:nvSpPr>
        <p:spPr>
          <a:xfrm>
            <a:off x="7567449" y="4578694"/>
            <a:ext cx="20432110" cy="5632311"/>
          </a:xfrm>
          <a:prstGeom prst="rect">
            <a:avLst/>
          </a:prstGeom>
          <a:noFill/>
        </p:spPr>
        <p:txBody>
          <a:bodyPr wrap="square" numCol="2" rtlCol="0">
            <a:spAutoFit/>
          </a:bodyPr>
          <a:lstStyle/>
          <a:p>
            <a:r>
              <a:rPr lang="pt-BR" sz="3600" dirty="0">
                <a:latin typeface="Calibri" panose="020F0502020204030204" pitchFamily="34" charset="0"/>
                <a:cs typeface="Calibri" panose="020F0502020204030204" pitchFamily="34" charset="0"/>
              </a:rPr>
              <a:t>Autores</a:t>
            </a:r>
            <a:r>
              <a:rPr lang="pt-BR" sz="3600" dirty="0">
                <a:latin typeface="Calibri" panose="020F0502020204030204" pitchFamily="34" charset="0"/>
                <a:cs typeface="Calibri" panose="020F0502020204030204" pitchFamily="34" charset="0"/>
              </a:rPr>
              <a:t>: Carolina </a:t>
            </a:r>
            <a:r>
              <a:rPr lang="pt-BR" sz="3600" dirty="0">
                <a:latin typeface="Calibri" panose="020F0502020204030204" pitchFamily="34" charset="0"/>
                <a:cs typeface="Calibri" panose="020F0502020204030204" pitchFamily="34" charset="0"/>
              </a:rPr>
              <a:t>Pereira Vieira – Médica especialista, IOG.</a:t>
            </a:r>
          </a:p>
          <a:p>
            <a:r>
              <a:rPr lang="pt-BR" sz="3600" dirty="0">
                <a:latin typeface="Calibri" panose="020F0502020204030204" pitchFamily="34" charset="0"/>
                <a:cs typeface="Calibri" panose="020F0502020204030204" pitchFamily="34" charset="0"/>
              </a:rPr>
              <a:t>Rebecca Gomes Moura Bastos– Médica residente, IOG.</a:t>
            </a:r>
          </a:p>
          <a:p>
            <a:r>
              <a:rPr lang="pt-BR" sz="3600" dirty="0">
                <a:latin typeface="Calibri" panose="020F0502020204030204" pitchFamily="34" charset="0"/>
                <a:cs typeface="Calibri" panose="020F0502020204030204" pitchFamily="34" charset="0"/>
              </a:rPr>
              <a:t>Rafaela Gonçalves Barbosa – Médica residente, IOG.</a:t>
            </a:r>
          </a:p>
          <a:p>
            <a:r>
              <a:rPr lang="pt-BR" sz="3600" dirty="0" err="1">
                <a:latin typeface="Calibri" panose="020F0502020204030204" pitchFamily="34" charset="0"/>
                <a:cs typeface="Calibri" panose="020F0502020204030204" pitchFamily="34" charset="0"/>
              </a:rPr>
              <a:t>Edimar</a:t>
            </a:r>
            <a:r>
              <a:rPr lang="pt-BR" sz="3600" dirty="0">
                <a:latin typeface="Calibri" panose="020F0502020204030204" pitchFamily="34" charset="0"/>
                <a:cs typeface="Calibri" panose="020F0502020204030204" pitchFamily="34" charset="0"/>
              </a:rPr>
              <a:t> Gomes Custódio Júnior– Médico residente, IOG.</a:t>
            </a:r>
          </a:p>
          <a:p>
            <a:r>
              <a:rPr lang="pt-BR" sz="3600" dirty="0">
                <a:latin typeface="Calibri" panose="020F0502020204030204" pitchFamily="34" charset="0"/>
                <a:cs typeface="Calibri" panose="020F0502020204030204" pitchFamily="34" charset="0"/>
              </a:rPr>
              <a:t>Adriano Ferro </a:t>
            </a:r>
            <a:r>
              <a:rPr lang="pt-BR" sz="3600" dirty="0" err="1">
                <a:latin typeface="Calibri" panose="020F0502020204030204" pitchFamily="34" charset="0"/>
                <a:cs typeface="Calibri" panose="020F0502020204030204" pitchFamily="34" charset="0"/>
              </a:rPr>
              <a:t>Rotondano</a:t>
            </a:r>
            <a:r>
              <a:rPr lang="pt-BR" sz="3600" dirty="0">
                <a:latin typeface="Calibri" panose="020F0502020204030204" pitchFamily="34" charset="0"/>
                <a:cs typeface="Calibri" panose="020F0502020204030204" pitchFamily="34" charset="0"/>
              </a:rPr>
              <a:t>  – Médico residente, IOG.</a:t>
            </a:r>
          </a:p>
          <a:p>
            <a:r>
              <a:rPr lang="pt-BR" sz="3600" dirty="0">
                <a:latin typeface="Calibri" panose="020F0502020204030204" pitchFamily="34" charset="0"/>
                <a:cs typeface="Calibri" panose="020F0502020204030204" pitchFamily="34" charset="0"/>
              </a:rPr>
              <a:t>Marcos Vinicius Amorim Silva – Médico residente, IOG.</a:t>
            </a:r>
          </a:p>
          <a:p>
            <a:r>
              <a:rPr lang="pt-BR" sz="3600" dirty="0">
                <a:latin typeface="Calibri" panose="020F0502020204030204" pitchFamily="34" charset="0"/>
                <a:cs typeface="Calibri" panose="020F0502020204030204" pitchFamily="34" charset="0"/>
              </a:rPr>
              <a:t>Vinicius Ribamar </a:t>
            </a:r>
            <a:r>
              <a:rPr lang="pt-BR" sz="3600" dirty="0" err="1">
                <a:latin typeface="Calibri" panose="020F0502020204030204" pitchFamily="34" charset="0"/>
                <a:cs typeface="Calibri" panose="020F0502020204030204" pitchFamily="34" charset="0"/>
              </a:rPr>
              <a:t>Gonçvalves</a:t>
            </a:r>
            <a:r>
              <a:rPr lang="pt-BR" sz="3600" dirty="0">
                <a:latin typeface="Calibri" panose="020F0502020204030204" pitchFamily="34" charset="0"/>
                <a:cs typeface="Calibri" panose="020F0502020204030204" pitchFamily="34" charset="0"/>
              </a:rPr>
              <a:t> Moreira – Médico residente, IOG.</a:t>
            </a:r>
          </a:p>
          <a:p>
            <a:r>
              <a:rPr lang="pt-BR" sz="3600" dirty="0" err="1">
                <a:latin typeface="Calibri" panose="020F0502020204030204" pitchFamily="34" charset="0"/>
                <a:cs typeface="Calibri" panose="020F0502020204030204" pitchFamily="34" charset="0"/>
              </a:rPr>
              <a:t>Karllos</a:t>
            </a:r>
            <a:r>
              <a:rPr lang="pt-BR" sz="3600" dirty="0">
                <a:latin typeface="Calibri" panose="020F0502020204030204" pitchFamily="34" charset="0"/>
                <a:cs typeface="Calibri" panose="020F0502020204030204" pitchFamily="34" charset="0"/>
              </a:rPr>
              <a:t> </a:t>
            </a:r>
            <a:r>
              <a:rPr lang="pt-BR" sz="3600" dirty="0" err="1">
                <a:latin typeface="Calibri" panose="020F0502020204030204" pitchFamily="34" charset="0"/>
                <a:cs typeface="Calibri" panose="020F0502020204030204" pitchFamily="34" charset="0"/>
              </a:rPr>
              <a:t>Adryano</a:t>
            </a:r>
            <a:r>
              <a:rPr lang="pt-BR" sz="3600" dirty="0">
                <a:latin typeface="Calibri" panose="020F0502020204030204" pitchFamily="34" charset="0"/>
                <a:cs typeface="Calibri" panose="020F0502020204030204" pitchFamily="34" charset="0"/>
              </a:rPr>
              <a:t> </a:t>
            </a:r>
            <a:r>
              <a:rPr lang="pt-BR" sz="3600" dirty="0" err="1">
                <a:latin typeface="Calibri" panose="020F0502020204030204" pitchFamily="34" charset="0"/>
                <a:cs typeface="Calibri" panose="020F0502020204030204" pitchFamily="34" charset="0"/>
              </a:rPr>
              <a:t>Priscinotte</a:t>
            </a:r>
            <a:r>
              <a:rPr lang="pt-BR" sz="3600" dirty="0">
                <a:latin typeface="Calibri" panose="020F0502020204030204" pitchFamily="34" charset="0"/>
                <a:cs typeface="Calibri" panose="020F0502020204030204" pitchFamily="34" charset="0"/>
              </a:rPr>
              <a:t> Rodrigues Lima–Médico especialista</a:t>
            </a:r>
          </a:p>
          <a:p>
            <a:r>
              <a:rPr lang="pt-BR" sz="3600" dirty="0">
                <a:latin typeface="Calibri" panose="020F0502020204030204" pitchFamily="34" charset="0"/>
                <a:cs typeface="Calibri" panose="020F0502020204030204" pitchFamily="34" charset="0"/>
              </a:rPr>
              <a:t>Francisco Cavalcante Ramiro – Médico chefe do serviço de quadril e trauma - IOG</a:t>
            </a:r>
          </a:p>
          <a:p>
            <a:endParaRPr lang="pt-BR" sz="3600" dirty="0"/>
          </a:p>
        </p:txBody>
      </p:sp>
      <p:sp>
        <p:nvSpPr>
          <p:cNvPr id="5" name="Retângulo 4">
            <a:extLst>
              <a:ext uri="{FF2B5EF4-FFF2-40B4-BE49-F238E27FC236}">
                <a16:creationId xmlns:a16="http://schemas.microsoft.com/office/drawing/2014/main" xmlns="" id="{3007A07D-72E4-76F5-FAC4-1A20576BB004}"/>
              </a:ext>
            </a:extLst>
          </p:cNvPr>
          <p:cNvSpPr/>
          <p:nvPr/>
        </p:nvSpPr>
        <p:spPr>
          <a:xfrm>
            <a:off x="1570798" y="9112468"/>
            <a:ext cx="24638000" cy="1569660"/>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latin typeface="Calibri" panose="020F0502020204030204" pitchFamily="34" charset="0"/>
                <a:cs typeface="Calibri" panose="020F0502020204030204" pitchFamily="34" charset="0"/>
              </a:rPr>
              <a:t>FIXAÇÃO COM PLACA BLOQUEADA DE FRATURA PERIPROTETICA DO FEMUR APÓS SEQUENCIAS DE FALHAS: RELATO DE CASO</a:t>
            </a:r>
          </a:p>
        </p:txBody>
      </p:sp>
      <p:sp>
        <p:nvSpPr>
          <p:cNvPr id="6" name="CaixaDeTexto 5">
            <a:extLst>
              <a:ext uri="{FF2B5EF4-FFF2-40B4-BE49-F238E27FC236}">
                <a16:creationId xmlns:a16="http://schemas.microsoft.com/office/drawing/2014/main" xmlns=""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a16="http://schemas.microsoft.com/office/drawing/2014/main" xmlns="" id="{790DF04B-0EA8-686F-EEE1-656E54E2771F}"/>
              </a:ext>
            </a:extLst>
          </p:cNvPr>
          <p:cNvSpPr txBox="1"/>
          <p:nvPr/>
        </p:nvSpPr>
        <p:spPr>
          <a:xfrm>
            <a:off x="1189537" y="16857773"/>
            <a:ext cx="13188616" cy="193899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Relatar um caso de fratura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periprotética</a:t>
            </a:r>
            <a:r>
              <a:rPr lang="pt-BR" sz="4000" dirty="0">
                <a:effectLst/>
                <a:latin typeface="Calibri" panose="020F0502020204030204" pitchFamily="34" charset="0"/>
                <a:ea typeface="Times New Roman" panose="02020603050405020304" pitchFamily="18" charset="0"/>
                <a:cs typeface="Calibri" panose="020F0502020204030204" pitchFamily="34" charset="0"/>
              </a:rPr>
              <a:t> Vancouver tipo C em paciente com síndrome de Down e discutir a conduta terapêutica.</a:t>
            </a:r>
          </a:p>
        </p:txBody>
      </p:sp>
      <p:sp>
        <p:nvSpPr>
          <p:cNvPr id="11" name="CaixaDeTexto 10">
            <a:extLst>
              <a:ext uri="{FF2B5EF4-FFF2-40B4-BE49-F238E27FC236}">
                <a16:creationId xmlns:a16="http://schemas.microsoft.com/office/drawing/2014/main" xmlns=""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xmlns="" id="{6017FC5B-1552-BBE6-714F-03D2C1E15166}"/>
              </a:ext>
            </a:extLst>
          </p:cNvPr>
          <p:cNvSpPr txBox="1"/>
          <p:nvPr/>
        </p:nvSpPr>
        <p:spPr>
          <a:xfrm>
            <a:off x="1189635" y="19198271"/>
            <a:ext cx="13188518" cy="3662541"/>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Estudo do tipo relato de caso. Avaliou-se um paciente com síndrome de Down que apresentou fratura Vancouver C após ATQ. Foram considerados exames clínicos, radiológicos e evolução pós-operatória. Revisou-se literatura científica indexada na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PubMed</a:t>
            </a:r>
            <a:r>
              <a:rPr lang="pt-BR" sz="4000" dirty="0">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xmlns="" id="{719ECD29-8E79-6688-896A-4EAA229BF9D3}"/>
              </a:ext>
            </a:extLst>
          </p:cNvPr>
          <p:cNvSpPr txBox="1"/>
          <p:nvPr/>
        </p:nvSpPr>
        <p:spPr>
          <a:xfrm>
            <a:off x="1189438" y="18650902"/>
            <a:ext cx="307365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xmlns="" id="{64CB81E8-652F-E054-B2B9-7A9F1A2A1E7D}"/>
              </a:ext>
            </a:extLst>
          </p:cNvPr>
          <p:cNvSpPr txBox="1"/>
          <p:nvPr/>
        </p:nvSpPr>
        <p:spPr>
          <a:xfrm>
            <a:off x="1087693" y="23343498"/>
            <a:ext cx="13290459" cy="378565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Inicialmente tratada com placa LISS curta, a fratura apresentou soltura proximal após uma semana. Nova tentativa com placa LISS longa e parafusos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monocorticais</a:t>
            </a:r>
            <a:r>
              <a:rPr lang="pt-BR" sz="4000" dirty="0">
                <a:effectLst/>
                <a:latin typeface="Calibri" panose="020F0502020204030204" pitchFamily="34" charset="0"/>
                <a:ea typeface="Times New Roman" panose="02020603050405020304" pitchFamily="18" charset="0"/>
                <a:cs typeface="Calibri" panose="020F0502020204030204" pitchFamily="34" charset="0"/>
              </a:rPr>
              <a:t> também falhou. O paciente foi submetido à fixação com placa em ponte longa, evoluindo com consolidação óssea e boa função após seis meses.</a:t>
            </a:r>
          </a:p>
        </p:txBody>
      </p:sp>
      <p:sp>
        <p:nvSpPr>
          <p:cNvPr id="16" name="CaixaDeTexto 15">
            <a:extLst>
              <a:ext uri="{FF2B5EF4-FFF2-40B4-BE49-F238E27FC236}">
                <a16:creationId xmlns:a16="http://schemas.microsoft.com/office/drawing/2014/main" xmlns="" id="{A826B188-9A62-BD2B-FD17-AF4A01CDC365}"/>
              </a:ext>
            </a:extLst>
          </p:cNvPr>
          <p:cNvSpPr txBox="1"/>
          <p:nvPr/>
        </p:nvSpPr>
        <p:spPr>
          <a:xfrm>
            <a:off x="1143309" y="22476033"/>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xmlns="" id="{C9801DE1-BE9C-91B4-8E6A-5E2F98EA3E2B}"/>
              </a:ext>
            </a:extLst>
          </p:cNvPr>
          <p:cNvSpPr txBox="1"/>
          <p:nvPr/>
        </p:nvSpPr>
        <p:spPr>
          <a:xfrm>
            <a:off x="15215877" y="19965126"/>
            <a:ext cx="10992921" cy="7478970"/>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Fraturas Vancouver tipo C exigem fixação rígida com placas longas bloqueadas, parafusos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unicorticais</a:t>
            </a:r>
            <a:r>
              <a:rPr lang="pt-BR" sz="4000" dirty="0">
                <a:effectLst/>
                <a:latin typeface="Calibri" panose="020F0502020204030204" pitchFamily="34" charset="0"/>
                <a:ea typeface="Times New Roman" panose="02020603050405020304" pitchFamily="18" charset="0"/>
                <a:cs typeface="Calibri" panose="020F0502020204030204" pitchFamily="34" charset="0"/>
              </a:rPr>
              <a:t> e, se necessário,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cerclagem</a:t>
            </a:r>
            <a:r>
              <a:rPr lang="pt-BR" sz="4000" dirty="0">
                <a:effectLst/>
                <a:latin typeface="Calibri" panose="020F0502020204030204" pitchFamily="34" charset="0"/>
                <a:ea typeface="Times New Roman" panose="02020603050405020304" pitchFamily="18" charset="0"/>
                <a:cs typeface="Calibri" panose="020F0502020204030204" pitchFamily="34" charset="0"/>
              </a:rPr>
              <a:t>. A falha inicial ocorreu por instabilidade proximal. A revisão com placa em ponte longa permitiu estabilidade e consolidação, conforme recomendado na literatura. O planejamento individualizado é essencial, principalmente em pacientes com fatores de risco.</a:t>
            </a:r>
          </a:p>
          <a:p>
            <a:pPr algn="just"/>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xmlns="" id="{B7AD82AB-87AF-5708-26D4-3AB73CB17AE3}"/>
              </a:ext>
            </a:extLst>
          </p:cNvPr>
          <p:cNvSpPr txBox="1"/>
          <p:nvPr/>
        </p:nvSpPr>
        <p:spPr>
          <a:xfrm>
            <a:off x="15228930" y="19241183"/>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xmlns="" id="{D70C7F32-77F2-4AA0-D017-04EBA42F3AC4}"/>
              </a:ext>
            </a:extLst>
          </p:cNvPr>
          <p:cNvSpPr txBox="1"/>
          <p:nvPr/>
        </p:nvSpPr>
        <p:spPr>
          <a:xfrm>
            <a:off x="15228930" y="26118737"/>
            <a:ext cx="10423697" cy="587853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As fraturas Vancouver C são desafiadoras. O uso de placas longas bloqueadas, com técnica adequada e foco na estabilidade, é fundamental. No caso apresentado, a abordagem final foi eficaz, com consolidação e boa recuperação funcional.</a:t>
            </a:r>
          </a:p>
          <a:p>
            <a:pPr algn="just"/>
            <a:r>
              <a:rPr lang="pt-BR" sz="1800" dirty="0">
                <a:effectLst/>
                <a:latin typeface="Times New Roman" panose="02020603050405020304" pitchFamily="18" charset="0"/>
                <a:ea typeface="Times New Roman" panose="02020603050405020304" pitchFamily="18" charset="0"/>
              </a:rPr>
              <a:t>.</a:t>
            </a:r>
            <a:r>
              <a:rPr lang="pt-BR" sz="4000" dirty="0">
                <a:effectLst/>
              </a:rPr>
              <a:t> </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xmlns="" id="{B2BFC977-3492-1383-FA2E-5AFF9694BF8D}"/>
              </a:ext>
            </a:extLst>
          </p:cNvPr>
          <p:cNvSpPr txBox="1"/>
          <p:nvPr/>
        </p:nvSpPr>
        <p:spPr>
          <a:xfrm>
            <a:off x="15228930" y="252363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xmlns="" id="{11AC0074-C1C8-4018-D601-2CB479214EDE}"/>
              </a:ext>
            </a:extLst>
          </p:cNvPr>
          <p:cNvSpPr txBox="1"/>
          <p:nvPr/>
        </p:nvSpPr>
        <p:spPr>
          <a:xfrm>
            <a:off x="15228930" y="31276393"/>
            <a:ext cx="12450205" cy="8771632"/>
          </a:xfrm>
          <a:prstGeom prst="rect">
            <a:avLst/>
          </a:prstGeom>
          <a:noFill/>
        </p:spPr>
        <p:txBody>
          <a:bodyPr wrap="square" rtlCol="0">
            <a:spAutoFit/>
          </a:bodyPr>
          <a:lstStyle/>
          <a:p>
            <a:pPr algn="just"/>
            <a:r>
              <a:rPr lang="pt-BR" sz="3600" dirty="0">
                <a:effectLst/>
                <a:latin typeface="Calibri" panose="020F0502020204030204" pitchFamily="34" charset="0"/>
                <a:ea typeface="Times New Roman" panose="02020603050405020304" pitchFamily="18" charset="0"/>
                <a:cs typeface="Calibri" panose="020F0502020204030204" pitchFamily="34" charset="0"/>
              </a:rPr>
              <a:t>PARK, S.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K</a:t>
            </a:r>
            <a:r>
              <a:rPr lang="pt-BR" sz="3600" dirty="0">
                <a:effectLst/>
                <a:latin typeface="Calibri" panose="020F0502020204030204" pitchFamily="34" charset="0"/>
                <a:ea typeface="Times New Roman" panose="02020603050405020304" pitchFamily="18" charset="0"/>
                <a:cs typeface="Calibri" panose="020F0502020204030204" pitchFamily="34" charset="0"/>
              </a:rPr>
              <a:t>.; KIM,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Y</a:t>
            </a:r>
            <a:r>
              <a:rPr lang="pt-BR" sz="3600" dirty="0">
                <a:effectLst/>
                <a:latin typeface="Calibri" panose="020F0502020204030204" pitchFamily="34" charset="0"/>
                <a:ea typeface="Times New Roman" panose="02020603050405020304" pitchFamily="18" charset="0"/>
                <a:cs typeface="Calibri" panose="020F0502020204030204" pitchFamily="34" charset="0"/>
              </a:rPr>
              <a:t>. G.; KIM, S.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Y</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Treatment</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of</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periprosthetic</a:t>
            </a:r>
            <a:r>
              <a:rPr lang="pt-BR" sz="3600" dirty="0">
                <a:effectLst/>
                <a:latin typeface="Calibri" panose="020F0502020204030204" pitchFamily="34" charset="0"/>
                <a:ea typeface="Times New Roman" panose="02020603050405020304" pitchFamily="18" charset="0"/>
                <a:cs typeface="Calibri" panose="020F0502020204030204" pitchFamily="34" charset="0"/>
              </a:rPr>
              <a:t> femoral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fractures</a:t>
            </a:r>
            <a:r>
              <a:rPr lang="pt-BR" sz="3600" dirty="0">
                <a:effectLst/>
                <a:latin typeface="Calibri" panose="020F0502020204030204" pitchFamily="34" charset="0"/>
                <a:ea typeface="Times New Roman" panose="02020603050405020304" pitchFamily="18" charset="0"/>
                <a:cs typeface="Calibri" panose="020F0502020204030204" pitchFamily="34" charset="0"/>
              </a:rPr>
              <a:t> in hip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arthroplasty</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Clinics</a:t>
            </a:r>
            <a:r>
              <a:rPr lang="pt-BR" sz="3600" dirty="0">
                <a:effectLst/>
                <a:latin typeface="Calibri" panose="020F0502020204030204" pitchFamily="34" charset="0"/>
                <a:ea typeface="Times New Roman" panose="02020603050405020304" pitchFamily="18" charset="0"/>
                <a:cs typeface="Calibri" panose="020F0502020204030204" pitchFamily="34" charset="0"/>
              </a:rPr>
              <a:t> in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Orthopedic</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Surgery</a:t>
            </a:r>
            <a:r>
              <a:rPr lang="pt-BR" sz="3600" dirty="0">
                <a:effectLst/>
                <a:latin typeface="Calibri" panose="020F0502020204030204" pitchFamily="34" charset="0"/>
                <a:ea typeface="Times New Roman" panose="02020603050405020304" pitchFamily="18" charset="0"/>
                <a:cs typeface="Calibri" panose="020F0502020204030204" pitchFamily="34" charset="0"/>
              </a:rPr>
              <a:t>, v. 3,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n</a:t>
            </a:r>
            <a:r>
              <a:rPr lang="pt-BR" sz="3600" dirty="0">
                <a:effectLst/>
                <a:latin typeface="Calibri" panose="020F0502020204030204" pitchFamily="34" charset="0"/>
                <a:ea typeface="Times New Roman" panose="02020603050405020304" pitchFamily="18" charset="0"/>
                <a:cs typeface="Calibri" panose="020F0502020204030204" pitchFamily="34" charset="0"/>
              </a:rPr>
              <a:t>. 2, p. 101–106, 2011. Disponível em: https://</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www.ncbi.nlm.nih.gov</a:t>
            </a:r>
            <a:r>
              <a:rPr lang="pt-BR" sz="3600" dirty="0">
                <a:effectLst/>
                <a:latin typeface="Calibri" panose="020F0502020204030204" pitchFamily="34" charset="0"/>
                <a:ea typeface="Times New Roman" panose="02020603050405020304" pitchFamily="18" charset="0"/>
                <a:cs typeface="Calibri" panose="020F0502020204030204" pitchFamily="34" charset="0"/>
              </a:rPr>
              <a:t>/</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pmc</a:t>
            </a:r>
            <a:r>
              <a:rPr lang="pt-BR" sz="3600" dirty="0">
                <a:effectLst/>
                <a:latin typeface="Calibri" panose="020F0502020204030204" pitchFamily="34" charset="0"/>
                <a:ea typeface="Times New Roman" panose="02020603050405020304" pitchFamily="18" charset="0"/>
                <a:cs typeface="Calibri" panose="020F0502020204030204" pitchFamily="34" charset="0"/>
              </a:rPr>
              <a:t>/</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articles</a:t>
            </a:r>
            <a:r>
              <a:rPr lang="pt-BR" sz="3600" dirty="0">
                <a:effectLst/>
                <a:latin typeface="Calibri" panose="020F0502020204030204" pitchFamily="34" charset="0"/>
                <a:ea typeface="Times New Roman" panose="02020603050405020304" pitchFamily="18" charset="0"/>
                <a:cs typeface="Calibri" panose="020F0502020204030204" pitchFamily="34" charset="0"/>
              </a:rPr>
              <a:t>/PMC3095779/. Acesso em: 9 abr. 2025.</a:t>
            </a:r>
          </a:p>
          <a:p>
            <a:pPr algn="just"/>
            <a:endParaRPr lang="pt-BR" sz="36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pt-BR" sz="3600" dirty="0">
                <a:effectLst/>
                <a:latin typeface="Calibri" panose="020F0502020204030204" pitchFamily="34" charset="0"/>
                <a:ea typeface="Times New Roman" panose="02020603050405020304" pitchFamily="18" charset="0"/>
                <a:cs typeface="Calibri" panose="020F0502020204030204" pitchFamily="34" charset="0"/>
              </a:rPr>
              <a:t>TRIEB,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K</a:t>
            </a:r>
            <a:r>
              <a:rPr lang="pt-BR" sz="3600" dirty="0">
                <a:effectLst/>
                <a:latin typeface="Calibri" panose="020F0502020204030204" pitchFamily="34" charset="0"/>
                <a:ea typeface="Times New Roman" panose="02020603050405020304" pitchFamily="18" charset="0"/>
                <a:cs typeface="Calibri" panose="020F0502020204030204" pitchFamily="34" charset="0"/>
              </a:rPr>
              <a:t>.; FIALA, R.; BRIGLAUER, C.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Osteosynthesis</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of</a:t>
            </a:r>
            <a:r>
              <a:rPr lang="pt-BR" sz="3600" dirty="0">
                <a:effectLst/>
                <a:latin typeface="Calibri" panose="020F0502020204030204" pitchFamily="34" charset="0"/>
                <a:ea typeface="Times New Roman" panose="02020603050405020304" pitchFamily="18" charset="0"/>
                <a:cs typeface="Calibri" panose="020F0502020204030204" pitchFamily="34" charset="0"/>
              </a:rPr>
              <a:t> bilateral Vancouver B2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periprosthetic</a:t>
            </a:r>
            <a:r>
              <a:rPr lang="pt-BR" sz="3600" dirty="0">
                <a:effectLst/>
                <a:latin typeface="Calibri" panose="020F0502020204030204" pitchFamily="34" charset="0"/>
                <a:ea typeface="Times New Roman" panose="02020603050405020304" pitchFamily="18" charset="0"/>
                <a:cs typeface="Calibri" panose="020F0502020204030204" pitchFamily="34" charset="0"/>
              </a:rPr>
              <a:t> femoral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fracture</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after</a:t>
            </a:r>
            <a:r>
              <a:rPr lang="pt-BR" sz="3600" dirty="0">
                <a:effectLst/>
                <a:latin typeface="Calibri" panose="020F0502020204030204" pitchFamily="34" charset="0"/>
                <a:ea typeface="Times New Roman" panose="02020603050405020304" pitchFamily="18" charset="0"/>
                <a:cs typeface="Calibri" panose="020F0502020204030204" pitchFamily="34" charset="0"/>
              </a:rPr>
              <a:t> a bilateral RM® total hip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arthroplasty</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at</a:t>
            </a:r>
            <a:r>
              <a:rPr lang="pt-BR" sz="3600" dirty="0">
                <a:effectLst/>
                <a:latin typeface="Calibri" panose="020F0502020204030204" pitchFamily="34" charset="0"/>
                <a:ea typeface="Times New Roman" panose="02020603050405020304" pitchFamily="18" charset="0"/>
                <a:cs typeface="Calibri" panose="020F0502020204030204" pitchFamily="34" charset="0"/>
              </a:rPr>
              <a:t> 24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and</a:t>
            </a:r>
            <a:r>
              <a:rPr lang="pt-BR" sz="3600" dirty="0">
                <a:effectLst/>
                <a:latin typeface="Calibri" panose="020F0502020204030204" pitchFamily="34" charset="0"/>
                <a:ea typeface="Times New Roman" panose="02020603050405020304" pitchFamily="18" charset="0"/>
                <a:cs typeface="Calibri" panose="020F0502020204030204" pitchFamily="34" charset="0"/>
              </a:rPr>
              <a:t> 21-years follow-up: A case report.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International</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Journal</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of</a:t>
            </a:r>
            <a:r>
              <a:rPr lang="pt-BR" sz="3600" dirty="0">
                <a:effectLst/>
                <a:latin typeface="Calibri" panose="020F0502020204030204" pitchFamily="34" charset="0"/>
                <a:ea typeface="Times New Roman" panose="02020603050405020304" pitchFamily="18" charset="0"/>
                <a:cs typeface="Calibri" panose="020F0502020204030204" pitchFamily="34" charset="0"/>
              </a:rPr>
              <a:t>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Surgery</a:t>
            </a:r>
            <a:r>
              <a:rPr lang="pt-BR" sz="3600" dirty="0">
                <a:effectLst/>
                <a:latin typeface="Calibri" panose="020F0502020204030204" pitchFamily="34" charset="0"/>
                <a:ea typeface="Times New Roman" panose="02020603050405020304" pitchFamily="18" charset="0"/>
                <a:cs typeface="Calibri" panose="020F0502020204030204" pitchFamily="34" charset="0"/>
              </a:rPr>
              <a:t> Case </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Reports</a:t>
            </a:r>
            <a:r>
              <a:rPr lang="pt-BR" sz="3600" dirty="0">
                <a:effectLst/>
                <a:latin typeface="Calibri" panose="020F0502020204030204" pitchFamily="34" charset="0"/>
                <a:ea typeface="Times New Roman" panose="02020603050405020304" pitchFamily="18" charset="0"/>
                <a:cs typeface="Calibri" panose="020F0502020204030204" pitchFamily="34" charset="0"/>
              </a:rPr>
              <a:t>, v. 60, p. 273–277, 2019. Disponível em: https://</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www.ncbi.nlm.nih.gov</a:t>
            </a:r>
            <a:r>
              <a:rPr lang="pt-BR" sz="3600" dirty="0">
                <a:effectLst/>
                <a:latin typeface="Calibri" panose="020F0502020204030204" pitchFamily="34" charset="0"/>
                <a:ea typeface="Times New Roman" panose="02020603050405020304" pitchFamily="18" charset="0"/>
                <a:cs typeface="Calibri" panose="020F0502020204030204" pitchFamily="34" charset="0"/>
              </a:rPr>
              <a:t>/</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pmc</a:t>
            </a:r>
            <a:r>
              <a:rPr lang="pt-BR" sz="3600" dirty="0">
                <a:effectLst/>
                <a:latin typeface="Calibri" panose="020F0502020204030204" pitchFamily="34" charset="0"/>
                <a:ea typeface="Times New Roman" panose="02020603050405020304" pitchFamily="18" charset="0"/>
                <a:cs typeface="Calibri" panose="020F0502020204030204" pitchFamily="34" charset="0"/>
              </a:rPr>
              <a:t>/</a:t>
            </a:r>
            <a:r>
              <a:rPr lang="pt-BR" sz="3600" dirty="0" err="1">
                <a:effectLst/>
                <a:latin typeface="Calibri" panose="020F0502020204030204" pitchFamily="34" charset="0"/>
                <a:ea typeface="Times New Roman" panose="02020603050405020304" pitchFamily="18" charset="0"/>
                <a:cs typeface="Calibri" panose="020F0502020204030204" pitchFamily="34" charset="0"/>
              </a:rPr>
              <a:t>articles</a:t>
            </a:r>
            <a:r>
              <a:rPr lang="pt-BR" sz="3600" dirty="0">
                <a:effectLst/>
                <a:latin typeface="Calibri" panose="020F0502020204030204" pitchFamily="34" charset="0"/>
                <a:ea typeface="Times New Roman" panose="02020603050405020304" pitchFamily="18" charset="0"/>
                <a:cs typeface="Calibri" panose="020F0502020204030204" pitchFamily="34" charset="0"/>
              </a:rPr>
              <a:t>/PMC6581984/. Acesso em: 9 abr. 2025.</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xmlns="" id="{8A7BD139-0A03-BF1D-EB75-D7E215E276C8}"/>
              </a:ext>
            </a:extLst>
          </p:cNvPr>
          <p:cNvSpPr txBox="1"/>
          <p:nvPr/>
        </p:nvSpPr>
        <p:spPr>
          <a:xfrm>
            <a:off x="15228930" y="30471956"/>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d27437fcbc56416a"/>
          <a:stretch>
            <a:fillRect/>
          </a:stretch>
        </p:blipFill>
        <p:spPr>
          <a:xfrm>
            <a:off x="2372349" y="5331027"/>
            <a:ext cx="3075970" cy="2274568"/>
          </a:xfrm>
          <a:prstGeom prst="rect">
            <a:avLst/>
          </a:prstGeom>
        </p:spPr>
      </p:pic>
      <p:sp>
        <p:nvSpPr>
          <p:cNvPr id="32" name="CaixaDeTexto 10">
            <a:extLst>
              <a:ext uri="{FF2B5EF4-FFF2-40B4-BE49-F238E27FC236}">
                <a16:creationId xmlns:a16="http://schemas.microsoft.com/office/drawing/2014/main" xmlns="" id="{A32E23BE-436F-032A-622B-A66EAF16BD5C}"/>
              </a:ext>
            </a:extLst>
          </p:cNvPr>
          <p:cNvSpPr txBox="1"/>
          <p:nvPr/>
        </p:nvSpPr>
        <p:spPr>
          <a:xfrm>
            <a:off x="1189438" y="16384394"/>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p>
        </p:txBody>
      </p:sp>
      <p:sp>
        <p:nvSpPr>
          <p:cNvPr id="33" name="CaixaDeTexto 7">
            <a:extLst>
              <a:ext uri="{FF2B5EF4-FFF2-40B4-BE49-F238E27FC236}">
                <a16:creationId xmlns:a16="http://schemas.microsoft.com/office/drawing/2014/main" xmlns="" id="{790DF04B-0EA8-686F-EEE1-656E54E2771F}"/>
              </a:ext>
            </a:extLst>
          </p:cNvPr>
          <p:cNvSpPr txBox="1"/>
          <p:nvPr/>
        </p:nvSpPr>
        <p:spPr>
          <a:xfrm>
            <a:off x="1189439" y="11398127"/>
            <a:ext cx="13188714" cy="5632311"/>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As fraturas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periprotéticas</a:t>
            </a:r>
            <a:r>
              <a:rPr lang="pt-BR" sz="4000" dirty="0">
                <a:effectLst/>
                <a:latin typeface="Calibri" panose="020F0502020204030204" pitchFamily="34" charset="0"/>
                <a:ea typeface="Times New Roman" panose="02020603050405020304" pitchFamily="18" charset="0"/>
                <a:cs typeface="Calibri" panose="020F0502020204030204" pitchFamily="34" charset="0"/>
              </a:rPr>
              <a:t> do fêmur representam complicação relevante após artroplastia total do quadril (ATQ), exigindo conduta criteriosa. A classificação de Vancouver orienta o tratamento dessas lesões. Fraturas do tipo C ocorrem distalmente ao implante, com prótese estável e estoque ósseo adequado. Em pacientes com síndrome de Down, há maior predisposição por osteopenia e risco de quedas, o que complica o manejo cirúrgico e a recuperação.</a:t>
            </a:r>
          </a:p>
          <a:p>
            <a:pPr algn="just"/>
            <a:endParaRPr lang="pt-BR" sz="4000" dirty="0">
              <a:latin typeface="Calibri" panose="020F0502020204030204" pitchFamily="34" charset="0"/>
              <a:cs typeface="Calibri" panose="020F0502020204030204" pitchFamily="34" charset="0"/>
            </a:endParaRPr>
          </a:p>
        </p:txBody>
      </p:sp>
      <p:pic>
        <p:nvPicPr>
          <p:cNvPr id="23" name="Imagem 22"/>
          <p:cNvPicPr/>
          <p:nvPr/>
        </p:nvPicPr>
        <p:blipFill rotWithShape="1">
          <a:blip r:embed="R6dc86dd518eb4c0c"/>
          <a:srcRect l="32982" t="31292" r="27649" b="22361"/>
          <a:stretch/>
        </p:blipFill>
        <p:spPr bwMode="auto">
          <a:xfrm>
            <a:off x="662152" y="27454817"/>
            <a:ext cx="6577406" cy="5398408"/>
          </a:xfrm>
          <a:prstGeom prst="rect">
            <a:avLst/>
          </a:prstGeom>
          <a:noFill/>
          <a:ln w="9525">
            <a:noFill/>
            <a:miter lim="800000"/>
            <a:headEnd/>
            <a:tailEnd/>
          </a:ln>
        </p:spPr>
      </p:pic>
      <p:pic>
        <p:nvPicPr>
          <p:cNvPr id="28" name="Imagem 27"/>
          <p:cNvPicPr/>
          <p:nvPr/>
        </p:nvPicPr>
        <p:blipFill rotWithShape="1">
          <a:blip r:embed="R79d770d5aeba49b8"/>
          <a:srcRect l="43752" t="28251" r="36285" b="14512"/>
          <a:stretch/>
        </p:blipFill>
        <p:spPr bwMode="auto">
          <a:xfrm>
            <a:off x="190992" y="33927392"/>
            <a:ext cx="4664787" cy="5455867"/>
          </a:xfrm>
          <a:prstGeom prst="rect">
            <a:avLst/>
          </a:prstGeom>
          <a:noFill/>
          <a:ln w="9525">
            <a:noFill/>
            <a:miter lim="800000"/>
            <a:headEnd/>
            <a:tailEnd/>
          </a:ln>
        </p:spPr>
      </p:pic>
      <p:pic>
        <p:nvPicPr>
          <p:cNvPr id="30" name="Imagem 29"/>
          <p:cNvPicPr/>
          <p:nvPr/>
        </p:nvPicPr>
        <p:blipFill rotWithShape="1">
          <a:blip r:embed="R944f135620624f62"/>
          <a:srcRect l="33535" t="27711" r="31907" b="18813"/>
          <a:stretch/>
        </p:blipFill>
        <p:spPr bwMode="auto">
          <a:xfrm>
            <a:off x="5083071" y="33910233"/>
            <a:ext cx="5143928" cy="5473026"/>
          </a:xfrm>
          <a:prstGeom prst="rect">
            <a:avLst/>
          </a:prstGeom>
          <a:noFill/>
          <a:ln w="9525">
            <a:noFill/>
            <a:miter lim="800000"/>
            <a:headEnd/>
            <a:tailEnd/>
          </a:ln>
        </p:spPr>
      </p:pic>
      <p:pic>
        <p:nvPicPr>
          <p:cNvPr id="31" name="Imagem 30"/>
          <p:cNvPicPr/>
          <p:nvPr/>
        </p:nvPicPr>
        <p:blipFill rotWithShape="1">
          <a:blip r:embed="Rf552849dc13848ee"/>
          <a:srcRect l="39335" t="29800" r="31913" b="16562"/>
          <a:stretch/>
        </p:blipFill>
        <p:spPr bwMode="auto">
          <a:xfrm>
            <a:off x="8087430" y="27454817"/>
            <a:ext cx="4279139" cy="5305200"/>
          </a:xfrm>
          <a:prstGeom prst="rect">
            <a:avLst/>
          </a:prstGeom>
          <a:noFill/>
          <a:ln>
            <a:noFill/>
          </a:ln>
          <a:extLst>
            <a:ext uri="{53640926-AAD7-44D8-BBD7-CCE9431645EC}">
              <a14:shadowObscured xmlns:a14="http://schemas.microsoft.com/office/drawing/2010/main"/>
            </a:ext>
          </a:extLst>
        </p:spPr>
      </p:pic>
      <p:pic>
        <p:nvPicPr>
          <p:cNvPr id="34" name="Imagem 33"/>
          <p:cNvPicPr/>
          <p:nvPr/>
        </p:nvPicPr>
        <p:blipFill rotWithShape="1">
          <a:blip r:embed="R6369890c0f754a6c"/>
          <a:srcRect l="25754" t="30740" r="20447" b="16248"/>
          <a:stretch/>
        </p:blipFill>
        <p:spPr bwMode="auto">
          <a:xfrm>
            <a:off x="14831835" y="11142344"/>
            <a:ext cx="6509344" cy="6204536"/>
          </a:xfrm>
          <a:prstGeom prst="rect">
            <a:avLst/>
          </a:prstGeom>
          <a:noFill/>
          <a:ln>
            <a:noFill/>
          </a:ln>
          <a:extLst>
            <a:ext uri="{53640926-AAD7-44D8-BBD7-CCE9431645EC}">
              <a14:shadowObscured xmlns:a14="http://schemas.microsoft.com/office/drawing/2010/main"/>
            </a:ext>
          </a:extLst>
        </p:spPr>
      </p:pic>
      <p:pic>
        <p:nvPicPr>
          <p:cNvPr id="35" name="Imagem 34"/>
          <p:cNvPicPr/>
          <p:nvPr/>
        </p:nvPicPr>
        <p:blipFill rotWithShape="1">
          <a:blip r:embed="R821d503bcc7a45de"/>
          <a:srcRect l="42157" t="28858" r="34030" b="14680"/>
          <a:stretch/>
        </p:blipFill>
        <p:spPr bwMode="auto">
          <a:xfrm>
            <a:off x="21341179" y="11164557"/>
            <a:ext cx="4408997" cy="6099450"/>
          </a:xfrm>
          <a:prstGeom prst="rect">
            <a:avLst/>
          </a:prstGeom>
          <a:noFill/>
          <a:ln>
            <a:noFill/>
          </a:ln>
          <a:extLst>
            <a:ext uri="{53640926-AAD7-44D8-BBD7-CCE9431645EC}">
              <a14:shadowObscured xmlns:a14="http://schemas.microsoft.com/office/drawing/2010/main"/>
            </a:ext>
          </a:extLst>
        </p:spPr>
      </p:pic>
      <p:pic>
        <p:nvPicPr>
          <p:cNvPr id="36" name="Imagem 35"/>
          <p:cNvPicPr/>
          <p:nvPr/>
        </p:nvPicPr>
        <p:blipFill rotWithShape="1">
          <a:blip r:embed="R48c405bb169341c8"/>
          <a:srcRect l="43392" t="27477" r="38617" b="14053"/>
          <a:stretch/>
        </p:blipFill>
        <p:spPr bwMode="auto">
          <a:xfrm>
            <a:off x="25948122" y="11165979"/>
            <a:ext cx="2453141" cy="60966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703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480dd9efb6b4e6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623700e3c06d4fe6">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829912" y="4554659"/>
            <a:ext cx="14033500" cy="5262979"/>
          </a:xfrm>
          <a:prstGeom prst="rect">
            <a:avLst/>
          </a:prstGeom>
          <a:noFill/>
        </p:spPr>
        <p:txBody>
          <a:bodyPr wrap="square" rtlCol="0">
            <a:spAutoFit/>
          </a:bodyPr>
          <a:lstStyle/>
          <a:p>
            <a:pPr>
              <a:buNone/>
            </a:pPr>
            <a:r>
              <a:rPr lang="pt-BR" sz="2400" dirty="0"/>
              <a:t>Autores:  </a:t>
            </a:r>
          </a:p>
          <a:p>
            <a:pPr>
              <a:buNone/>
            </a:pPr>
            <a:r>
              <a:rPr lang="pt-BR" sz="2400" b="1" dirty="0"/>
              <a:t>Renato Borges Azevedo Filho</a:t>
            </a:r>
            <a:r>
              <a:rPr lang="pt-BR" sz="2400" dirty="0"/>
              <a:t> – Acadêmico de Medicina pela UNITPAC Araguaína </a:t>
            </a:r>
            <a:r>
              <a:rPr lang="pt-BR" sz="2400" i="1" dirty="0"/>
              <a:t>(autor principal)</a:t>
            </a:r>
            <a:endParaRPr lang="pt-BR" sz="2400" dirty="0"/>
          </a:p>
          <a:p>
            <a:pPr>
              <a:buNone/>
            </a:pPr>
            <a:r>
              <a:rPr lang="pt-BR" sz="2400" b="1" dirty="0"/>
              <a:t>Arthur </a:t>
            </a:r>
            <a:r>
              <a:rPr lang="pt-BR" sz="2400" b="1" dirty="0" err="1"/>
              <a:t>Orlandino</a:t>
            </a:r>
            <a:r>
              <a:rPr lang="pt-BR" sz="2400" b="1" dirty="0"/>
              <a:t> Azevedo</a:t>
            </a:r>
            <a:r>
              <a:rPr lang="pt-BR" sz="2400" dirty="0"/>
              <a:t> – Acadêmico de Medicina pela UNITPAC Araguaína</a:t>
            </a:r>
          </a:p>
          <a:p>
            <a:pPr>
              <a:buNone/>
            </a:pPr>
            <a:r>
              <a:rPr lang="pt-BR" sz="2400" b="1" dirty="0"/>
              <a:t>Victor Costa Medrado </a:t>
            </a:r>
            <a:r>
              <a:rPr lang="pt-BR" sz="2400" b="1" dirty="0" err="1"/>
              <a:t>Bruneliz</a:t>
            </a:r>
            <a:r>
              <a:rPr lang="pt-BR" sz="2400" dirty="0"/>
              <a:t> – Acadêmico de Medicina pela UNITPAC Araguaína</a:t>
            </a:r>
          </a:p>
          <a:p>
            <a:pPr>
              <a:buNone/>
            </a:pPr>
            <a:r>
              <a:rPr lang="pt-BR" sz="2400" b="1" dirty="0"/>
              <a:t>Nelson Langer Filho</a:t>
            </a:r>
            <a:r>
              <a:rPr lang="pt-BR" sz="2400" dirty="0"/>
              <a:t> – Acadêmico de Medicina pela UNITPAC Araguaína</a:t>
            </a:r>
          </a:p>
          <a:p>
            <a:pPr>
              <a:buNone/>
            </a:pPr>
            <a:r>
              <a:rPr lang="pt-BR" sz="2400" b="1" dirty="0"/>
              <a:t>Bruno Jabur Ferreira do Amaral</a:t>
            </a:r>
            <a:r>
              <a:rPr lang="pt-BR" sz="2400" dirty="0"/>
              <a:t> – Acadêmico de Medicina pela UNITPAC Araguaína</a:t>
            </a:r>
          </a:p>
          <a:p>
            <a:pPr>
              <a:buNone/>
            </a:pPr>
            <a:r>
              <a:rPr lang="pt-BR" sz="2400" b="1" dirty="0" err="1"/>
              <a:t>Aliandra</a:t>
            </a:r>
            <a:r>
              <a:rPr lang="pt-BR" sz="2400" b="1" dirty="0"/>
              <a:t> </a:t>
            </a:r>
            <a:r>
              <a:rPr lang="pt-BR" sz="2400" b="1" dirty="0" err="1"/>
              <a:t>Orlandino</a:t>
            </a:r>
            <a:r>
              <a:rPr lang="pt-BR" sz="2400" b="1" dirty="0"/>
              <a:t> Azevedo</a:t>
            </a:r>
            <a:r>
              <a:rPr lang="pt-BR" sz="2400" dirty="0"/>
              <a:t> – Médica Pediatra e Intensivista. Graduada pela UNITPAC, com residência médica em Pediatria (Hospital Guilherme Álvaro) e Terapia Intensiva Pediátrica (Universidade Estadual de Londrina). Títulos de especialista pela SBP e AMIB. Professora da UNITPAC e UFT, coordenadora da residência médica em Pediatria da UFNT. Sócia da clínica </a:t>
            </a:r>
            <a:r>
              <a:rPr lang="pt-BR" sz="2400" dirty="0" err="1"/>
              <a:t>Ped</a:t>
            </a:r>
            <a:r>
              <a:rPr lang="pt-BR" sz="2400" dirty="0"/>
              <a:t> </a:t>
            </a:r>
            <a:r>
              <a:rPr lang="pt-BR" sz="2400" dirty="0" err="1"/>
              <a:t>C’alm</a:t>
            </a:r>
            <a:r>
              <a:rPr lang="pt-BR" sz="2400" dirty="0"/>
              <a:t> em Araguaína (TO) e intensivista no HMA, UPA e HDO.</a:t>
            </a:r>
          </a:p>
          <a:p>
            <a:r>
              <a:rPr lang="pt-BR" sz="2400" b="1" dirty="0"/>
              <a:t>Renato Borges Azevedo</a:t>
            </a:r>
            <a:r>
              <a:rPr lang="pt-BR" sz="2400" dirty="0"/>
              <a:t> – Médico Ortopedista e Traumatologista. Presidente da Unimed Araguaína. Atua nos serviços de Ortopedia do Hospital Dom Orione (HDO) e da clínica ORTHOS. Possui experiência prévia no Hospital Regional de Araguaína (TO) e no Hospital Regional de Redenção (PA).</a:t>
            </a:r>
          </a:p>
        </p:txBody>
      </p:sp>
      <p:sp>
        <p:nvSpPr>
          <p:cNvPr id="5" name="Retângulo 4">
            <a:extLst>
              <a:ext uri="{FF2B5EF4-FFF2-40B4-BE49-F238E27FC236}">
                <a16:creationId xmlns:a16="http://schemas.microsoft.com/office/drawing/2014/main" id="{3007A07D-72E4-76F5-FAC4-1A20576BB004}"/>
              </a:ext>
            </a:extLst>
          </p:cNvPr>
          <p:cNvSpPr/>
          <p:nvPr/>
        </p:nvSpPr>
        <p:spPr>
          <a:xfrm>
            <a:off x="2081210" y="10223898"/>
            <a:ext cx="24638000" cy="2123658"/>
          </a:xfrm>
          <a:prstGeom prst="rect">
            <a:avLst/>
          </a:prstGeom>
          <a:solidFill>
            <a:schemeClr val="tx2">
              <a:lumMod val="25000"/>
              <a:lumOff val="75000"/>
            </a:schemeClr>
          </a:solidFill>
          <a:ln>
            <a:solidFill>
              <a:schemeClr val="tx1"/>
            </a:solidFill>
          </a:ln>
        </p:spPr>
        <p:txBody>
          <a:bodyPr wrap="square">
            <a:spAutoFit/>
          </a:bodyPr>
          <a:lstStyle/>
          <a:p>
            <a:pPr algn="ctr"/>
            <a:r>
              <a:rPr lang="pt-BR" sz="6600" b="1" i="0" u="none" strike="noStrike" dirty="0">
                <a:effectLst/>
                <a:latin typeface="Open Sans" panose="020B0606030504020204" pitchFamily="34" charset="0"/>
              </a:rPr>
              <a:t>Fratura de Costela em Adultos: Análise Comparativa entre Tratamento Conservador e Fixação Cirúrgica</a:t>
            </a:r>
            <a:endParaRPr lang="pt-BR" sz="66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630849" y="14323842"/>
            <a:ext cx="11139528" cy="7478970"/>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Fraturas costais são comuns e causam importante morbidade respiratória. O tratamento conservador é tradicionalmente adotado, mas a fixação cirúrgica tem mostrado benefícios em casos selecionados. Objetivo primário: Comparar desfechos clínicos entre tratamento conservador e cirúrgico. Objetivo secundário: Identificar critérios que favorecem a osteossíntese costal.</a:t>
            </a:r>
            <a:endParaRPr lang="pt-BR" sz="48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630849" y="12864372"/>
            <a:ext cx="3679084"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578916" y="25566412"/>
            <a:ext cx="11191461" cy="5262979"/>
          </a:xfrm>
          <a:prstGeom prst="rect">
            <a:avLst/>
          </a:prstGeom>
          <a:noFill/>
        </p:spPr>
        <p:txBody>
          <a:bodyPr wrap="square" rtlCol="0">
            <a:spAutoFit/>
          </a:bodyPr>
          <a:lstStyle/>
          <a:p>
            <a:pPr algn="just"/>
            <a:r>
              <a:rPr lang="pt-BR" sz="4800" b="0" i="0" u="none" strike="noStrike" dirty="0">
                <a:effectLst/>
                <a:latin typeface="Calibri" panose="020F0502020204030204" pitchFamily="34" charset="0"/>
                <a:cs typeface="Calibri" panose="020F0502020204030204" pitchFamily="34" charset="0"/>
              </a:rPr>
              <a:t>Revisão narrativa de artigos publicados entre 2015 e 2024 nas bases </a:t>
            </a:r>
            <a:r>
              <a:rPr lang="pt-BR" sz="4800" b="0" i="0" u="none" strike="noStrike" dirty="0" err="1">
                <a:effectLst/>
                <a:latin typeface="Calibri" panose="020F0502020204030204" pitchFamily="34" charset="0"/>
                <a:cs typeface="Calibri" panose="020F0502020204030204" pitchFamily="34" charset="0"/>
              </a:rPr>
              <a:t>PubMed</a:t>
            </a:r>
            <a:r>
              <a:rPr lang="pt-BR" sz="4800" b="0" i="0" u="none" strike="noStrike" dirty="0">
                <a:effectLst/>
                <a:latin typeface="Calibri" panose="020F0502020204030204" pitchFamily="34" charset="0"/>
                <a:cs typeface="Calibri" panose="020F0502020204030204" pitchFamily="34" charset="0"/>
              </a:rPr>
              <a:t>, SciELO e Cochrane. Selecionaram-se estudos com adultos tratados por métodos conservadores ou fixação. Avaliaram-se dor, tempo de internação, ventilação, complicações e retorno funcional.</a:t>
            </a:r>
            <a:endParaRPr lang="pt-BR" sz="48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630849" y="24106942"/>
            <a:ext cx="4277197"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Metodologia</a:t>
            </a:r>
            <a:endParaRPr lang="pt-BR" sz="4000" b="1"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578916" y="33802399"/>
            <a:ext cx="4187576" cy="1015663"/>
          </a:xfrm>
          <a:prstGeom prst="rect">
            <a:avLst/>
          </a:prstGeom>
          <a:noFill/>
        </p:spPr>
        <p:txBody>
          <a:bodyPr wrap="square" rtlCol="0">
            <a:spAutoFit/>
          </a:bodyPr>
          <a:lstStyle/>
          <a:p>
            <a:r>
              <a:rPr lang="pt-BR" sz="6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25073224" y="9038580"/>
            <a:ext cx="11285061" cy="1077218"/>
          </a:xfrm>
          <a:prstGeom prst="rect">
            <a:avLst/>
          </a:prstGeom>
          <a:noFill/>
        </p:spPr>
        <p:txBody>
          <a:bodyPr wrap="square" rtlCol="0">
            <a:spAutoFit/>
          </a:bodyPr>
          <a:lstStyle/>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21731938" y="41960956"/>
            <a:ext cx="5543201" cy="646331"/>
          </a:xfrm>
          <a:prstGeom prst="rect">
            <a:avLst/>
          </a:prstGeom>
          <a:noFill/>
        </p:spPr>
        <p:txBody>
          <a:bodyPr wrap="square" rtlCol="0">
            <a:spAutoFit/>
          </a:bodyPr>
          <a:lstStyle/>
          <a:p>
            <a:r>
              <a:rPr lang="pt-BR" dirty="0"/>
              <a:t>Gráfico 1: Dados discutidos na apresentação dos resultados</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607526" y="27643089"/>
            <a:ext cx="11887926" cy="7232749"/>
          </a:xfrm>
          <a:prstGeom prst="rect">
            <a:avLst/>
          </a:prstGeom>
          <a:noFill/>
        </p:spPr>
        <p:txBody>
          <a:bodyPr wrap="square" rtlCol="0">
            <a:spAutoFit/>
          </a:bodyPr>
          <a:lstStyle/>
          <a:p>
            <a:pPr algn="just"/>
            <a:r>
              <a:rPr lang="pt-BR" sz="4800" dirty="0">
                <a:latin typeface="Calibri" panose="020F0502020204030204" pitchFamily="34" charset="0"/>
                <a:cs typeface="Calibri" panose="020F0502020204030204" pitchFamily="34" charset="0"/>
              </a:rPr>
              <a:t>Em fraturas múltiplas, instáveis ou associadas à falência respiratória, o tratamento cirúrgico deve ser considerado padrão. O conservador continua eficaz em casos estáveis. Sugere-se a elaboração de diretrizes nacionais que estruturem fluxogramas clínicos para indicação da osteossíntese costal, promovendo sua adoção racional, segura e baseada em critérios funcionais, anatômicos e respiratórios. </a:t>
            </a: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400210" y="26330548"/>
            <a:ext cx="3443571" cy="1015663"/>
          </a:xfrm>
          <a:prstGeom prst="rect">
            <a:avLst/>
          </a:prstGeom>
          <a:noFill/>
        </p:spPr>
        <p:txBody>
          <a:bodyPr wrap="none" rtlCol="0">
            <a:spAutoFit/>
          </a:bodyPr>
          <a:lstStyle/>
          <a:p>
            <a:r>
              <a:rPr lang="pt-BR" sz="6000" b="1" dirty="0">
                <a:latin typeface="Calibri" panose="020F0502020204030204" pitchFamily="34" charset="0"/>
                <a:cs typeface="Calibri" panose="020F0502020204030204" pitchFamily="34" charset="0"/>
              </a:rPr>
              <a:t>Conclusão</a:t>
            </a:r>
            <a:endParaRPr lang="pt-BR" sz="4800" b="1" dirty="0">
              <a:latin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80138" y="36761414"/>
            <a:ext cx="10421462" cy="3539430"/>
          </a:xfrm>
          <a:prstGeom prst="rect">
            <a:avLst/>
          </a:prstGeom>
          <a:noFill/>
        </p:spPr>
        <p:txBody>
          <a:bodyPr wrap="square" rtlCol="0">
            <a:spAutoFit/>
          </a:bodyPr>
          <a:lstStyle/>
          <a:p>
            <a:r>
              <a:rPr lang="pt-BR" sz="3200" dirty="0"/>
              <a:t>PULVIRENTI, G. et al. </a:t>
            </a:r>
            <a:r>
              <a:rPr lang="pt-BR" sz="3200" dirty="0" err="1"/>
              <a:t>Surgical</a:t>
            </a:r>
            <a:r>
              <a:rPr lang="pt-BR" sz="3200" dirty="0"/>
              <a:t> </a:t>
            </a:r>
            <a:r>
              <a:rPr lang="pt-BR" sz="3200" dirty="0" err="1"/>
              <a:t>stabilization</a:t>
            </a:r>
            <a:r>
              <a:rPr lang="pt-BR" sz="3200" dirty="0"/>
              <a:t> </a:t>
            </a:r>
            <a:r>
              <a:rPr lang="pt-BR" sz="3200" dirty="0" err="1"/>
              <a:t>of</a:t>
            </a:r>
            <a:r>
              <a:rPr lang="pt-BR" sz="3200" dirty="0"/>
              <a:t> </a:t>
            </a:r>
            <a:r>
              <a:rPr lang="pt-BR" sz="3200" dirty="0" err="1"/>
              <a:t>rib</a:t>
            </a:r>
            <a:r>
              <a:rPr lang="pt-BR" sz="3200" dirty="0"/>
              <a:t> </a:t>
            </a:r>
            <a:r>
              <a:rPr lang="pt-BR" sz="3200" dirty="0" err="1"/>
              <a:t>fractures</a:t>
            </a:r>
            <a:r>
              <a:rPr lang="pt-BR" sz="3200" dirty="0"/>
              <a:t>: </a:t>
            </a:r>
            <a:r>
              <a:rPr lang="pt-BR" sz="3200" dirty="0" err="1"/>
              <a:t>indications</a:t>
            </a:r>
            <a:r>
              <a:rPr lang="pt-BR" sz="3200" dirty="0"/>
              <a:t> </a:t>
            </a:r>
            <a:r>
              <a:rPr lang="pt-BR" sz="3200" dirty="0" err="1"/>
              <a:t>and</a:t>
            </a:r>
            <a:r>
              <a:rPr lang="pt-BR" sz="3200" dirty="0"/>
              <a:t> </a:t>
            </a:r>
            <a:r>
              <a:rPr lang="pt-BR" sz="3200" dirty="0" err="1"/>
              <a:t>outcomes</a:t>
            </a:r>
            <a:r>
              <a:rPr lang="pt-BR" sz="3200" dirty="0"/>
              <a:t>.</a:t>
            </a:r>
          </a:p>
          <a:p>
            <a:r>
              <a:rPr lang="pt-BR" sz="3200" dirty="0"/>
              <a:t>J. </a:t>
            </a:r>
            <a:r>
              <a:rPr lang="pt-BR" sz="3200" dirty="0" err="1"/>
              <a:t>Thorac</a:t>
            </a:r>
            <a:r>
              <a:rPr lang="pt-BR" sz="3200" dirty="0"/>
              <a:t>. </a:t>
            </a:r>
            <a:r>
              <a:rPr lang="pt-BR" sz="3200" dirty="0" err="1"/>
              <a:t>Dis</a:t>
            </a:r>
            <a:r>
              <a:rPr lang="pt-BR" sz="3200" dirty="0"/>
              <a:t>., 2020. FERREIRA, J. C. et al. Fraturas costais: condutas atuais. Rev. Col. Bras. Cir., 2018. Disponível em: https://</a:t>
            </a:r>
            <a:r>
              <a:rPr lang="pt-BR" sz="3200" dirty="0" err="1"/>
              <a:t>doi.org</a:t>
            </a:r>
            <a:r>
              <a:rPr lang="pt-BR" sz="3200" dirty="0"/>
              <a:t>/10.1590/0100-6991e-20183720.</a:t>
            </a: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846662" y="35875661"/>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32" name="Imagem 31" descr="Logotipo, nome da empresa&#10;&#10;O conteúdo gerado por IA pode estar incorreto.">
            <a:extLst>
              <a:ext uri="{FF2B5EF4-FFF2-40B4-BE49-F238E27FC236}">
                <a16:creationId xmlns:a16="http://schemas.microsoft.com/office/drawing/2014/main" id="{EB2DE71E-E953-95D6-0422-5A6F63160B40}"/>
              </a:ext>
            </a:extLst>
          </p:cNvPr>
          <p:cNvPicPr>
            <a:picLocks noChangeAspect="1"/>
          </p:cNvPicPr>
          <p:nvPr/>
        </p:nvPicPr>
        <p:blipFill>
          <a:blip r:embed="R07dd07370e1c4352"/>
          <a:stretch>
            <a:fillRect/>
          </a:stretch>
        </p:blipFill>
        <p:spPr>
          <a:xfrm>
            <a:off x="855505" y="3811908"/>
            <a:ext cx="6345108" cy="6345108"/>
          </a:xfrm>
          <a:prstGeom prst="rect">
            <a:avLst/>
          </a:prstGeom>
        </p:spPr>
      </p:pic>
      <p:sp>
        <p:nvSpPr>
          <p:cNvPr id="9" name="CaixaDeTexto 8">
            <a:extLst>
              <a:ext uri="{FF2B5EF4-FFF2-40B4-BE49-F238E27FC236}">
                <a16:creationId xmlns:a16="http://schemas.microsoft.com/office/drawing/2014/main" id="{4032F882-3351-8B46-B862-90BDE76F60C5}"/>
              </a:ext>
            </a:extLst>
          </p:cNvPr>
          <p:cNvSpPr txBox="1"/>
          <p:nvPr/>
        </p:nvSpPr>
        <p:spPr>
          <a:xfrm>
            <a:off x="1578916" y="35161756"/>
            <a:ext cx="11887926" cy="3785652"/>
          </a:xfrm>
          <a:prstGeom prst="rect">
            <a:avLst/>
          </a:prstGeom>
          <a:noFill/>
        </p:spPr>
        <p:txBody>
          <a:bodyPr wrap="square">
            <a:spAutoFit/>
          </a:bodyPr>
          <a:lstStyle/>
          <a:p>
            <a:pPr algn="just"/>
            <a:r>
              <a:rPr lang="pt-BR" sz="4800" b="0" i="0" u="none" strike="noStrike" dirty="0">
                <a:effectLst/>
                <a:latin typeface="Calibri" panose="020F0502020204030204" pitchFamily="34" charset="0"/>
                <a:cs typeface="Calibri" panose="020F0502020204030204" pitchFamily="34" charset="0"/>
              </a:rPr>
              <a:t>A fixação cirúrgica reduziu tempo de internação, dor persistente e complicações pulmonares em fraturas múltiplas ou instáveis. O tratamento conservador se mostrou eficaz em fraturas isoladas e estáveis.</a:t>
            </a:r>
            <a:endParaRPr lang="pt-BR" sz="4800" dirty="0">
              <a:latin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38A7D010-30EC-1A91-C36A-C7B71FEB9637}"/>
              </a:ext>
            </a:extLst>
          </p:cNvPr>
          <p:cNvSpPr txBox="1"/>
          <p:nvPr/>
        </p:nvSpPr>
        <p:spPr>
          <a:xfrm>
            <a:off x="14400210" y="21342345"/>
            <a:ext cx="18173700" cy="1015663"/>
          </a:xfrm>
          <a:prstGeom prst="rect">
            <a:avLst/>
          </a:prstGeom>
          <a:noFill/>
        </p:spPr>
        <p:txBody>
          <a:bodyPr wrap="square">
            <a:spAutoFit/>
          </a:bodyPr>
          <a:lstStyle/>
          <a:p>
            <a:r>
              <a:rPr lang="pt-BR" sz="6000" b="1" dirty="0">
                <a:latin typeface="Calibri" panose="020F0502020204030204" pitchFamily="34" charset="0"/>
                <a:cs typeface="Calibri" panose="020F0502020204030204" pitchFamily="34" charset="0"/>
              </a:rPr>
              <a:t>Discussão</a:t>
            </a:r>
            <a:endParaRPr lang="pt-BR" sz="6000" dirty="0"/>
          </a:p>
        </p:txBody>
      </p:sp>
      <p:sp>
        <p:nvSpPr>
          <p:cNvPr id="19" name="CaixaDeTexto 18">
            <a:extLst>
              <a:ext uri="{FF2B5EF4-FFF2-40B4-BE49-F238E27FC236}">
                <a16:creationId xmlns:a16="http://schemas.microsoft.com/office/drawing/2014/main" id="{0A0F695A-0F1A-0A83-765F-7F85B951C9A7}"/>
              </a:ext>
            </a:extLst>
          </p:cNvPr>
          <p:cNvSpPr txBox="1"/>
          <p:nvPr/>
        </p:nvSpPr>
        <p:spPr>
          <a:xfrm>
            <a:off x="14607526" y="22492294"/>
            <a:ext cx="11887926" cy="3046988"/>
          </a:xfrm>
          <a:prstGeom prst="rect">
            <a:avLst/>
          </a:prstGeom>
          <a:noFill/>
        </p:spPr>
        <p:txBody>
          <a:bodyPr wrap="square">
            <a:spAutoFit/>
          </a:bodyPr>
          <a:lstStyle/>
          <a:p>
            <a:pPr algn="just"/>
            <a:r>
              <a:rPr lang="pt-BR" sz="4800" dirty="0">
                <a:latin typeface="Calibri" panose="020F0502020204030204" pitchFamily="34" charset="0"/>
                <a:cs typeface="Calibri" panose="020F0502020204030204" pitchFamily="34" charset="0"/>
              </a:rPr>
              <a:t>A decisão terapêutica deve considerar número e padrão das fraturas, instabilidade torácica e função respiratória. A osteossíntese vem sendo validada por evidências crescentes. </a:t>
            </a:r>
          </a:p>
        </p:txBody>
      </p:sp>
      <p:pic>
        <p:nvPicPr>
          <p:cNvPr id="22" name="Imagem 21" descr="Gráfico, Gráfico de barras&#10;&#10;O conteúdo gerado por IA pode estar incorreto.">
            <a:extLst>
              <a:ext uri="{FF2B5EF4-FFF2-40B4-BE49-F238E27FC236}">
                <a16:creationId xmlns:a16="http://schemas.microsoft.com/office/drawing/2014/main" id="{C379CD8C-7817-89B3-AE36-23717D68B650}"/>
              </a:ext>
            </a:extLst>
          </p:cNvPr>
          <p:cNvPicPr>
            <a:picLocks noChangeAspect="1"/>
          </p:cNvPicPr>
          <p:nvPr/>
        </p:nvPicPr>
        <p:blipFill>
          <a:blip r:embed="Rc346ed1148e74674">
            <a:extLst>
              <a:ext uri="{28A0092B-C50C-407E-A947-70E740481C1C}">
                <a14:useLocalDpi xmlns:a14="http://schemas.microsoft.com/office/drawing/2010/main" val="0"/>
              </a:ext>
            </a:extLst>
          </a:blip>
          <a:stretch>
            <a:fillRect/>
          </a:stretch>
        </p:blipFill>
        <p:spPr>
          <a:xfrm>
            <a:off x="13588963" y="13176419"/>
            <a:ext cx="13945705" cy="8367423"/>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86570266fb1a48fa">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7e2436135aa47f6">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graphicFrame>
        <p:nvGraphicFramePr>
          <p:cNvPr id="2" name="Objeto 1"/>
          <p:cNvGraphicFramePr>
            <a:graphicFrameLocks noChangeAspect="1"/>
          </p:cNvGraphicFramePr>
          <p:nvPr>
            <p:extLst>
              <p:ext uri="{D42A27DB-BD31-4B8C-83A1-F6EECF244321}">
                <p14:modId xmlns:p14="http://schemas.microsoft.com/office/powerpoint/2010/main" val="1266775681"/>
              </p:ext>
            </p:extLst>
          </p:nvPr>
        </p:nvGraphicFramePr>
        <p:xfrm>
          <a:off x="26761" y="92075"/>
          <a:ext cx="28773664" cy="43160496"/>
        </p:xfrm>
        <a:graphic>
          <a:graphicData uri="http://schemas.openxmlformats.org/presentationml/2006/ole">
            <mc:AlternateContent xmlns:mc="http://schemas.openxmlformats.org/markup-compatibility/2006">
              <mc:Choice xmlns:v="urn:schemas-microsoft-com:vml" Requires="v">
                <p:oleObj spid="_x0000_s1026" name="Acrobat Document" r:id="R5c2e4116a3d54fe6" imgW="14401553" imgH="21602700" progId="Acrobat.Document.DC">
                  <p:embed/>
                </p:oleObj>
              </mc:Choice>
              <mc:Fallback>
                <p:oleObj name="Acrobat Document" r:id="R634baf08d3b04d58" imgW="14401553" imgH="21602700" progId="Acrobat.Document.DC">
                  <p:embed/>
                  <p:pic>
                    <p:nvPicPr>
                      <p:cNvPr id="0" name=""/>
                      <p:cNvPicPr/>
                      <p:nvPr/>
                    </p:nvPicPr>
                    <p:blipFill>
                      <a:blip r:embed="Rb598143976d54d2c"/>
                      <a:stretch>
                        <a:fillRect/>
                      </a:stretch>
                    </p:blipFill>
                    <p:spPr>
                      <a:xfrm>
                        <a:off x="26761" y="92075"/>
                        <a:ext cx="28773664" cy="43160496"/>
                      </a:xfrm>
                      <a:prstGeom prst="rect">
                        <a:avLst/>
                      </a:prstGeom>
                    </p:spPr>
                  </p:pic>
                </p:oleObj>
              </mc:Fallback>
            </mc:AlternateContent>
          </a:graphicData>
        </a:graphic>
      </p:graphicFrame>
    </p:spTree>
    <p:extLst>
      <p:ext uri="{BB962C8B-B14F-4D97-AF65-F5344CB8AC3E}">
        <p14:creationId xmlns:p14="http://schemas.microsoft.com/office/powerpoint/2010/main" val="320703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3792E-82CA-9828-71C6-7EE8C1A6AFC3}"/>
              </a:ext>
            </a:extLst>
          </p:cNvPr>
          <p:cNvSpPr>
            <a:spLocks noGrp="1"/>
          </p:cNvSpPr>
          <p:nvPr>
            <p:ph type="title"/>
          </p:nvPr>
        </p:nvSpPr>
        <p:spPr>
          <a:xfrm>
            <a:off x="1591450" y="2897423"/>
            <a:ext cx="24840367" cy="6368217"/>
          </a:xfrm>
        </p:spPr>
        <p:txBody>
          <a:bodyPr>
            <a:normAutofit/>
          </a:bodyPr>
          <a:lstStyle/>
          <a:p>
            <a:pPr algn="ctr" rtl="0">
              <a:buNone/>
            </a:pPr>
            <a:r>
              <a:rPr lang="pt-BR" sz="5000" b="1" i="0" u="none" strike="noStrike" dirty="0" err="1">
                <a:solidFill>
                  <a:srgbClr val="000000"/>
                </a:solidFill>
                <a:effectLst/>
                <a:latin typeface="Arial" panose="020B0604020202020204" pitchFamily="34" charset="0"/>
              </a:rPr>
              <a:t>Pseudoartrose</a:t>
            </a:r>
            <a:r>
              <a:rPr lang="pt-BR" sz="5000" b="1" i="0" u="none" strike="noStrike" dirty="0">
                <a:solidFill>
                  <a:srgbClr val="000000"/>
                </a:solidFill>
                <a:effectLst/>
                <a:latin typeface="Arial" panose="020B0604020202020204" pitchFamily="34" charset="0"/>
              </a:rPr>
              <a:t> de Rádio e Ulna com Deformidade Angular: Relato de Caso e Revisão de Abordagens Cirúrgicas</a:t>
            </a:r>
            <a:br>
              <a:rPr lang="pt-BR" sz="5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1" dirty="0">
                <a:effectLst/>
                <a:latin typeface="Calibri" panose="020F0502020204030204" pitchFamily="34" charset="0"/>
                <a:ea typeface="Calibri" panose="020F0502020204030204" pitchFamily="34" charset="0"/>
                <a:cs typeface="Calibri" panose="020F0502020204030204" pitchFamily="34" charset="0"/>
              </a:rPr>
            </a:br>
            <a:r>
              <a:rPr lang="pt-BR" sz="4800" dirty="0">
                <a:latin typeface="Calibri" panose="020F0502020204030204" pitchFamily="34" charset="0"/>
                <a:ea typeface="Calibri" panose="020F0502020204030204" pitchFamily="34" charset="0"/>
                <a:cs typeface="Calibri" panose="020F0502020204030204" pitchFamily="34" charset="0"/>
              </a:rPr>
              <a:t>AUTOR PRINCIPAL: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Douglas Bolsonelo¹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CO-AUTORES: Gabriel Ferrari Alves¹, Miguel Simas Neto¹, </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Leonardo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Teza</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Bernardo¹, Maria Manuela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Ritondale</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Sodre de Castro¹,</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Mariana Dalla Vecchia Bassani²</a:t>
            </a:r>
            <a:r>
              <a:rPr lang="pt-BR" sz="4800" b="0" i="0" u="none" strike="noStrik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³,</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Jean Zambeli da Silva²</a:t>
            </a:r>
            <a:r>
              <a:rPr lang="pt-BR" sz="4800" b="0" i="0" u="none" strike="noStrike"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³, Eugenio Henrique Weissheimer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Bewanger²</a:t>
            </a:r>
            <a:r>
              <a:rPr lang="pt-BR" sz="4800" b="0" i="0" u="none" strike="noStrike" baseline="30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³</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pt-BR" sz="6600" dirty="0">
              <a:latin typeface="Calibri" panose="020F0502020204030204" pitchFamily="34" charset="0"/>
              <a:ea typeface="Calibri" panose="020F0502020204030204" pitchFamily="34" charset="0"/>
              <a:cs typeface="Calibri" panose="020F0502020204030204" pitchFamily="34" charset="0"/>
            </a:endParaRPr>
          </a:p>
        </p:txBody>
      </p:sp>
      <p:sp>
        <p:nvSpPr>
          <p:cNvPr id="3" name="Espaço Reservado para Conteúdo 2">
            <a:extLst>
              <a:ext uri="{FF2B5EF4-FFF2-40B4-BE49-F238E27FC236}">
                <a16:creationId xmlns:a16="http://schemas.microsoft.com/office/drawing/2014/main" id="{180D34C0-0D51-AA11-17BD-655BDA815798}"/>
              </a:ext>
            </a:extLst>
          </p:cNvPr>
          <p:cNvSpPr>
            <a:spLocks noGrp="1"/>
          </p:cNvSpPr>
          <p:nvPr>
            <p:ph sz="half" idx="1"/>
          </p:nvPr>
        </p:nvSpPr>
        <p:spPr>
          <a:xfrm>
            <a:off x="1044739" y="9872894"/>
            <a:ext cx="12935888" cy="30720838"/>
          </a:xfrm>
        </p:spPr>
        <p:txBody>
          <a:bodyPr>
            <a:noAutofit/>
          </a:bodyPr>
          <a:lstStyle/>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Fraturas </a:t>
            </a:r>
            <a:r>
              <a:rPr lang="pt-BR" sz="4800" b="0" i="0" u="none" strike="noStrike" dirty="0" err="1">
                <a:solidFill>
                  <a:srgbClr val="000000"/>
                </a:solidFill>
                <a:effectLst/>
                <a:latin typeface="Calibri" panose="020F0502020204030204" pitchFamily="34" charset="0"/>
                <a:cs typeface="Calibri" panose="020F0502020204030204" pitchFamily="34" charset="0"/>
              </a:rPr>
              <a:t>diafisárias</a:t>
            </a:r>
            <a:r>
              <a:rPr lang="pt-BR" sz="4800" b="0" i="0" u="none" strike="noStrike" dirty="0">
                <a:solidFill>
                  <a:srgbClr val="000000"/>
                </a:solidFill>
                <a:effectLst/>
                <a:latin typeface="Calibri" panose="020F0502020204030204" pitchFamily="34" charset="0"/>
                <a:cs typeface="Calibri" panose="020F0502020204030204" pitchFamily="34" charset="0"/>
              </a:rPr>
              <a:t> simultâneas de rádio e ulna ocorrem em até 10% da população. O tratamento cirúrgico busca reconstituir a anatomia e preservar a função do antebraço. O tabagismo é o principal fator de risco para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lesões </a:t>
            </a:r>
            <a:r>
              <a:rPr lang="pt-BR" sz="4800" b="0" i="0" u="none" strike="noStrike" dirty="0" err="1">
                <a:solidFill>
                  <a:srgbClr val="000000"/>
                </a:solidFill>
                <a:effectLst/>
                <a:latin typeface="Calibri" panose="020F0502020204030204" pitchFamily="34" charset="0"/>
                <a:cs typeface="Calibri" panose="020F0502020204030204" pitchFamily="34" charset="0"/>
              </a:rPr>
              <a:t>tendíneas</a:t>
            </a:r>
            <a:r>
              <a:rPr lang="pt-BR" sz="4800" b="0" i="0" u="none" strike="noStrike" dirty="0">
                <a:solidFill>
                  <a:srgbClr val="000000"/>
                </a:solidFill>
                <a:effectLst/>
                <a:latin typeface="Calibri" panose="020F0502020204030204" pitchFamily="34" charset="0"/>
                <a:cs typeface="Calibri" panose="020F0502020204030204" pitchFamily="34" charset="0"/>
              </a:rPr>
              <a:t> e deformidades angulares. Este relato descreve um caso de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tratado com correção cirúrgica e enxerto ósseo autólogo.</a:t>
            </a:r>
            <a:endPar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primários e secundários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Relatar um caso de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de rádio e ulna com deformidade angular, tratado com abordagem cirúrgica e enxertia óssea autóloga.</a:t>
            </a:r>
            <a:endPar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Materiais e Métodos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Relato baseado na análise de prontuário médico e revisão literária.</a:t>
            </a:r>
            <a:endParaRPr lang="pt-BR" sz="4800" b="0" dirty="0">
              <a:effectLst/>
              <a:latin typeface="Calibri" panose="020F0502020204030204" pitchFamily="34" charset="0"/>
              <a:cs typeface="Calibri" panose="020F0502020204030204" pitchFamily="34" charset="0"/>
            </a:endParaRPr>
          </a:p>
          <a:p>
            <a:pPr>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Homem, 31 anos, tabagista, sofreu fratura </a:t>
            </a:r>
            <a:r>
              <a:rPr lang="pt-BR" sz="4800" b="0" i="0" u="none" strike="noStrike" dirty="0" err="1">
                <a:solidFill>
                  <a:srgbClr val="000000"/>
                </a:solidFill>
                <a:effectLst/>
                <a:latin typeface="Calibri" panose="020F0502020204030204" pitchFamily="34" charset="0"/>
                <a:cs typeface="Calibri" panose="020F0502020204030204" pitchFamily="34" charset="0"/>
              </a:rPr>
              <a:t>diafisária</a:t>
            </a:r>
            <a:r>
              <a:rPr lang="pt-BR" sz="4800" b="0" i="0" u="none" strike="noStrike" dirty="0">
                <a:solidFill>
                  <a:srgbClr val="000000"/>
                </a:solidFill>
                <a:effectLst/>
                <a:latin typeface="Calibri" panose="020F0502020204030204" pitchFamily="34" charset="0"/>
                <a:cs typeface="Calibri" panose="020F0502020204030204" pitchFamily="34" charset="0"/>
              </a:rPr>
              <a:t> em colisão de moto. O tratamento inicial se deu com RAFI com placas. No acompanhamento, constatou-se ausência de consolidação da ulna, deformidade angular do rádio e perda funcional, sendo diagnosticada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a:t>
            </a:r>
            <a:r>
              <a:rPr lang="pt-BR" sz="4800" dirty="0">
                <a:latin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A </a:t>
            </a:r>
            <a:r>
              <a:rPr lang="pt-BR" sz="4800" b="0" i="0" u="none" strike="noStrike" dirty="0" err="1">
                <a:solidFill>
                  <a:srgbClr val="000000"/>
                </a:solidFill>
                <a:effectLst/>
                <a:latin typeface="Calibri" panose="020F0502020204030204" pitchFamily="34" charset="0"/>
                <a:cs typeface="Calibri" panose="020F0502020204030204" pitchFamily="34" charset="0"/>
              </a:rPr>
              <a:t>reintervenção</a:t>
            </a:r>
            <a:r>
              <a:rPr lang="pt-BR" sz="4800" b="0" i="0" u="none" strike="noStrike" dirty="0">
                <a:solidFill>
                  <a:srgbClr val="000000"/>
                </a:solidFill>
                <a:effectLst/>
                <a:latin typeface="Calibri" panose="020F0502020204030204" pitchFamily="34" charset="0"/>
                <a:cs typeface="Calibri" panose="020F0502020204030204" pitchFamily="34" charset="0"/>
              </a:rPr>
              <a:t> cirúrgica incluiu retirada das placas, desbridamento do leito ósseo, osteotomia e correção da deformidade angular, com nova fixação e enxerto autólogo de crista ilíaca. A redução foi satisfatória, conforme controle </a:t>
            </a:r>
            <a:r>
              <a:rPr lang="pt-BR" sz="4800" b="0" i="0" u="none" strike="noStrike" dirty="0" err="1">
                <a:solidFill>
                  <a:srgbClr val="000000"/>
                </a:solidFill>
                <a:effectLst/>
                <a:latin typeface="Calibri" panose="020F0502020204030204" pitchFamily="34" charset="0"/>
                <a:cs typeface="Calibri" panose="020F0502020204030204" pitchFamily="34" charset="0"/>
              </a:rPr>
              <a:t>fluoroscópico</a:t>
            </a:r>
            <a:r>
              <a:rPr lang="pt-BR" sz="4800" b="0" i="0" u="none" strike="noStrike" dirty="0">
                <a:solidFill>
                  <a:srgbClr val="000000"/>
                </a:solidFill>
                <a:effectLst/>
                <a:latin typeface="Calibri" panose="020F0502020204030204" pitchFamily="34" charset="0"/>
                <a:cs typeface="Calibri" panose="020F0502020204030204" pitchFamily="34" charset="0"/>
              </a:rPr>
              <a:t>.</a:t>
            </a: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Discussão: </a:t>
            </a:r>
          </a:p>
          <a:p>
            <a:pPr algn="just">
              <a:spcBef>
                <a:spcPts val="1200"/>
              </a:spcBef>
              <a:spcAft>
                <a:spcPts val="1200"/>
              </a:spcAft>
              <a:buFont typeface="Arial" panose="020B0604020202020204" pitchFamily="34" charset="0"/>
              <a:buNone/>
            </a:pPr>
            <a:r>
              <a:rPr lang="pt-BR" sz="4800" b="0" i="0" u="none" strike="noStrike" dirty="0">
                <a:solidFill>
                  <a:srgbClr val="000000"/>
                </a:solidFill>
                <a:effectLst/>
                <a:latin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ocorre por consolidação inadequada, agravada pelo tabagismo. O manejo cirúrgico, com enxerto ósseo da crista ilíaca, promoveu a cicatrização e restabeleceu a função. Este caso reforça a importância de identificar precocemente complicações e orientar sobre fatores de risco modificáveis.</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m 4" descr="Interface gráfica do usuário&#10;&#10;Descrição gerada automaticamente com confiança baixa">
            <a:extLst>
              <a:ext uri="{FF2B5EF4-FFF2-40B4-BE49-F238E27FC236}">
                <a16:creationId xmlns:a16="http://schemas.microsoft.com/office/drawing/2014/main" id="{AA131BD9-0D28-0D1A-59D9-5B8C34BD8ACE}"/>
              </a:ext>
            </a:extLst>
          </p:cNvPr>
          <p:cNvPicPr>
            <a:picLocks noChangeAspect="1"/>
          </p:cNvPicPr>
          <p:nvPr/>
        </p:nvPicPr>
        <p:blipFill>
          <a:blip r:embed="Rdcb424b048014e80">
            <a:extLst>
              <a:ext uri="{28A0092B-C50C-407E-A947-70E740481C1C}">
                <a14:useLocalDpi xmlns:a14="http://schemas.microsoft.com/office/drawing/2010/main" val="0"/>
              </a:ext>
            </a:extLst>
          </a:blip>
          <a:stretch>
            <a:fillRect/>
          </a:stretch>
        </p:blipFill>
        <p:spPr>
          <a:xfrm>
            <a:off x="-3" y="-1794986"/>
            <a:ext cx="28800425" cy="4692410"/>
          </a:xfrm>
          <a:prstGeom prst="rect">
            <a:avLst/>
          </a:prstGeom>
        </p:spPr>
      </p:pic>
      <p:pic>
        <p:nvPicPr>
          <p:cNvPr id="6" name="Imagem 5">
            <a:extLst>
              <a:ext uri="{FF2B5EF4-FFF2-40B4-BE49-F238E27FC236}">
                <a16:creationId xmlns:a16="http://schemas.microsoft.com/office/drawing/2014/main" id="{F20E4F02-101C-AEE5-B2AE-0FF2611F0E1D}"/>
              </a:ext>
            </a:extLst>
          </p:cNvPr>
          <p:cNvPicPr>
            <a:picLocks noChangeAspect="1"/>
          </p:cNvPicPr>
          <p:nvPr/>
        </p:nvPicPr>
        <p:blipFill>
          <a:blip r:embed="R553d0abf6eb34664">
            <a:extLst>
              <a:ext uri="{28A0092B-C50C-407E-A947-70E740481C1C}">
                <a14:useLocalDpi xmlns:a14="http://schemas.microsoft.com/office/drawing/2010/main" val="0"/>
              </a:ext>
            </a:extLst>
          </a:blip>
          <a:stretch>
            <a:fillRect/>
          </a:stretch>
        </p:blipFill>
        <p:spPr>
          <a:xfrm>
            <a:off x="-2" y="40423833"/>
            <a:ext cx="28800425" cy="3550392"/>
          </a:xfrm>
          <a:prstGeom prst="rect">
            <a:avLst/>
          </a:prstGeom>
        </p:spPr>
      </p:pic>
      <p:sp>
        <p:nvSpPr>
          <p:cNvPr id="17" name="Espaço Reservado para Conteúdo 2">
            <a:extLst>
              <a:ext uri="{FF2B5EF4-FFF2-40B4-BE49-F238E27FC236}">
                <a16:creationId xmlns:a16="http://schemas.microsoft.com/office/drawing/2014/main" id="{62128E07-DB87-C605-F532-AE789CA2C42D}"/>
              </a:ext>
            </a:extLst>
          </p:cNvPr>
          <p:cNvSpPr txBox="1">
            <a:spLocks/>
          </p:cNvSpPr>
          <p:nvPr/>
        </p:nvSpPr>
        <p:spPr>
          <a:xfrm>
            <a:off x="14970360" y="12206040"/>
            <a:ext cx="12240181" cy="20736833"/>
          </a:xfrm>
          <a:prstGeom prst="rect">
            <a:avLst/>
          </a:prstGeom>
        </p:spPr>
        <p:txBody>
          <a:bodyPr vert="horz" lIns="91440" tIns="45720" rIns="91440" bIns="45720" rtlCol="0">
            <a:noAutofit/>
          </a:bodyPr>
          <a:lst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a:lstStyle>
          <a:p>
            <a:pPr algn="just">
              <a:spcBef>
                <a:spcPts val="1200"/>
              </a:spcBef>
              <a:spcAft>
                <a:spcPts val="1200"/>
              </a:spcAft>
              <a:buFont typeface="Arial" panose="020B0604020202020204" pitchFamily="34" charset="0"/>
              <a:buNone/>
            </a:pPr>
            <a:endPar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None/>
            </a:pPr>
            <a:endParaRPr lang="pt-BR" sz="1800" b="0" i="0" u="none" strike="noStrike" dirty="0">
              <a:effectLst/>
              <a:latin typeface="Arial" panose="020B060402020202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Conclusão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cs typeface="Calibri" panose="020F0502020204030204" pitchFamily="34" charset="0"/>
              </a:rPr>
              <a:t>Complicações como </a:t>
            </a:r>
            <a:r>
              <a:rPr lang="pt-BR" sz="4800" b="0" i="0" u="none" strike="noStrike" dirty="0" err="1">
                <a:solidFill>
                  <a:srgbClr val="000000"/>
                </a:solidFill>
                <a:effectLst/>
                <a:latin typeface="Calibri" panose="020F0502020204030204" pitchFamily="34" charset="0"/>
                <a:cs typeface="Calibri" panose="020F0502020204030204" pitchFamily="34" charset="0"/>
              </a:rPr>
              <a:t>pseudoartrose</a:t>
            </a:r>
            <a:r>
              <a:rPr lang="pt-BR" sz="4800" b="0" i="0" u="none" strike="noStrike" dirty="0">
                <a:solidFill>
                  <a:srgbClr val="000000"/>
                </a:solidFill>
                <a:effectLst/>
                <a:latin typeface="Calibri" panose="020F0502020204030204" pitchFamily="34" charset="0"/>
                <a:cs typeface="Calibri" panose="020F0502020204030204" pitchFamily="34" charset="0"/>
              </a:rPr>
              <a:t> e deformidade angular exigiram </a:t>
            </a:r>
            <a:r>
              <a:rPr lang="pt-BR" sz="4800" b="0" i="0" u="none" strike="noStrike" dirty="0" err="1">
                <a:solidFill>
                  <a:srgbClr val="000000"/>
                </a:solidFill>
                <a:effectLst/>
                <a:latin typeface="Calibri" panose="020F0502020204030204" pitchFamily="34" charset="0"/>
                <a:cs typeface="Calibri" panose="020F0502020204030204" pitchFamily="34" charset="0"/>
              </a:rPr>
              <a:t>reintervenção</a:t>
            </a:r>
            <a:r>
              <a:rPr lang="pt-BR" sz="4800" b="0" i="0" u="none" strike="noStrike" dirty="0">
                <a:solidFill>
                  <a:srgbClr val="000000"/>
                </a:solidFill>
                <a:effectLst/>
                <a:latin typeface="Calibri" panose="020F0502020204030204" pitchFamily="34" charset="0"/>
                <a:cs typeface="Calibri" panose="020F0502020204030204" pitchFamily="34" charset="0"/>
              </a:rPr>
              <a:t> com correção anatômica e enxertia óssea. O monitoramento contínuo e a cessação do tabagismo são cruciais para o sucesso do tratamento.</a:t>
            </a: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Referências:</a:t>
            </a:r>
          </a:p>
          <a:p>
            <a:pPr algn="just">
              <a:spcBef>
                <a:spcPts val="1200"/>
              </a:spcBef>
              <a:spcAft>
                <a:spcPts val="1200"/>
              </a:spcAft>
              <a:buFont typeface="Arial" panose="020B0604020202020204" pitchFamily="34" charset="0"/>
              <a:buNone/>
            </a:pPr>
            <a:endPar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0" name="Tabela 19">
            <a:extLst>
              <a:ext uri="{FF2B5EF4-FFF2-40B4-BE49-F238E27FC236}">
                <a16:creationId xmlns:a16="http://schemas.microsoft.com/office/drawing/2014/main" id="{BE2C0DB1-0BB6-B8DE-5939-FAACB462DB3C}"/>
              </a:ext>
            </a:extLst>
          </p:cNvPr>
          <p:cNvGraphicFramePr>
            <a:graphicFrameLocks noGrp="1"/>
          </p:cNvGraphicFramePr>
          <p:nvPr>
            <p:extLst>
              <p:ext uri="{D42A27DB-BD31-4B8C-83A1-F6EECF244321}">
                <p14:modId xmlns:p14="http://schemas.microsoft.com/office/powerpoint/2010/main" val="962871761"/>
              </p:ext>
            </p:extLst>
          </p:nvPr>
        </p:nvGraphicFramePr>
        <p:xfrm>
          <a:off x="16356068" y="16644957"/>
          <a:ext cx="3764012" cy="55372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sp>
        <p:nvSpPr>
          <p:cNvPr id="21" name="Rectangle 21">
            <a:extLst>
              <a:ext uri="{FF2B5EF4-FFF2-40B4-BE49-F238E27FC236}">
                <a16:creationId xmlns:a16="http://schemas.microsoft.com/office/drawing/2014/main" id="{5E253D6B-7DA9-A9F7-71CA-5B04C5F68B27}"/>
              </a:ext>
            </a:extLst>
          </p:cNvPr>
          <p:cNvSpPr>
            <a:spLocks noChangeArrowheads="1"/>
          </p:cNvSpPr>
          <p:nvPr/>
        </p:nvSpPr>
        <p:spPr bwMode="auto">
          <a:xfrm>
            <a:off x="13381038" y="25004713"/>
            <a:ext cx="2880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22" name="Tabela 21">
            <a:extLst>
              <a:ext uri="{FF2B5EF4-FFF2-40B4-BE49-F238E27FC236}">
                <a16:creationId xmlns:a16="http://schemas.microsoft.com/office/drawing/2014/main" id="{C9D2A58C-78A1-171F-C2E9-44E54FCBD735}"/>
              </a:ext>
            </a:extLst>
          </p:cNvPr>
          <p:cNvGraphicFramePr>
            <a:graphicFrameLocks noGrp="1"/>
          </p:cNvGraphicFramePr>
          <p:nvPr>
            <p:extLst>
              <p:ext uri="{D42A27DB-BD31-4B8C-83A1-F6EECF244321}">
                <p14:modId xmlns:p14="http://schemas.microsoft.com/office/powerpoint/2010/main" val="2859238372"/>
              </p:ext>
            </p:extLst>
          </p:nvPr>
        </p:nvGraphicFramePr>
        <p:xfrm>
          <a:off x="22993725" y="16431597"/>
          <a:ext cx="3764012" cy="55372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graphicFrame>
        <p:nvGraphicFramePr>
          <p:cNvPr id="23" name="Tabela 22">
            <a:extLst>
              <a:ext uri="{FF2B5EF4-FFF2-40B4-BE49-F238E27FC236}">
                <a16:creationId xmlns:a16="http://schemas.microsoft.com/office/drawing/2014/main" id="{572364E4-7753-7173-488E-02A2622532D7}"/>
              </a:ext>
            </a:extLst>
          </p:cNvPr>
          <p:cNvGraphicFramePr>
            <a:graphicFrameLocks noGrp="1"/>
          </p:cNvGraphicFramePr>
          <p:nvPr>
            <p:extLst>
              <p:ext uri="{D42A27DB-BD31-4B8C-83A1-F6EECF244321}">
                <p14:modId xmlns:p14="http://schemas.microsoft.com/office/powerpoint/2010/main" val="1000720703"/>
              </p:ext>
            </p:extLst>
          </p:nvPr>
        </p:nvGraphicFramePr>
        <p:xfrm>
          <a:off x="19810161" y="26086610"/>
          <a:ext cx="3764012" cy="55372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pic>
        <p:nvPicPr>
          <p:cNvPr id="27" name="Espaço Reservado para Conteúdo 12" descr="Logotipo&#10;&#10;O conteúdo gerado por IA pode estar incorreto.">
            <a:extLst>
              <a:ext uri="{FF2B5EF4-FFF2-40B4-BE49-F238E27FC236}">
                <a16:creationId xmlns:a16="http://schemas.microsoft.com/office/drawing/2014/main" id="{F561FD33-1B1E-C9E3-DE1F-192C8052412F}"/>
              </a:ext>
            </a:extLst>
          </p:cNvPr>
          <p:cNvPicPr>
            <a:picLocks noChangeAspect="1"/>
          </p:cNvPicPr>
          <p:nvPr/>
        </p:nvPicPr>
        <p:blipFill>
          <a:blip r:embed="R53e44a38ac044d15">
            <a:extLst>
              <a:ext uri="{28A0092B-C50C-407E-A947-70E740481C1C}">
                <a14:useLocalDpi xmlns:a14="http://schemas.microsoft.com/office/drawing/2010/main" val="0"/>
              </a:ext>
            </a:extLst>
          </a:blip>
          <a:stretch>
            <a:fillRect/>
          </a:stretch>
        </p:blipFill>
        <p:spPr>
          <a:xfrm>
            <a:off x="22440181" y="-2695820"/>
            <a:ext cx="3991636" cy="5645315"/>
          </a:xfrm>
          <a:prstGeom prst="rect">
            <a:avLst/>
          </a:prstGeom>
        </p:spPr>
      </p:pic>
      <p:sp>
        <p:nvSpPr>
          <p:cNvPr id="7" name="CaixaDeTexto 6">
            <a:extLst>
              <a:ext uri="{FF2B5EF4-FFF2-40B4-BE49-F238E27FC236}">
                <a16:creationId xmlns:a16="http://schemas.microsoft.com/office/drawing/2014/main" id="{4AE4D4ED-2146-29D0-CB73-F1AFC38F35A3}"/>
              </a:ext>
            </a:extLst>
          </p:cNvPr>
          <p:cNvSpPr txBox="1"/>
          <p:nvPr/>
        </p:nvSpPr>
        <p:spPr>
          <a:xfrm>
            <a:off x="2485823" y="7466658"/>
            <a:ext cx="21088350" cy="2554545"/>
          </a:xfrm>
          <a:prstGeom prst="rect">
            <a:avLst/>
          </a:prstGeom>
          <a:noFill/>
        </p:spPr>
        <p:txBody>
          <a:bodyPr wrap="square">
            <a:spAutoFit/>
          </a:bodyPr>
          <a:lstStyle/>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Hospital Cristo </a:t>
            </a:r>
            <a:r>
              <a:rPr lang="pt-BR" sz="4800">
                <a:solidFill>
                  <a:srgbClr val="000000"/>
                </a:solidFill>
                <a:latin typeface="Calibri" panose="020F0502020204030204" pitchFamily="34" charset="0"/>
                <a:ea typeface="Calibri" panose="020F0502020204030204" pitchFamily="34" charset="0"/>
                <a:cs typeface="Calibri" panose="020F0502020204030204" pitchFamily="34" charset="0"/>
              </a:rPr>
              <a:t>Redentor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(HCR)</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Universidade do Vale do Rio dos Sinos (UNISINOS)</a:t>
            </a:r>
          </a:p>
          <a:p>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3- Membro da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International</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Federation of Medical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Students</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Association</a:t>
            </a:r>
            <a:br>
              <a:rPr lang="pt-BR" sz="1800" b="0" dirty="0">
                <a:effectLst/>
                <a:latin typeface="Calibri" panose="020F0502020204030204" pitchFamily="34" charset="0"/>
                <a:ea typeface="Calibri" panose="020F0502020204030204" pitchFamily="34" charset="0"/>
                <a:cs typeface="Calibri" panose="020F0502020204030204" pitchFamily="34" charset="0"/>
              </a:rPr>
            </a:br>
            <a:br>
              <a:rPr lang="pt-BR" sz="800" dirty="0"/>
            </a:br>
            <a:r>
              <a:rPr lang="pt-BR" sz="800" dirty="0"/>
              <a:t> (</a:t>
            </a:r>
            <a:endParaRPr lang="pt-BR" dirty="0"/>
          </a:p>
        </p:txBody>
      </p:sp>
      <p:pic>
        <p:nvPicPr>
          <p:cNvPr id="12" name="Imagem 11" descr="Logotipo&#10;&#10;O conteúdo gerado por IA pode estar incorreto.">
            <a:extLst>
              <a:ext uri="{FF2B5EF4-FFF2-40B4-BE49-F238E27FC236}">
                <a16:creationId xmlns:a16="http://schemas.microsoft.com/office/drawing/2014/main" id="{2FE0D947-0023-1B1F-B6C2-346594FCDE36}"/>
              </a:ext>
            </a:extLst>
          </p:cNvPr>
          <p:cNvPicPr>
            <a:picLocks noChangeAspect="1"/>
          </p:cNvPicPr>
          <p:nvPr/>
        </p:nvPicPr>
        <p:blipFill>
          <a:blip r:embed="R404c37d2211f4ff3">
            <a:extLst>
              <a:ext uri="{28A0092B-C50C-407E-A947-70E740481C1C}">
                <a14:useLocalDpi xmlns:a14="http://schemas.microsoft.com/office/drawing/2010/main" val="0"/>
              </a:ext>
            </a:extLst>
          </a:blip>
          <a:stretch>
            <a:fillRect/>
          </a:stretch>
        </p:blipFill>
        <p:spPr>
          <a:xfrm>
            <a:off x="19183725" y="41602250"/>
            <a:ext cx="3810000" cy="1905000"/>
          </a:xfrm>
          <a:prstGeom prst="rect">
            <a:avLst/>
          </a:prstGeom>
        </p:spPr>
      </p:pic>
      <p:sp>
        <p:nvSpPr>
          <p:cNvPr id="9" name="Rectangle 3">
            <a:extLst>
              <a:ext uri="{FF2B5EF4-FFF2-40B4-BE49-F238E27FC236}">
                <a16:creationId xmlns:a16="http://schemas.microsoft.com/office/drawing/2014/main" id="{E4113FE0-410C-CA45-43C1-35C1E2EFA0E9}"/>
              </a:ext>
            </a:extLst>
          </p:cNvPr>
          <p:cNvSpPr>
            <a:spLocks noChangeArrowheads="1"/>
          </p:cNvSpPr>
          <p:nvPr/>
        </p:nvSpPr>
        <p:spPr bwMode="auto">
          <a:xfrm>
            <a:off x="14998168" y="31243969"/>
            <a:ext cx="12480526" cy="895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914400" marR="0" lvl="0" indent="-914400" algn="just" defTabSz="914400" rtl="0" eaLnBrk="0" fontAlgn="base" latinLnBrk="0" hangingPunct="0">
              <a:lnSpc>
                <a:spcPct val="100000"/>
              </a:lnSpc>
              <a:spcBef>
                <a:spcPct val="0"/>
              </a:spcBef>
              <a:spcAft>
                <a:spcPct val="0"/>
              </a:spcAft>
              <a:buClrTx/>
              <a:buSzTx/>
              <a:buFont typeface="+mj-lt"/>
              <a:buAutoNum type="arabicPeriod"/>
              <a:tabLst/>
            </a:pP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TAMAKI, Regina et al. Fratura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diafisária</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dos ossos do antebraço no adulto: tratamento com placa ou haste? </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Acta Ortopédica Brasileira</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São Paulo, 2023. </a:t>
            </a:r>
          </a:p>
          <a:p>
            <a:pPr marL="914400" marR="0" lvl="0" indent="-914400" algn="just" defTabSz="914400" rtl="0" eaLnBrk="0" fontAlgn="base" latinLnBrk="0" hangingPunct="0">
              <a:lnSpc>
                <a:spcPct val="100000"/>
              </a:lnSpc>
              <a:spcBef>
                <a:spcPct val="0"/>
              </a:spcBef>
              <a:spcAft>
                <a:spcPct val="0"/>
              </a:spcAft>
              <a:buClrTx/>
              <a:buSzTx/>
              <a:buFont typeface="+mj-lt"/>
              <a:buAutoNum type="arabicPeriod"/>
              <a:tabLst/>
            </a:pP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ANDERSON, Thomas L. et al.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Forearm</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fractures</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in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adults</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current</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treatment</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concepts</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and</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emerging</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strategies</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Injury</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2022. </a:t>
            </a:r>
          </a:p>
          <a:p>
            <a:pPr marL="914400" marR="0" lvl="0" indent="-914400" algn="just" defTabSz="914400" rtl="0" eaLnBrk="0" fontAlgn="base" latinLnBrk="0" hangingPunct="0">
              <a:lnSpc>
                <a:spcPct val="100000"/>
              </a:lnSpc>
              <a:spcBef>
                <a:spcPct val="0"/>
              </a:spcBef>
              <a:spcAft>
                <a:spcPct val="0"/>
              </a:spcAft>
              <a:buClrTx/>
              <a:buSzTx/>
              <a:buFont typeface="+mj-lt"/>
              <a:buAutoNum type="arabicPeriod"/>
              <a:tabLst/>
            </a:pP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SATHIANATHEN,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Nirav</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et al. Management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of</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Adult</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Diaphyseal</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Both-</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Bone</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Forearm</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Fractures</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Journal</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of</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the</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American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Academy</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of</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Orthopaedic</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Surgeons</a:t>
            </a:r>
            <a:r>
              <a:rPr kumimoji="0" lang="pt-BR" altLang="pt-BR" sz="4800" i="1"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pt-BR" altLang="pt-BR" sz="480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2014.</a:t>
            </a:r>
          </a:p>
        </p:txBody>
      </p:sp>
      <p:pic>
        <p:nvPicPr>
          <p:cNvPr id="13" name="Imagem 12" descr="Texto, Logotipo&#10;&#10;O conteúdo gerado por IA pode estar incorreto.">
            <a:extLst>
              <a:ext uri="{FF2B5EF4-FFF2-40B4-BE49-F238E27FC236}">
                <a16:creationId xmlns:a16="http://schemas.microsoft.com/office/drawing/2014/main" id="{598B829A-D758-4E5D-4F54-6329D85EC7AE}"/>
              </a:ext>
            </a:extLst>
          </p:cNvPr>
          <p:cNvPicPr>
            <a:picLocks noChangeAspect="1"/>
          </p:cNvPicPr>
          <p:nvPr/>
        </p:nvPicPr>
        <p:blipFill>
          <a:blip r:embed="R16c4ad0287a44dbe">
            <a:extLst>
              <a:ext uri="{28A0092B-C50C-407E-A947-70E740481C1C}">
                <a14:useLocalDpi xmlns:a14="http://schemas.microsoft.com/office/drawing/2010/main" val="0"/>
              </a:ext>
            </a:extLst>
          </a:blip>
          <a:stretch>
            <a:fillRect/>
          </a:stretch>
        </p:blipFill>
        <p:spPr>
          <a:xfrm>
            <a:off x="23217565" y="41697036"/>
            <a:ext cx="3316332" cy="2381331"/>
          </a:xfrm>
          <a:prstGeom prst="rect">
            <a:avLst/>
          </a:prstGeom>
        </p:spPr>
      </p:pic>
      <p:sp>
        <p:nvSpPr>
          <p:cNvPr id="15" name="CaixaDeTexto 14">
            <a:extLst>
              <a:ext uri="{FF2B5EF4-FFF2-40B4-BE49-F238E27FC236}">
                <a16:creationId xmlns:a16="http://schemas.microsoft.com/office/drawing/2014/main" id="{7DEAF6B3-5F2E-50F3-3827-C9F8F2C0BD72}"/>
              </a:ext>
            </a:extLst>
          </p:cNvPr>
          <p:cNvSpPr txBox="1"/>
          <p:nvPr/>
        </p:nvSpPr>
        <p:spPr>
          <a:xfrm>
            <a:off x="15241187" y="16856875"/>
            <a:ext cx="6422969" cy="523220"/>
          </a:xfrm>
          <a:prstGeom prst="rect">
            <a:avLst/>
          </a:prstGeom>
          <a:noFill/>
        </p:spPr>
        <p:txBody>
          <a:bodyPr wrap="square">
            <a:spAutoFit/>
          </a:bodyPr>
          <a:lstStyle/>
          <a:p>
            <a:pPr algn="ctr" rtl="0" fontAlgn="t">
              <a:buNone/>
            </a:pP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1: Raio-X da fratura na chegada</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CaixaDeTexto 17">
            <a:extLst>
              <a:ext uri="{FF2B5EF4-FFF2-40B4-BE49-F238E27FC236}">
                <a16:creationId xmlns:a16="http://schemas.microsoft.com/office/drawing/2014/main" id="{B2809A0A-EAAA-6E0B-9481-AB3B8CB0736E}"/>
              </a:ext>
            </a:extLst>
          </p:cNvPr>
          <p:cNvSpPr txBox="1"/>
          <p:nvPr/>
        </p:nvSpPr>
        <p:spPr>
          <a:xfrm rot="10800000" flipV="1">
            <a:off x="22107347" y="16856875"/>
            <a:ext cx="5809295" cy="954107"/>
          </a:xfrm>
          <a:prstGeom prst="rect">
            <a:avLst/>
          </a:prstGeom>
          <a:noFill/>
        </p:spPr>
        <p:txBody>
          <a:bodyPr wrap="square">
            <a:spAutoFit/>
          </a:bodyPr>
          <a:lstStyle/>
          <a:p>
            <a:pPr algn="ctr" rtl="0" fontAlgn="t">
              <a:buNone/>
            </a:pPr>
            <a:r>
              <a:rPr lang="pt-BR" sz="2800" b="0" i="1"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Figura 2: Radiografia de controle pós-cirúrgica</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6" name="Imagem 25" descr="Em preto e branco&#10;&#10;O conteúdo gerado por IA pode estar incorreto.">
            <a:extLst>
              <a:ext uri="{FF2B5EF4-FFF2-40B4-BE49-F238E27FC236}">
                <a16:creationId xmlns:a16="http://schemas.microsoft.com/office/drawing/2014/main" id="{50601C0E-9D69-9CBC-E384-1C051840E032}"/>
              </a:ext>
            </a:extLst>
          </p:cNvPr>
          <p:cNvPicPr>
            <a:picLocks noChangeAspect="1"/>
          </p:cNvPicPr>
          <p:nvPr/>
        </p:nvPicPr>
        <p:blipFill>
          <a:blip r:embed="Rce3e90f918564759">
            <a:extLst>
              <a:ext uri="{28A0092B-C50C-407E-A947-70E740481C1C}">
                <a14:useLocalDpi xmlns:a14="http://schemas.microsoft.com/office/drawing/2010/main" val="0"/>
              </a:ext>
            </a:extLst>
          </a:blip>
          <a:srcRect l="11776" r="11037"/>
          <a:stretch/>
        </p:blipFill>
        <p:spPr>
          <a:xfrm>
            <a:off x="15718404" y="10203881"/>
            <a:ext cx="5417556" cy="6560999"/>
          </a:xfrm>
          <a:prstGeom prst="rect">
            <a:avLst/>
          </a:prstGeom>
        </p:spPr>
      </p:pic>
      <p:pic>
        <p:nvPicPr>
          <p:cNvPr id="29" name="Imagem 28" descr="Pessoa com gravata&#10;&#10;O conteúdo gerado por IA pode estar incorreto.">
            <a:extLst>
              <a:ext uri="{FF2B5EF4-FFF2-40B4-BE49-F238E27FC236}">
                <a16:creationId xmlns:a16="http://schemas.microsoft.com/office/drawing/2014/main" id="{B6756879-5522-50B8-E98C-3422140C9C77}"/>
              </a:ext>
            </a:extLst>
          </p:cNvPr>
          <p:cNvPicPr>
            <a:picLocks noChangeAspect="1"/>
          </p:cNvPicPr>
          <p:nvPr/>
        </p:nvPicPr>
        <p:blipFill>
          <a:blip r:embed="R1f8b5bb49afd4144">
            <a:extLst>
              <a:ext uri="{28A0092B-C50C-407E-A947-70E740481C1C}">
                <a14:useLocalDpi xmlns:a14="http://schemas.microsoft.com/office/drawing/2010/main" val="0"/>
              </a:ext>
            </a:extLst>
          </a:blip>
          <a:srcRect t="5089" r="19051"/>
          <a:stretch/>
        </p:blipFill>
        <p:spPr>
          <a:xfrm>
            <a:off x="22846889" y="10203881"/>
            <a:ext cx="4003987" cy="6560999"/>
          </a:xfrm>
          <a:prstGeom prst="rect">
            <a:avLst/>
          </a:prstGeom>
        </p:spPr>
      </p:pic>
      <p:sp>
        <p:nvSpPr>
          <p:cNvPr id="30" name="CaixaDeTexto 29">
            <a:extLst>
              <a:ext uri="{FF2B5EF4-FFF2-40B4-BE49-F238E27FC236}">
                <a16:creationId xmlns:a16="http://schemas.microsoft.com/office/drawing/2014/main" id="{A752584B-C46B-4904-B0A0-4B067A0CA815}"/>
              </a:ext>
            </a:extLst>
          </p:cNvPr>
          <p:cNvSpPr txBox="1"/>
          <p:nvPr/>
        </p:nvSpPr>
        <p:spPr>
          <a:xfrm>
            <a:off x="21908746" y="24120190"/>
            <a:ext cx="6206496" cy="954107"/>
          </a:xfrm>
          <a:prstGeom prst="rect">
            <a:avLst/>
          </a:prstGeom>
          <a:noFill/>
        </p:spPr>
        <p:txBody>
          <a:bodyPr wrap="square" rtlCol="0">
            <a:spAutoFit/>
          </a:bodyPr>
          <a:lstStyle/>
          <a:p>
            <a:pPr algn="ctr">
              <a:spcBef>
                <a:spcPts val="1200"/>
              </a:spcBef>
              <a:spcAft>
                <a:spcPts val="1200"/>
              </a:spcAft>
              <a:buNone/>
            </a:pPr>
            <a:r>
              <a:rPr lang="pt-BR" sz="2800" b="0" i="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4: Radiografia de controle pós-cirúrgica de correção da </a:t>
            </a:r>
            <a:r>
              <a:rPr lang="pt-BR" sz="2800" b="0" i="1" u="none" strike="noStrike"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pseudoartrose</a:t>
            </a:r>
            <a:endParaRPr lang="pt-BR" sz="2800" b="0" i="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1" name="CaixaDeTexto 30">
            <a:extLst>
              <a:ext uri="{FF2B5EF4-FFF2-40B4-BE49-F238E27FC236}">
                <a16:creationId xmlns:a16="http://schemas.microsoft.com/office/drawing/2014/main" id="{B04A42B9-904C-E937-5361-59607D32FB92}"/>
              </a:ext>
            </a:extLst>
          </p:cNvPr>
          <p:cNvSpPr txBox="1"/>
          <p:nvPr/>
        </p:nvSpPr>
        <p:spPr>
          <a:xfrm>
            <a:off x="15191438" y="24294737"/>
            <a:ext cx="6093271" cy="954107"/>
          </a:xfrm>
          <a:prstGeom prst="rect">
            <a:avLst/>
          </a:prstGeom>
          <a:noFill/>
        </p:spPr>
        <p:txBody>
          <a:bodyPr wrap="square" rtlCol="0">
            <a:spAutoFit/>
          </a:bodyPr>
          <a:lstStyle/>
          <a:p>
            <a:pPr algn="ctr">
              <a:spcBef>
                <a:spcPts val="1200"/>
              </a:spcBef>
              <a:spcAft>
                <a:spcPts val="1200"/>
              </a:spcAft>
              <a:buNone/>
            </a:pPr>
            <a:r>
              <a:rPr lang="pt-BR" sz="2800" b="0" i="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3: Radiografia de controle para </a:t>
            </a:r>
            <a:r>
              <a:rPr lang="pt-BR" sz="2800" b="0" i="1" u="none" strike="noStrike"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reintervenção</a:t>
            </a:r>
            <a:r>
              <a:rPr lang="pt-BR" sz="2800" i="1" dirty="0">
                <a:solidFill>
                  <a:srgbClr val="000000"/>
                </a:solidFill>
                <a:latin typeface="Calibri" panose="020F0502020204030204" pitchFamily="34" charset="0"/>
                <a:ea typeface="Calibri" panose="020F0502020204030204" pitchFamily="34" charset="0"/>
                <a:cs typeface="Calibri" panose="020F0502020204030204" pitchFamily="34" charset="0"/>
              </a:rPr>
              <a:t> ulnar</a:t>
            </a:r>
            <a:endParaRPr lang="pt-BR" sz="2800" b="0" i="1" u="none" strike="noStrik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5" name="Imagem 1024" descr="Uma imagem contendo no interior, vestindo, perto, mesa&#10;&#10;O conteúdo gerado por IA pode estar incorreto.">
            <a:extLst>
              <a:ext uri="{FF2B5EF4-FFF2-40B4-BE49-F238E27FC236}">
                <a16:creationId xmlns:a16="http://schemas.microsoft.com/office/drawing/2014/main" id="{0C2CF7DE-9905-0BDE-A8BF-C66ED3A77E21}"/>
              </a:ext>
            </a:extLst>
          </p:cNvPr>
          <p:cNvPicPr>
            <a:picLocks noChangeAspect="1"/>
          </p:cNvPicPr>
          <p:nvPr/>
        </p:nvPicPr>
        <p:blipFill>
          <a:blip r:embed="R14b6a5b46f564803">
            <a:extLst>
              <a:ext uri="{28A0092B-C50C-407E-A947-70E740481C1C}">
                <a14:useLocalDpi xmlns:a14="http://schemas.microsoft.com/office/drawing/2010/main" val="0"/>
              </a:ext>
            </a:extLst>
          </a:blip>
          <a:srcRect t="-1449" b="12286"/>
          <a:stretch/>
        </p:blipFill>
        <p:spPr>
          <a:xfrm>
            <a:off x="15611296" y="17660777"/>
            <a:ext cx="5803483" cy="6410394"/>
          </a:xfrm>
          <a:prstGeom prst="rect">
            <a:avLst/>
          </a:prstGeom>
        </p:spPr>
      </p:pic>
      <p:pic>
        <p:nvPicPr>
          <p:cNvPr id="1027" name="Imagem 1026" descr="Uma imagem contendo grupo, chuva, mesa, cozinha&#10;&#10;O conteúdo gerado por IA pode estar incorreto.">
            <a:extLst>
              <a:ext uri="{FF2B5EF4-FFF2-40B4-BE49-F238E27FC236}">
                <a16:creationId xmlns:a16="http://schemas.microsoft.com/office/drawing/2014/main" id="{64394ECF-78B2-3546-48A4-45D8DFEAE3FD}"/>
              </a:ext>
            </a:extLst>
          </p:cNvPr>
          <p:cNvPicPr>
            <a:picLocks noChangeAspect="1"/>
          </p:cNvPicPr>
          <p:nvPr/>
        </p:nvPicPr>
        <p:blipFill>
          <a:blip r:embed="R58f03c21f1a24e46">
            <a:extLst>
              <a:ext uri="{28A0092B-C50C-407E-A947-70E740481C1C}">
                <a14:useLocalDpi xmlns:a14="http://schemas.microsoft.com/office/drawing/2010/main" val="0"/>
              </a:ext>
            </a:extLst>
          </a:blip>
          <a:srcRect l="5746" t="12588" r="23691" b="17772"/>
          <a:stretch/>
        </p:blipFill>
        <p:spPr>
          <a:xfrm>
            <a:off x="22402713" y="17801884"/>
            <a:ext cx="5081154" cy="6109108"/>
          </a:xfrm>
          <a:prstGeom prst="rect">
            <a:avLst/>
          </a:prstGeom>
        </p:spPr>
      </p:pic>
    </p:spTree>
    <p:extLst>
      <p:ext uri="{BB962C8B-B14F-4D97-AF65-F5344CB8AC3E}">
        <p14:creationId xmlns:p14="http://schemas.microsoft.com/office/powerpoint/2010/main" val="98783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67e65357245340c9">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46512a96e574dcb">
            <a:extLst>
              <a:ext uri="{28A0092B-C50C-407E-A947-70E740481C1C}">
                <a14:useLocalDpi xmlns:a14="http://schemas.microsoft.com/office/drawing/2010/main" val="0"/>
              </a:ext>
            </a:extLst>
          </a:blip>
          <a:stretch>
            <a:fillRect/>
          </a:stretch>
        </p:blipFill>
        <p:spPr>
          <a:xfrm>
            <a:off x="0" y="40019551"/>
            <a:ext cx="28800425" cy="3181087"/>
          </a:xfrm>
          <a:prstGeom prst="rect">
            <a:avLst/>
          </a:prstGeom>
        </p:spPr>
      </p:pic>
      <p:sp>
        <p:nvSpPr>
          <p:cNvPr id="2" name="Título 1"/>
          <p:cNvSpPr>
            <a:spLocks noGrp="1"/>
          </p:cNvSpPr>
          <p:nvPr>
            <p:ph type="ctrTitle"/>
          </p:nvPr>
        </p:nvSpPr>
        <p:spPr>
          <a:xfrm>
            <a:off x="2716726" y="4692410"/>
            <a:ext cx="23366968" cy="1498230"/>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Análise dos pacientes atendidos por Acidentes Ciclísticos no Tocantins durante os anos de 2021 a 2024.</a:t>
            </a:r>
          </a:p>
        </p:txBody>
      </p:sp>
      <p:sp>
        <p:nvSpPr>
          <p:cNvPr id="3" name="Subtítulo 2"/>
          <p:cNvSpPr>
            <a:spLocks noGrp="1"/>
          </p:cNvSpPr>
          <p:nvPr>
            <p:ph type="subTitle" idx="1"/>
          </p:nvPr>
        </p:nvSpPr>
        <p:spPr>
          <a:xfrm>
            <a:off x="1085452" y="10424178"/>
            <a:ext cx="10801747" cy="11850601"/>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Introdução</a:t>
            </a:r>
            <a:endParaRPr lang="pt-BR" sz="4400" b="1"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Os acidentes ciclísticos, embora muitas vezes subnotificados, representam um crescente problema de saúde pública no Brasil, com impactos relevantes nos serviços de urgência e emergência. Com o aumento da popularidade da bicicleta como meio de transporte, prática esportiva e atividade de lazer, cresce também a exposição dos ciclistas aos riscos do tráfego urbano e rodoviário, especialmente em regiões onde a infraestrutura </a:t>
            </a:r>
            <a:r>
              <a:rPr lang="pt-BR" sz="4800" dirty="0" err="1">
                <a:latin typeface="Calibri" panose="020F0502020204030204" pitchFamily="34" charset="0"/>
                <a:ea typeface="Calibri" panose="020F0502020204030204" pitchFamily="34" charset="0"/>
                <a:cs typeface="Calibri" panose="020F0502020204030204" pitchFamily="34" charset="0"/>
              </a:rPr>
              <a:t>cicloviária</a:t>
            </a:r>
            <a:r>
              <a:rPr lang="pt-BR" sz="4800" dirty="0">
                <a:latin typeface="Calibri" panose="020F0502020204030204" pitchFamily="34" charset="0"/>
                <a:ea typeface="Calibri" panose="020F0502020204030204" pitchFamily="34" charset="0"/>
                <a:cs typeface="Calibri" panose="020F0502020204030204" pitchFamily="34" charset="0"/>
              </a:rPr>
              <a:t> é insuficiente ou inexistente. </a:t>
            </a:r>
            <a:endParaRPr lang="pt-BR" sz="4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Subtítulo 2"/>
          <p:cNvSpPr txBox="1">
            <a:spLocks/>
          </p:cNvSpPr>
          <p:nvPr/>
        </p:nvSpPr>
        <p:spPr>
          <a:xfrm>
            <a:off x="1085452" y="21346369"/>
            <a:ext cx="10801747" cy="6414785"/>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Metodologia</a:t>
            </a:r>
          </a:p>
          <a:p>
            <a:pPr algn="just"/>
            <a:r>
              <a:rPr lang="pt-BR" sz="4800" dirty="0">
                <a:latin typeface="Calibri" panose="020F0502020204030204" pitchFamily="34" charset="0"/>
                <a:ea typeface="Calibri" panose="020F0502020204030204" pitchFamily="34" charset="0"/>
                <a:cs typeface="Calibri" panose="020F0502020204030204" pitchFamily="34" charset="0"/>
              </a:rPr>
              <a:t>Trata-se de um estudo epidemiológico retrospectivo, descritivo e quantitativo, fundamentado na análise de dados secundários obtidos a partir do Sistema de Informações Hospitalares do Sistema Único de Saúde (SIH/SUS), por meio da base pública disponibilizada no </a:t>
            </a:r>
            <a:r>
              <a:rPr lang="pt-BR" sz="4800" dirty="0">
                <a:latin typeface="Calibri" panose="020F0502020204030204" pitchFamily="34" charset="0"/>
                <a:ea typeface="Calibri" panose="020F0502020204030204" pitchFamily="34" charset="0"/>
                <a:cs typeface="Calibri" panose="020F0502020204030204" pitchFamily="34" charset="0"/>
              </a:rPr>
              <a:t>DATASUS.</a:t>
            </a:r>
            <a:endParaRPr lang="pt-BR" sz="4800" b="1" dirty="0">
              <a:latin typeface="Calibri" panose="020F0502020204030204" pitchFamily="34" charset="0"/>
              <a:ea typeface="Calibri" panose="020F0502020204030204" pitchFamily="34" charset="0"/>
              <a:cs typeface="Calibri" panose="020F0502020204030204" pitchFamily="34" charset="0"/>
            </a:endParaRPr>
          </a:p>
          <a:p>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tângulo 4"/>
          <p:cNvSpPr/>
          <p:nvPr/>
        </p:nvSpPr>
        <p:spPr>
          <a:xfrm>
            <a:off x="1112636" y="6722359"/>
            <a:ext cx="26575147" cy="2554545"/>
          </a:xfrm>
          <a:prstGeom prst="rect">
            <a:avLst/>
          </a:prstGeom>
        </p:spPr>
        <p:txBody>
          <a:bodyPr wrap="square">
            <a:spAutoFit/>
          </a:bodyPr>
          <a:lstStyle/>
          <a:p>
            <a:r>
              <a:rPr lang="pt-BR" sz="4000" dirty="0">
                <a:latin typeface="Calibri" panose="020F0502020204030204" pitchFamily="34" charset="0"/>
                <a:ea typeface="Calibri" panose="020F0502020204030204" pitchFamily="34" charset="0"/>
                <a:cs typeface="Calibri" panose="020F0502020204030204" pitchFamily="34" charset="0"/>
              </a:rPr>
              <a:t>Vinicius Barroso de Sousa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Isadora Cardoso Alves </a:t>
            </a:r>
            <a:r>
              <a:rPr lang="pt-BR" sz="4000" dirty="0" err="1">
                <a:latin typeface="Calibri" panose="020F0502020204030204" pitchFamily="34" charset="0"/>
                <a:ea typeface="Calibri" panose="020F0502020204030204" pitchFamily="34" charset="0"/>
                <a:cs typeface="Calibri" panose="020F0502020204030204" pitchFamily="34" charset="0"/>
              </a:rPr>
              <a:t>Propercio</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Joedson</a:t>
            </a:r>
            <a:r>
              <a:rPr lang="pt-BR" sz="4000" dirty="0">
                <a:latin typeface="Calibri" panose="020F0502020204030204" pitchFamily="34" charset="0"/>
                <a:ea typeface="Calibri" panose="020F0502020204030204" pitchFamily="34" charset="0"/>
                <a:cs typeface="Calibri" panose="020F0502020204030204" pitchFamily="34" charset="0"/>
              </a:rPr>
              <a:t> Junior Parreira Silva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João Pedro Martins Pedrosa da Cunha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João Victor Vieira Lima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Lucas da Silva </a:t>
            </a:r>
            <a:r>
              <a:rPr lang="pt-BR" sz="4000" dirty="0" err="1">
                <a:latin typeface="Calibri" panose="020F0502020204030204" pitchFamily="34" charset="0"/>
                <a:ea typeface="Calibri" panose="020F0502020204030204" pitchFamily="34" charset="0"/>
                <a:cs typeface="Calibri" panose="020F0502020204030204" pitchFamily="34" charset="0"/>
              </a:rPr>
              <a:t>Bringel</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Márcio Teixeira Guimarães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Marcos Vinícius Nunes de Barros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Maria Clara Veloso Antunes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Maria Eduarda Fragoso Xavier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Mateus Vilanova Bezerra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Melissa Rodrigues de Moraes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Rafael </a:t>
            </a:r>
            <a:r>
              <a:rPr lang="pt-BR" sz="4000" dirty="0" err="1">
                <a:latin typeface="Calibri" panose="020F0502020204030204" pitchFamily="34" charset="0"/>
                <a:ea typeface="Calibri" panose="020F0502020204030204" pitchFamily="34" charset="0"/>
                <a:cs typeface="Calibri" panose="020F0502020204030204" pitchFamily="34" charset="0"/>
              </a:rPr>
              <a:t>Jodas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Pantarotto</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Pedro Gabriel </a:t>
            </a:r>
            <a:r>
              <a:rPr lang="pt-BR" sz="4000" dirty="0" err="1">
                <a:latin typeface="Calibri" panose="020F0502020204030204" pitchFamily="34" charset="0"/>
                <a:ea typeface="Calibri" panose="020F0502020204030204" pitchFamily="34" charset="0"/>
                <a:cs typeface="Calibri" panose="020F0502020204030204" pitchFamily="34" charset="0"/>
              </a:rPr>
              <a:t>Milhomem</a:t>
            </a:r>
            <a:r>
              <a:rPr lang="pt-BR" sz="4000" dirty="0">
                <a:latin typeface="Calibri" panose="020F0502020204030204" pitchFamily="34" charset="0"/>
                <a:ea typeface="Calibri" panose="020F0502020204030204" pitchFamily="34" charset="0"/>
                <a:cs typeface="Calibri" panose="020F0502020204030204" pitchFamily="34" charset="0"/>
              </a:rPr>
              <a:t> Bueno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r>
              <a:rPr lang="pt-BR" sz="4000" dirty="0">
                <a:latin typeface="Calibri" panose="020F0502020204030204" pitchFamily="34" charset="0"/>
                <a:ea typeface="Calibri" panose="020F0502020204030204" pitchFamily="34" charset="0"/>
                <a:cs typeface="Calibri" panose="020F0502020204030204" pitchFamily="34" charset="0"/>
              </a:rPr>
              <a:t>, Reinaldo Bernardino Teixeira Guimarães </a:t>
            </a:r>
            <a:r>
              <a:rPr lang="pt-BR" sz="4000" baseline="30000" dirty="0">
                <a:latin typeface="Calibri" panose="020F0502020204030204" pitchFamily="34" charset="0"/>
                <a:ea typeface="Calibri" panose="020F0502020204030204" pitchFamily="34" charset="0"/>
                <a:cs typeface="Calibri" panose="020F0502020204030204" pitchFamily="34" charset="0"/>
              </a:rPr>
              <a:t>1</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Subtítulo 2"/>
          <p:cNvSpPr txBox="1">
            <a:spLocks/>
          </p:cNvSpPr>
          <p:nvPr/>
        </p:nvSpPr>
        <p:spPr>
          <a:xfrm>
            <a:off x="15281947" y="10424178"/>
            <a:ext cx="10801747" cy="17731722"/>
          </a:xfrm>
          <a:prstGeom prst="rect">
            <a:avLst/>
          </a:prstGeom>
        </p:spPr>
        <p:txBody>
          <a:bodyPr vert="horz" lIns="91440" tIns="45720" rIns="91440" bIns="45720" rtlCol="0">
            <a:no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Resultados</a:t>
            </a:r>
            <a:r>
              <a:rPr lang="pt-BR" sz="4400" b="1" dirty="0">
                <a:latin typeface="Calibri" panose="020F0502020204030204" pitchFamily="34" charset="0"/>
                <a:ea typeface="Calibri" panose="020F0502020204030204" pitchFamily="34" charset="0"/>
                <a:cs typeface="Calibri" panose="020F0502020204030204" pitchFamily="34" charset="0"/>
              </a:rPr>
              <a:t> </a:t>
            </a:r>
          </a:p>
          <a:p>
            <a:pPr algn="just"/>
            <a:r>
              <a:rPr lang="pt-BR" sz="4800" dirty="0">
                <a:latin typeface="Calibri" panose="020F0502020204030204" pitchFamily="34" charset="0"/>
                <a:ea typeface="Calibri" panose="020F0502020204030204" pitchFamily="34" charset="0"/>
                <a:cs typeface="Calibri" panose="020F0502020204030204" pitchFamily="34" charset="0"/>
              </a:rPr>
              <a:t>Entre </a:t>
            </a:r>
            <a:r>
              <a:rPr lang="pt-BR" sz="4800" dirty="0">
                <a:latin typeface="Calibri" panose="020F0502020204030204" pitchFamily="34" charset="0"/>
                <a:ea typeface="Calibri" panose="020F0502020204030204" pitchFamily="34" charset="0"/>
                <a:cs typeface="Calibri" panose="020F0502020204030204" pitchFamily="34" charset="0"/>
              </a:rPr>
              <a:t>2021 e 2024, foram registradas 409 internações no segundo ano de atendimento, com 2023 apresentando o maior número (122) e 2024 o menor (98), indicando um aumento até 2023 e uma queda no último ano. As faixas etárias de 5 a 9 e 10 a 14 anos lideraram, com 53 internações cada, enquanto menores de 1 ano tiveram apenas 7 casos. Homens predominaram, com 308 internações contra 101 de mulheres, sendo 2023 o ano com maior disparidade (89 masculinas e 32 femininas). Quanto aos óbitos, foram 7 no total, 5 masculinos e 2 femininos, com 2023 registrando o maior número (3). Os dados sugerem maior vulnerabilidade em crianças e adolescentes, além de uma tendência de maior impacto em homens. Conclusão As internações no segundo ano de atendimento foram mais prevalentes em crianças e adolescentes, especialmente nas faixas de 5 a 9 e 10 a 14 anos, enquanto homens apresentaram maior número de casos e óbitos em comparação com mulheres</a:t>
            </a:r>
            <a:r>
              <a:rPr lang="pt-BR" sz="4800" dirty="0">
                <a:latin typeface="Calibri" panose="020F0502020204030204" pitchFamily="34" charset="0"/>
                <a:ea typeface="Calibri" panose="020F0502020204030204" pitchFamily="34" charset="0"/>
                <a:cs typeface="Calibri" panose="020F0502020204030204" pitchFamily="34" charset="0"/>
              </a:rPr>
              <a:t>.</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Subtítulo 2"/>
          <p:cNvSpPr txBox="1">
            <a:spLocks/>
          </p:cNvSpPr>
          <p:nvPr/>
        </p:nvSpPr>
        <p:spPr>
          <a:xfrm>
            <a:off x="15281947" y="28604865"/>
            <a:ext cx="10801747" cy="7722234"/>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Conclusão</a:t>
            </a:r>
          </a:p>
          <a:p>
            <a:pPr algn="just"/>
            <a:r>
              <a:rPr lang="pt-BR" sz="4800" dirty="0">
                <a:latin typeface="Calibri" panose="020F0502020204030204" pitchFamily="34" charset="0"/>
                <a:ea typeface="Calibri" panose="020F0502020204030204" pitchFamily="34" charset="0"/>
                <a:cs typeface="Calibri" panose="020F0502020204030204" pitchFamily="34" charset="0"/>
              </a:rPr>
              <a:t>As internações no segundo ano de atendimento foram mais prevalentes em crianças e adolescentes, especialmente nas faixas de 5 a 9 e 10 a 14 anos, enquanto homens apresentaram maior número de casos e óbitos em comparação com mulheres.</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864985" y="35146058"/>
            <a:ext cx="27070448" cy="5139869"/>
          </a:xfrm>
          <a:prstGeom prst="rect">
            <a:avLst/>
          </a:prstGeom>
        </p:spPr>
        <p:txBody>
          <a:bodyPr wrap="square">
            <a:spAutoFit/>
          </a:bodyPr>
          <a:lstStyle/>
          <a:p>
            <a:pPr algn="ctr"/>
            <a:r>
              <a:rPr lang="pt-BR" sz="4800" b="1" dirty="0">
                <a:latin typeface="Calibri" panose="020F0502020204030204" pitchFamily="34" charset="0"/>
                <a:ea typeface="Calibri" panose="020F0502020204030204" pitchFamily="34" charset="0"/>
                <a:cs typeface="Calibri" panose="020F0502020204030204" pitchFamily="34" charset="0"/>
              </a:rPr>
              <a:t>Referências Bibliográficas </a:t>
            </a:r>
          </a:p>
          <a:p>
            <a:pPr algn="ctr"/>
            <a:endParaRPr lang="pt-BR" sz="4000" b="1"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a:t>
            </a:r>
            <a:r>
              <a:rPr lang="pt-BR" sz="4000" b="1" dirty="0">
                <a:latin typeface="Calibri" panose="020F0502020204030204" pitchFamily="34" charset="0"/>
                <a:ea typeface="Calibri" panose="020F0502020204030204" pitchFamily="34" charset="0"/>
                <a:cs typeface="Calibri" panose="020F0502020204030204" pitchFamily="34" charset="0"/>
              </a:rPr>
              <a:t>World Health </a:t>
            </a:r>
            <a:r>
              <a:rPr lang="pt-BR" sz="4000" b="1" dirty="0" err="1">
                <a:latin typeface="Calibri" panose="020F0502020204030204" pitchFamily="34" charset="0"/>
                <a:ea typeface="Calibri" panose="020F0502020204030204" pitchFamily="34" charset="0"/>
                <a:cs typeface="Calibri" panose="020F0502020204030204" pitchFamily="34" charset="0"/>
              </a:rPr>
              <a:t>Organization</a:t>
            </a:r>
            <a:r>
              <a:rPr lang="pt-BR" sz="4000" b="1" dirty="0">
                <a:latin typeface="Calibri" panose="020F0502020204030204" pitchFamily="34" charset="0"/>
                <a:ea typeface="Calibri" panose="020F0502020204030204" pitchFamily="34" charset="0"/>
                <a:cs typeface="Calibri" panose="020F0502020204030204" pitchFamily="34" charset="0"/>
              </a:rPr>
              <a:t> (WHO</a:t>
            </a:r>
            <a:r>
              <a:rPr lang="pt-BR" sz="4000" b="1" dirty="0">
                <a:latin typeface="Calibri" panose="020F0502020204030204" pitchFamily="34" charset="0"/>
                <a:ea typeface="Calibri" panose="020F0502020204030204" pitchFamily="34" charset="0"/>
                <a:cs typeface="Calibri" panose="020F0502020204030204" pitchFamily="34" charset="0"/>
              </a:rPr>
              <a:t>).</a:t>
            </a:r>
            <a:r>
              <a:rPr lang="pt-BR" sz="4000" i="1" dirty="0">
                <a:latin typeface="Calibri" panose="020F0502020204030204" pitchFamily="34" charset="0"/>
                <a:ea typeface="Calibri" panose="020F0502020204030204" pitchFamily="34" charset="0"/>
                <a:cs typeface="Calibri" panose="020F0502020204030204" pitchFamily="34" charset="0"/>
              </a:rPr>
              <a:t>Global </a:t>
            </a:r>
            <a:r>
              <a:rPr lang="pt-BR" sz="4000" i="1" dirty="0">
                <a:latin typeface="Calibri" panose="020F0502020204030204" pitchFamily="34" charset="0"/>
                <a:ea typeface="Calibri" panose="020F0502020204030204" pitchFamily="34" charset="0"/>
                <a:cs typeface="Calibri" panose="020F0502020204030204" pitchFamily="34" charset="0"/>
              </a:rPr>
              <a:t>Status </a:t>
            </a:r>
            <a:r>
              <a:rPr lang="pt-BR" sz="4000" i="1" dirty="0" err="1">
                <a:latin typeface="Calibri" panose="020F0502020204030204" pitchFamily="34" charset="0"/>
                <a:ea typeface="Calibri" panose="020F0502020204030204" pitchFamily="34" charset="0"/>
                <a:cs typeface="Calibri" panose="020F0502020204030204" pitchFamily="34" charset="0"/>
              </a:rPr>
              <a:t>Report</a:t>
            </a:r>
            <a:r>
              <a:rPr lang="pt-BR" sz="4000" i="1" dirty="0">
                <a:latin typeface="Calibri" panose="020F0502020204030204" pitchFamily="34" charset="0"/>
                <a:ea typeface="Calibri" panose="020F0502020204030204" pitchFamily="34" charset="0"/>
                <a:cs typeface="Calibri" panose="020F0502020204030204" pitchFamily="34" charset="0"/>
              </a:rPr>
              <a:t> </a:t>
            </a:r>
            <a:r>
              <a:rPr lang="pt-BR" sz="4000" i="1" dirty="0" err="1">
                <a:latin typeface="Calibri" panose="020F0502020204030204" pitchFamily="34" charset="0"/>
                <a:ea typeface="Calibri" panose="020F0502020204030204" pitchFamily="34" charset="0"/>
                <a:cs typeface="Calibri" panose="020F0502020204030204" pitchFamily="34" charset="0"/>
              </a:rPr>
              <a:t>on</a:t>
            </a:r>
            <a:r>
              <a:rPr lang="pt-BR" sz="4000" i="1" dirty="0">
                <a:latin typeface="Calibri" panose="020F0502020204030204" pitchFamily="34" charset="0"/>
                <a:ea typeface="Calibri" panose="020F0502020204030204" pitchFamily="34" charset="0"/>
                <a:cs typeface="Calibri" panose="020F0502020204030204" pitchFamily="34" charset="0"/>
              </a:rPr>
              <a:t> Road </a:t>
            </a:r>
            <a:r>
              <a:rPr lang="pt-BR" sz="4000" i="1" dirty="0" err="1">
                <a:latin typeface="Calibri" panose="020F0502020204030204" pitchFamily="34" charset="0"/>
                <a:ea typeface="Calibri" panose="020F0502020204030204" pitchFamily="34" charset="0"/>
                <a:cs typeface="Calibri" panose="020F0502020204030204" pitchFamily="34" charset="0"/>
              </a:rPr>
              <a:t>Safety</a:t>
            </a:r>
            <a:r>
              <a:rPr lang="pt-BR" sz="4000" i="1" dirty="0">
                <a:latin typeface="Calibri" panose="020F0502020204030204" pitchFamily="34" charset="0"/>
                <a:ea typeface="Calibri" panose="020F0502020204030204" pitchFamily="34" charset="0"/>
                <a:cs typeface="Calibri" panose="020F0502020204030204" pitchFamily="34" charset="0"/>
              </a:rPr>
              <a:t> 2018</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Geneva</a:t>
            </a:r>
            <a:r>
              <a:rPr lang="pt-BR" sz="4000" dirty="0">
                <a:latin typeface="Calibri" panose="020F0502020204030204" pitchFamily="34" charset="0"/>
                <a:ea typeface="Calibri" panose="020F0502020204030204" pitchFamily="34" charset="0"/>
                <a:cs typeface="Calibri" panose="020F0502020204030204" pitchFamily="34" charset="0"/>
              </a:rPr>
              <a:t>: WHO, 2018.</a:t>
            </a:r>
            <a:r>
              <a:rPr lang="pt-BR" sz="4000" dirty="0">
                <a:latin typeface="Calibri" panose="020F0502020204030204" pitchFamily="34" charset="0"/>
                <a:ea typeface="Calibri" panose="020F0502020204030204" pitchFamily="34" charset="0"/>
                <a:cs typeface="Calibri" panose="020F0502020204030204" pitchFamily="34" charset="0"/>
              </a:rPr>
              <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df545e4da60545c2"/>
              </a:rPr>
              <a:t>https://www.who.int/publications-detail-redirect/9789241565684</a:t>
            </a:r>
            <a:endParaRPr lang="pt-BR" sz="4000"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-Departamento de Informática do SUS (DATASUS)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Morbidade Hospitalar do SUS – por local de internação</a:t>
            </a:r>
            <a:r>
              <a:rPr lang="pt-BR" sz="4000" dirty="0">
                <a:latin typeface="Calibri" panose="020F0502020204030204" pitchFamily="34" charset="0"/>
                <a:ea typeface="Calibri" panose="020F0502020204030204" pitchFamily="34" charset="0"/>
                <a:cs typeface="Calibri" panose="020F0502020204030204" pitchFamily="34" charset="0"/>
              </a:rPr>
              <a:t>.</a:t>
            </a:r>
            <a:r>
              <a:rPr lang="pt-BR" sz="4000" dirty="0">
                <a:latin typeface="Calibri" panose="020F0502020204030204" pitchFamily="34" charset="0"/>
                <a:ea typeface="Calibri" panose="020F0502020204030204" pitchFamily="34" charset="0"/>
                <a:cs typeface="Calibri" panose="020F0502020204030204" pitchFamily="34" charset="0"/>
              </a:rPr>
              <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a6386a4df26b4be3"/>
              </a:rPr>
              <a:t>http</a:t>
            </a:r>
            <a:r>
              <a:rPr lang="pt-BR" sz="4000" u="sng" dirty="0">
                <a:latin typeface="Calibri" panose="020F0502020204030204" pitchFamily="34" charset="0"/>
                <a:ea typeface="Calibri" panose="020F0502020204030204" pitchFamily="34" charset="0"/>
                <a:cs typeface="Calibri" panose="020F0502020204030204" pitchFamily="34" charset="0"/>
                <a:hlinkClick r:id="rcIda6386a4df26b4be3"/>
              </a:rPr>
              <a:t>://www.datasus.gov.br</a:t>
            </a:r>
            <a:r>
              <a:rPr lang="pt-BR" sz="4000" dirty="0">
                <a:latin typeface="Calibri" panose="020F0502020204030204" pitchFamily="34" charset="0"/>
                <a:ea typeface="Calibri" panose="020F0502020204030204" pitchFamily="34" charset="0"/>
                <a:cs typeface="Calibri" panose="020F0502020204030204" pitchFamily="34" charset="0"/>
              </a:rPr>
              <a:t> Acesso em: maio de 2025.</a:t>
            </a:r>
            <a:endParaRPr lang="pt-BR" sz="4000"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-Ministério da Saúde. Secretaria de Vigilância em Saúde.</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Indicadores de Saúde: conceitos e aplicações</a:t>
            </a:r>
            <a:r>
              <a:rPr lang="pt-BR" sz="4000" dirty="0">
                <a:latin typeface="Calibri" panose="020F0502020204030204" pitchFamily="34" charset="0"/>
                <a:ea typeface="Calibri" panose="020F0502020204030204" pitchFamily="34" charset="0"/>
                <a:cs typeface="Calibri" panose="020F0502020204030204" pitchFamily="34" charset="0"/>
              </a:rPr>
              <a:t>. 2ª ed. Brasília: Ministério da Saúde, 2021</a:t>
            </a:r>
            <a:r>
              <a:rPr lang="pt-BR" sz="4000" dirty="0">
                <a:latin typeface="Calibri" panose="020F0502020204030204" pitchFamily="34" charset="0"/>
                <a:ea typeface="Calibri" panose="020F0502020204030204" pitchFamily="34" charset="0"/>
                <a:cs typeface="Calibri" panose="020F0502020204030204" pitchFamily="34" charset="0"/>
              </a:rPr>
              <a:t>.</a:t>
            </a:r>
            <a:endParaRPr lang="pt-BR" sz="4000" b="1" dirty="0"/>
          </a:p>
        </p:txBody>
      </p:sp>
    </p:spTree>
    <p:extLst>
      <p:ext uri="{BB962C8B-B14F-4D97-AF65-F5344CB8AC3E}">
        <p14:creationId xmlns:p14="http://schemas.microsoft.com/office/powerpoint/2010/main" val="320703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9758e219b2484517">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43ae51c67ab9497c">
            <a:extLst>
              <a:ext uri="{28A0092B-C50C-407E-A947-70E740481C1C}">
                <a14:useLocalDpi xmlns:a14="http://schemas.microsoft.com/office/drawing/2010/main" val="0"/>
              </a:ext>
            </a:extLst>
          </a:blip>
          <a:stretch>
            <a:fillRect/>
          </a:stretch>
        </p:blipFill>
        <p:spPr>
          <a:xfrm>
            <a:off x="0" y="40019551"/>
            <a:ext cx="28800425" cy="3181087"/>
          </a:xfrm>
          <a:prstGeom prst="rect">
            <a:avLst/>
          </a:prstGeom>
        </p:spPr>
      </p:pic>
      <p:sp>
        <p:nvSpPr>
          <p:cNvPr id="2" name="Título 1"/>
          <p:cNvSpPr>
            <a:spLocks noGrp="1"/>
          </p:cNvSpPr>
          <p:nvPr>
            <p:ph type="ctrTitle"/>
          </p:nvPr>
        </p:nvSpPr>
        <p:spPr>
          <a:xfrm>
            <a:off x="2716726" y="4692410"/>
            <a:ext cx="23366968" cy="1498230"/>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Análise dos pacientes atendidos por Atropelamento Tocantins durante os anos de 2022 a 2024.</a:t>
            </a:r>
          </a:p>
        </p:txBody>
      </p:sp>
      <p:sp>
        <p:nvSpPr>
          <p:cNvPr id="3" name="Subtítulo 2"/>
          <p:cNvSpPr>
            <a:spLocks noGrp="1"/>
          </p:cNvSpPr>
          <p:nvPr>
            <p:ph type="subTitle" idx="1"/>
          </p:nvPr>
        </p:nvSpPr>
        <p:spPr>
          <a:xfrm>
            <a:off x="1085452" y="10424178"/>
            <a:ext cx="10801747" cy="11850601"/>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Introdução</a:t>
            </a:r>
            <a:endParaRPr lang="pt-BR" sz="4400" b="1"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Os atropelamentos representam um grave problema de saúde pública, especialmente em regiões com alta circulação de veículos e pedestres, como o Tocantins. Este estudo visa analisar o perfil dos pacientes atendidos por atropelamentos no estado entre 2022 e 2024, considerando faixa etária, sexo e desfechos, com o objetivo de identificar padrões e propor medidas preventivas.</a:t>
            </a:r>
            <a:endParaRPr lang="pt-BR" sz="4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Subtítulo 2"/>
          <p:cNvSpPr txBox="1">
            <a:spLocks/>
          </p:cNvSpPr>
          <p:nvPr/>
        </p:nvSpPr>
        <p:spPr>
          <a:xfrm>
            <a:off x="1085452" y="21346369"/>
            <a:ext cx="10801747" cy="6414785"/>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Metodologia</a:t>
            </a:r>
          </a:p>
          <a:p>
            <a:pPr algn="just"/>
            <a:r>
              <a:rPr lang="pt-BR" sz="4800" dirty="0">
                <a:latin typeface="Calibri" panose="020F0502020204030204" pitchFamily="34" charset="0"/>
                <a:ea typeface="Calibri" panose="020F0502020204030204" pitchFamily="34" charset="0"/>
                <a:cs typeface="Calibri" panose="020F0502020204030204" pitchFamily="34" charset="0"/>
              </a:rPr>
              <a:t>Foi realizada uma análise retrospectiva com base em dados de internações e óbitos no segundo ano de atendimento, fornecidos por registros hospitalares do Tocantins entre 2022 e 2024. As variáveis analisadas incluíram faixa etária, sexo e mortalidade.</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tângulo 4"/>
          <p:cNvSpPr/>
          <p:nvPr/>
        </p:nvSpPr>
        <p:spPr>
          <a:xfrm>
            <a:off x="1112636" y="6722359"/>
            <a:ext cx="26575147" cy="2554545"/>
          </a:xfrm>
          <a:prstGeom prst="rect">
            <a:avLst/>
          </a:prstGeom>
        </p:spPr>
        <p:txBody>
          <a:bodyPr wrap="square">
            <a:spAutoFit/>
          </a:bodyPr>
          <a:lstStyle/>
          <a:p>
            <a:r>
              <a:rPr lang="pt-BR" sz="4000" dirty="0">
                <a:latin typeface="Calibri" panose="020F0502020204030204" pitchFamily="34" charset="0"/>
                <a:ea typeface="Calibri" panose="020F0502020204030204" pitchFamily="34" charset="0"/>
                <a:cs typeface="Calibri" panose="020F0502020204030204" pitchFamily="34" charset="0"/>
              </a:rPr>
              <a:t>Vinicius Barroso de Sousa </a:t>
            </a:r>
            <a:r>
              <a:rPr lang="pt-BR" sz="4000" dirty="0">
                <a:latin typeface="Calibri" panose="020F0502020204030204" pitchFamily="34" charset="0"/>
                <a:ea typeface="Calibri" panose="020F0502020204030204" pitchFamily="34" charset="0"/>
                <a:cs typeface="Calibri" panose="020F0502020204030204" pitchFamily="34" charset="0"/>
              </a:rPr>
              <a:t>¹, </a:t>
            </a:r>
            <a:r>
              <a:rPr lang="pt-BR" sz="4000" dirty="0">
                <a:latin typeface="Calibri" panose="020F0502020204030204" pitchFamily="34" charset="0"/>
                <a:ea typeface="Calibri" panose="020F0502020204030204" pitchFamily="34" charset="0"/>
                <a:cs typeface="Calibri" panose="020F0502020204030204" pitchFamily="34" charset="0"/>
              </a:rPr>
              <a:t>Amanda Regina Carneiro Cazarotto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Amilly</a:t>
            </a:r>
            <a:r>
              <a:rPr lang="pt-BR" sz="4000" dirty="0">
                <a:latin typeface="Calibri" panose="020F0502020204030204" pitchFamily="34" charset="0"/>
                <a:ea typeface="Calibri" panose="020F0502020204030204" pitchFamily="34" charset="0"/>
                <a:cs typeface="Calibri" panose="020F0502020204030204" pitchFamily="34" charset="0"/>
              </a:rPr>
              <a:t> Vivian Santos Silva Fonseca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Ana </a:t>
            </a:r>
            <a:r>
              <a:rPr lang="pt-BR" sz="4000" dirty="0" err="1">
                <a:latin typeface="Calibri" panose="020F0502020204030204" pitchFamily="34" charset="0"/>
                <a:ea typeface="Calibri" panose="020F0502020204030204" pitchFamily="34" charset="0"/>
                <a:cs typeface="Calibri" panose="020F0502020204030204" pitchFamily="34" charset="0"/>
              </a:rPr>
              <a:t>Carolini</a:t>
            </a:r>
            <a:r>
              <a:rPr lang="pt-BR" sz="4000" dirty="0">
                <a:latin typeface="Calibri" panose="020F0502020204030204" pitchFamily="34" charset="0"/>
                <a:ea typeface="Calibri" panose="020F0502020204030204" pitchFamily="34" charset="0"/>
                <a:cs typeface="Calibri" panose="020F0502020204030204" pitchFamily="34" charset="0"/>
              </a:rPr>
              <a:t> Martins de Sá e Silva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André Luiz Fonseca Aguiar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Anna Maria </a:t>
            </a:r>
            <a:r>
              <a:rPr lang="pt-BR" sz="4000" dirty="0" err="1">
                <a:latin typeface="Calibri" panose="020F0502020204030204" pitchFamily="34" charset="0"/>
                <a:ea typeface="Calibri" panose="020F0502020204030204" pitchFamily="34" charset="0"/>
                <a:cs typeface="Calibri" panose="020F0502020204030204" pitchFamily="34" charset="0"/>
              </a:rPr>
              <a:t>Bringel</a:t>
            </a:r>
            <a:r>
              <a:rPr lang="pt-BR" sz="4000" dirty="0">
                <a:latin typeface="Calibri" panose="020F0502020204030204" pitchFamily="34" charset="0"/>
                <a:ea typeface="Calibri" panose="020F0502020204030204" pitchFamily="34" charset="0"/>
                <a:cs typeface="Calibri" panose="020F0502020204030204" pitchFamily="34" charset="0"/>
              </a:rPr>
              <a:t> de Castro Cruz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Bruno Nunes Arruda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Walter </a:t>
            </a:r>
            <a:r>
              <a:rPr lang="pt-BR" sz="4000" dirty="0" err="1">
                <a:latin typeface="Calibri" panose="020F0502020204030204" pitchFamily="34" charset="0"/>
                <a:ea typeface="Calibri" panose="020F0502020204030204" pitchFamily="34" charset="0"/>
                <a:cs typeface="Calibri" panose="020F0502020204030204" pitchFamily="34" charset="0"/>
              </a:rPr>
              <a:t>Helene</a:t>
            </a:r>
            <a:r>
              <a:rPr lang="pt-BR" sz="4000" dirty="0">
                <a:latin typeface="Calibri" panose="020F0502020204030204" pitchFamily="34" charset="0"/>
                <a:ea typeface="Calibri" panose="020F0502020204030204" pitchFamily="34" charset="0"/>
                <a:cs typeface="Calibri" panose="020F0502020204030204" pitchFamily="34" charset="0"/>
              </a:rPr>
              <a:t> Nunes Cazarotto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Eduardo Victor Rocha Diniz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Frederico Rodrigues </a:t>
            </a:r>
            <a:r>
              <a:rPr lang="pt-BR" sz="4000" dirty="0" err="1">
                <a:latin typeface="Calibri" panose="020F0502020204030204" pitchFamily="34" charset="0"/>
                <a:ea typeface="Calibri" panose="020F0502020204030204" pitchFamily="34" charset="0"/>
                <a:cs typeface="Calibri" panose="020F0502020204030204" pitchFamily="34" charset="0"/>
              </a:rPr>
              <a:t>Tauhata</a:t>
            </a:r>
            <a:r>
              <a:rPr lang="pt-BR" sz="4000" dirty="0">
                <a:latin typeface="Calibri" panose="020F0502020204030204" pitchFamily="34" charset="0"/>
                <a:ea typeface="Calibri" panose="020F0502020204030204" pitchFamily="34" charset="0"/>
                <a:cs typeface="Calibri" panose="020F0502020204030204" pitchFamily="34" charset="0"/>
              </a:rPr>
              <a:t>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Gabrielle Carvalho </a:t>
            </a:r>
            <a:r>
              <a:rPr lang="pt-BR" sz="4000" dirty="0" err="1">
                <a:latin typeface="Calibri" panose="020F0502020204030204" pitchFamily="34" charset="0"/>
                <a:ea typeface="Calibri" panose="020F0502020204030204" pitchFamily="34" charset="0"/>
                <a:cs typeface="Calibri" panose="020F0502020204030204" pitchFamily="34" charset="0"/>
              </a:rPr>
              <a:t>Hendges</a:t>
            </a:r>
            <a:r>
              <a:rPr lang="pt-BR" sz="4000" dirty="0">
                <a:latin typeface="Calibri" panose="020F0502020204030204" pitchFamily="34" charset="0"/>
                <a:ea typeface="Calibri" panose="020F0502020204030204" pitchFamily="34" charset="0"/>
                <a:cs typeface="Calibri" panose="020F0502020204030204" pitchFamily="34" charset="0"/>
              </a:rPr>
              <a:t>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Giovanna </a:t>
            </a:r>
            <a:r>
              <a:rPr lang="pt-BR" sz="4000" dirty="0" err="1">
                <a:latin typeface="Calibri" panose="020F0502020204030204" pitchFamily="34" charset="0"/>
                <a:ea typeface="Calibri" panose="020F0502020204030204" pitchFamily="34" charset="0"/>
                <a:cs typeface="Calibri" panose="020F0502020204030204" pitchFamily="34" charset="0"/>
              </a:rPr>
              <a:t>Milhomen</a:t>
            </a:r>
            <a:r>
              <a:rPr lang="pt-BR" sz="4000" dirty="0">
                <a:latin typeface="Calibri" panose="020F0502020204030204" pitchFamily="34" charset="0"/>
                <a:ea typeface="Calibri" panose="020F0502020204030204" pitchFamily="34" charset="0"/>
                <a:cs typeface="Calibri" panose="020F0502020204030204" pitchFamily="34" charset="0"/>
              </a:rPr>
              <a:t> Costa Ferreira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Guilherme Henrique Dourado de Oliveira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Gustavo </a:t>
            </a:r>
            <a:r>
              <a:rPr lang="pt-BR" sz="4000" dirty="0" err="1">
                <a:latin typeface="Calibri" panose="020F0502020204030204" pitchFamily="34" charset="0"/>
                <a:ea typeface="Calibri" panose="020F0502020204030204" pitchFamily="34" charset="0"/>
                <a:cs typeface="Calibri" panose="020F0502020204030204" pitchFamily="34" charset="0"/>
              </a:rPr>
              <a:t>Endrigo</a:t>
            </a:r>
            <a:r>
              <a:rPr lang="pt-BR" sz="4000" dirty="0">
                <a:latin typeface="Calibri" panose="020F0502020204030204" pitchFamily="34" charset="0"/>
                <a:ea typeface="Calibri" panose="020F0502020204030204" pitchFamily="34" charset="0"/>
                <a:cs typeface="Calibri" panose="020F0502020204030204" pitchFamily="34" charset="0"/>
              </a:rPr>
              <a:t> de Fabris </a:t>
            </a:r>
            <a:r>
              <a:rPr lang="pt-BR" sz="4000" dirty="0" err="1">
                <a:latin typeface="Calibri" panose="020F0502020204030204" pitchFamily="34" charset="0"/>
                <a:ea typeface="Calibri" panose="020F0502020204030204" pitchFamily="34" charset="0"/>
                <a:cs typeface="Calibri" panose="020F0502020204030204" pitchFamily="34" charset="0"/>
              </a:rPr>
              <a:t>Sgarbossa</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¹</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Subtítulo 2"/>
          <p:cNvSpPr txBox="1">
            <a:spLocks/>
          </p:cNvSpPr>
          <p:nvPr/>
        </p:nvSpPr>
        <p:spPr>
          <a:xfrm>
            <a:off x="15281947" y="10424178"/>
            <a:ext cx="10801747" cy="13596193"/>
          </a:xfrm>
          <a:prstGeom prst="rect">
            <a:avLst/>
          </a:prstGeom>
        </p:spPr>
        <p:txBody>
          <a:bodyPr vert="horz" lIns="91440" tIns="45720" rIns="91440" bIns="45720" rtlCol="0">
            <a:no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Resultados</a:t>
            </a:r>
            <a:r>
              <a:rPr lang="pt-BR" sz="4400" b="1" dirty="0">
                <a:latin typeface="Calibri" panose="020F0502020204030204" pitchFamily="34" charset="0"/>
                <a:ea typeface="Calibri" panose="020F0502020204030204" pitchFamily="34" charset="0"/>
                <a:cs typeface="Calibri" panose="020F0502020204030204" pitchFamily="34" charset="0"/>
              </a:rPr>
              <a:t> </a:t>
            </a:r>
          </a:p>
          <a:p>
            <a:pPr algn="just"/>
            <a:r>
              <a:rPr lang="pt-BR" sz="4800" dirty="0">
                <a:latin typeface="Calibri" panose="020F0502020204030204" pitchFamily="34" charset="0"/>
                <a:ea typeface="Calibri" panose="020F0502020204030204" pitchFamily="34" charset="0"/>
                <a:cs typeface="Calibri" panose="020F0502020204030204" pitchFamily="34" charset="0"/>
              </a:rPr>
              <a:t>Entre 2022 e 2024, os atendimentos por atropelamento mostraram variação significativa, com maior incidência em 2023 e menor em 2022. Homens foram mais afetados que mulheres, com uma diferença mais marcante em 2023, o que pode refletir maior exposição masculina ao tráfego, possivelmente devido a atividades laborais ou comportamentos de risco. Quanto à faixa etária, adultos jovens, especialmente entre 20 e 39 anos, apresentaram o maior número de internações no segundo ano de atendimento, sugerindo que esse grupo pode estar mais exposto a situações de risco, como travessias em vias movimentadas.</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Subtítulo 2"/>
          <p:cNvSpPr txBox="1">
            <a:spLocks/>
          </p:cNvSpPr>
          <p:nvPr/>
        </p:nvSpPr>
        <p:spPr>
          <a:xfrm>
            <a:off x="15281947" y="23736300"/>
            <a:ext cx="10801747" cy="10210799"/>
          </a:xfrm>
          <a:prstGeom prst="rect">
            <a:avLst/>
          </a:prstGeom>
        </p:spPr>
        <p:txBody>
          <a:bodyPr vert="horz" lIns="91440" tIns="45720" rIns="91440" bIns="45720" rtlCol="0">
            <a:normAutofit lnSpcReduction="10000"/>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Conclusão</a:t>
            </a:r>
          </a:p>
          <a:p>
            <a:pPr algn="just"/>
            <a:r>
              <a:rPr lang="pt-BR" sz="4800" dirty="0">
                <a:latin typeface="Calibri" panose="020F0502020204030204" pitchFamily="34" charset="0"/>
                <a:ea typeface="Calibri" panose="020F0502020204030204" pitchFamily="34" charset="0"/>
                <a:cs typeface="Calibri" panose="020F0502020204030204" pitchFamily="34" charset="0"/>
              </a:rPr>
              <a:t>Os resultados evidenciam maior vulnerabilidade de homens e adultos jovens aos atropelamentos no Tocantins, com picos de atendimentos e óbitos em 2022 e 2023, o que pode estar associado a maior exposição ao tráfego ou comportamentos de risco nesse grupo. A variação anual sugere influências sazonais, como aumento de circulação em períodos festivos, ou mudanças na infraestrutura viária, que precisam ser investigadas. A predominância masculina e a concentração de casos em adultos jovens reforçam a necessidade de ações </a:t>
            </a:r>
            <a:r>
              <a:rPr lang="pt-BR" sz="4800" dirty="0">
                <a:latin typeface="Calibri" panose="020F0502020204030204" pitchFamily="34" charset="0"/>
                <a:ea typeface="Calibri" panose="020F0502020204030204" pitchFamily="34" charset="0"/>
                <a:cs typeface="Calibri" panose="020F0502020204030204" pitchFamily="34" charset="0"/>
              </a:rPr>
              <a:t>direcionadas.</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1085452" y="35685888"/>
            <a:ext cx="27070448" cy="3293209"/>
          </a:xfrm>
          <a:prstGeom prst="rect">
            <a:avLst/>
          </a:prstGeom>
        </p:spPr>
        <p:txBody>
          <a:bodyPr wrap="square">
            <a:spAutoFit/>
          </a:bodyPr>
          <a:lstStyle/>
          <a:p>
            <a:pPr algn="ctr"/>
            <a:r>
              <a:rPr lang="pt-BR" sz="4800" b="1" dirty="0">
                <a:latin typeface="Calibri" panose="020F0502020204030204" pitchFamily="34" charset="0"/>
                <a:ea typeface="Calibri" panose="020F0502020204030204" pitchFamily="34" charset="0"/>
                <a:cs typeface="Calibri" panose="020F0502020204030204" pitchFamily="34" charset="0"/>
              </a:rPr>
              <a:t>Referências Bibliográficas </a:t>
            </a:r>
            <a:endParaRPr lang="pt-BR" sz="4000" b="1"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a:t>
            </a:r>
            <a:r>
              <a:rPr lang="pt-BR" sz="4000" b="1" dirty="0">
                <a:latin typeface="Calibri" panose="020F0502020204030204" pitchFamily="34" charset="0"/>
                <a:ea typeface="Calibri" panose="020F0502020204030204" pitchFamily="34" charset="0"/>
                <a:cs typeface="Calibri" panose="020F0502020204030204" pitchFamily="34" charset="0"/>
              </a:rPr>
              <a:t>Departamento de Informática do SUS (DATASUS)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Morbidade Hospitalar do SUS – por local de internação</a:t>
            </a:r>
            <a:r>
              <a:rPr lang="pt-BR" sz="4000" dirty="0">
                <a:latin typeface="Calibri" panose="020F0502020204030204" pitchFamily="34" charset="0"/>
                <a:ea typeface="Calibri" panose="020F0502020204030204" pitchFamily="34" charset="0"/>
                <a:cs typeface="Calibri" panose="020F0502020204030204" pitchFamily="34" charset="0"/>
              </a:rPr>
              <a:t>.</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15dc2e99084f4c36"/>
              </a:rPr>
              <a:t>http</a:t>
            </a:r>
            <a:r>
              <a:rPr lang="pt-BR" sz="4000" u="sng" dirty="0">
                <a:latin typeface="Calibri" panose="020F0502020204030204" pitchFamily="34" charset="0"/>
                <a:ea typeface="Calibri" panose="020F0502020204030204" pitchFamily="34" charset="0"/>
                <a:cs typeface="Calibri" panose="020F0502020204030204" pitchFamily="34" charset="0"/>
                <a:hlinkClick r:id="rcId15dc2e99084f4c36"/>
              </a:rPr>
              <a:t>://www.datasus.gov.br</a:t>
            </a:r>
            <a:r>
              <a:rPr lang="pt-BR" sz="4000" dirty="0">
                <a:latin typeface="Calibri" panose="020F0502020204030204" pitchFamily="34" charset="0"/>
                <a:ea typeface="Calibri" panose="020F0502020204030204" pitchFamily="34" charset="0"/>
                <a:cs typeface="Calibri" panose="020F0502020204030204" pitchFamily="34" charset="0"/>
              </a:rPr>
              <a:t> Acesso em: maio de 2025.</a:t>
            </a:r>
          </a:p>
          <a:p>
            <a:r>
              <a:rPr lang="pt-BR" sz="4000" b="1" dirty="0">
                <a:latin typeface="Calibri" panose="020F0502020204030204" pitchFamily="34" charset="0"/>
                <a:ea typeface="Calibri" panose="020F0502020204030204" pitchFamily="34" charset="0"/>
                <a:cs typeface="Calibri" panose="020F0502020204030204" pitchFamily="34" charset="0"/>
              </a:rPr>
              <a:t>-Ministério da Saúde. Secretaria de Vigilância em Saúde.</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Indicadores de Saúde: conceitos e aplicações</a:t>
            </a:r>
            <a:r>
              <a:rPr lang="pt-BR" sz="4000" dirty="0">
                <a:latin typeface="Calibri" panose="020F0502020204030204" pitchFamily="34" charset="0"/>
                <a:ea typeface="Calibri" panose="020F0502020204030204" pitchFamily="34" charset="0"/>
                <a:cs typeface="Calibri" panose="020F0502020204030204" pitchFamily="34" charset="0"/>
              </a:rPr>
              <a:t>. 2ª ed. Brasília: Ministério da Saúde, 2021</a:t>
            </a:r>
            <a:r>
              <a:rPr lang="pt-BR" sz="4000" dirty="0">
                <a:latin typeface="Calibri" panose="020F0502020204030204" pitchFamily="34" charset="0"/>
                <a:ea typeface="Calibri" panose="020F0502020204030204" pitchFamily="34" charset="0"/>
                <a:cs typeface="Calibri" panose="020F0502020204030204" pitchFamily="34" charset="0"/>
              </a:rPr>
              <a:t>.</a:t>
            </a:r>
            <a:endParaRPr lang="pt-BR" sz="4000" b="1" dirty="0"/>
          </a:p>
        </p:txBody>
      </p:sp>
    </p:spTree>
    <p:extLst>
      <p:ext uri="{BB962C8B-B14F-4D97-AF65-F5344CB8AC3E}">
        <p14:creationId xmlns:p14="http://schemas.microsoft.com/office/powerpoint/2010/main" val="320703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 xmlns:a16="http://schemas.microsoft.com/office/drawing/2014/main" id="{79FFA355-A75A-C2DE-E190-AB9C09873BB8}"/>
              </a:ext>
            </a:extLst>
          </p:cNvPr>
          <p:cNvPicPr>
            <a:picLocks noChangeAspect="1"/>
          </p:cNvPicPr>
          <p:nvPr/>
        </p:nvPicPr>
        <p:blipFill>
          <a:blip r:embed="R24c6cd6f65dd49c2">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 xmlns:a16="http://schemas.microsoft.com/office/drawing/2014/main" id="{C9AF6D0D-0BC3-6481-03E9-CC32363D5A4B}"/>
              </a:ext>
            </a:extLst>
          </p:cNvPr>
          <p:cNvPicPr>
            <a:picLocks noChangeAspect="1"/>
          </p:cNvPicPr>
          <p:nvPr/>
        </p:nvPicPr>
        <p:blipFill>
          <a:blip r:embed="Ra8e1d19dbd394469">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 xmlns:a16="http://schemas.microsoft.com/office/drawing/2014/main" id="{B4A8323F-F76B-7656-1176-6C5817981E8E}"/>
              </a:ext>
            </a:extLst>
          </p:cNvPr>
          <p:cNvSpPr txBox="1"/>
          <p:nvPr/>
        </p:nvSpPr>
        <p:spPr>
          <a:xfrm>
            <a:off x="7450590" y="4587503"/>
            <a:ext cx="14687515" cy="5016758"/>
          </a:xfrm>
          <a:prstGeom prst="rect">
            <a:avLst/>
          </a:prstGeom>
          <a:noFill/>
        </p:spPr>
        <p:txBody>
          <a:bodyPr wrap="square" numCol="2" rtlCol="0">
            <a:spAutoFit/>
          </a:bodyPr>
          <a:lstStyle/>
          <a:p>
            <a:r>
              <a:rPr lang="pt-BR" sz="3200" dirty="0" err="1">
                <a:latin typeface="Calibri" panose="020F0502020204030204" pitchFamily="34" charset="0"/>
                <a:cs typeface="Calibri" panose="020F0502020204030204" pitchFamily="34" charset="0"/>
              </a:rPr>
              <a:t>Autores:Carolina</a:t>
            </a:r>
            <a:r>
              <a:rPr lang="pt-BR" sz="3200" dirty="0">
                <a:latin typeface="Calibri" panose="020F0502020204030204" pitchFamily="34" charset="0"/>
                <a:cs typeface="Calibri" panose="020F0502020204030204" pitchFamily="34" charset="0"/>
              </a:rPr>
              <a:t> Pereira Vieira – Médica especialista, IOG.</a:t>
            </a:r>
          </a:p>
          <a:p>
            <a:r>
              <a:rPr lang="pt-BR" sz="3200" dirty="0">
                <a:latin typeface="Calibri" panose="020F0502020204030204" pitchFamily="34" charset="0"/>
                <a:cs typeface="Calibri" panose="020F0502020204030204" pitchFamily="34" charset="0"/>
              </a:rPr>
              <a:t>Rebecca Gomes Moura Bastos– Médica residente, IOG.</a:t>
            </a:r>
          </a:p>
          <a:p>
            <a:r>
              <a:rPr lang="pt-BR" sz="3200" dirty="0">
                <a:latin typeface="Calibri" panose="020F0502020204030204" pitchFamily="34" charset="0"/>
                <a:cs typeface="Calibri" panose="020F0502020204030204" pitchFamily="34" charset="0"/>
              </a:rPr>
              <a:t>Rafaela Gonçalves Barbosa – Médica residente, IOG.</a:t>
            </a:r>
          </a:p>
          <a:p>
            <a:r>
              <a:rPr lang="pt-BR" sz="3200" dirty="0" err="1">
                <a:latin typeface="Calibri" panose="020F0502020204030204" pitchFamily="34" charset="0"/>
                <a:cs typeface="Calibri" panose="020F0502020204030204" pitchFamily="34" charset="0"/>
              </a:rPr>
              <a:t>Edimar</a:t>
            </a:r>
            <a:r>
              <a:rPr lang="pt-BR" sz="3200" dirty="0">
                <a:latin typeface="Calibri" panose="020F0502020204030204" pitchFamily="34" charset="0"/>
                <a:cs typeface="Calibri" panose="020F0502020204030204" pitchFamily="34" charset="0"/>
              </a:rPr>
              <a:t> Gomes Custódio Júnior– Médico residente, IOG.</a:t>
            </a:r>
          </a:p>
          <a:p>
            <a:r>
              <a:rPr lang="pt-BR" sz="3200" dirty="0">
                <a:latin typeface="Calibri" panose="020F0502020204030204" pitchFamily="34" charset="0"/>
                <a:cs typeface="Calibri" panose="020F0502020204030204" pitchFamily="34" charset="0"/>
              </a:rPr>
              <a:t>Adriano Ferro </a:t>
            </a:r>
            <a:r>
              <a:rPr lang="pt-BR" sz="3200" dirty="0" err="1">
                <a:latin typeface="Calibri" panose="020F0502020204030204" pitchFamily="34" charset="0"/>
                <a:cs typeface="Calibri" panose="020F0502020204030204" pitchFamily="34" charset="0"/>
              </a:rPr>
              <a:t>Rotondano</a:t>
            </a:r>
            <a:r>
              <a:rPr lang="pt-BR" sz="3200" dirty="0">
                <a:latin typeface="Calibri" panose="020F0502020204030204" pitchFamily="34" charset="0"/>
                <a:cs typeface="Calibri" panose="020F0502020204030204" pitchFamily="34" charset="0"/>
              </a:rPr>
              <a:t>  – Médico residente, IOG.</a:t>
            </a:r>
          </a:p>
          <a:p>
            <a:r>
              <a:rPr lang="pt-BR" sz="3200" dirty="0">
                <a:latin typeface="Calibri" panose="020F0502020204030204" pitchFamily="34" charset="0"/>
                <a:cs typeface="Calibri" panose="020F0502020204030204" pitchFamily="34" charset="0"/>
              </a:rPr>
              <a:t>Marcos Vinicius Amorim Silva – Médico residente, IOG.</a:t>
            </a:r>
          </a:p>
          <a:p>
            <a:r>
              <a:rPr lang="pt-BR" sz="3200" dirty="0">
                <a:latin typeface="Calibri" panose="020F0502020204030204" pitchFamily="34" charset="0"/>
                <a:cs typeface="Calibri" panose="020F0502020204030204" pitchFamily="34" charset="0"/>
              </a:rPr>
              <a:t>Vinicius Ribamar </a:t>
            </a:r>
            <a:r>
              <a:rPr lang="pt-BR" sz="3200" dirty="0" err="1">
                <a:latin typeface="Calibri" panose="020F0502020204030204" pitchFamily="34" charset="0"/>
                <a:cs typeface="Calibri" panose="020F0502020204030204" pitchFamily="34" charset="0"/>
              </a:rPr>
              <a:t>Gonçvalves</a:t>
            </a:r>
            <a:r>
              <a:rPr lang="pt-BR" sz="3200" dirty="0">
                <a:latin typeface="Calibri" panose="020F0502020204030204" pitchFamily="34" charset="0"/>
                <a:cs typeface="Calibri" panose="020F0502020204030204" pitchFamily="34" charset="0"/>
              </a:rPr>
              <a:t> Moreira – Médico residente, IOG.</a:t>
            </a:r>
          </a:p>
          <a:p>
            <a:r>
              <a:rPr lang="pt-BR" sz="3200" dirty="0" err="1">
                <a:latin typeface="Calibri" panose="020F0502020204030204" pitchFamily="34" charset="0"/>
                <a:cs typeface="Calibri" panose="020F0502020204030204" pitchFamily="34" charset="0"/>
              </a:rPr>
              <a:t>Karllos</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Adryano</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Priscinotte</a:t>
            </a:r>
            <a:r>
              <a:rPr lang="pt-BR" sz="3200" dirty="0">
                <a:latin typeface="Calibri" panose="020F0502020204030204" pitchFamily="34" charset="0"/>
                <a:cs typeface="Calibri" panose="020F0502020204030204" pitchFamily="34" charset="0"/>
              </a:rPr>
              <a:t> Rodrigues Lima–Médico especialista</a:t>
            </a:r>
          </a:p>
          <a:p>
            <a:r>
              <a:rPr lang="pt-BR" sz="3200" dirty="0">
                <a:latin typeface="Calibri" panose="020F0502020204030204" pitchFamily="34" charset="0"/>
                <a:cs typeface="Calibri" panose="020F0502020204030204" pitchFamily="34" charset="0"/>
              </a:rPr>
              <a:t>Francisco Cavalcante Ramiro – Médico chefe do serviço de quadril e trauma - IOG</a:t>
            </a:r>
          </a:p>
          <a:p>
            <a:endParaRPr lang="pt-BR" sz="3200" dirty="0"/>
          </a:p>
        </p:txBody>
      </p:sp>
      <p:sp>
        <p:nvSpPr>
          <p:cNvPr id="5" name="Retângulo 4">
            <a:extLst>
              <a:ext uri="{FF2B5EF4-FFF2-40B4-BE49-F238E27FC236}">
                <a16:creationId xmlns="" xmlns:a16="http://schemas.microsoft.com/office/drawing/2014/main" id="{3007A07D-72E4-76F5-FAC4-1A20576BB004}"/>
              </a:ext>
            </a:extLst>
          </p:cNvPr>
          <p:cNvSpPr/>
          <p:nvPr/>
        </p:nvSpPr>
        <p:spPr>
          <a:xfrm>
            <a:off x="1846106" y="9580805"/>
            <a:ext cx="26954319" cy="830997"/>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dirty="0">
                <a:effectLst/>
                <a:latin typeface="Calibri" panose="020F0502020204030204" pitchFamily="34" charset="0"/>
                <a:ea typeface="Times New Roman" panose="02020603050405020304" pitchFamily="18" charset="0"/>
                <a:cs typeface="Calibri" panose="020F0502020204030204" pitchFamily="34" charset="0"/>
              </a:rPr>
              <a:t>Correção Cirúrgica de fratura do acetábulo e fratura do fêmur proximal simultâneas: Relato de Caso</a:t>
            </a:r>
            <a:endParaRPr lang="pt-BR" sz="48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CaixaDeTexto 5">
            <a:extLst>
              <a:ext uri="{FF2B5EF4-FFF2-40B4-BE49-F238E27FC236}">
                <a16:creationId xmlns="" xmlns:a16="http://schemas.microsoft.com/office/drawing/2014/main" id="{A935B1B4-F2EF-E3D8-41DB-69B005E99028}"/>
              </a:ext>
            </a:extLst>
          </p:cNvPr>
          <p:cNvSpPr txBox="1"/>
          <p:nvPr/>
        </p:nvSpPr>
        <p:spPr>
          <a:xfrm>
            <a:off x="2997200" y="4578694"/>
            <a:ext cx="1925527"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Instituição</a:t>
            </a:r>
          </a:p>
        </p:txBody>
      </p:sp>
      <p:sp>
        <p:nvSpPr>
          <p:cNvPr id="8" name="CaixaDeTexto 7">
            <a:extLst>
              <a:ext uri="{FF2B5EF4-FFF2-40B4-BE49-F238E27FC236}">
                <a16:creationId xmlns="" xmlns:a16="http://schemas.microsoft.com/office/drawing/2014/main" id="{790DF04B-0EA8-686F-EEE1-656E54E2771F}"/>
              </a:ext>
            </a:extLst>
          </p:cNvPr>
          <p:cNvSpPr txBox="1"/>
          <p:nvPr/>
        </p:nvSpPr>
        <p:spPr>
          <a:xfrm>
            <a:off x="1189537" y="16169847"/>
            <a:ext cx="12075582" cy="1938992"/>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Relatar um caso de fratura complexa do acetábulo tratada com artroplastia total de quadril (ATQ) híbrida.</a:t>
            </a:r>
          </a:p>
          <a:p>
            <a:pPr algn="just"/>
            <a:endParaRPr lang="pt-BR" sz="4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CaixaDeTexto 10">
            <a:extLst>
              <a:ext uri="{FF2B5EF4-FFF2-40B4-BE49-F238E27FC236}">
                <a16:creationId xmlns=""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 xmlns:a16="http://schemas.microsoft.com/office/drawing/2014/main" id="{6017FC5B-1552-BBE6-714F-03D2C1E15166}"/>
              </a:ext>
            </a:extLst>
          </p:cNvPr>
          <p:cNvSpPr txBox="1"/>
          <p:nvPr/>
        </p:nvSpPr>
        <p:spPr>
          <a:xfrm>
            <a:off x="1189634" y="19198271"/>
            <a:ext cx="13210577" cy="4278094"/>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Estudo do tipo relato de caso. Paciente do sexo masculino, 85 anos, vítima de acidente automobilístico, com fratura acetabular (coluna posterior, teto, parede posterior impactada) e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transtrocanteriana</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multifragmentar</a:t>
            </a:r>
            <a:r>
              <a:rPr lang="pt-BR" sz="4000" dirty="0">
                <a:effectLst/>
                <a:latin typeface="Calibri" panose="020F0502020204030204" pitchFamily="34" charset="0"/>
                <a:ea typeface="Times New Roman" panose="02020603050405020304" pitchFamily="18" charset="0"/>
                <a:cs typeface="Calibri" panose="020F0502020204030204" pitchFamily="34" charset="0"/>
              </a:rPr>
              <a:t>, com paresia dos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dorsiflexores</a:t>
            </a:r>
            <a:r>
              <a:rPr lang="pt-BR" sz="4000" dirty="0">
                <a:effectLst/>
                <a:latin typeface="Calibri" panose="020F0502020204030204" pitchFamily="34" charset="0"/>
                <a:ea typeface="Times New Roman" panose="02020603050405020304" pitchFamily="18" charset="0"/>
                <a:cs typeface="Calibri" panose="020F0502020204030204" pitchFamily="34" charset="0"/>
              </a:rPr>
              <a:t> do pé esquerdo. Optou-se por ATQ híbrida com fixação acetabular.</a:t>
            </a: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 xmlns:a16="http://schemas.microsoft.com/office/drawing/2014/main" id="{719ECD29-8E79-6688-896A-4EAA229BF9D3}"/>
              </a:ext>
            </a:extLst>
          </p:cNvPr>
          <p:cNvSpPr txBox="1"/>
          <p:nvPr/>
        </p:nvSpPr>
        <p:spPr>
          <a:xfrm>
            <a:off x="1189439" y="18329350"/>
            <a:ext cx="307365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 xmlns:a16="http://schemas.microsoft.com/office/drawing/2014/main" id="{64CB81E8-652F-E054-B2B9-7A9F1A2A1E7D}"/>
              </a:ext>
            </a:extLst>
          </p:cNvPr>
          <p:cNvSpPr txBox="1"/>
          <p:nvPr/>
        </p:nvSpPr>
        <p:spPr>
          <a:xfrm>
            <a:off x="1100746" y="24893319"/>
            <a:ext cx="12909167" cy="3170099"/>
          </a:xfrm>
          <a:prstGeom prst="rect">
            <a:avLst/>
          </a:prstGeom>
          <a:noFill/>
        </p:spPr>
        <p:txBody>
          <a:bodyPr wrap="square" rtlCol="0">
            <a:spAutoFit/>
          </a:bodyPr>
          <a:lstStyle/>
          <a:p>
            <a:pPr algn="just"/>
            <a:r>
              <a:rPr lang="pt-BR" sz="4000" dirty="0">
                <a:effectLst/>
                <a:latin typeface="Calibri" panose="020F0502020204030204" pitchFamily="34" charset="0"/>
                <a:ea typeface="Calibri" panose="020F0502020204030204" pitchFamily="34" charset="0"/>
                <a:cs typeface="Calibri" panose="020F0502020204030204" pitchFamily="34" charset="0"/>
              </a:rPr>
              <a:t>O paciente foi submetido à cirurgia com êxito imediato. Radiografias demonstraram boa integração protética. Após nove meses, havia paralisia completa dos </a:t>
            </a:r>
            <a:r>
              <a:rPr lang="pt-BR" sz="4000" dirty="0" err="1">
                <a:effectLst/>
                <a:latin typeface="Calibri" panose="020F0502020204030204" pitchFamily="34" charset="0"/>
                <a:ea typeface="Calibri" panose="020F0502020204030204" pitchFamily="34" charset="0"/>
                <a:cs typeface="Calibri" panose="020F0502020204030204" pitchFamily="34" charset="0"/>
              </a:rPr>
              <a:t>dorsiflexores</a:t>
            </a:r>
            <a:r>
              <a:rPr lang="pt-BR" sz="4000" dirty="0">
                <a:effectLst/>
                <a:latin typeface="Calibri" panose="020F0502020204030204" pitchFamily="34" charset="0"/>
                <a:ea typeface="Calibri" panose="020F0502020204030204" pitchFamily="34" charset="0"/>
                <a:cs typeface="Calibri" panose="020F0502020204030204" pitchFamily="34" charset="0"/>
              </a:rPr>
              <a:t> do pé esquerdo, com deambulação funcional com órtese AFO. Radiografias mostraram consolidação e estabilidade protética</a:t>
            </a:r>
            <a:r>
              <a:rPr lang="pt-BR" sz="4000" dirty="0">
                <a:effectLst/>
                <a:latin typeface="Calibri" panose="020F0502020204030204" pitchFamily="34" charset="0"/>
                <a:cs typeface="Calibri" panose="020F0502020204030204" pitchFamily="34" charset="0"/>
              </a:rPr>
              <a:t> </a:t>
            </a:r>
            <a:endParaRPr lang="pt-BR" sz="4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CaixaDeTexto 15">
            <a:extLst>
              <a:ext uri="{FF2B5EF4-FFF2-40B4-BE49-F238E27FC236}">
                <a16:creationId xmlns="" xmlns:a16="http://schemas.microsoft.com/office/drawing/2014/main" id="{A826B188-9A62-BD2B-FD17-AF4A01CDC365}"/>
              </a:ext>
            </a:extLst>
          </p:cNvPr>
          <p:cNvSpPr txBox="1"/>
          <p:nvPr/>
        </p:nvSpPr>
        <p:spPr>
          <a:xfrm>
            <a:off x="1106229" y="23809460"/>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 xmlns:a16="http://schemas.microsoft.com/office/drawing/2014/main" id="{C9801DE1-BE9C-91B4-8E6A-5E2F98EA3E2B}"/>
              </a:ext>
            </a:extLst>
          </p:cNvPr>
          <p:cNvSpPr txBox="1"/>
          <p:nvPr/>
        </p:nvSpPr>
        <p:spPr>
          <a:xfrm>
            <a:off x="15215877" y="19965126"/>
            <a:ext cx="10992921" cy="6247864"/>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A ATQ pode ser indicada em idosos com fraturas complexas e osso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osteopênico</a:t>
            </a:r>
            <a:r>
              <a:rPr lang="pt-BR" sz="4000" dirty="0">
                <a:effectLst/>
                <a:latin typeface="Calibri" panose="020F0502020204030204" pitchFamily="34" charset="0"/>
                <a:ea typeface="Times New Roman" panose="02020603050405020304" pitchFamily="18" charset="0"/>
                <a:cs typeface="Calibri" panose="020F0502020204030204" pitchFamily="34" charset="0"/>
              </a:rPr>
              <a:t>. A fixação da parede posterior contribuiu para estabilidade articular. O déficit neurológico pode decorrer do trauma ou da cirurgia. Estudos apontam bons resultados com ATQ em fraturas complexas quando bem indicadas.</a:t>
            </a:r>
          </a:p>
          <a:p>
            <a:pPr algn="just"/>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 xmlns:a16="http://schemas.microsoft.com/office/drawing/2014/main" id="{B7AD82AB-87AF-5708-26D4-3AB73CB17AE3}"/>
              </a:ext>
            </a:extLst>
          </p:cNvPr>
          <p:cNvSpPr txBox="1"/>
          <p:nvPr/>
        </p:nvSpPr>
        <p:spPr>
          <a:xfrm>
            <a:off x="15228930" y="19241183"/>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 xmlns:a16="http://schemas.microsoft.com/office/drawing/2014/main" id="{D70C7F32-77F2-4AA0-D017-04EBA42F3AC4}"/>
              </a:ext>
            </a:extLst>
          </p:cNvPr>
          <p:cNvSpPr txBox="1"/>
          <p:nvPr/>
        </p:nvSpPr>
        <p:spPr>
          <a:xfrm>
            <a:off x="15228930" y="26118737"/>
            <a:ext cx="10423697" cy="5262979"/>
          </a:xfrm>
          <a:prstGeom prst="rect">
            <a:avLst/>
          </a:prstGeom>
          <a:noFill/>
        </p:spPr>
        <p:txBody>
          <a:bodyPr wrap="square" rtlCol="0">
            <a:spAutoFit/>
          </a:bodyPr>
          <a:lstStyle/>
          <a:p>
            <a:r>
              <a:rPr lang="pt-BR" sz="4000" dirty="0">
                <a:effectLst/>
                <a:latin typeface="Calibri" panose="020F0502020204030204" pitchFamily="34" charset="0"/>
                <a:ea typeface="Times New Roman" panose="02020603050405020304" pitchFamily="18" charset="0"/>
                <a:cs typeface="Calibri" panose="020F0502020204030204" pitchFamily="34" charset="0"/>
              </a:rPr>
              <a:t>Fraturas acetabulares extensas exigem avaliação criteriosa. A ATQ com fixação pode ser eficaz em casos selecionados. A paralisia dos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dorsiflexores</a:t>
            </a:r>
            <a:r>
              <a:rPr lang="pt-BR" sz="4000" dirty="0">
                <a:effectLst/>
                <a:latin typeface="Calibri" panose="020F0502020204030204" pitchFamily="34" charset="0"/>
                <a:ea typeface="Times New Roman" panose="02020603050405020304" pitchFamily="18" charset="0"/>
                <a:cs typeface="Calibri" panose="020F0502020204030204" pitchFamily="34" charset="0"/>
              </a:rPr>
              <a:t> é complicação relevante, mas não impediu funcionalidade.</a:t>
            </a:r>
          </a:p>
          <a:p>
            <a:pPr algn="just"/>
            <a:r>
              <a:rPr lang="pt-BR" sz="1800" dirty="0">
                <a:effectLst/>
                <a:latin typeface="Times New Roman" panose="02020603050405020304" pitchFamily="18" charset="0"/>
                <a:ea typeface="Times New Roman" panose="02020603050405020304" pitchFamily="18" charset="0"/>
              </a:rPr>
              <a:t>.</a:t>
            </a:r>
            <a:r>
              <a:rPr lang="pt-BR" sz="4000" dirty="0">
                <a:effectLst/>
              </a:rPr>
              <a:t> </a:t>
            </a:r>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 xmlns:a16="http://schemas.microsoft.com/office/drawing/2014/main" id="{B2BFC977-3492-1383-FA2E-5AFF9694BF8D}"/>
              </a:ext>
            </a:extLst>
          </p:cNvPr>
          <p:cNvSpPr txBox="1"/>
          <p:nvPr/>
        </p:nvSpPr>
        <p:spPr>
          <a:xfrm>
            <a:off x="15228930" y="252363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 xmlns:a16="http://schemas.microsoft.com/office/drawing/2014/main" id="{11AC0074-C1C8-4018-D601-2CB479214EDE}"/>
              </a:ext>
            </a:extLst>
          </p:cNvPr>
          <p:cNvSpPr txBox="1"/>
          <p:nvPr/>
        </p:nvSpPr>
        <p:spPr>
          <a:xfrm>
            <a:off x="15228930" y="31276393"/>
            <a:ext cx="12450205" cy="4031873"/>
          </a:xfrm>
          <a:prstGeom prst="rect">
            <a:avLst/>
          </a:prstGeom>
          <a:noFill/>
        </p:spPr>
        <p:txBody>
          <a:bodyPr wrap="square" rtlCol="0">
            <a:spAutoFit/>
          </a:bodyPr>
          <a:lstStyle/>
          <a:p>
            <a:r>
              <a:rPr lang="pt-BR" sz="4000" dirty="0">
                <a:effectLst/>
                <a:latin typeface="Calibri" panose="020F0502020204030204" pitchFamily="34" charset="0"/>
                <a:ea typeface="Times New Roman" panose="02020603050405020304" pitchFamily="18" charset="0"/>
                <a:cs typeface="Calibri" panose="020F0502020204030204" pitchFamily="34" charset="0"/>
              </a:rPr>
              <a:t>ABDELNASSER, M.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K</a:t>
            </a:r>
            <a:r>
              <a:rPr lang="pt-BR" sz="4000" dirty="0">
                <a:effectLst/>
                <a:latin typeface="Calibri" panose="020F0502020204030204" pitchFamily="34" charset="0"/>
                <a:ea typeface="Times New Roman" panose="02020603050405020304" pitchFamily="18" charset="0"/>
                <a:cs typeface="Calibri" panose="020F0502020204030204" pitchFamily="34" charset="0"/>
              </a:rPr>
              <a:t>. et al.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Injury</a:t>
            </a:r>
            <a:r>
              <a:rPr lang="pt-BR" sz="4000" dirty="0">
                <a:effectLst/>
                <a:latin typeface="Calibri" panose="020F0502020204030204" pitchFamily="34" charset="0"/>
                <a:ea typeface="Times New Roman" panose="02020603050405020304" pitchFamily="18" charset="0"/>
                <a:cs typeface="Calibri" panose="020F0502020204030204" pitchFamily="34" charset="0"/>
              </a:rPr>
              <a:t>, 2022. PMID: 34620471. GIORDANO, V. et al.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Int</a:t>
            </a:r>
            <a:r>
              <a:rPr lang="pt-BR" sz="4000" dirty="0">
                <a:effectLst/>
                <a:latin typeface="Calibri" panose="020F0502020204030204" pitchFamily="34" charset="0"/>
                <a:ea typeface="Times New Roman" panose="02020603050405020304" pitchFamily="18" charset="0"/>
                <a:cs typeface="Calibri" panose="020F0502020204030204" pitchFamily="34" charset="0"/>
              </a:rPr>
              <a:t> J Med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Sci</a:t>
            </a:r>
            <a:r>
              <a:rPr lang="pt-BR" sz="4000" dirty="0">
                <a:effectLst/>
                <a:latin typeface="Calibri" panose="020F0502020204030204" pitchFamily="34" charset="0"/>
                <a:ea typeface="Times New Roman" panose="02020603050405020304" pitchFamily="18" charset="0"/>
                <a:cs typeface="Calibri" panose="020F0502020204030204" pitchFamily="34" charset="0"/>
              </a:rPr>
              <a:t>, 2009. PMID: 19652723. LETOURNEL, E.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Clin</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Orthop</a:t>
            </a:r>
            <a:r>
              <a:rPr lang="pt-BR" sz="4000" dirty="0">
                <a:effectLst/>
                <a:latin typeface="Calibri" panose="020F0502020204030204" pitchFamily="34" charset="0"/>
                <a:ea typeface="Times New Roman" panose="02020603050405020304" pitchFamily="18" charset="0"/>
                <a:cs typeface="Calibri" panose="020F0502020204030204" pitchFamily="34" charset="0"/>
              </a:rPr>
              <a:t>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Relat</a:t>
            </a:r>
            <a:r>
              <a:rPr lang="pt-BR" sz="4000" dirty="0">
                <a:effectLst/>
                <a:latin typeface="Calibri" panose="020F0502020204030204" pitchFamily="34" charset="0"/>
                <a:ea typeface="Times New Roman" panose="02020603050405020304" pitchFamily="18" charset="0"/>
                <a:cs typeface="Calibri" panose="020F0502020204030204" pitchFamily="34" charset="0"/>
              </a:rPr>
              <a:t> Res, 1980. PMID: 3698383.</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 xmlns:a16="http://schemas.microsoft.com/office/drawing/2014/main" id="{8A7BD139-0A03-BF1D-EB75-D7E215E276C8}"/>
              </a:ext>
            </a:extLst>
          </p:cNvPr>
          <p:cNvSpPr txBox="1"/>
          <p:nvPr/>
        </p:nvSpPr>
        <p:spPr>
          <a:xfrm>
            <a:off x="15228930" y="30471956"/>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8044ab636e374dd9"/>
          <a:stretch>
            <a:fillRect/>
          </a:stretch>
        </p:blipFill>
        <p:spPr>
          <a:xfrm>
            <a:off x="2372349" y="5331027"/>
            <a:ext cx="3075970" cy="2274568"/>
          </a:xfrm>
          <a:prstGeom prst="rect">
            <a:avLst/>
          </a:prstGeom>
        </p:spPr>
      </p:pic>
      <p:sp>
        <p:nvSpPr>
          <p:cNvPr id="32" name="CaixaDeTexto 10">
            <a:extLst>
              <a:ext uri="{FF2B5EF4-FFF2-40B4-BE49-F238E27FC236}">
                <a16:creationId xmlns="" xmlns:a16="http://schemas.microsoft.com/office/drawing/2014/main" id="{A32E23BE-436F-032A-622B-A66EAF16BD5C}"/>
              </a:ext>
            </a:extLst>
          </p:cNvPr>
          <p:cNvSpPr txBox="1"/>
          <p:nvPr/>
        </p:nvSpPr>
        <p:spPr>
          <a:xfrm>
            <a:off x="1371600" y="15471660"/>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p>
        </p:txBody>
      </p:sp>
      <p:sp>
        <p:nvSpPr>
          <p:cNvPr id="33" name="CaixaDeTexto 7">
            <a:extLst>
              <a:ext uri="{FF2B5EF4-FFF2-40B4-BE49-F238E27FC236}">
                <a16:creationId xmlns="" xmlns:a16="http://schemas.microsoft.com/office/drawing/2014/main" id="{790DF04B-0EA8-686F-EEE1-656E54E2771F}"/>
              </a:ext>
            </a:extLst>
          </p:cNvPr>
          <p:cNvSpPr txBox="1"/>
          <p:nvPr/>
        </p:nvSpPr>
        <p:spPr>
          <a:xfrm>
            <a:off x="1189438" y="11398127"/>
            <a:ext cx="14779905" cy="4401205"/>
          </a:xfrm>
          <a:prstGeom prst="rect">
            <a:avLst/>
          </a:prstGeom>
          <a:noFill/>
        </p:spPr>
        <p:txBody>
          <a:bodyPr wrap="square" rtlCol="0">
            <a:spAutoFit/>
          </a:bodyPr>
          <a:lstStyle/>
          <a:p>
            <a:pPr algn="just"/>
            <a:r>
              <a:rPr lang="pt-BR" sz="4000" dirty="0">
                <a:effectLst/>
                <a:latin typeface="Calibri" panose="020F0502020204030204" pitchFamily="34" charset="0"/>
                <a:ea typeface="Times New Roman" panose="02020603050405020304" pitchFamily="18" charset="0"/>
                <a:cs typeface="Calibri" panose="020F0502020204030204" pitchFamily="34" charset="0"/>
              </a:rPr>
              <a:t>Fraturas do acetábulo são lesões articulares complexas, comuns em traumas de alta energia. Acometimentos da coluna posterior, teto e parede posterior são desafiadores, principalmente quando associados a fraturas </a:t>
            </a:r>
            <a:r>
              <a:rPr lang="pt-BR" sz="4000" dirty="0" err="1">
                <a:effectLst/>
                <a:latin typeface="Calibri" panose="020F0502020204030204" pitchFamily="34" charset="0"/>
                <a:ea typeface="Times New Roman" panose="02020603050405020304" pitchFamily="18" charset="0"/>
                <a:cs typeface="Calibri" panose="020F0502020204030204" pitchFamily="34" charset="0"/>
              </a:rPr>
              <a:t>transtrocanterianas</a:t>
            </a:r>
            <a:r>
              <a:rPr lang="pt-BR" sz="4000" dirty="0">
                <a:effectLst/>
                <a:latin typeface="Calibri" panose="020F0502020204030204" pitchFamily="34" charset="0"/>
                <a:ea typeface="Times New Roman" panose="02020603050405020304" pitchFamily="18" charset="0"/>
                <a:cs typeface="Calibri" panose="020F0502020204030204" pitchFamily="34" charset="0"/>
              </a:rPr>
              <a:t> e déficits neurológicos. A escolha terapêutica adequada é fundamental para restaurar a função e minimizar sequelas.</a:t>
            </a:r>
          </a:p>
          <a:p>
            <a:pPr algn="just"/>
            <a:endParaRPr lang="pt-BR" sz="4000" dirty="0">
              <a:latin typeface="Calibri" panose="020F0502020204030204" pitchFamily="34" charset="0"/>
              <a:cs typeface="Calibri" panose="020F0502020204030204" pitchFamily="34" charset="0"/>
            </a:endParaRPr>
          </a:p>
        </p:txBody>
      </p:sp>
      <p:pic>
        <p:nvPicPr>
          <p:cNvPr id="9" name="Imagem 8">
            <a:extLst>
              <a:ext uri="{FF2B5EF4-FFF2-40B4-BE49-F238E27FC236}">
                <a16:creationId xmlns="" xmlns:a16="http://schemas.microsoft.com/office/drawing/2014/main" id="{88AD3393-0BBD-C061-9C84-3C988BE13998}"/>
              </a:ext>
            </a:extLst>
          </p:cNvPr>
          <p:cNvPicPr>
            <a:picLocks noChangeAspect="1"/>
          </p:cNvPicPr>
          <p:nvPr/>
        </p:nvPicPr>
        <p:blipFill>
          <a:blip r:embed="Rd905621a674542ab"/>
          <a:srcRect l="29026" t="25448" r="24966" b="16129"/>
          <a:stretch>
            <a:fillRect/>
          </a:stretch>
        </p:blipFill>
        <p:spPr bwMode="auto">
          <a:xfrm>
            <a:off x="328414" y="28402475"/>
            <a:ext cx="5792986" cy="4618352"/>
          </a:xfrm>
          <a:prstGeom prst="rect">
            <a:avLst/>
          </a:prstGeom>
          <a:noFill/>
          <a:ln w="9525">
            <a:noFill/>
            <a:miter lim="800000"/>
            <a:headEnd/>
            <a:tailEnd/>
          </a:ln>
        </p:spPr>
      </p:pic>
      <p:pic>
        <p:nvPicPr>
          <p:cNvPr id="10" name="Imagem 9">
            <a:extLst>
              <a:ext uri="{FF2B5EF4-FFF2-40B4-BE49-F238E27FC236}">
                <a16:creationId xmlns="" xmlns:a16="http://schemas.microsoft.com/office/drawing/2014/main" id="{94436796-0EB7-DE8D-0610-0E904C7C969C}"/>
              </a:ext>
            </a:extLst>
          </p:cNvPr>
          <p:cNvPicPr>
            <a:picLocks noChangeAspect="1"/>
          </p:cNvPicPr>
          <p:nvPr/>
        </p:nvPicPr>
        <p:blipFill>
          <a:blip r:embed="R396f6caad4c5467d"/>
          <a:srcRect l="32301" t="26523" r="21944" b="16789"/>
          <a:stretch>
            <a:fillRect/>
          </a:stretch>
        </p:blipFill>
        <p:spPr bwMode="auto">
          <a:xfrm>
            <a:off x="6216467" y="28455192"/>
            <a:ext cx="6546154" cy="4565635"/>
          </a:xfrm>
          <a:prstGeom prst="rect">
            <a:avLst/>
          </a:prstGeom>
          <a:noFill/>
          <a:ln w="9525">
            <a:noFill/>
            <a:miter lim="800000"/>
            <a:headEnd/>
            <a:tailEnd/>
          </a:ln>
        </p:spPr>
      </p:pic>
      <p:pic>
        <p:nvPicPr>
          <p:cNvPr id="14" name="Imagem 13">
            <a:extLst>
              <a:ext uri="{FF2B5EF4-FFF2-40B4-BE49-F238E27FC236}">
                <a16:creationId xmlns="" xmlns:a16="http://schemas.microsoft.com/office/drawing/2014/main" id="{8045C89D-2077-E093-5E9A-C02FE8C711E5}"/>
              </a:ext>
            </a:extLst>
          </p:cNvPr>
          <p:cNvPicPr>
            <a:picLocks noChangeAspect="1"/>
          </p:cNvPicPr>
          <p:nvPr/>
        </p:nvPicPr>
        <p:blipFill>
          <a:blip r:embed="R19160b1f415b4c1b"/>
          <a:srcRect l="28393" t="26882" r="19544" b="15412"/>
          <a:stretch>
            <a:fillRect/>
          </a:stretch>
        </p:blipFill>
        <p:spPr bwMode="auto">
          <a:xfrm>
            <a:off x="317930" y="33187824"/>
            <a:ext cx="7550314" cy="4692410"/>
          </a:xfrm>
          <a:prstGeom prst="rect">
            <a:avLst/>
          </a:prstGeom>
          <a:noFill/>
          <a:ln w="9525">
            <a:noFill/>
            <a:miter lim="800000"/>
            <a:headEnd/>
            <a:tailEnd/>
          </a:ln>
        </p:spPr>
      </p:pic>
      <p:pic>
        <p:nvPicPr>
          <p:cNvPr id="17" name="Imagem 16">
            <a:extLst>
              <a:ext uri="{FF2B5EF4-FFF2-40B4-BE49-F238E27FC236}">
                <a16:creationId xmlns="" xmlns:a16="http://schemas.microsoft.com/office/drawing/2014/main" id="{E0079467-51B6-9BF2-2B22-63CFEF2EE598}"/>
              </a:ext>
            </a:extLst>
          </p:cNvPr>
          <p:cNvPicPr>
            <a:picLocks noChangeAspect="1"/>
          </p:cNvPicPr>
          <p:nvPr/>
        </p:nvPicPr>
        <p:blipFill>
          <a:blip r:embed="R6abb07d27ceb420f"/>
          <a:srcRect l="39356" t="31183" r="22750" b="20789"/>
          <a:stretch>
            <a:fillRect/>
          </a:stretch>
        </p:blipFill>
        <p:spPr bwMode="auto">
          <a:xfrm>
            <a:off x="7958957" y="33187824"/>
            <a:ext cx="6582040" cy="4692410"/>
          </a:xfrm>
          <a:prstGeom prst="rect">
            <a:avLst/>
          </a:prstGeom>
          <a:noFill/>
          <a:ln w="9525">
            <a:noFill/>
            <a:miter lim="800000"/>
            <a:headEnd/>
            <a:tailEnd/>
          </a:ln>
        </p:spPr>
      </p:pic>
      <p:pic>
        <p:nvPicPr>
          <p:cNvPr id="19" name="Imagem 18">
            <a:extLst>
              <a:ext uri="{FF2B5EF4-FFF2-40B4-BE49-F238E27FC236}">
                <a16:creationId xmlns="" xmlns:a16="http://schemas.microsoft.com/office/drawing/2014/main" id="{C7FF9484-E2F5-2A4C-2A70-1B1D3B875D89}"/>
              </a:ext>
            </a:extLst>
          </p:cNvPr>
          <p:cNvPicPr>
            <a:picLocks noChangeAspect="1"/>
          </p:cNvPicPr>
          <p:nvPr/>
        </p:nvPicPr>
        <p:blipFill>
          <a:blip r:embed="R81b86ac07f8a4ef0"/>
          <a:srcRect l="29681" t="24731" r="25168" b="15771"/>
          <a:stretch>
            <a:fillRect/>
          </a:stretch>
        </p:blipFill>
        <p:spPr bwMode="auto">
          <a:xfrm>
            <a:off x="16408098" y="10586329"/>
            <a:ext cx="8784732" cy="6508480"/>
          </a:xfrm>
          <a:prstGeom prst="rect">
            <a:avLst/>
          </a:prstGeom>
          <a:noFill/>
          <a:ln w="9525">
            <a:noFill/>
            <a:miter lim="800000"/>
            <a:headEnd/>
            <a:tailEnd/>
          </a:ln>
        </p:spPr>
      </p:pic>
    </p:spTree>
    <p:extLst>
      <p:ext uri="{BB962C8B-B14F-4D97-AF65-F5344CB8AC3E}">
        <p14:creationId xmlns:p14="http://schemas.microsoft.com/office/powerpoint/2010/main" val="3207035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f8aec146f67942d1">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4dd59cda4e044b6">
            <a:extLst>
              <a:ext uri="{28A0092B-C50C-407E-A947-70E740481C1C}">
                <a14:useLocalDpi xmlns:a14="http://schemas.microsoft.com/office/drawing/2010/main" val="0"/>
              </a:ext>
            </a:extLst>
          </a:blip>
          <a:stretch>
            <a:fillRect/>
          </a:stretch>
        </p:blipFill>
        <p:spPr>
          <a:xfrm>
            <a:off x="0" y="40019551"/>
            <a:ext cx="28800425" cy="3181087"/>
          </a:xfrm>
          <a:prstGeom prst="rect">
            <a:avLst/>
          </a:prstGeom>
        </p:spPr>
      </p:pic>
      <p:sp>
        <p:nvSpPr>
          <p:cNvPr id="2" name="Título 1"/>
          <p:cNvSpPr>
            <a:spLocks noGrp="1"/>
          </p:cNvSpPr>
          <p:nvPr>
            <p:ph type="ctrTitle"/>
          </p:nvPr>
        </p:nvSpPr>
        <p:spPr>
          <a:xfrm>
            <a:off x="2716726" y="4692410"/>
            <a:ext cx="23366968" cy="1498230"/>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Análise dos pacientes atendidos por Trauma decorrente de queda no Tocantins durante os anos de 2022 a 2024.</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Subtítulo 2"/>
          <p:cNvSpPr>
            <a:spLocks noGrp="1"/>
          </p:cNvSpPr>
          <p:nvPr>
            <p:ph type="subTitle" idx="1"/>
          </p:nvPr>
        </p:nvSpPr>
        <p:spPr>
          <a:xfrm>
            <a:off x="1085452" y="10424178"/>
            <a:ext cx="10801747" cy="10416521"/>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Introdução</a:t>
            </a:r>
            <a:endParaRPr lang="pt-BR" sz="4400" b="1"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Traumas decorrentes de quedas representam uma causa significativa de morbidade, especialmente em regiões como o Tocantins, onde fatores como infraestrutura urbana e condições de trabalho podem aumentar o risco. Este estudo analisa o perfil dos pacientes atendidos por traumas de queda no estado entre 2022 e 2024, considerando sexo, faixa etária e desfechos, para identificar padrões e propor medidas preventivas. </a:t>
            </a:r>
            <a:endParaRPr lang="pt-BR" sz="4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Subtítulo 2"/>
          <p:cNvSpPr txBox="1">
            <a:spLocks/>
          </p:cNvSpPr>
          <p:nvPr/>
        </p:nvSpPr>
        <p:spPr>
          <a:xfrm>
            <a:off x="1085452" y="21346369"/>
            <a:ext cx="10801747" cy="10429031"/>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Metodologia</a:t>
            </a:r>
          </a:p>
          <a:p>
            <a:pPr algn="just"/>
            <a:r>
              <a:rPr lang="pt-BR" sz="5200" dirty="0">
                <a:latin typeface="Calibri" panose="020F0502020204030204" pitchFamily="34" charset="0"/>
                <a:ea typeface="Calibri" panose="020F0502020204030204" pitchFamily="34" charset="0"/>
                <a:cs typeface="Calibri" panose="020F0502020204030204" pitchFamily="34" charset="0"/>
              </a:rPr>
              <a:t>Realizou-se uma análise retrospectiva com dados de atendimentos por trauma decorrente de queda no Tocantins entre 2022 e 2024, obtidos de registros hospitalares. Foram analisadas variáveis como sexo, faixa etária e mortalidade, com foco em internações e óbitos no segundo ano após o incidente. A análise descritiva identificou tendências e características predominantes. </a:t>
            </a:r>
            <a:endParaRPr lang="pt-BR" sz="58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tângulo 4"/>
          <p:cNvSpPr/>
          <p:nvPr/>
        </p:nvSpPr>
        <p:spPr>
          <a:xfrm>
            <a:off x="1112636" y="6722359"/>
            <a:ext cx="26575147" cy="2554545"/>
          </a:xfrm>
          <a:prstGeom prst="rect">
            <a:avLst/>
          </a:prstGeom>
        </p:spPr>
        <p:txBody>
          <a:bodyPr wrap="square">
            <a:spAutoFit/>
          </a:bodyPr>
          <a:lstStyle/>
          <a:p>
            <a:r>
              <a:rPr lang="pt-BR" sz="4000" dirty="0">
                <a:latin typeface="Calibri" panose="020F0502020204030204" pitchFamily="34" charset="0"/>
                <a:ea typeface="Calibri" panose="020F0502020204030204" pitchFamily="34" charset="0"/>
                <a:cs typeface="Calibri" panose="020F0502020204030204" pitchFamily="34" charset="0"/>
              </a:rPr>
              <a:t>Vinicius Barroso de </a:t>
            </a:r>
            <a:r>
              <a:rPr lang="pt-BR" sz="4000" dirty="0">
                <a:latin typeface="Calibri" panose="020F0502020204030204" pitchFamily="34" charset="0"/>
                <a:ea typeface="Calibri" panose="020F0502020204030204" pitchFamily="34" charset="0"/>
                <a:cs typeface="Calibri" panose="020F0502020204030204" pitchFamily="34" charset="0"/>
              </a:rPr>
              <a:t>Sousa¹, </a:t>
            </a:r>
            <a:r>
              <a:rPr lang="pt-BR" sz="4000" dirty="0">
                <a:latin typeface="Calibri" panose="020F0502020204030204" pitchFamily="34" charset="0"/>
                <a:ea typeface="Calibri" panose="020F0502020204030204" pitchFamily="34" charset="0"/>
                <a:cs typeface="Calibri" panose="020F0502020204030204" pitchFamily="34" charset="0"/>
              </a:rPr>
              <a:t>Isadora Cardoso Alves </a:t>
            </a:r>
            <a:r>
              <a:rPr lang="pt-BR" sz="4000" dirty="0">
                <a:latin typeface="Calibri" panose="020F0502020204030204" pitchFamily="34" charset="0"/>
                <a:ea typeface="Calibri" panose="020F0502020204030204" pitchFamily="34" charset="0"/>
                <a:cs typeface="Calibri" panose="020F0502020204030204" pitchFamily="34" charset="0"/>
              </a:rPr>
              <a:t>Propercio¹ , </a:t>
            </a:r>
            <a:r>
              <a:rPr lang="pt-BR" sz="4000" dirty="0" err="1">
                <a:latin typeface="Calibri" panose="020F0502020204030204" pitchFamily="34" charset="0"/>
                <a:ea typeface="Calibri" panose="020F0502020204030204" pitchFamily="34" charset="0"/>
                <a:cs typeface="Calibri" panose="020F0502020204030204" pitchFamily="34" charset="0"/>
              </a:rPr>
              <a:t>Joedson</a:t>
            </a:r>
            <a:r>
              <a:rPr lang="pt-BR" sz="4000" dirty="0">
                <a:latin typeface="Calibri" panose="020F0502020204030204" pitchFamily="34" charset="0"/>
                <a:ea typeface="Calibri" panose="020F0502020204030204" pitchFamily="34" charset="0"/>
                <a:cs typeface="Calibri" panose="020F0502020204030204" pitchFamily="34" charset="0"/>
              </a:rPr>
              <a:t> Junior Parreira </a:t>
            </a:r>
            <a:r>
              <a:rPr lang="pt-BR" sz="4000" dirty="0">
                <a:latin typeface="Calibri" panose="020F0502020204030204" pitchFamily="34" charset="0"/>
                <a:ea typeface="Calibri" panose="020F0502020204030204" pitchFamily="34" charset="0"/>
                <a:cs typeface="Calibri" panose="020F0502020204030204" pitchFamily="34" charset="0"/>
              </a:rPr>
              <a:t>Silva¹, </a:t>
            </a:r>
            <a:r>
              <a:rPr lang="pt-BR" sz="4000" dirty="0">
                <a:latin typeface="Calibri" panose="020F0502020204030204" pitchFamily="34" charset="0"/>
                <a:ea typeface="Calibri" panose="020F0502020204030204" pitchFamily="34" charset="0"/>
                <a:cs typeface="Calibri" panose="020F0502020204030204" pitchFamily="34" charset="0"/>
              </a:rPr>
              <a:t>João Pedro Martins Pedrosa da </a:t>
            </a:r>
            <a:r>
              <a:rPr lang="pt-BR" sz="4000" dirty="0">
                <a:latin typeface="Calibri" panose="020F0502020204030204" pitchFamily="34" charset="0"/>
                <a:ea typeface="Calibri" panose="020F0502020204030204" pitchFamily="34" charset="0"/>
                <a:cs typeface="Calibri" panose="020F0502020204030204" pitchFamily="34" charset="0"/>
              </a:rPr>
              <a:t>Cunha¹ , </a:t>
            </a:r>
            <a:r>
              <a:rPr lang="pt-BR" sz="4000" dirty="0">
                <a:latin typeface="Calibri" panose="020F0502020204030204" pitchFamily="34" charset="0"/>
                <a:ea typeface="Calibri" panose="020F0502020204030204" pitchFamily="34" charset="0"/>
                <a:cs typeface="Calibri" panose="020F0502020204030204" pitchFamily="34" charset="0"/>
              </a:rPr>
              <a:t>João Victor Vieira </a:t>
            </a:r>
            <a:r>
              <a:rPr lang="pt-BR" sz="4000" dirty="0">
                <a:latin typeface="Calibri" panose="020F0502020204030204" pitchFamily="34" charset="0"/>
                <a:ea typeface="Calibri" panose="020F0502020204030204" pitchFamily="34" charset="0"/>
                <a:cs typeface="Calibri" panose="020F0502020204030204" pitchFamily="34" charset="0"/>
              </a:rPr>
              <a:t>Lima¹, </a:t>
            </a:r>
            <a:r>
              <a:rPr lang="pt-BR" sz="4000" dirty="0">
                <a:latin typeface="Calibri" panose="020F0502020204030204" pitchFamily="34" charset="0"/>
                <a:ea typeface="Calibri" panose="020F0502020204030204" pitchFamily="34" charset="0"/>
                <a:cs typeface="Calibri" panose="020F0502020204030204" pitchFamily="34" charset="0"/>
              </a:rPr>
              <a:t>Lucas da Silva </a:t>
            </a:r>
            <a:r>
              <a:rPr lang="pt-BR" sz="4000" dirty="0" err="1">
                <a:latin typeface="Calibri" panose="020F0502020204030204" pitchFamily="34" charset="0"/>
                <a:ea typeface="Calibri" panose="020F0502020204030204" pitchFamily="34" charset="0"/>
                <a:cs typeface="Calibri" panose="020F0502020204030204" pitchFamily="34" charset="0"/>
              </a:rPr>
              <a:t>Bringel</a:t>
            </a:r>
            <a:r>
              <a:rPr lang="pt-BR" sz="4000" dirty="0">
                <a:latin typeface="Calibri" panose="020F0502020204030204" pitchFamily="34" charset="0"/>
                <a:ea typeface="Calibri" panose="020F0502020204030204" pitchFamily="34" charset="0"/>
                <a:cs typeface="Calibri" panose="020F0502020204030204" pitchFamily="34" charset="0"/>
              </a:rPr>
              <a:t>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Márcio Teixeira Guimarães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Marcos Vinícius Nunes de Barros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Maria Clara Veloso Antunes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Maria Eduarda Fragoso Xavier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Melissa Rodrigues de Moraes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Rafael </a:t>
            </a:r>
            <a:r>
              <a:rPr lang="pt-BR" sz="4000" dirty="0" err="1">
                <a:latin typeface="Calibri" panose="020F0502020204030204" pitchFamily="34" charset="0"/>
                <a:ea typeface="Calibri" panose="020F0502020204030204" pitchFamily="34" charset="0"/>
                <a:cs typeface="Calibri" panose="020F0502020204030204" pitchFamily="34" charset="0"/>
              </a:rPr>
              <a:t>Jodas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Pantarotto</a:t>
            </a:r>
            <a:r>
              <a:rPr lang="pt-BR" sz="4000" dirty="0">
                <a:latin typeface="Calibri" panose="020F0502020204030204" pitchFamily="34" charset="0"/>
                <a:ea typeface="Calibri" panose="020F0502020204030204" pitchFamily="34" charset="0"/>
                <a:cs typeface="Calibri" panose="020F0502020204030204" pitchFamily="34" charset="0"/>
              </a:rPr>
              <a:t>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Pedro Gabriel </a:t>
            </a:r>
            <a:r>
              <a:rPr lang="pt-BR" sz="4000" dirty="0" err="1">
                <a:latin typeface="Calibri" panose="020F0502020204030204" pitchFamily="34" charset="0"/>
                <a:ea typeface="Calibri" panose="020F0502020204030204" pitchFamily="34" charset="0"/>
                <a:cs typeface="Calibri" panose="020F0502020204030204" pitchFamily="34" charset="0"/>
              </a:rPr>
              <a:t>Milhomem</a:t>
            </a:r>
            <a:r>
              <a:rPr lang="pt-BR" sz="4000" dirty="0">
                <a:latin typeface="Calibri" panose="020F0502020204030204" pitchFamily="34" charset="0"/>
                <a:ea typeface="Calibri" panose="020F0502020204030204" pitchFamily="34" charset="0"/>
                <a:cs typeface="Calibri" panose="020F0502020204030204" pitchFamily="34" charset="0"/>
              </a:rPr>
              <a:t> Bueno ¹</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a:latin typeface="Calibri" panose="020F0502020204030204" pitchFamily="34" charset="0"/>
                <a:ea typeface="Calibri" panose="020F0502020204030204" pitchFamily="34" charset="0"/>
                <a:cs typeface="Calibri" panose="020F0502020204030204" pitchFamily="34" charset="0"/>
              </a:rPr>
              <a:t>Reinaldo Bernardino Teixeira Guimarães </a:t>
            </a:r>
            <a:r>
              <a:rPr lang="pt-BR" sz="4000" dirty="0">
                <a:latin typeface="Calibri" panose="020F0502020204030204" pitchFamily="34" charset="0"/>
                <a:ea typeface="Calibri" panose="020F0502020204030204" pitchFamily="34" charset="0"/>
                <a:cs typeface="Calibri" panose="020F0502020204030204" pitchFamily="34" charset="0"/>
              </a:rPr>
              <a:t>¹</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Subtítulo 2"/>
          <p:cNvSpPr txBox="1">
            <a:spLocks/>
          </p:cNvSpPr>
          <p:nvPr/>
        </p:nvSpPr>
        <p:spPr>
          <a:xfrm>
            <a:off x="15281947" y="10424178"/>
            <a:ext cx="10801747" cy="17731722"/>
          </a:xfrm>
          <a:prstGeom prst="rect">
            <a:avLst/>
          </a:prstGeom>
        </p:spPr>
        <p:txBody>
          <a:bodyPr vert="horz" lIns="91440" tIns="45720" rIns="91440" bIns="45720" rtlCol="0">
            <a:no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Resultados</a:t>
            </a:r>
            <a:r>
              <a:rPr lang="pt-BR" sz="4400" b="1" dirty="0">
                <a:latin typeface="Calibri" panose="020F0502020204030204" pitchFamily="34" charset="0"/>
                <a:ea typeface="Calibri" panose="020F0502020204030204" pitchFamily="34" charset="0"/>
                <a:cs typeface="Calibri" panose="020F0502020204030204" pitchFamily="34" charset="0"/>
              </a:rPr>
              <a:t> </a:t>
            </a:r>
          </a:p>
          <a:p>
            <a:pPr algn="just"/>
            <a:r>
              <a:rPr lang="pt-BR" sz="4800" dirty="0">
                <a:latin typeface="Calibri" panose="020F0502020204030204" pitchFamily="34" charset="0"/>
                <a:ea typeface="Calibri" panose="020F0502020204030204" pitchFamily="34" charset="0"/>
                <a:cs typeface="Calibri" panose="020F0502020204030204" pitchFamily="34" charset="0"/>
              </a:rPr>
              <a:t>Entre 2022 e 2024, foram registradas 7.281 internações por trauma decorrente de queda no segundo ano de atendimento, com 2023 apresentando o maior número de casos e 2024 o menor, indicando uma leve redução. As faixas etárias entre 20 e 59 anos foram as mais afetadas, com destaque para a faixa de 20 a 29 anos, que concentrou a maior proporção de internações, possivelmente devido a quedas em ambientes de trabalho ou atividades recreativas. Crianças menores de 1 ano e idosos acima de 80 anos apresentaram menos casos, sugerindo menor exposição ou maior cuidado nesses grupos. A predominância de adultos jovens pode estar associada a fatores como maior mobilidade e exposição a riscos em ambientes urbanos ou rurais.</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Subtítulo 2"/>
          <p:cNvSpPr txBox="1">
            <a:spLocks/>
          </p:cNvSpPr>
          <p:nvPr/>
        </p:nvSpPr>
        <p:spPr>
          <a:xfrm>
            <a:off x="15281946" y="25999454"/>
            <a:ext cx="10801747" cy="7722234"/>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Conclusão</a:t>
            </a:r>
          </a:p>
          <a:p>
            <a:pPr algn="just"/>
            <a:r>
              <a:rPr lang="pt-BR" sz="4800" dirty="0">
                <a:latin typeface="Calibri" panose="020F0502020204030204" pitchFamily="34" charset="0"/>
                <a:ea typeface="Calibri" panose="020F0502020204030204" pitchFamily="34" charset="0"/>
                <a:cs typeface="Calibri" panose="020F0502020204030204" pitchFamily="34" charset="0"/>
              </a:rPr>
              <a:t>Os dados mostram que traumas por queda afetam principalmente adultos jovens, com pico em 2023. A redução em 2024 sugere melhorias na prevenção, mas é necessário focar em medidas como segurança no trabalho, melhorias na infraestrutura urbana e </a:t>
            </a:r>
            <a:r>
              <a:rPr lang="pt-BR" sz="4800" dirty="0">
                <a:latin typeface="Calibri" panose="020F0502020204030204" pitchFamily="34" charset="0"/>
                <a:ea typeface="Calibri" panose="020F0502020204030204" pitchFamily="34" charset="0"/>
                <a:cs typeface="Calibri" panose="020F0502020204030204" pitchFamily="34" charset="0"/>
              </a:rPr>
              <a:t>educação.</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864985" y="35146058"/>
            <a:ext cx="27070448" cy="5139869"/>
          </a:xfrm>
          <a:prstGeom prst="rect">
            <a:avLst/>
          </a:prstGeom>
        </p:spPr>
        <p:txBody>
          <a:bodyPr wrap="square">
            <a:spAutoFit/>
          </a:bodyPr>
          <a:lstStyle/>
          <a:p>
            <a:pPr algn="ctr"/>
            <a:r>
              <a:rPr lang="pt-BR" sz="4800" b="1" dirty="0">
                <a:latin typeface="Calibri" panose="020F0502020204030204" pitchFamily="34" charset="0"/>
                <a:ea typeface="Calibri" panose="020F0502020204030204" pitchFamily="34" charset="0"/>
                <a:cs typeface="Calibri" panose="020F0502020204030204" pitchFamily="34" charset="0"/>
              </a:rPr>
              <a:t>Referências Bibliográficas </a:t>
            </a:r>
          </a:p>
          <a:p>
            <a:pPr algn="ctr"/>
            <a:endParaRPr lang="pt-BR" sz="4000" b="1"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a:t>
            </a:r>
            <a:r>
              <a:rPr lang="pt-BR" sz="4000" b="1" dirty="0">
                <a:latin typeface="Calibri" panose="020F0502020204030204" pitchFamily="34" charset="0"/>
                <a:ea typeface="Calibri" panose="020F0502020204030204" pitchFamily="34" charset="0"/>
                <a:cs typeface="Calibri" panose="020F0502020204030204" pitchFamily="34" charset="0"/>
              </a:rPr>
              <a:t>World Health </a:t>
            </a:r>
            <a:r>
              <a:rPr lang="pt-BR" sz="4000" b="1" dirty="0" err="1">
                <a:latin typeface="Calibri" panose="020F0502020204030204" pitchFamily="34" charset="0"/>
                <a:ea typeface="Calibri" panose="020F0502020204030204" pitchFamily="34" charset="0"/>
                <a:cs typeface="Calibri" panose="020F0502020204030204" pitchFamily="34" charset="0"/>
              </a:rPr>
              <a:t>Organization</a:t>
            </a:r>
            <a:r>
              <a:rPr lang="pt-BR" sz="4000" b="1" dirty="0">
                <a:latin typeface="Calibri" panose="020F0502020204030204" pitchFamily="34" charset="0"/>
                <a:ea typeface="Calibri" panose="020F0502020204030204" pitchFamily="34" charset="0"/>
                <a:cs typeface="Calibri" panose="020F0502020204030204" pitchFamily="34" charset="0"/>
              </a:rPr>
              <a:t> (WHO</a:t>
            </a:r>
            <a:r>
              <a:rPr lang="pt-BR" sz="4000" b="1" dirty="0">
                <a:latin typeface="Calibri" panose="020F0502020204030204" pitchFamily="34" charset="0"/>
                <a:ea typeface="Calibri" panose="020F0502020204030204" pitchFamily="34" charset="0"/>
                <a:cs typeface="Calibri" panose="020F0502020204030204" pitchFamily="34" charset="0"/>
              </a:rPr>
              <a:t>).</a:t>
            </a:r>
            <a:r>
              <a:rPr lang="pt-BR" sz="4000" i="1" dirty="0">
                <a:latin typeface="Calibri" panose="020F0502020204030204" pitchFamily="34" charset="0"/>
                <a:ea typeface="Calibri" panose="020F0502020204030204" pitchFamily="34" charset="0"/>
                <a:cs typeface="Calibri" panose="020F0502020204030204" pitchFamily="34" charset="0"/>
              </a:rPr>
              <a:t>Global </a:t>
            </a:r>
            <a:r>
              <a:rPr lang="pt-BR" sz="4000" i="1" dirty="0">
                <a:latin typeface="Calibri" panose="020F0502020204030204" pitchFamily="34" charset="0"/>
                <a:ea typeface="Calibri" panose="020F0502020204030204" pitchFamily="34" charset="0"/>
                <a:cs typeface="Calibri" panose="020F0502020204030204" pitchFamily="34" charset="0"/>
              </a:rPr>
              <a:t>Status </a:t>
            </a:r>
            <a:r>
              <a:rPr lang="pt-BR" sz="4000" i="1" dirty="0" err="1">
                <a:latin typeface="Calibri" panose="020F0502020204030204" pitchFamily="34" charset="0"/>
                <a:ea typeface="Calibri" panose="020F0502020204030204" pitchFamily="34" charset="0"/>
                <a:cs typeface="Calibri" panose="020F0502020204030204" pitchFamily="34" charset="0"/>
              </a:rPr>
              <a:t>Report</a:t>
            </a:r>
            <a:r>
              <a:rPr lang="pt-BR" sz="4000" i="1" dirty="0">
                <a:latin typeface="Calibri" panose="020F0502020204030204" pitchFamily="34" charset="0"/>
                <a:ea typeface="Calibri" panose="020F0502020204030204" pitchFamily="34" charset="0"/>
                <a:cs typeface="Calibri" panose="020F0502020204030204" pitchFamily="34" charset="0"/>
              </a:rPr>
              <a:t> </a:t>
            </a:r>
            <a:r>
              <a:rPr lang="pt-BR" sz="4000" i="1" dirty="0" err="1">
                <a:latin typeface="Calibri" panose="020F0502020204030204" pitchFamily="34" charset="0"/>
                <a:ea typeface="Calibri" panose="020F0502020204030204" pitchFamily="34" charset="0"/>
                <a:cs typeface="Calibri" panose="020F0502020204030204" pitchFamily="34" charset="0"/>
              </a:rPr>
              <a:t>on</a:t>
            </a:r>
            <a:r>
              <a:rPr lang="pt-BR" sz="4000" i="1" dirty="0">
                <a:latin typeface="Calibri" panose="020F0502020204030204" pitchFamily="34" charset="0"/>
                <a:ea typeface="Calibri" panose="020F0502020204030204" pitchFamily="34" charset="0"/>
                <a:cs typeface="Calibri" panose="020F0502020204030204" pitchFamily="34" charset="0"/>
              </a:rPr>
              <a:t> Road </a:t>
            </a:r>
            <a:r>
              <a:rPr lang="pt-BR" sz="4000" i="1" dirty="0" err="1">
                <a:latin typeface="Calibri" panose="020F0502020204030204" pitchFamily="34" charset="0"/>
                <a:ea typeface="Calibri" panose="020F0502020204030204" pitchFamily="34" charset="0"/>
                <a:cs typeface="Calibri" panose="020F0502020204030204" pitchFamily="34" charset="0"/>
              </a:rPr>
              <a:t>Safety</a:t>
            </a:r>
            <a:r>
              <a:rPr lang="pt-BR" sz="4000" i="1" dirty="0">
                <a:latin typeface="Calibri" panose="020F0502020204030204" pitchFamily="34" charset="0"/>
                <a:ea typeface="Calibri" panose="020F0502020204030204" pitchFamily="34" charset="0"/>
                <a:cs typeface="Calibri" panose="020F0502020204030204" pitchFamily="34" charset="0"/>
              </a:rPr>
              <a:t> 2018</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dirty="0" err="1">
                <a:latin typeface="Calibri" panose="020F0502020204030204" pitchFamily="34" charset="0"/>
                <a:ea typeface="Calibri" panose="020F0502020204030204" pitchFamily="34" charset="0"/>
                <a:cs typeface="Calibri" panose="020F0502020204030204" pitchFamily="34" charset="0"/>
              </a:rPr>
              <a:t>Geneva</a:t>
            </a:r>
            <a:r>
              <a:rPr lang="pt-BR" sz="4000" dirty="0">
                <a:latin typeface="Calibri" panose="020F0502020204030204" pitchFamily="34" charset="0"/>
                <a:ea typeface="Calibri" panose="020F0502020204030204" pitchFamily="34" charset="0"/>
                <a:cs typeface="Calibri" panose="020F0502020204030204" pitchFamily="34" charset="0"/>
              </a:rPr>
              <a:t>: WHO, 2018.</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34538d2c80c746d9"/>
              </a:rPr>
              <a:t>https://www.who.int/publications-detail-redirect/9789241565684</a:t>
            </a:r>
            <a:endParaRPr lang="pt-BR" sz="4000" dirty="0">
              <a:latin typeface="Calibri" panose="020F0502020204030204" pitchFamily="34" charset="0"/>
              <a:ea typeface="Calibri" panose="020F0502020204030204" pitchFamily="34" charset="0"/>
              <a:cs typeface="Calibri" panose="020F0502020204030204" pitchFamily="34" charset="0"/>
            </a:endParaRPr>
          </a:p>
          <a:p>
            <a:r>
              <a:rPr lang="pt-BR" sz="4000" b="1" dirty="0">
                <a:latin typeface="Calibri" panose="020F0502020204030204" pitchFamily="34" charset="0"/>
                <a:ea typeface="Calibri" panose="020F0502020204030204" pitchFamily="34" charset="0"/>
                <a:cs typeface="Calibri" panose="020F0502020204030204" pitchFamily="34" charset="0"/>
              </a:rPr>
              <a:t>-Departamento de Informática do SUS (DATASUS)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Morbidade Hospitalar do SUS – por local de internação</a:t>
            </a:r>
            <a:r>
              <a:rPr lang="pt-BR" sz="4000" dirty="0">
                <a:latin typeface="Calibri" panose="020F0502020204030204" pitchFamily="34" charset="0"/>
                <a:ea typeface="Calibri" panose="020F0502020204030204" pitchFamily="34" charset="0"/>
                <a:cs typeface="Calibri" panose="020F0502020204030204" pitchFamily="34" charset="0"/>
              </a:rPr>
              <a:t>.</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b948c9b1ffaf409b"/>
              </a:rPr>
              <a:t>http</a:t>
            </a:r>
            <a:r>
              <a:rPr lang="pt-BR" sz="4000" u="sng" dirty="0">
                <a:latin typeface="Calibri" panose="020F0502020204030204" pitchFamily="34" charset="0"/>
                <a:ea typeface="Calibri" panose="020F0502020204030204" pitchFamily="34" charset="0"/>
                <a:cs typeface="Calibri" panose="020F0502020204030204" pitchFamily="34" charset="0"/>
                <a:hlinkClick r:id="rcIdb948c9b1ffaf409b"/>
              </a:rPr>
              <a:t>://www.datasus.gov.br</a:t>
            </a:r>
            <a:r>
              <a:rPr lang="pt-BR" sz="4000" dirty="0">
                <a:latin typeface="Calibri" panose="020F0502020204030204" pitchFamily="34" charset="0"/>
                <a:ea typeface="Calibri" panose="020F0502020204030204" pitchFamily="34" charset="0"/>
                <a:cs typeface="Calibri" panose="020F0502020204030204" pitchFamily="34" charset="0"/>
              </a:rPr>
              <a:t> Acesso em: maio de 2025.</a:t>
            </a:r>
          </a:p>
          <a:p>
            <a:r>
              <a:rPr lang="pt-BR" sz="4000" b="1" dirty="0">
                <a:latin typeface="Calibri" panose="020F0502020204030204" pitchFamily="34" charset="0"/>
                <a:ea typeface="Calibri" panose="020F0502020204030204" pitchFamily="34" charset="0"/>
                <a:cs typeface="Calibri" panose="020F0502020204030204" pitchFamily="34" charset="0"/>
              </a:rPr>
              <a:t>-Ministério da Saúde. Secretaria de Vigilância em Saúde.</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Indicadores de Saúde: conceitos e aplicações</a:t>
            </a:r>
            <a:r>
              <a:rPr lang="pt-BR" sz="4000" dirty="0">
                <a:latin typeface="Calibri" panose="020F0502020204030204" pitchFamily="34" charset="0"/>
                <a:ea typeface="Calibri" panose="020F0502020204030204" pitchFamily="34" charset="0"/>
                <a:cs typeface="Calibri" panose="020F0502020204030204" pitchFamily="34" charset="0"/>
              </a:rPr>
              <a:t>. 2ª ed. Brasília: Ministério da Saúde, 2021</a:t>
            </a:r>
            <a:r>
              <a:rPr lang="pt-BR" sz="4000" dirty="0">
                <a:latin typeface="Calibri" panose="020F0502020204030204" pitchFamily="34" charset="0"/>
                <a:ea typeface="Calibri" panose="020F0502020204030204" pitchFamily="34" charset="0"/>
                <a:cs typeface="Calibri" panose="020F0502020204030204" pitchFamily="34" charset="0"/>
              </a:rPr>
              <a:t>.</a:t>
            </a:r>
            <a:endParaRPr lang="pt-BR" sz="4000" b="1" dirty="0"/>
          </a:p>
        </p:txBody>
      </p:sp>
    </p:spTree>
    <p:extLst>
      <p:ext uri="{BB962C8B-B14F-4D97-AF65-F5344CB8AC3E}">
        <p14:creationId xmlns:p14="http://schemas.microsoft.com/office/powerpoint/2010/main" val="3207035691"/>
      </p:ext>
    </p:extLst>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9821" y="341257"/>
            <a:ext cx="11334066" cy="3698677"/>
          </a:xfrm>
          <a:custGeom>
            <a:avLst/>
            <a:gdLst/>
            <a:ahLst/>
            <a:cxnLst/>
            <a:rect r="r" b="b" t="t" l="l"/>
            <a:pathLst>
              <a:path h="3699085" w="11335316">
                <a:moveTo>
                  <a:pt x="0" y="0"/>
                </a:moveTo>
                <a:lnTo>
                  <a:pt x="11335316" y="0"/>
                </a:lnTo>
                <a:lnTo>
                  <a:pt x="11335316" y="3699085"/>
                </a:lnTo>
                <a:lnTo>
                  <a:pt x="0" y="3699085"/>
                </a:lnTo>
                <a:lnTo>
                  <a:pt x="0" y="0"/>
                </a:lnTo>
                <a:close/>
              </a:path>
            </a:pathLst>
          </a:custGeom>
          <a:blipFill>
            <a:blip r:embed="R13111605af6d4f36"/>
            <a:stretch>
              <a:fillRect l="0" t="0" r="0" b="0"/>
            </a:stretch>
          </a:blipFill>
        </p:spPr>
      </p:sp>
      <p:sp>
        <p:nvSpPr>
          <p:cNvPr name="Freeform 3" id="3"/>
          <p:cNvSpPr/>
          <p:nvPr/>
        </p:nvSpPr>
        <p:spPr>
          <a:xfrm flipH="false" flipV="false" rot="0">
            <a:off x="24155895" y="-97441"/>
            <a:ext cx="4458393" cy="4509934"/>
          </a:xfrm>
          <a:custGeom>
            <a:avLst/>
            <a:gdLst/>
            <a:ahLst/>
            <a:cxnLst/>
            <a:rect r="r" b="b" t="t" l="l"/>
            <a:pathLst>
              <a:path h="4510432" w="4458885">
                <a:moveTo>
                  <a:pt x="0" y="0"/>
                </a:moveTo>
                <a:lnTo>
                  <a:pt x="4458884" y="0"/>
                </a:lnTo>
                <a:lnTo>
                  <a:pt x="4458884" y="4510432"/>
                </a:lnTo>
                <a:lnTo>
                  <a:pt x="0" y="4510432"/>
                </a:lnTo>
                <a:lnTo>
                  <a:pt x="0" y="0"/>
                </a:lnTo>
                <a:close/>
              </a:path>
            </a:pathLst>
          </a:custGeom>
          <a:blipFill>
            <a:blip r:embed="Rd3fde964c3f84050"/>
            <a:stretch>
              <a:fillRect l="0" t="0" r="0" b="0"/>
            </a:stretch>
          </a:blipFill>
        </p:spPr>
      </p:sp>
      <p:sp>
        <p:nvSpPr>
          <p:cNvPr name="Freeform 4" id="4"/>
          <p:cNvSpPr/>
          <p:nvPr/>
        </p:nvSpPr>
        <p:spPr>
          <a:xfrm flipH="false" flipV="false" rot="0">
            <a:off x="1487461" y="25286364"/>
            <a:ext cx="4161650" cy="7142848"/>
          </a:xfrm>
          <a:custGeom>
            <a:avLst/>
            <a:gdLst/>
            <a:ahLst/>
            <a:cxnLst/>
            <a:rect r="r" b="b" t="t" l="l"/>
            <a:pathLst>
              <a:path h="7143636" w="4162109">
                <a:moveTo>
                  <a:pt x="0" y="0"/>
                </a:moveTo>
                <a:lnTo>
                  <a:pt x="4162110" y="0"/>
                </a:lnTo>
                <a:lnTo>
                  <a:pt x="4162110" y="7143636"/>
                </a:lnTo>
                <a:lnTo>
                  <a:pt x="0" y="7143636"/>
                </a:lnTo>
                <a:lnTo>
                  <a:pt x="0" y="0"/>
                </a:lnTo>
                <a:close/>
              </a:path>
            </a:pathLst>
          </a:custGeom>
          <a:blipFill>
            <a:blip r:embed="R09080a03f84142c5"/>
            <a:stretch>
              <a:fillRect l="0" t="-2918" r="0" b="-2918"/>
            </a:stretch>
          </a:blipFill>
        </p:spPr>
      </p:sp>
      <p:sp>
        <p:nvSpPr>
          <p:cNvPr name="Freeform 5" id="5"/>
          <p:cNvSpPr/>
          <p:nvPr/>
        </p:nvSpPr>
        <p:spPr>
          <a:xfrm flipH="false" flipV="false" rot="0">
            <a:off x="1487461" y="32645189"/>
            <a:ext cx="4644145" cy="6788960"/>
          </a:xfrm>
          <a:custGeom>
            <a:avLst/>
            <a:gdLst/>
            <a:ahLst/>
            <a:cxnLst/>
            <a:rect r="r" b="b" t="t" l="l"/>
            <a:pathLst>
              <a:path h="6789709" w="4644657">
                <a:moveTo>
                  <a:pt x="0" y="0"/>
                </a:moveTo>
                <a:lnTo>
                  <a:pt x="4644657" y="0"/>
                </a:lnTo>
                <a:lnTo>
                  <a:pt x="4644657" y="6789709"/>
                </a:lnTo>
                <a:lnTo>
                  <a:pt x="0" y="6789709"/>
                </a:lnTo>
                <a:lnTo>
                  <a:pt x="0" y="0"/>
                </a:lnTo>
                <a:close/>
              </a:path>
            </a:pathLst>
          </a:custGeom>
          <a:blipFill>
            <a:blip r:embed="R1a1ca4504f724da8"/>
            <a:stretch>
              <a:fillRect l="0" t="0" r="0" b="0"/>
            </a:stretch>
          </a:blipFill>
        </p:spPr>
      </p:sp>
      <p:sp>
        <p:nvSpPr>
          <p:cNvPr name="Freeform 6" id="6"/>
          <p:cNvSpPr/>
          <p:nvPr/>
        </p:nvSpPr>
        <p:spPr>
          <a:xfrm flipH="false" flipV="false" rot="0">
            <a:off x="6346687" y="32645189"/>
            <a:ext cx="5734410" cy="6788960"/>
          </a:xfrm>
          <a:custGeom>
            <a:avLst/>
            <a:gdLst/>
            <a:ahLst/>
            <a:cxnLst/>
            <a:rect r="r" b="b" t="t" l="l"/>
            <a:pathLst>
              <a:path h="6789709" w="5735043">
                <a:moveTo>
                  <a:pt x="0" y="0"/>
                </a:moveTo>
                <a:lnTo>
                  <a:pt x="5735043" y="0"/>
                </a:lnTo>
                <a:lnTo>
                  <a:pt x="5735043" y="6789709"/>
                </a:lnTo>
                <a:lnTo>
                  <a:pt x="0" y="6789709"/>
                </a:lnTo>
                <a:lnTo>
                  <a:pt x="0" y="0"/>
                </a:lnTo>
                <a:close/>
              </a:path>
            </a:pathLst>
          </a:custGeom>
          <a:blipFill>
            <a:blip r:embed="R21609a32478745a7"/>
            <a:stretch>
              <a:fillRect l="-1619" t="0" r="-1619" b="0"/>
            </a:stretch>
          </a:blipFill>
        </p:spPr>
      </p:sp>
      <p:sp>
        <p:nvSpPr>
          <p:cNvPr name="TextBox 7" id="7"/>
          <p:cNvSpPr txBox="true"/>
          <p:nvPr/>
        </p:nvSpPr>
        <p:spPr>
          <a:xfrm rot="0">
            <a:off x="15017207" y="10895675"/>
            <a:ext cx="12292155" cy="31752849"/>
          </a:xfrm>
          <a:prstGeom prst="rect">
            <a:avLst/>
          </a:prstGeom>
        </p:spPr>
        <p:txBody>
          <a:bodyPr anchor="t" rtlCol="false" tIns="0" lIns="0" bIns="0" rIns="0">
            <a:spAutoFit/>
          </a:bodyPr>
          <a:lstStyle/>
          <a:p>
            <a:pPr algn="just">
              <a:lnSpc>
                <a:spcPts val="5880"/>
              </a:lnSpc>
            </a:pPr>
            <a:r>
              <a:rPr lang="en-US" sz="4899">
                <a:solidFill>
                  <a:srgbClr val="000000"/>
                </a:solidFill>
                <a:latin typeface="Calibri (MS)"/>
                <a:ea typeface="Calibri (MS)"/>
                <a:cs typeface="Calibri (MS)"/>
                <a:sym typeface="Calibri (MS)"/>
              </a:rPr>
              <a:t>Contudo, apesar dafixação da fratura, verificou-se que no pós-operatório, mesmo em uso de imobilização, houve luxação da patela e subluxação do joelho, exigindo novo procedimento: fixador externo transarticular, imbricação medial e liberação lateral do retináculo. Resultados: O paciente teve boa evolução, em acompanhamento ambulatorial, caso ainda em seguimento.</a:t>
            </a:r>
            <a:r>
              <a:rPr lang="en-US" sz="4899">
                <a:solidFill>
                  <a:srgbClr val="000000"/>
                </a:solidFill>
                <a:latin typeface="Calibri (MS)"/>
                <a:ea typeface="Calibri (MS)"/>
                <a:cs typeface="Calibri (MS)"/>
                <a:sym typeface="Calibri (MS)"/>
              </a:rPr>
              <a:t> </a:t>
            </a: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6000"/>
              </a:lnSpc>
            </a:pPr>
          </a:p>
          <a:p>
            <a:pPr algn="just">
              <a:lnSpc>
                <a:spcPts val="5880"/>
              </a:lnSpc>
            </a:pPr>
          </a:p>
          <a:p>
            <a:pPr algn="just">
              <a:lnSpc>
                <a:spcPts val="5040"/>
              </a:lnSpc>
            </a:pPr>
          </a:p>
          <a:p>
            <a:pPr algn="just">
              <a:lnSpc>
                <a:spcPts val="4680"/>
              </a:lnSpc>
            </a:pPr>
          </a:p>
          <a:p>
            <a:pPr algn="just">
              <a:lnSpc>
                <a:spcPts val="5880"/>
              </a:lnSpc>
            </a:pPr>
            <a:r>
              <a:rPr lang="en-US" sz="4899" b="true">
                <a:solidFill>
                  <a:srgbClr val="000000"/>
                </a:solidFill>
                <a:latin typeface="Calibri (MS) Bold"/>
                <a:ea typeface="Calibri (MS) Bold"/>
                <a:cs typeface="Calibri (MS) Bold"/>
                <a:sym typeface="Calibri (MS) Bold"/>
              </a:rPr>
              <a:t>Resultados: </a:t>
            </a:r>
            <a:r>
              <a:rPr lang="en-US" sz="4899">
                <a:solidFill>
                  <a:srgbClr val="000000"/>
                </a:solidFill>
                <a:latin typeface="Calibri (MS)"/>
                <a:ea typeface="Calibri (MS)"/>
                <a:cs typeface="Calibri (MS)"/>
                <a:sym typeface="Calibri (MS)"/>
              </a:rPr>
              <a:t>O paciente teve boa evolução, em acompanhamento ambulatorial, caso ainda em seguimento. Discussão: Essa associação de lesões é rara e pode ser subdiagnosticada. A tomografia é crucial para planejamento, já que radiografias subestimam a lesão. O tratamento exige abordagem simultânea da fratura e da instabilidade. </a:t>
            </a:r>
          </a:p>
          <a:p>
            <a:pPr algn="just">
              <a:lnSpc>
                <a:spcPts val="3600"/>
              </a:lnSpc>
            </a:pPr>
          </a:p>
          <a:p>
            <a:pPr algn="just">
              <a:lnSpc>
                <a:spcPts val="5880"/>
              </a:lnSpc>
            </a:pPr>
            <a:r>
              <a:rPr lang="en-US" sz="4899" b="true">
                <a:solidFill>
                  <a:srgbClr val="000000"/>
                </a:solidFill>
                <a:latin typeface="Calibri (MS) Bold"/>
                <a:ea typeface="Calibri (MS) Bold"/>
                <a:cs typeface="Calibri (MS) Bold"/>
                <a:sym typeface="Calibri (MS) Bold"/>
              </a:rPr>
              <a:t>Conclusão: </a:t>
            </a:r>
            <a:r>
              <a:rPr lang="en-US" sz="4899">
                <a:solidFill>
                  <a:srgbClr val="000000"/>
                </a:solidFill>
                <a:latin typeface="Calibri (MS)"/>
                <a:ea typeface="Calibri (MS)"/>
                <a:cs typeface="Calibri (MS)"/>
                <a:sym typeface="Calibri (MS)"/>
              </a:rPr>
              <a:t>O caso ilustra a complexidade do manejo da fratura de Hoffa associada a lesões multiligamentares, exigindo alta suspeição clínica, imagem detalhada (RX + TC) e abordagem cirúrgica combinada (óssea e ligamentar). A escassez de relatos similares reforça a necessidade de protocolos individualizados, destacando este relato como possível referência para casos futuros.</a:t>
            </a:r>
          </a:p>
        </p:txBody>
      </p:sp>
      <p:sp>
        <p:nvSpPr>
          <p:cNvPr name="Freeform 8" id="8"/>
          <p:cNvSpPr/>
          <p:nvPr/>
        </p:nvSpPr>
        <p:spPr>
          <a:xfrm flipH="false" flipV="false" rot="0">
            <a:off x="15017207" y="17807625"/>
            <a:ext cx="3255771" cy="5029342"/>
          </a:xfrm>
          <a:custGeom>
            <a:avLst/>
            <a:gdLst/>
            <a:ahLst/>
            <a:cxnLst/>
            <a:rect r="r" b="b" t="t" l="l"/>
            <a:pathLst>
              <a:path h="5029897" w="3256130">
                <a:moveTo>
                  <a:pt x="0" y="0"/>
                </a:moveTo>
                <a:lnTo>
                  <a:pt x="3256130" y="0"/>
                </a:lnTo>
                <a:lnTo>
                  <a:pt x="3256130" y="5029896"/>
                </a:lnTo>
                <a:lnTo>
                  <a:pt x="0" y="5029896"/>
                </a:lnTo>
                <a:lnTo>
                  <a:pt x="0" y="0"/>
                </a:lnTo>
                <a:close/>
              </a:path>
            </a:pathLst>
          </a:custGeom>
          <a:blipFill>
            <a:blip r:embed="R62898b24082940f8"/>
            <a:stretch>
              <a:fillRect l="0" t="0" r="0" b="0"/>
            </a:stretch>
          </a:blipFill>
        </p:spPr>
      </p:sp>
      <p:sp>
        <p:nvSpPr>
          <p:cNvPr name="Freeform 9" id="9"/>
          <p:cNvSpPr/>
          <p:nvPr/>
        </p:nvSpPr>
        <p:spPr>
          <a:xfrm flipH="false" flipV="false" rot="0">
            <a:off x="18527040" y="17807625"/>
            <a:ext cx="3435775" cy="5029342"/>
          </a:xfrm>
          <a:custGeom>
            <a:avLst/>
            <a:gdLst/>
            <a:ahLst/>
            <a:cxnLst/>
            <a:rect r="r" b="b" t="t" l="l"/>
            <a:pathLst>
              <a:path h="5029897" w="3436154">
                <a:moveTo>
                  <a:pt x="0" y="0"/>
                </a:moveTo>
                <a:lnTo>
                  <a:pt x="3436154" y="0"/>
                </a:lnTo>
                <a:lnTo>
                  <a:pt x="3436154" y="5029896"/>
                </a:lnTo>
                <a:lnTo>
                  <a:pt x="0" y="5029896"/>
                </a:lnTo>
                <a:lnTo>
                  <a:pt x="0" y="0"/>
                </a:lnTo>
                <a:close/>
              </a:path>
            </a:pathLst>
          </a:custGeom>
          <a:blipFill>
            <a:blip r:embed="R3cdb210ad44a4262"/>
            <a:stretch>
              <a:fillRect l="0" t="0" r="0" b="0"/>
            </a:stretch>
          </a:blipFill>
        </p:spPr>
      </p:sp>
      <p:sp>
        <p:nvSpPr>
          <p:cNvPr name="Freeform 10" id="10"/>
          <p:cNvSpPr/>
          <p:nvPr/>
        </p:nvSpPr>
        <p:spPr>
          <a:xfrm flipH="false" flipV="false" rot="0">
            <a:off x="15786149" y="23065542"/>
            <a:ext cx="5481781" cy="6347326"/>
          </a:xfrm>
          <a:custGeom>
            <a:avLst/>
            <a:gdLst/>
            <a:ahLst/>
            <a:cxnLst/>
            <a:rect r="r" b="b" t="t" l="l"/>
            <a:pathLst>
              <a:path h="6348026" w="5482386">
                <a:moveTo>
                  <a:pt x="0" y="0"/>
                </a:moveTo>
                <a:lnTo>
                  <a:pt x="5482386" y="0"/>
                </a:lnTo>
                <a:lnTo>
                  <a:pt x="5482386" y="6348026"/>
                </a:lnTo>
                <a:lnTo>
                  <a:pt x="0" y="6348026"/>
                </a:lnTo>
                <a:lnTo>
                  <a:pt x="0" y="0"/>
                </a:lnTo>
                <a:close/>
              </a:path>
            </a:pathLst>
          </a:custGeom>
          <a:blipFill>
            <a:blip r:embed="Rbfb953c4c2fb43b9"/>
            <a:stretch>
              <a:fillRect l="0" t="0" r="0" b="0"/>
            </a:stretch>
          </a:blipFill>
        </p:spPr>
      </p:sp>
      <p:sp>
        <p:nvSpPr>
          <p:cNvPr name="Freeform 11" id="11"/>
          <p:cNvSpPr/>
          <p:nvPr/>
        </p:nvSpPr>
        <p:spPr>
          <a:xfrm flipH="false" flipV="false" rot="0">
            <a:off x="5613116" y="25286364"/>
            <a:ext cx="3893933" cy="7142848"/>
          </a:xfrm>
          <a:custGeom>
            <a:avLst/>
            <a:gdLst/>
            <a:ahLst/>
            <a:cxnLst/>
            <a:rect r="r" b="b" t="t" l="l"/>
            <a:pathLst>
              <a:path h="7143636" w="3894363">
                <a:moveTo>
                  <a:pt x="0" y="0"/>
                </a:moveTo>
                <a:lnTo>
                  <a:pt x="3894363" y="0"/>
                </a:lnTo>
                <a:lnTo>
                  <a:pt x="3894363" y="7143636"/>
                </a:lnTo>
                <a:lnTo>
                  <a:pt x="0" y="7143636"/>
                </a:lnTo>
                <a:lnTo>
                  <a:pt x="0" y="0"/>
                </a:lnTo>
                <a:close/>
              </a:path>
            </a:pathLst>
          </a:custGeom>
          <a:blipFill>
            <a:blip r:embed="R6bab920878494427"/>
            <a:stretch>
              <a:fillRect l="-13193" t="0" r="0" b="0"/>
            </a:stretch>
          </a:blipFill>
        </p:spPr>
      </p:sp>
      <p:sp>
        <p:nvSpPr>
          <p:cNvPr name="Freeform 12" id="12"/>
          <p:cNvSpPr/>
          <p:nvPr/>
        </p:nvSpPr>
        <p:spPr>
          <a:xfrm flipH="false" flipV="false" rot="0">
            <a:off x="22216877" y="21693909"/>
            <a:ext cx="5092486" cy="7441419"/>
          </a:xfrm>
          <a:custGeom>
            <a:avLst/>
            <a:gdLst/>
            <a:ahLst/>
            <a:cxnLst/>
            <a:rect r="r" b="b" t="t" l="l"/>
            <a:pathLst>
              <a:path h="7442240" w="5093048">
                <a:moveTo>
                  <a:pt x="0" y="0"/>
                </a:moveTo>
                <a:lnTo>
                  <a:pt x="5093048" y="0"/>
                </a:lnTo>
                <a:lnTo>
                  <a:pt x="5093048" y="7442240"/>
                </a:lnTo>
                <a:lnTo>
                  <a:pt x="0" y="7442240"/>
                </a:lnTo>
                <a:lnTo>
                  <a:pt x="0" y="0"/>
                </a:lnTo>
                <a:close/>
              </a:path>
            </a:pathLst>
          </a:custGeom>
          <a:blipFill>
            <a:blip r:embed="R85b1a57f9e234598"/>
            <a:stretch>
              <a:fillRect l="0" t="0" r="0" b="0"/>
            </a:stretch>
          </a:blipFill>
        </p:spPr>
      </p:sp>
      <p:sp>
        <p:nvSpPr>
          <p:cNvPr name="Freeform 13" id="13"/>
          <p:cNvSpPr/>
          <p:nvPr/>
        </p:nvSpPr>
        <p:spPr>
          <a:xfrm flipH="false" flipV="false" rot="0">
            <a:off x="9333248" y="25286364"/>
            <a:ext cx="4410373" cy="7142848"/>
          </a:xfrm>
          <a:custGeom>
            <a:avLst/>
            <a:gdLst/>
            <a:ahLst/>
            <a:cxnLst/>
            <a:rect r="r" b="b" t="t" l="l"/>
            <a:pathLst>
              <a:path h="7143636" w="4410860">
                <a:moveTo>
                  <a:pt x="0" y="0"/>
                </a:moveTo>
                <a:lnTo>
                  <a:pt x="4410860" y="0"/>
                </a:lnTo>
                <a:lnTo>
                  <a:pt x="4410860" y="7143636"/>
                </a:lnTo>
                <a:lnTo>
                  <a:pt x="0" y="7143636"/>
                </a:lnTo>
                <a:lnTo>
                  <a:pt x="0" y="0"/>
                </a:lnTo>
                <a:close/>
              </a:path>
            </a:pathLst>
          </a:custGeom>
          <a:blipFill>
            <a:blip r:embed="R59eac258c8384ee0"/>
            <a:stretch>
              <a:fillRect l="-15646" t="-8909" r="-9678" b="-8909"/>
            </a:stretch>
          </a:blipFill>
        </p:spPr>
      </p:sp>
      <p:sp>
        <p:nvSpPr>
          <p:cNvPr name="Freeform 14" id="14"/>
          <p:cNvSpPr/>
          <p:nvPr/>
        </p:nvSpPr>
        <p:spPr>
          <a:xfrm flipH="false" flipV="false" rot="0">
            <a:off x="1487461" y="39653200"/>
            <a:ext cx="3289988" cy="3289988"/>
          </a:xfrm>
          <a:custGeom>
            <a:avLst/>
            <a:gdLst/>
            <a:ahLst/>
            <a:cxnLst/>
            <a:rect r="r" b="b" t="t" l="l"/>
            <a:pathLst>
              <a:path h="3290351" w="3290351">
                <a:moveTo>
                  <a:pt x="0" y="0"/>
                </a:moveTo>
                <a:lnTo>
                  <a:pt x="3290351" y="0"/>
                </a:lnTo>
                <a:lnTo>
                  <a:pt x="3290351" y="3290350"/>
                </a:lnTo>
                <a:lnTo>
                  <a:pt x="0" y="3290350"/>
                </a:lnTo>
                <a:lnTo>
                  <a:pt x="0" y="0"/>
                </a:lnTo>
                <a:close/>
              </a:path>
            </a:pathLst>
          </a:custGeom>
          <a:blipFill>
            <a:blip r:embed="R889fb92bbe434e88"/>
            <a:stretch>
              <a:fillRect l="0" t="0" r="0" b="0"/>
            </a:stretch>
          </a:blipFill>
        </p:spPr>
      </p:sp>
      <p:sp>
        <p:nvSpPr>
          <p:cNvPr name="TextBox 15" id="15"/>
          <p:cNvSpPr txBox="true"/>
          <p:nvPr/>
        </p:nvSpPr>
        <p:spPr>
          <a:xfrm rot="0">
            <a:off x="1487461" y="10895675"/>
            <a:ext cx="12292155" cy="14390688"/>
          </a:xfrm>
          <a:prstGeom prst="rect">
            <a:avLst/>
          </a:prstGeom>
        </p:spPr>
        <p:txBody>
          <a:bodyPr anchor="t" rtlCol="false" tIns="0" lIns="0" bIns="0" rIns="0">
            <a:spAutoFit/>
          </a:bodyPr>
          <a:lstStyle/>
          <a:p>
            <a:pPr algn="just">
              <a:lnSpc>
                <a:spcPts val="5880"/>
              </a:lnSpc>
            </a:pPr>
            <a:r>
              <a:rPr lang="en-US" sz="4899" b="true">
                <a:solidFill>
                  <a:srgbClr val="000000"/>
                </a:solidFill>
                <a:latin typeface="Calibri (MS) Bold"/>
                <a:ea typeface="Calibri (MS) Bold"/>
                <a:cs typeface="Calibri (MS) Bold"/>
                <a:sym typeface="Calibri (MS) Bold"/>
              </a:rPr>
              <a:t>Introdução: </a:t>
            </a:r>
            <a:r>
              <a:rPr lang="en-US" sz="4899">
                <a:solidFill>
                  <a:srgbClr val="000000"/>
                </a:solidFill>
                <a:latin typeface="Calibri (MS)"/>
                <a:ea typeface="Calibri (MS)"/>
                <a:cs typeface="Calibri (MS)"/>
                <a:sym typeface="Calibri (MS)"/>
              </a:rPr>
              <a:t>A fratura de Hoffa, uma fratura coronal do côndilo femoral, é rara e associada a traumas de alta energia. Sua associação com luxação patelar e lesão multiligamentar é ainda mais incomum, com poucos relatos na literatura destacando a singularidade deste caso. </a:t>
            </a:r>
          </a:p>
          <a:p>
            <a:pPr algn="just">
              <a:lnSpc>
                <a:spcPts val="3600"/>
              </a:lnSpc>
            </a:pPr>
          </a:p>
          <a:p>
            <a:pPr algn="just">
              <a:lnSpc>
                <a:spcPts val="5880"/>
              </a:lnSpc>
            </a:pPr>
            <a:r>
              <a:rPr lang="en-US" sz="4899" b="true">
                <a:solidFill>
                  <a:srgbClr val="000000"/>
                </a:solidFill>
                <a:latin typeface="Calibri (MS) Bold"/>
                <a:ea typeface="Calibri (MS) Bold"/>
                <a:cs typeface="Calibri (MS) Bold"/>
                <a:sym typeface="Calibri (MS) Bold"/>
              </a:rPr>
              <a:t>Objetivo:</a:t>
            </a:r>
            <a:r>
              <a:rPr lang="en-US" sz="4899">
                <a:solidFill>
                  <a:srgbClr val="000000"/>
                </a:solidFill>
                <a:latin typeface="Calibri (MS)"/>
                <a:ea typeface="Calibri (MS)"/>
                <a:cs typeface="Calibri (MS)"/>
                <a:sym typeface="Calibri (MS)"/>
              </a:rPr>
              <a:t> Relatar o manejo de um caso de fratura de Hoffa com instabilidade complexa de joelho e luxação patelar. </a:t>
            </a:r>
          </a:p>
          <a:p>
            <a:pPr algn="just">
              <a:lnSpc>
                <a:spcPts val="3600"/>
              </a:lnSpc>
            </a:pPr>
          </a:p>
          <a:p>
            <a:pPr algn="just">
              <a:lnSpc>
                <a:spcPts val="5879"/>
              </a:lnSpc>
            </a:pPr>
            <a:r>
              <a:rPr lang="en-US" sz="4898" b="true">
                <a:solidFill>
                  <a:srgbClr val="000000"/>
                </a:solidFill>
                <a:latin typeface="Calibri (MS) Bold"/>
                <a:ea typeface="Calibri (MS) Bold"/>
                <a:cs typeface="Calibri (MS) Bold"/>
                <a:sym typeface="Calibri (MS) Bold"/>
              </a:rPr>
              <a:t>Materiais e Métodos:</a:t>
            </a:r>
            <a:r>
              <a:rPr lang="en-US" sz="4898">
                <a:solidFill>
                  <a:srgbClr val="000000"/>
                </a:solidFill>
                <a:latin typeface="Calibri (MS)"/>
                <a:ea typeface="Calibri (MS)"/>
                <a:cs typeface="Calibri (MS)"/>
                <a:sym typeface="Calibri (MS)"/>
              </a:rPr>
              <a:t> Paciente masculino, 42 anos, vítima de acidente motociclístico, apresentou dor e edema no joelho direito. A imagem revelou fratura de Hoffa (Tipo I) no côndilo lateral, luxação patelar e instabilidade ligamentar. </a:t>
            </a:r>
          </a:p>
          <a:p>
            <a:pPr algn="just">
              <a:lnSpc>
                <a:spcPts val="5879"/>
              </a:lnSpc>
            </a:pPr>
            <a:r>
              <a:rPr lang="en-US" sz="4898">
                <a:solidFill>
                  <a:srgbClr val="000000"/>
                </a:solidFill>
                <a:latin typeface="Calibri (MS)"/>
                <a:ea typeface="Calibri (MS)"/>
                <a:cs typeface="Calibri (MS)"/>
                <a:sym typeface="Calibri (MS)"/>
              </a:rPr>
              <a:t>A primeira cirurgia (via póstero-lateral) fixou a fratura com redução articular adequada apenas com tratamento da fratura de Hoffa. </a:t>
            </a:r>
          </a:p>
        </p:txBody>
      </p:sp>
      <p:sp>
        <p:nvSpPr>
          <p:cNvPr name="TextBox 16" id="16"/>
          <p:cNvSpPr txBox="true"/>
          <p:nvPr/>
        </p:nvSpPr>
        <p:spPr>
          <a:xfrm rot="0">
            <a:off x="1487461" y="3897075"/>
            <a:ext cx="25821902" cy="3466083"/>
          </a:xfrm>
          <a:prstGeom prst="rect">
            <a:avLst/>
          </a:prstGeom>
        </p:spPr>
        <p:txBody>
          <a:bodyPr anchor="t" rtlCol="false" tIns="0" lIns="0" bIns="0" rIns="0">
            <a:spAutoFit/>
          </a:bodyPr>
          <a:lstStyle/>
          <a:p>
            <a:pPr algn="ctr">
              <a:lnSpc>
                <a:spcPts val="13159"/>
              </a:lnSpc>
              <a:spcBef>
                <a:spcPct val="0"/>
              </a:spcBef>
            </a:pPr>
            <a:r>
              <a:rPr lang="en-US" sz="9397">
                <a:solidFill>
                  <a:srgbClr val="000000"/>
                </a:solidFill>
                <a:latin typeface="Calibri (MS)"/>
                <a:ea typeface="Calibri (MS)"/>
                <a:cs typeface="Calibri (MS)"/>
                <a:sym typeface="Calibri (MS)"/>
              </a:rPr>
              <a:t>Abordagem de um Caso Complexo: Fratura de Hoffa com Lesão Multiligamentar e Luxação Patelar</a:t>
            </a:r>
          </a:p>
        </p:txBody>
      </p:sp>
      <p:sp>
        <p:nvSpPr>
          <p:cNvPr name="TextBox 17" id="17"/>
          <p:cNvSpPr txBox="true"/>
          <p:nvPr/>
        </p:nvSpPr>
        <p:spPr>
          <a:xfrm rot="0">
            <a:off x="1487461" y="7372109"/>
            <a:ext cx="25821902" cy="2884487"/>
          </a:xfrm>
          <a:prstGeom prst="rect">
            <a:avLst/>
          </a:prstGeom>
        </p:spPr>
        <p:txBody>
          <a:bodyPr anchor="t" rtlCol="false" tIns="0" lIns="0" bIns="0" rIns="0">
            <a:spAutoFit/>
          </a:bodyPr>
          <a:lstStyle/>
          <a:p>
            <a:pPr algn="ctr">
              <a:lnSpc>
                <a:spcPts val="7420"/>
              </a:lnSpc>
              <a:spcBef>
                <a:spcPct val="0"/>
              </a:spcBef>
            </a:pPr>
            <a:r>
              <a:rPr lang="en-US" sz="5299">
                <a:solidFill>
                  <a:srgbClr val="000000"/>
                </a:solidFill>
                <a:latin typeface="Calibri (MS)"/>
                <a:ea typeface="Calibri (MS)"/>
                <a:cs typeface="Calibri (MS)"/>
                <a:sym typeface="Calibri (MS)"/>
              </a:rPr>
              <a:t>Autores: Vitória Maritzzi Costa Mendonça¹, Lucas Paschoal Horta Gomes¹, Marcio Guedes Bolognani¹,  Guilherme Salviano Barbosa¹, Bruno Rosa de Souza¹.</a:t>
            </a:r>
          </a:p>
          <a:p>
            <a:pPr algn="ctr">
              <a:lnSpc>
                <a:spcPts val="7420"/>
              </a:lnSpc>
              <a:spcBef>
                <a:spcPct val="0"/>
              </a:spcBef>
            </a:pPr>
            <a:r>
              <a:rPr lang="en-US" sz="5299">
                <a:solidFill>
                  <a:srgbClr val="000000"/>
                </a:solidFill>
                <a:latin typeface="Calibri (MS)"/>
                <a:ea typeface="Calibri (MS)"/>
                <a:cs typeface="Calibri (MS)"/>
                <a:sym typeface="Calibri (MS)"/>
              </a:rPr>
              <a:t>Instituições: 1: Hospital de Base</a:t>
            </a:r>
          </a:p>
        </p:txBody>
      </p:sp>
      <p:sp>
        <p:nvSpPr>
          <p:cNvPr name="TextBox 18" id="18"/>
          <p:cNvSpPr txBox="true"/>
          <p:nvPr/>
        </p:nvSpPr>
        <p:spPr>
          <a:xfrm rot="0">
            <a:off x="5231992" y="40088652"/>
            <a:ext cx="5584927" cy="2323843"/>
          </a:xfrm>
          <a:prstGeom prst="rect">
            <a:avLst/>
          </a:prstGeom>
        </p:spPr>
        <p:txBody>
          <a:bodyPr anchor="t" rtlCol="false" tIns="0" lIns="0" bIns="0" rIns="0">
            <a:spAutoFit/>
          </a:bodyPr>
          <a:lstStyle/>
          <a:p>
            <a:pPr algn="l">
              <a:lnSpc>
                <a:spcPts val="5879"/>
              </a:lnSpc>
            </a:pPr>
            <a:r>
              <a:rPr lang="en-US" sz="4898">
                <a:solidFill>
                  <a:srgbClr val="000000"/>
                </a:solidFill>
                <a:latin typeface="Calibri (MS)"/>
                <a:ea typeface="Calibri (MS)"/>
                <a:cs typeface="Calibri (MS)"/>
                <a:sym typeface="Calibri (MS)"/>
              </a:rPr>
              <a:t>Referências: Link para acesso ao trabalho, referências e imagens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438d894b912a4903">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aa1a835000148a5">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DeTexto 1">
            <a:extLst>
              <a:ext uri="{FF2B5EF4-FFF2-40B4-BE49-F238E27FC236}">
                <a16:creationId xmlns:a16="http://schemas.microsoft.com/office/drawing/2014/main" id="{ED78546A-A7D4-4EED-B6DB-F955D897596D}"/>
              </a:ext>
            </a:extLst>
          </p:cNvPr>
          <p:cNvSpPr txBox="1"/>
          <p:nvPr/>
        </p:nvSpPr>
        <p:spPr>
          <a:xfrm>
            <a:off x="4114800" y="4741323"/>
            <a:ext cx="20345400" cy="2062103"/>
          </a:xfrm>
          <a:prstGeom prst="rect">
            <a:avLst/>
          </a:prstGeom>
          <a:noFill/>
        </p:spPr>
        <p:txBody>
          <a:bodyPr wrap="square" rtlCol="0">
            <a:spAutoFit/>
          </a:bodyPr>
          <a:lstStyle/>
          <a:p>
            <a:pPr algn="ctr"/>
            <a:r>
              <a:rPr lang="pt-BR" sz="6400" b="1" dirty="0">
                <a:latin typeface="Calibri" panose="020F0502020204030204" pitchFamily="34" charset="0"/>
                <a:ea typeface="Calibri" panose="020F0502020204030204" pitchFamily="34" charset="0"/>
                <a:cs typeface="Calibri" panose="020F0502020204030204" pitchFamily="34" charset="0"/>
              </a:rPr>
              <a:t>Estratégia Cirúrgica Sequencial em Trauma de Alta Energia: Fixador Externo e</a:t>
            </a:r>
            <a:r>
              <a:rPr lang="pt-BR" sz="6400" dirty="0">
                <a:latin typeface="Calibri" panose="020F0502020204030204" pitchFamily="34" charset="0"/>
                <a:ea typeface="Calibri" panose="020F0502020204030204" pitchFamily="34" charset="0"/>
                <a:cs typeface="Calibri" panose="020F0502020204030204" pitchFamily="34" charset="0"/>
              </a:rPr>
              <a:t> </a:t>
            </a:r>
            <a:r>
              <a:rPr lang="pt-BR" sz="6400" b="1" dirty="0">
                <a:latin typeface="Calibri" panose="020F0502020204030204" pitchFamily="34" charset="0"/>
                <a:ea typeface="Calibri" panose="020F0502020204030204" pitchFamily="34" charset="0"/>
                <a:cs typeface="Calibri" panose="020F0502020204030204" pitchFamily="34" charset="0"/>
              </a:rPr>
              <a:t>Fixação Interna Definitiva</a:t>
            </a:r>
            <a:endParaRPr lang="pt-BR" sz="6400" dirty="0">
              <a:latin typeface="Calibri" panose="020F0502020204030204" pitchFamily="34" charset="0"/>
              <a:ea typeface="Calibri" panose="020F0502020204030204" pitchFamily="34" charset="0"/>
              <a:cs typeface="Calibri" panose="020F0502020204030204" pitchFamily="34" charset="0"/>
            </a:endParaRPr>
          </a:p>
        </p:txBody>
      </p:sp>
      <p:sp>
        <p:nvSpPr>
          <p:cNvPr id="3" name="CaixaDeTexto 2">
            <a:extLst>
              <a:ext uri="{FF2B5EF4-FFF2-40B4-BE49-F238E27FC236}">
                <a16:creationId xmlns:a16="http://schemas.microsoft.com/office/drawing/2014/main" id="{94134946-7569-4A16-A35E-952D0EB4E5EA}"/>
              </a:ext>
            </a:extLst>
          </p:cNvPr>
          <p:cNvSpPr txBox="1"/>
          <p:nvPr/>
        </p:nvSpPr>
        <p:spPr>
          <a:xfrm>
            <a:off x="825910" y="7156127"/>
            <a:ext cx="27196023" cy="2308324"/>
          </a:xfrm>
          <a:prstGeom prst="rect">
            <a:avLst/>
          </a:prstGeom>
          <a:noFill/>
        </p:spPr>
        <p:txBody>
          <a:bodyPr wrap="square" rtlCol="0">
            <a:spAutoFit/>
          </a:bodyPr>
          <a:lstStyle/>
          <a:p>
            <a:pPr algn="ctr"/>
            <a:r>
              <a:rPr lang="pt-BR" sz="4800" dirty="0">
                <a:latin typeface="Calibri" panose="020F0502020204030204" pitchFamily="34" charset="0"/>
                <a:ea typeface="Calibri" panose="020F0502020204030204" pitchFamily="34" charset="0"/>
                <a:cs typeface="Calibri" panose="020F0502020204030204" pitchFamily="34" charset="0"/>
              </a:rPr>
              <a:t>AUTO PRINCIPAL: Douglas Bolsonelo¹</a:t>
            </a:r>
          </a:p>
          <a:p>
            <a:r>
              <a:rPr lang="pt-BR" sz="4800" dirty="0">
                <a:latin typeface="Calibri" panose="020F0502020204030204" pitchFamily="34" charset="0"/>
                <a:ea typeface="Calibri" panose="020F0502020204030204" pitchFamily="34" charset="0"/>
                <a:cs typeface="Calibri" panose="020F0502020204030204" pitchFamily="34" charset="0"/>
              </a:rPr>
              <a:t>CO-AUTORES: Miguel </a:t>
            </a:r>
            <a:r>
              <a:rPr lang="pt-BR" sz="4800" dirty="0" err="1">
                <a:latin typeface="Calibri" panose="020F0502020204030204" pitchFamily="34" charset="0"/>
                <a:ea typeface="Calibri" panose="020F0502020204030204" pitchFamily="34" charset="0"/>
                <a:cs typeface="Calibri" panose="020F0502020204030204" pitchFamily="34" charset="0"/>
              </a:rPr>
              <a:t>Simas</a:t>
            </a:r>
            <a:r>
              <a:rPr lang="pt-BR" sz="4800" dirty="0">
                <a:latin typeface="Calibri" panose="020F0502020204030204" pitchFamily="34" charset="0"/>
                <a:ea typeface="Calibri" panose="020F0502020204030204" pitchFamily="34" charset="0"/>
                <a:cs typeface="Calibri" panose="020F0502020204030204" pitchFamily="34" charset="0"/>
              </a:rPr>
              <a:t> Neto¹, Gabriel Ferrari Alves¹, Maria Manuela </a:t>
            </a:r>
            <a:r>
              <a:rPr lang="pt-BR" sz="4800" dirty="0" err="1">
                <a:latin typeface="Calibri" panose="020F0502020204030204" pitchFamily="34" charset="0"/>
                <a:ea typeface="Calibri" panose="020F0502020204030204" pitchFamily="34" charset="0"/>
                <a:cs typeface="Calibri" panose="020F0502020204030204" pitchFamily="34" charset="0"/>
              </a:rPr>
              <a:t>Ritondale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Sodre</a:t>
            </a:r>
            <a:r>
              <a:rPr lang="pt-BR" sz="4800" dirty="0">
                <a:latin typeface="Calibri" panose="020F0502020204030204" pitchFamily="34" charset="0"/>
                <a:ea typeface="Calibri" panose="020F0502020204030204" pitchFamily="34" charset="0"/>
                <a:cs typeface="Calibri" panose="020F0502020204030204" pitchFamily="34" charset="0"/>
              </a:rPr>
              <a:t> de Castro¹, Marcus Vinícius Sehl Ferreira², Jean </a:t>
            </a:r>
            <a:r>
              <a:rPr lang="pt-BR" sz="4800" dirty="0" err="1">
                <a:latin typeface="Calibri" panose="020F0502020204030204" pitchFamily="34" charset="0"/>
                <a:ea typeface="Calibri" panose="020F0502020204030204" pitchFamily="34" charset="0"/>
                <a:cs typeface="Calibri" panose="020F0502020204030204" pitchFamily="34" charset="0"/>
              </a:rPr>
              <a:t>Zambeli</a:t>
            </a:r>
            <a:r>
              <a:rPr lang="pt-BR" sz="4800" dirty="0">
                <a:latin typeface="Calibri" panose="020F0502020204030204" pitchFamily="34" charset="0"/>
                <a:ea typeface="Calibri" panose="020F0502020204030204" pitchFamily="34" charset="0"/>
                <a:cs typeface="Calibri" panose="020F0502020204030204" pitchFamily="34" charset="0"/>
              </a:rPr>
              <a:t> da Silva², Maurício da Silva Duarte¹, Paulo Henrique Mulazzani¹</a:t>
            </a:r>
          </a:p>
        </p:txBody>
      </p:sp>
      <p:sp>
        <p:nvSpPr>
          <p:cNvPr id="5" name="CaixaDeTexto 4">
            <a:extLst>
              <a:ext uri="{FF2B5EF4-FFF2-40B4-BE49-F238E27FC236}">
                <a16:creationId xmlns:a16="http://schemas.microsoft.com/office/drawing/2014/main" id="{83192AE9-E95A-43CF-BDF6-3B847C724534}"/>
              </a:ext>
            </a:extLst>
          </p:cNvPr>
          <p:cNvSpPr txBox="1"/>
          <p:nvPr/>
        </p:nvSpPr>
        <p:spPr>
          <a:xfrm>
            <a:off x="825910" y="9726377"/>
            <a:ext cx="13273551" cy="1569660"/>
          </a:xfrm>
          <a:prstGeom prst="rect">
            <a:avLst/>
          </a:prstGeom>
          <a:noFill/>
        </p:spPr>
        <p:txBody>
          <a:bodyPr wrap="square" rtlCol="0">
            <a:spAutoFit/>
          </a:bodyPr>
          <a:lstStyle/>
          <a:p>
            <a:r>
              <a:rPr lang="pt-BR" sz="4800" dirty="0">
                <a:latin typeface="Calibri" panose="020F0502020204030204" pitchFamily="34" charset="0"/>
                <a:ea typeface="Calibri" panose="020F0502020204030204" pitchFamily="34" charset="0"/>
                <a:cs typeface="Calibri" panose="020F0502020204030204" pitchFamily="34" charset="0"/>
              </a:rPr>
              <a:t>1-Hospital Cristo Redentor (HCR)</a:t>
            </a:r>
          </a:p>
          <a:p>
            <a:r>
              <a:rPr lang="pt-BR" sz="4800" dirty="0">
                <a:latin typeface="Calibri" panose="020F0502020204030204" pitchFamily="34" charset="0"/>
                <a:ea typeface="Calibri" panose="020F0502020204030204" pitchFamily="34" charset="0"/>
                <a:cs typeface="Calibri" panose="020F0502020204030204" pitchFamily="34" charset="0"/>
              </a:rPr>
              <a:t>2-Universidade Vale do Rio dos Sinos (UNISINOS)</a:t>
            </a:r>
          </a:p>
        </p:txBody>
      </p:sp>
      <p:sp>
        <p:nvSpPr>
          <p:cNvPr id="6" name="CaixaDeTexto 5">
            <a:extLst>
              <a:ext uri="{FF2B5EF4-FFF2-40B4-BE49-F238E27FC236}">
                <a16:creationId xmlns:a16="http://schemas.microsoft.com/office/drawing/2014/main" id="{D37B247A-7CAD-4465-9242-EB8CB023E337}"/>
              </a:ext>
            </a:extLst>
          </p:cNvPr>
          <p:cNvSpPr txBox="1"/>
          <p:nvPr/>
        </p:nvSpPr>
        <p:spPr>
          <a:xfrm>
            <a:off x="825910" y="11917982"/>
            <a:ext cx="5656006" cy="830997"/>
          </a:xfrm>
          <a:prstGeom prst="rect">
            <a:avLst/>
          </a:prstGeom>
          <a:noFill/>
        </p:spPr>
        <p:txBody>
          <a:bodyPr wrap="square" rtlCol="0">
            <a:spAutoFit/>
          </a:bodyPr>
          <a:lstStyle/>
          <a:p>
            <a:pPr algn="just"/>
            <a:r>
              <a:rPr lang="pt-BR" sz="4800" b="1" dirty="0">
                <a:latin typeface="Calibri" panose="020F0502020204030204" pitchFamily="34" charset="0"/>
                <a:ea typeface="Calibri" panose="020F0502020204030204" pitchFamily="34" charset="0"/>
                <a:cs typeface="Calibri" panose="020F0502020204030204" pitchFamily="34" charset="0"/>
              </a:rPr>
              <a:t>Introdução:</a:t>
            </a:r>
          </a:p>
        </p:txBody>
      </p:sp>
      <p:sp>
        <p:nvSpPr>
          <p:cNvPr id="9" name="CaixaDeTexto 8">
            <a:extLst>
              <a:ext uri="{FF2B5EF4-FFF2-40B4-BE49-F238E27FC236}">
                <a16:creationId xmlns:a16="http://schemas.microsoft.com/office/drawing/2014/main" id="{0B8DD76D-6EFF-48DA-BC11-B1224DC9B492}"/>
              </a:ext>
            </a:extLst>
          </p:cNvPr>
          <p:cNvSpPr txBox="1"/>
          <p:nvPr/>
        </p:nvSpPr>
        <p:spPr>
          <a:xfrm>
            <a:off x="825910" y="12748979"/>
            <a:ext cx="11067077" cy="7478970"/>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Fraturas expostas são comuns em traumas de alta energia, apresentam risco elevado de infecção e outras complicações. A classificação de </a:t>
            </a:r>
            <a:r>
              <a:rPr lang="pt-BR" sz="4800" dirty="0" err="1">
                <a:latin typeface="Calibri" panose="020F0502020204030204" pitchFamily="34" charset="0"/>
                <a:ea typeface="Calibri" panose="020F0502020204030204" pitchFamily="34" charset="0"/>
                <a:cs typeface="Calibri" panose="020F0502020204030204" pitchFamily="34" charset="0"/>
              </a:rPr>
              <a:t>Gustilo</a:t>
            </a:r>
            <a:r>
              <a:rPr lang="pt-BR" sz="4800" dirty="0">
                <a:latin typeface="Calibri" panose="020F0502020204030204" pitchFamily="34" charset="0"/>
                <a:ea typeface="Calibri" panose="020F0502020204030204" pitchFamily="34" charset="0"/>
                <a:cs typeface="Calibri" panose="020F0502020204030204" pitchFamily="34" charset="0"/>
              </a:rPr>
              <a:t>-Anderson orienta a conduta terapêutica; nas lesões tipo 3A, há exposição óssea com preservação dos tecidos moles. O uso de fixador externo temporário, seguido de fixação interna definitiva, permite estabilização inicial e redução de complicações.</a:t>
            </a:r>
          </a:p>
        </p:txBody>
      </p:sp>
      <p:sp>
        <p:nvSpPr>
          <p:cNvPr id="11" name="CaixaDeTexto 10">
            <a:extLst>
              <a:ext uri="{FF2B5EF4-FFF2-40B4-BE49-F238E27FC236}">
                <a16:creationId xmlns:a16="http://schemas.microsoft.com/office/drawing/2014/main" id="{1D225C58-0856-4F5A-8BA8-4E4E547B94E8}"/>
              </a:ext>
            </a:extLst>
          </p:cNvPr>
          <p:cNvSpPr txBox="1"/>
          <p:nvPr/>
        </p:nvSpPr>
        <p:spPr>
          <a:xfrm>
            <a:off x="825910" y="21057699"/>
            <a:ext cx="10353368" cy="830997"/>
          </a:xfrm>
          <a:prstGeom prst="rect">
            <a:avLst/>
          </a:prstGeom>
          <a:noFill/>
        </p:spPr>
        <p:txBody>
          <a:bodyPr wrap="square" rtlCol="0">
            <a:spAutoFit/>
          </a:bodyPr>
          <a:lstStyle/>
          <a:p>
            <a:pPr algn="just"/>
            <a:r>
              <a:rPr lang="pt-BR" sz="4800" b="1" dirty="0">
                <a:latin typeface="Calibri" panose="020F0502020204030204" pitchFamily="34" charset="0"/>
                <a:ea typeface="Calibri" panose="020F0502020204030204" pitchFamily="34" charset="0"/>
                <a:cs typeface="Calibri" panose="020F0502020204030204" pitchFamily="34" charset="0"/>
              </a:rPr>
              <a:t>Objetivos Primários e Secundários:</a:t>
            </a:r>
          </a:p>
        </p:txBody>
      </p:sp>
      <p:sp>
        <p:nvSpPr>
          <p:cNvPr id="12" name="CaixaDeTexto 11">
            <a:extLst>
              <a:ext uri="{FF2B5EF4-FFF2-40B4-BE49-F238E27FC236}">
                <a16:creationId xmlns:a16="http://schemas.microsoft.com/office/drawing/2014/main" id="{81208B86-BA9C-45F7-A686-758FED9D2EA6}"/>
              </a:ext>
            </a:extLst>
          </p:cNvPr>
          <p:cNvSpPr txBox="1"/>
          <p:nvPr/>
        </p:nvSpPr>
        <p:spPr>
          <a:xfrm>
            <a:off x="825910" y="21888696"/>
            <a:ext cx="10875349" cy="2308324"/>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Relatar o manejo cirúrgico sequencial de fratura </a:t>
            </a:r>
            <a:r>
              <a:rPr lang="pt-BR" sz="4800" dirty="0" err="1">
                <a:latin typeface="Calibri" panose="020F0502020204030204" pitchFamily="34" charset="0"/>
                <a:ea typeface="Calibri" panose="020F0502020204030204" pitchFamily="34" charset="0"/>
                <a:cs typeface="Calibri" panose="020F0502020204030204" pitchFamily="34" charset="0"/>
              </a:rPr>
              <a:t>diafisária</a:t>
            </a:r>
            <a:r>
              <a:rPr lang="pt-BR" sz="4800" dirty="0">
                <a:latin typeface="Calibri" panose="020F0502020204030204" pitchFamily="34" charset="0"/>
                <a:ea typeface="Calibri" panose="020F0502020204030204" pitchFamily="34" charset="0"/>
                <a:cs typeface="Calibri" panose="020F0502020204030204" pitchFamily="34" charset="0"/>
              </a:rPr>
              <a:t> do úmero e antebraço esquerdo</a:t>
            </a:r>
            <a:r>
              <a:rPr lang="pt-BR" dirty="0"/>
              <a:t>.</a:t>
            </a:r>
          </a:p>
        </p:txBody>
      </p:sp>
      <p:sp>
        <p:nvSpPr>
          <p:cNvPr id="13" name="CaixaDeTexto 12">
            <a:extLst>
              <a:ext uri="{FF2B5EF4-FFF2-40B4-BE49-F238E27FC236}">
                <a16:creationId xmlns:a16="http://schemas.microsoft.com/office/drawing/2014/main" id="{CE1516E5-F26E-4B6C-AB8D-9FF3A66EC80C}"/>
              </a:ext>
            </a:extLst>
          </p:cNvPr>
          <p:cNvSpPr txBox="1"/>
          <p:nvPr/>
        </p:nvSpPr>
        <p:spPr>
          <a:xfrm>
            <a:off x="825910" y="25185544"/>
            <a:ext cx="9261987" cy="830997"/>
          </a:xfrm>
          <a:prstGeom prst="rect">
            <a:avLst/>
          </a:prstGeom>
          <a:noFill/>
        </p:spPr>
        <p:txBody>
          <a:bodyPr wrap="square" rtlCol="0">
            <a:spAutoFit/>
          </a:bodyPr>
          <a:lstStyle/>
          <a:p>
            <a:pPr algn="just"/>
            <a:r>
              <a:rPr lang="pt-BR" sz="4800" b="1" dirty="0">
                <a:latin typeface="Calibri" panose="020F0502020204030204" pitchFamily="34" charset="0"/>
                <a:ea typeface="Calibri" panose="020F0502020204030204" pitchFamily="34" charset="0"/>
                <a:cs typeface="Calibri" panose="020F0502020204030204" pitchFamily="34" charset="0"/>
              </a:rPr>
              <a:t>Materiais e Métodos: </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C63493FC-C0E3-4D36-AEF2-3FD9F11C1F68}"/>
              </a:ext>
            </a:extLst>
          </p:cNvPr>
          <p:cNvSpPr txBox="1"/>
          <p:nvPr/>
        </p:nvSpPr>
        <p:spPr>
          <a:xfrm>
            <a:off x="825909" y="26028139"/>
            <a:ext cx="10875349" cy="2308324"/>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Relato de caso clínico com dados de prontuário, associado à revisão de literatura.</a:t>
            </a:r>
          </a:p>
        </p:txBody>
      </p:sp>
      <p:sp>
        <p:nvSpPr>
          <p:cNvPr id="15" name="CaixaDeTexto 14">
            <a:extLst>
              <a:ext uri="{FF2B5EF4-FFF2-40B4-BE49-F238E27FC236}">
                <a16:creationId xmlns:a16="http://schemas.microsoft.com/office/drawing/2014/main" id="{D796A75F-BBC5-4BCC-B4D0-E9F44E3ACF55}"/>
              </a:ext>
            </a:extLst>
          </p:cNvPr>
          <p:cNvSpPr txBox="1"/>
          <p:nvPr/>
        </p:nvSpPr>
        <p:spPr>
          <a:xfrm>
            <a:off x="940209" y="29032062"/>
            <a:ext cx="9033387" cy="830997"/>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Resultados:</a:t>
            </a:r>
          </a:p>
        </p:txBody>
      </p:sp>
      <p:sp>
        <p:nvSpPr>
          <p:cNvPr id="17" name="CaixaDeTexto 16">
            <a:extLst>
              <a:ext uri="{FF2B5EF4-FFF2-40B4-BE49-F238E27FC236}">
                <a16:creationId xmlns:a16="http://schemas.microsoft.com/office/drawing/2014/main" id="{CF4DB2EB-1BBB-45DA-BB4C-81DFC7FF625C}"/>
              </a:ext>
            </a:extLst>
          </p:cNvPr>
          <p:cNvSpPr txBox="1"/>
          <p:nvPr/>
        </p:nvSpPr>
        <p:spPr>
          <a:xfrm>
            <a:off x="940209" y="29863059"/>
            <a:ext cx="10875349" cy="7478970"/>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Homem, 37 anos, vítima de colisão carro-moto, consciente na chegada. Radiografias evidenciaram fratura </a:t>
            </a:r>
            <a:r>
              <a:rPr lang="pt-BR" sz="4800" dirty="0" err="1">
                <a:latin typeface="Calibri" panose="020F0502020204030204" pitchFamily="34" charset="0"/>
                <a:ea typeface="Calibri" panose="020F0502020204030204" pitchFamily="34" charset="0"/>
                <a:cs typeface="Calibri" panose="020F0502020204030204" pitchFamily="34" charset="0"/>
              </a:rPr>
              <a:t>diafisária</a:t>
            </a:r>
            <a:r>
              <a:rPr lang="pt-BR" sz="4800" dirty="0">
                <a:latin typeface="Calibri" panose="020F0502020204030204" pitchFamily="34" charset="0"/>
                <a:ea typeface="Calibri" panose="020F0502020204030204" pitchFamily="34" charset="0"/>
                <a:cs typeface="Calibri" panose="020F0502020204030204" pitchFamily="34" charset="0"/>
              </a:rPr>
              <a:t> de úmero e fratura exposta dos ossos do antebraço esquerdo. Foi realizada estabilização com fixador externo </a:t>
            </a:r>
            <a:r>
              <a:rPr lang="pt-BR" sz="4800" dirty="0" err="1">
                <a:latin typeface="Calibri" panose="020F0502020204030204" pitchFamily="34" charset="0"/>
                <a:ea typeface="Calibri" panose="020F0502020204030204" pitchFamily="34" charset="0"/>
                <a:cs typeface="Calibri" panose="020F0502020204030204" pitchFamily="34" charset="0"/>
              </a:rPr>
              <a:t>transarticular</a:t>
            </a:r>
            <a:r>
              <a:rPr lang="pt-BR" sz="4800" dirty="0">
                <a:latin typeface="Calibri" panose="020F0502020204030204" pitchFamily="34" charset="0"/>
                <a:ea typeface="Calibri" panose="020F0502020204030204" pitchFamily="34" charset="0"/>
                <a:cs typeface="Calibri" panose="020F0502020204030204" pitchFamily="34" charset="0"/>
              </a:rPr>
              <a:t> no úmero e na ulna, além de artrodese </a:t>
            </a:r>
            <a:r>
              <a:rPr lang="pt-BR" sz="4800" dirty="0" err="1">
                <a:latin typeface="Calibri" panose="020F0502020204030204" pitchFamily="34" charset="0"/>
                <a:ea typeface="Calibri" panose="020F0502020204030204" pitchFamily="34" charset="0"/>
                <a:cs typeface="Calibri" panose="020F0502020204030204" pitchFamily="34" charset="0"/>
              </a:rPr>
              <a:t>radioulnar</a:t>
            </a:r>
            <a:r>
              <a:rPr lang="pt-BR" sz="4800" dirty="0">
                <a:latin typeface="Calibri" panose="020F0502020204030204" pitchFamily="34" charset="0"/>
                <a:ea typeface="Calibri" panose="020F0502020204030204" pitchFamily="34" charset="0"/>
                <a:cs typeface="Calibri" panose="020F0502020204030204" pitchFamily="34" charset="0"/>
              </a:rPr>
              <a:t> distal com fio de </a:t>
            </a:r>
            <a:r>
              <a:rPr lang="pt-BR" sz="4800" dirty="0" err="1">
                <a:latin typeface="Calibri" panose="020F0502020204030204" pitchFamily="34" charset="0"/>
                <a:ea typeface="Calibri" panose="020F0502020204030204" pitchFamily="34" charset="0"/>
                <a:cs typeface="Calibri" panose="020F0502020204030204" pitchFamily="34" charset="0"/>
              </a:rPr>
              <a:t>Kirschner</a:t>
            </a:r>
            <a:r>
              <a:rPr lang="pt-BR" sz="4800" dirty="0">
                <a:latin typeface="Calibri" panose="020F0502020204030204" pitchFamily="34" charset="0"/>
                <a:ea typeface="Calibri" panose="020F0502020204030204" pitchFamily="34" charset="0"/>
                <a:cs typeface="Calibri" panose="020F0502020204030204" pitchFamily="34" charset="0"/>
              </a:rPr>
              <a:t>. Após 22 dias, o fixador foi retirado e realizado RAFI. O pós-operatório foi estável, sem intercorrências.</a:t>
            </a:r>
          </a:p>
        </p:txBody>
      </p:sp>
      <p:sp>
        <p:nvSpPr>
          <p:cNvPr id="18" name="CaixaDeTexto 17">
            <a:extLst>
              <a:ext uri="{FF2B5EF4-FFF2-40B4-BE49-F238E27FC236}">
                <a16:creationId xmlns:a16="http://schemas.microsoft.com/office/drawing/2014/main" id="{2D2BB2BF-5321-42F6-9B7A-AEFA18FA4F0D}"/>
              </a:ext>
            </a:extLst>
          </p:cNvPr>
          <p:cNvSpPr txBox="1"/>
          <p:nvPr/>
        </p:nvSpPr>
        <p:spPr>
          <a:xfrm>
            <a:off x="13245356" y="11915090"/>
            <a:ext cx="9463548" cy="830997"/>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Discussão:</a:t>
            </a:r>
          </a:p>
        </p:txBody>
      </p:sp>
      <p:sp>
        <p:nvSpPr>
          <p:cNvPr id="20" name="CaixaDeTexto 19">
            <a:extLst>
              <a:ext uri="{FF2B5EF4-FFF2-40B4-BE49-F238E27FC236}">
                <a16:creationId xmlns:a16="http://schemas.microsoft.com/office/drawing/2014/main" id="{85C0E99D-FEED-44C4-9616-2C7EAF4739EA}"/>
              </a:ext>
            </a:extLst>
          </p:cNvPr>
          <p:cNvSpPr txBox="1"/>
          <p:nvPr/>
        </p:nvSpPr>
        <p:spPr>
          <a:xfrm>
            <a:off x="13245356" y="12749568"/>
            <a:ext cx="14729159" cy="3785652"/>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A abordagem em dois tempos permitiu controle da infecção e adequada consolidação óssea. Embora a fixação em tempo único seja considerada em alguns casos, a estratégia sequencial mostrou-se eficaz, com boa evolução funcional e ausência de complicações.</a:t>
            </a:r>
          </a:p>
        </p:txBody>
      </p:sp>
      <p:sp>
        <p:nvSpPr>
          <p:cNvPr id="21" name="CaixaDeTexto 20">
            <a:extLst>
              <a:ext uri="{FF2B5EF4-FFF2-40B4-BE49-F238E27FC236}">
                <a16:creationId xmlns:a16="http://schemas.microsoft.com/office/drawing/2014/main" id="{3D08679D-FAA6-4946-A67A-F1F59A9F88B9}"/>
              </a:ext>
            </a:extLst>
          </p:cNvPr>
          <p:cNvSpPr txBox="1"/>
          <p:nvPr/>
        </p:nvSpPr>
        <p:spPr>
          <a:xfrm>
            <a:off x="13518815" y="30240563"/>
            <a:ext cx="4365522" cy="830997"/>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Referências:</a:t>
            </a:r>
          </a:p>
        </p:txBody>
      </p:sp>
      <p:sp>
        <p:nvSpPr>
          <p:cNvPr id="24" name="CaixaDeTexto 23">
            <a:extLst>
              <a:ext uri="{FF2B5EF4-FFF2-40B4-BE49-F238E27FC236}">
                <a16:creationId xmlns:a16="http://schemas.microsoft.com/office/drawing/2014/main" id="{76D0B3D3-BEAF-4407-9476-8D160776D84A}"/>
              </a:ext>
            </a:extLst>
          </p:cNvPr>
          <p:cNvSpPr txBox="1"/>
          <p:nvPr/>
        </p:nvSpPr>
        <p:spPr>
          <a:xfrm>
            <a:off x="12502994" y="31109398"/>
            <a:ext cx="15357222" cy="8217634"/>
          </a:xfrm>
          <a:prstGeom prst="rect">
            <a:avLst/>
          </a:prstGeom>
          <a:noFill/>
        </p:spPr>
        <p:txBody>
          <a:bodyPr wrap="square" rtlCol="0">
            <a:spAutoFit/>
          </a:bodyPr>
          <a:lstStyle/>
          <a:p>
            <a:pPr marL="914400" indent="-914400" algn="just">
              <a:buAutoNum type="arabicPeriod"/>
            </a:pPr>
            <a:r>
              <a:rPr lang="pt-BR" sz="4800" dirty="0" err="1">
                <a:latin typeface="Calibri" panose="020F0502020204030204" pitchFamily="34" charset="0"/>
                <a:ea typeface="Calibri" panose="020F0502020204030204" pitchFamily="34" charset="0"/>
                <a:cs typeface="Calibri" panose="020F0502020204030204" pitchFamily="34" charset="0"/>
              </a:rPr>
              <a:t>Stahel</a:t>
            </a:r>
            <a:r>
              <a:rPr lang="pt-BR" sz="4800" dirty="0">
                <a:latin typeface="Calibri" panose="020F0502020204030204" pitchFamily="34" charset="0"/>
                <a:ea typeface="Calibri" panose="020F0502020204030204" pitchFamily="34" charset="0"/>
                <a:cs typeface="Calibri" panose="020F0502020204030204" pitchFamily="34" charset="0"/>
              </a:rPr>
              <a:t> PF, Kaufman AM. </a:t>
            </a:r>
            <a:r>
              <a:rPr lang="pt-BR" sz="4800" dirty="0" err="1">
                <a:latin typeface="Calibri" panose="020F0502020204030204" pitchFamily="34" charset="0"/>
                <a:ea typeface="Calibri" panose="020F0502020204030204" pitchFamily="34" charset="0"/>
                <a:cs typeface="Calibri" panose="020F0502020204030204" pitchFamily="34" charset="0"/>
              </a:rPr>
              <a:t>Contemporary</a:t>
            </a:r>
            <a:r>
              <a:rPr lang="pt-BR" sz="4800" dirty="0">
                <a:latin typeface="Calibri" panose="020F0502020204030204" pitchFamily="34" charset="0"/>
                <a:ea typeface="Calibri" panose="020F0502020204030204" pitchFamily="34" charset="0"/>
                <a:cs typeface="Calibri" panose="020F0502020204030204" pitchFamily="34" charset="0"/>
              </a:rPr>
              <a:t> management </a:t>
            </a:r>
            <a:r>
              <a:rPr lang="pt-BR" sz="4800" dirty="0" err="1">
                <a:latin typeface="Calibri" panose="020F0502020204030204" pitchFamily="34" charset="0"/>
                <a:ea typeface="Calibri" panose="020F0502020204030204" pitchFamily="34" charset="0"/>
                <a:cs typeface="Calibri" panose="020F0502020204030204" pitchFamily="34" charset="0"/>
              </a:rPr>
              <a:t>of</a:t>
            </a:r>
            <a:r>
              <a:rPr lang="pt-BR" sz="4800" dirty="0">
                <a:latin typeface="Calibri" panose="020F0502020204030204" pitchFamily="34" charset="0"/>
                <a:ea typeface="Calibri" panose="020F0502020204030204" pitchFamily="34" charset="0"/>
                <a:cs typeface="Calibri" panose="020F0502020204030204" pitchFamily="34" charset="0"/>
              </a:rPr>
              <a:t> open </a:t>
            </a:r>
            <a:r>
              <a:rPr lang="pt-BR" sz="4800" dirty="0" err="1">
                <a:latin typeface="Calibri" panose="020F0502020204030204" pitchFamily="34" charset="0"/>
                <a:ea typeface="Calibri" panose="020F0502020204030204" pitchFamily="34" charset="0"/>
                <a:cs typeface="Calibri" panose="020F0502020204030204" pitchFamily="34" charset="0"/>
              </a:rPr>
              <a:t>extremity</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fractures</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What</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you</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need</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to</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know</a:t>
            </a:r>
            <a:r>
              <a:rPr lang="pt-BR" sz="4800" dirty="0">
                <a:latin typeface="Calibri" panose="020F0502020204030204" pitchFamily="34" charset="0"/>
                <a:ea typeface="Calibri" panose="020F0502020204030204" pitchFamily="34" charset="0"/>
                <a:cs typeface="Calibri" panose="020F0502020204030204" pitchFamily="34" charset="0"/>
              </a:rPr>
              <a:t>. J Trauma </a:t>
            </a:r>
            <a:r>
              <a:rPr lang="pt-BR" sz="4800" dirty="0" err="1">
                <a:latin typeface="Calibri" panose="020F0502020204030204" pitchFamily="34" charset="0"/>
                <a:ea typeface="Calibri" panose="020F0502020204030204" pitchFamily="34" charset="0"/>
                <a:cs typeface="Calibri" panose="020F0502020204030204" pitchFamily="34" charset="0"/>
              </a:rPr>
              <a:t>Acute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Care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Surg</a:t>
            </a:r>
            <a:r>
              <a:rPr lang="pt-BR" sz="4800" dirty="0">
                <a:latin typeface="Calibri" panose="020F0502020204030204" pitchFamily="34" charset="0"/>
                <a:ea typeface="Calibri" panose="020F0502020204030204" pitchFamily="34" charset="0"/>
                <a:cs typeface="Calibri" panose="020F0502020204030204" pitchFamily="34" charset="0"/>
              </a:rPr>
              <a:t>. 2024 </a:t>
            </a:r>
            <a:r>
              <a:rPr lang="pt-BR" sz="4800" dirty="0" err="1">
                <a:latin typeface="Calibri" panose="020F0502020204030204" pitchFamily="34" charset="0"/>
                <a:ea typeface="Calibri" panose="020F0502020204030204" pitchFamily="34" charset="0"/>
                <a:cs typeface="Calibri" panose="020F0502020204030204" pitchFamily="34" charset="0"/>
              </a:rPr>
              <a:t>Jul</a:t>
            </a:r>
            <a:r>
              <a:rPr lang="pt-BR" sz="4800" dirty="0">
                <a:latin typeface="Calibri" panose="020F0502020204030204" pitchFamily="34" charset="0"/>
                <a:ea typeface="Calibri" panose="020F0502020204030204" pitchFamily="34" charset="0"/>
                <a:cs typeface="Calibri" panose="020F0502020204030204" pitchFamily="34" charset="0"/>
              </a:rPr>
              <a:t> 1;97(1):11-22. </a:t>
            </a:r>
            <a:r>
              <a:rPr lang="pt-BR" sz="4800" dirty="0" err="1">
                <a:latin typeface="Calibri" panose="020F0502020204030204" pitchFamily="34" charset="0"/>
                <a:ea typeface="Calibri" panose="020F0502020204030204" pitchFamily="34" charset="0"/>
                <a:cs typeface="Calibri" panose="020F0502020204030204" pitchFamily="34" charset="0"/>
              </a:rPr>
              <a:t>doi</a:t>
            </a:r>
            <a:r>
              <a:rPr lang="pt-BR" sz="4800" dirty="0">
                <a:latin typeface="Calibri" panose="020F0502020204030204" pitchFamily="34" charset="0"/>
                <a:ea typeface="Calibri" panose="020F0502020204030204" pitchFamily="34" charset="0"/>
                <a:cs typeface="Calibri" panose="020F0502020204030204" pitchFamily="34" charset="0"/>
              </a:rPr>
              <a:t>: 10.1097/TA.0000000000004288. </a:t>
            </a:r>
            <a:r>
              <a:rPr lang="pt-BR" sz="4800" dirty="0" err="1">
                <a:latin typeface="Calibri" panose="020F0502020204030204" pitchFamily="34" charset="0"/>
                <a:ea typeface="Calibri" panose="020F0502020204030204" pitchFamily="34" charset="0"/>
                <a:cs typeface="Calibri" panose="020F0502020204030204" pitchFamily="34" charset="0"/>
              </a:rPr>
              <a:t>Epub</a:t>
            </a:r>
            <a:r>
              <a:rPr lang="pt-BR" sz="4800" dirty="0">
                <a:latin typeface="Calibri" panose="020F0502020204030204" pitchFamily="34" charset="0"/>
                <a:ea typeface="Calibri" panose="020F0502020204030204" pitchFamily="34" charset="0"/>
                <a:cs typeface="Calibri" panose="020F0502020204030204" pitchFamily="34" charset="0"/>
              </a:rPr>
              <a:t> 2024 </a:t>
            </a:r>
            <a:r>
              <a:rPr lang="pt-BR" sz="4800" dirty="0" err="1">
                <a:latin typeface="Calibri" panose="020F0502020204030204" pitchFamily="34" charset="0"/>
                <a:ea typeface="Calibri" panose="020F0502020204030204" pitchFamily="34" charset="0"/>
                <a:cs typeface="Calibri" panose="020F0502020204030204" pitchFamily="34" charset="0"/>
              </a:rPr>
              <a:t>Feb</a:t>
            </a:r>
            <a:r>
              <a:rPr lang="pt-BR" sz="4800" dirty="0">
                <a:latin typeface="Calibri" panose="020F0502020204030204" pitchFamily="34" charset="0"/>
                <a:ea typeface="Calibri" panose="020F0502020204030204" pitchFamily="34" charset="0"/>
                <a:cs typeface="Calibri" panose="020F0502020204030204" pitchFamily="34" charset="0"/>
              </a:rPr>
              <a:t> 20. PMID: 38374531. </a:t>
            </a:r>
          </a:p>
          <a:p>
            <a:pPr marL="914400" indent="-914400" algn="just">
              <a:buAutoNum type="arabicPeriod"/>
            </a:pPr>
            <a:r>
              <a:rPr lang="pt-BR" sz="4800" dirty="0" err="1">
                <a:latin typeface="Calibri" panose="020F0502020204030204" pitchFamily="34" charset="0"/>
                <a:ea typeface="Calibri" panose="020F0502020204030204" pitchFamily="34" charset="0"/>
                <a:cs typeface="Calibri" panose="020F0502020204030204" pitchFamily="34" charset="0"/>
              </a:rPr>
              <a:t>Claireaux</a:t>
            </a:r>
            <a:r>
              <a:rPr lang="pt-BR" sz="4800" dirty="0">
                <a:latin typeface="Calibri" panose="020F0502020204030204" pitchFamily="34" charset="0"/>
                <a:ea typeface="Calibri" panose="020F0502020204030204" pitchFamily="34" charset="0"/>
                <a:cs typeface="Calibri" panose="020F0502020204030204" pitchFamily="34" charset="0"/>
              </a:rPr>
              <a:t> HA, Beaumont O, Griffin XL; </a:t>
            </a:r>
            <a:r>
              <a:rPr lang="pt-BR" sz="4800" dirty="0" err="1">
                <a:latin typeface="Calibri" panose="020F0502020204030204" pitchFamily="34" charset="0"/>
                <a:ea typeface="Calibri" panose="020F0502020204030204" pitchFamily="34" charset="0"/>
                <a:cs typeface="Calibri" panose="020F0502020204030204" pitchFamily="34" charset="0"/>
              </a:rPr>
              <a:t>OpFrac</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Collaborators</a:t>
            </a:r>
            <a:r>
              <a:rPr lang="pt-BR" sz="4800" dirty="0">
                <a:latin typeface="Calibri" panose="020F0502020204030204" pitchFamily="34" charset="0"/>
                <a:ea typeface="Calibri" panose="020F0502020204030204" pitchFamily="34" charset="0"/>
                <a:cs typeface="Calibri" panose="020F0502020204030204" pitchFamily="34" charset="0"/>
              </a:rPr>
              <a:t>. Open </a:t>
            </a:r>
            <a:r>
              <a:rPr lang="pt-BR" sz="4800" dirty="0" err="1">
                <a:latin typeface="Calibri" panose="020F0502020204030204" pitchFamily="34" charset="0"/>
                <a:ea typeface="Calibri" panose="020F0502020204030204" pitchFamily="34" charset="0"/>
                <a:cs typeface="Calibri" panose="020F0502020204030204" pitchFamily="34" charset="0"/>
              </a:rPr>
              <a:t>lower</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limb</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fractures</a:t>
            </a:r>
            <a:r>
              <a:rPr lang="pt-BR" sz="4800" dirty="0">
                <a:latin typeface="Calibri" panose="020F0502020204030204" pitchFamily="34" charset="0"/>
                <a:ea typeface="Calibri" panose="020F0502020204030204" pitchFamily="34" charset="0"/>
                <a:cs typeface="Calibri" panose="020F0502020204030204" pitchFamily="34" charset="0"/>
              </a:rPr>
              <a:t> in </a:t>
            </a:r>
            <a:r>
              <a:rPr lang="pt-BR" sz="4800" dirty="0" err="1">
                <a:latin typeface="Calibri" panose="020F0502020204030204" pitchFamily="34" charset="0"/>
                <a:ea typeface="Calibri" panose="020F0502020204030204" pitchFamily="34" charset="0"/>
                <a:cs typeface="Calibri" panose="020F0502020204030204" pitchFamily="34" charset="0"/>
              </a:rPr>
              <a:t>the</a:t>
            </a:r>
            <a:r>
              <a:rPr lang="pt-BR" sz="4800" dirty="0">
                <a:latin typeface="Calibri" panose="020F0502020204030204" pitchFamily="34" charset="0"/>
                <a:ea typeface="Calibri" panose="020F0502020204030204" pitchFamily="34" charset="0"/>
                <a:cs typeface="Calibri" panose="020F0502020204030204" pitchFamily="34" charset="0"/>
              </a:rPr>
              <a:t> UK trauma system: A </a:t>
            </a:r>
            <a:r>
              <a:rPr lang="pt-BR" sz="4800" dirty="0" err="1">
                <a:latin typeface="Calibri" panose="020F0502020204030204" pitchFamily="34" charset="0"/>
                <a:ea typeface="Calibri" panose="020F0502020204030204" pitchFamily="34" charset="0"/>
                <a:cs typeface="Calibri" panose="020F0502020204030204" pitchFamily="34" charset="0"/>
              </a:rPr>
              <a:t>multicentre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prospective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audit</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of</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current</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practice</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Injury</a:t>
            </a:r>
            <a:r>
              <a:rPr lang="pt-BR" sz="4800" dirty="0">
                <a:latin typeface="Calibri" panose="020F0502020204030204" pitchFamily="34" charset="0"/>
                <a:ea typeface="Calibri" panose="020F0502020204030204" pitchFamily="34" charset="0"/>
                <a:cs typeface="Calibri" panose="020F0502020204030204" pitchFamily="34" charset="0"/>
              </a:rPr>
              <a:t>. 2021 Jun;52(6):1374-1383. </a:t>
            </a:r>
            <a:r>
              <a:rPr lang="pt-BR" sz="4800" dirty="0" err="1">
                <a:latin typeface="Calibri" panose="020F0502020204030204" pitchFamily="34" charset="0"/>
                <a:ea typeface="Calibri" panose="020F0502020204030204" pitchFamily="34" charset="0"/>
                <a:cs typeface="Calibri" panose="020F0502020204030204" pitchFamily="34" charset="0"/>
              </a:rPr>
              <a:t>doi</a:t>
            </a:r>
            <a:r>
              <a:rPr lang="pt-BR" sz="4800" dirty="0">
                <a:latin typeface="Calibri" panose="020F0502020204030204" pitchFamily="34" charset="0"/>
                <a:ea typeface="Calibri" panose="020F0502020204030204" pitchFamily="34" charset="0"/>
                <a:cs typeface="Calibri" panose="020F0502020204030204" pitchFamily="34" charset="0"/>
              </a:rPr>
              <a:t>: 10.1016/j.injury.2020.12.038. </a:t>
            </a:r>
            <a:r>
              <a:rPr lang="pt-BR" sz="4800" dirty="0" err="1">
                <a:latin typeface="Calibri" panose="020F0502020204030204" pitchFamily="34" charset="0"/>
                <a:ea typeface="Calibri" panose="020F0502020204030204" pitchFamily="34" charset="0"/>
                <a:cs typeface="Calibri" panose="020F0502020204030204" pitchFamily="34" charset="0"/>
              </a:rPr>
              <a:t>Epub</a:t>
            </a:r>
            <a:r>
              <a:rPr lang="pt-BR" sz="4800" dirty="0">
                <a:latin typeface="Calibri" panose="020F0502020204030204" pitchFamily="34" charset="0"/>
                <a:ea typeface="Calibri" panose="020F0502020204030204" pitchFamily="34" charset="0"/>
                <a:cs typeface="Calibri" panose="020F0502020204030204" pitchFamily="34" charset="0"/>
              </a:rPr>
              <a:t> 2021 Jan 2. PMID: 33454063. </a:t>
            </a:r>
          </a:p>
        </p:txBody>
      </p:sp>
      <p:sp>
        <p:nvSpPr>
          <p:cNvPr id="25" name="CaixaDeTexto 24">
            <a:extLst>
              <a:ext uri="{FF2B5EF4-FFF2-40B4-BE49-F238E27FC236}">
                <a16:creationId xmlns:a16="http://schemas.microsoft.com/office/drawing/2014/main" id="{96C0EEAD-D5B7-4E8E-B394-391FD86E892A}"/>
              </a:ext>
            </a:extLst>
          </p:cNvPr>
          <p:cNvSpPr txBox="1"/>
          <p:nvPr/>
        </p:nvSpPr>
        <p:spPr>
          <a:xfrm>
            <a:off x="13518815" y="25197142"/>
            <a:ext cx="5220926" cy="830997"/>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DAFA0DAE-E06F-46E6-AF0E-02F59F28718B}"/>
              </a:ext>
            </a:extLst>
          </p:cNvPr>
          <p:cNvSpPr txBox="1"/>
          <p:nvPr/>
        </p:nvSpPr>
        <p:spPr>
          <a:xfrm>
            <a:off x="13518815" y="25955805"/>
            <a:ext cx="14341401" cy="3785652"/>
          </a:xfrm>
          <a:prstGeom prst="rect">
            <a:avLst/>
          </a:prstGeom>
          <a:noFill/>
        </p:spPr>
        <p:txBody>
          <a:bodyPr wrap="square" rtlCol="0">
            <a:spAutoFit/>
          </a:bodyPr>
          <a:lstStyle/>
          <a:p>
            <a:pPr algn="just"/>
            <a:r>
              <a:rPr lang="pt-BR" sz="4800" dirty="0">
                <a:latin typeface="Calibri" panose="020F0502020204030204" pitchFamily="34" charset="0"/>
                <a:ea typeface="Calibri" panose="020F0502020204030204" pitchFamily="34" charset="0"/>
                <a:cs typeface="Calibri" panose="020F0502020204030204" pitchFamily="34" charset="0"/>
              </a:rPr>
              <a:t>A conduta escalonada com fixador externo seguido síntese de demonstrou ser segura e eficiente no tratamento de fraturas expostas, favorecendo o controle do trauma, prevenção de infecções e recuperação funcional do membro acometido.</a:t>
            </a:r>
          </a:p>
        </p:txBody>
      </p:sp>
      <p:sp>
        <p:nvSpPr>
          <p:cNvPr id="27" name="CaixaDeTexto 26">
            <a:extLst>
              <a:ext uri="{FF2B5EF4-FFF2-40B4-BE49-F238E27FC236}">
                <a16:creationId xmlns:a16="http://schemas.microsoft.com/office/drawing/2014/main" id="{6F9352D8-272B-4A56-BA89-B3478FDA42A1}"/>
              </a:ext>
            </a:extLst>
          </p:cNvPr>
          <p:cNvSpPr txBox="1"/>
          <p:nvPr/>
        </p:nvSpPr>
        <p:spPr>
          <a:xfrm>
            <a:off x="16129278" y="9872700"/>
            <a:ext cx="11845237" cy="1569660"/>
          </a:xfrm>
          <a:prstGeom prst="rect">
            <a:avLst/>
          </a:prstGeom>
          <a:noFill/>
        </p:spPr>
        <p:txBody>
          <a:bodyPr wrap="square" rtlCol="0">
            <a:spAutoFit/>
          </a:bodyPr>
          <a:lstStyle/>
          <a:p>
            <a:r>
              <a:rPr lang="pt-BR" sz="4800" b="1" dirty="0">
                <a:latin typeface="Calibri" panose="020F0502020204030204" pitchFamily="34" charset="0"/>
                <a:ea typeface="Calibri" panose="020F0502020204030204" pitchFamily="34" charset="0"/>
                <a:cs typeface="Calibri" panose="020F0502020204030204" pitchFamily="34" charset="0"/>
              </a:rPr>
              <a:t>Palavras-Chave:</a:t>
            </a:r>
            <a:r>
              <a:rPr lang="pt-BR" sz="4800" dirty="0">
                <a:latin typeface="Calibri" panose="020F0502020204030204" pitchFamily="34" charset="0"/>
                <a:ea typeface="Calibri" panose="020F0502020204030204" pitchFamily="34" charset="0"/>
                <a:cs typeface="Calibri" panose="020F0502020204030204" pitchFamily="34" charset="0"/>
              </a:rPr>
              <a:t> Fixador Externo, RAFI, Diáfise Antebraço, Fratura Exposta.</a:t>
            </a:r>
          </a:p>
        </p:txBody>
      </p:sp>
      <p:pic>
        <p:nvPicPr>
          <p:cNvPr id="1030" name="Picture 6" descr="https://lh7-rt.googleusercontent.com/docsz/AD_4nXdsQoJCJ4xRQRt3u7-3Uf75f3O8SnYuYqlxFxVo3AxwWZj5zSST7oywZQAxdO9YgxiW26fKcKDs9wfmskf4deDCWvVfch7V8hNh2uhNwcwdGC_6YeHWITotlAvgZusBhOkzd3Cd?key=UzIZsGiwDZPXUn2t6-YXs-70">
            <a:extLst>
              <a:ext uri="{FF2B5EF4-FFF2-40B4-BE49-F238E27FC236}">
                <a16:creationId xmlns:a16="http://schemas.microsoft.com/office/drawing/2014/main" id="{32E9E5B9-CBEE-42E9-A6BC-95EE1166A919}"/>
              </a:ext>
            </a:extLst>
          </p:cNvPr>
          <p:cNvPicPr>
            <a:picLocks noChangeAspect="1" noChangeArrowheads="1"/>
          </p:cNvPicPr>
          <p:nvPr/>
        </p:nvPicPr>
        <p:blipFill rotWithShape="1">
          <a:blip r:embed="Rd0ff75983a244558">
            <a:extLst>
              <a:ext uri="{28A0092B-C50C-407E-A947-70E740481C1C}">
                <a14:useLocalDpi xmlns:a14="http://schemas.microsoft.com/office/drawing/2010/main" val="0"/>
              </a:ext>
            </a:extLst>
          </a:blip>
          <a:srcRect t="10815" b="17498"/>
          <a:stretch/>
        </p:blipFill>
        <p:spPr bwMode="auto">
          <a:xfrm>
            <a:off x="13245355" y="17104557"/>
            <a:ext cx="6486433" cy="6199998"/>
          </a:xfrm>
          <a:prstGeom prst="rect">
            <a:avLst/>
          </a:prstGeom>
          <a:noFill/>
          <a:extLst>
            <a:ext uri="{909E8E84-426E-40DD-AFC4-6F175D3DCCD1}">
              <a14:hiddenFill xmlns:a14="http://schemas.microsoft.com/office/drawing/2010/main">
                <a:solidFill>
                  <a:srgbClr val="FFFFFF"/>
                </a:solidFill>
              </a14:hiddenFill>
            </a:ext>
          </a:extLst>
        </p:spPr>
      </p:pic>
      <p:sp>
        <p:nvSpPr>
          <p:cNvPr id="38" name="CaixaDeTexto 37">
            <a:extLst>
              <a:ext uri="{FF2B5EF4-FFF2-40B4-BE49-F238E27FC236}">
                <a16:creationId xmlns:a16="http://schemas.microsoft.com/office/drawing/2014/main" id="{2376B6B2-9A85-4A1F-9DDF-C3AF2994F52B}"/>
              </a:ext>
            </a:extLst>
          </p:cNvPr>
          <p:cNvSpPr txBox="1"/>
          <p:nvPr/>
        </p:nvSpPr>
        <p:spPr>
          <a:xfrm>
            <a:off x="13036816" y="23490613"/>
            <a:ext cx="6903509" cy="830997"/>
          </a:xfrm>
          <a:prstGeom prst="rect">
            <a:avLst/>
          </a:prstGeom>
          <a:noFill/>
        </p:spPr>
        <p:txBody>
          <a:bodyPr wrap="square" rtlCol="0">
            <a:spAutoFit/>
          </a:bodyPr>
          <a:lstStyle/>
          <a:p>
            <a:pPr algn="ctr"/>
            <a:r>
              <a:rPr lang="pt-BR" sz="4800" dirty="0">
                <a:latin typeface="Calibri" panose="020F0502020204030204" pitchFamily="34" charset="0"/>
                <a:ea typeface="Calibri" panose="020F0502020204030204" pitchFamily="34" charset="0"/>
                <a:cs typeface="Calibri" panose="020F0502020204030204" pitchFamily="34" charset="0"/>
              </a:rPr>
              <a:t>Figura 1 – Fixação externa</a:t>
            </a:r>
          </a:p>
        </p:txBody>
      </p:sp>
      <p:pic>
        <p:nvPicPr>
          <p:cNvPr id="1032" name="Picture 8" descr="https://lh7-rt.googleusercontent.com/docsz/AD_4nXfEZoNOrlaoPKhV3a6McYrUndmG1kTgyDqZ6MlkmgFZllxWz_M31XFJOeNwyV1gD1zZxZjF4ODDxdnEoN71GqHhIoYChdaWbYjNHJMDHczHq3FjhJXRvQOL1QvbS-VAHuQcMHjwpg?key=UzIZsGiwDZPXUn2t6-YXs-70">
            <a:extLst>
              <a:ext uri="{FF2B5EF4-FFF2-40B4-BE49-F238E27FC236}">
                <a16:creationId xmlns:a16="http://schemas.microsoft.com/office/drawing/2014/main" id="{2B061E9A-12E6-4B8D-BCE5-D8DFF1875E4C}"/>
              </a:ext>
            </a:extLst>
          </p:cNvPr>
          <p:cNvPicPr>
            <a:picLocks noChangeAspect="1" noChangeArrowheads="1"/>
          </p:cNvPicPr>
          <p:nvPr/>
        </p:nvPicPr>
        <p:blipFill>
          <a:blip r:embed="Rf3553e9dabca4d84">
            <a:extLst>
              <a:ext uri="{28A0092B-C50C-407E-A947-70E740481C1C}">
                <a14:useLocalDpi xmlns:a14="http://schemas.microsoft.com/office/drawing/2010/main" val="0"/>
              </a:ext>
            </a:extLst>
          </a:blip>
          <a:srcRect/>
          <a:stretch>
            <a:fillRect/>
          </a:stretch>
        </p:blipFill>
        <p:spPr bwMode="auto">
          <a:xfrm>
            <a:off x="21253076" y="17104557"/>
            <a:ext cx="6486432" cy="6199998"/>
          </a:xfrm>
          <a:prstGeom prst="rect">
            <a:avLst/>
          </a:prstGeom>
          <a:noFill/>
          <a:extLst>
            <a:ext uri="{909E8E84-426E-40DD-AFC4-6F175D3DCCD1}">
              <a14:hiddenFill xmlns:a14="http://schemas.microsoft.com/office/drawing/2010/main">
                <a:solidFill>
                  <a:srgbClr val="FFFFFF"/>
                </a:solidFill>
              </a14:hiddenFill>
            </a:ext>
          </a:extLst>
        </p:spPr>
      </p:pic>
      <p:sp>
        <p:nvSpPr>
          <p:cNvPr id="40" name="CaixaDeTexto 39">
            <a:extLst>
              <a:ext uri="{FF2B5EF4-FFF2-40B4-BE49-F238E27FC236}">
                <a16:creationId xmlns:a16="http://schemas.microsoft.com/office/drawing/2014/main" id="{C4017994-4CA3-48CC-9079-3EEB755F82F2}"/>
              </a:ext>
            </a:extLst>
          </p:cNvPr>
          <p:cNvSpPr txBox="1"/>
          <p:nvPr/>
        </p:nvSpPr>
        <p:spPr>
          <a:xfrm>
            <a:off x="21044537" y="23490613"/>
            <a:ext cx="6903509" cy="830997"/>
          </a:xfrm>
          <a:prstGeom prst="rect">
            <a:avLst/>
          </a:prstGeom>
          <a:noFill/>
        </p:spPr>
        <p:txBody>
          <a:bodyPr wrap="square" rtlCol="0">
            <a:spAutoFit/>
          </a:bodyPr>
          <a:lstStyle/>
          <a:p>
            <a:pPr algn="ctr"/>
            <a:r>
              <a:rPr lang="pt-BR" sz="4800" dirty="0">
                <a:latin typeface="Calibri" panose="020F0502020204030204" pitchFamily="34" charset="0"/>
                <a:ea typeface="Calibri" panose="020F0502020204030204" pitchFamily="34" charset="0"/>
                <a:cs typeface="Calibri" panose="020F0502020204030204" pitchFamily="34" charset="0"/>
              </a:rPr>
              <a:t>Figura 2 – Fixação interna</a:t>
            </a:r>
          </a:p>
        </p:txBody>
      </p:sp>
      <p:pic>
        <p:nvPicPr>
          <p:cNvPr id="8" name="Imagem 7">
            <a:extLst>
              <a:ext uri="{FF2B5EF4-FFF2-40B4-BE49-F238E27FC236}">
                <a16:creationId xmlns:a16="http://schemas.microsoft.com/office/drawing/2014/main" id="{22744F15-C83D-9547-5A76-17E87A618977}"/>
              </a:ext>
            </a:extLst>
          </p:cNvPr>
          <p:cNvPicPr>
            <a:picLocks noChangeAspect="1"/>
          </p:cNvPicPr>
          <p:nvPr/>
        </p:nvPicPr>
        <p:blipFill>
          <a:blip r:embed="Rf0000305c7454b63">
            <a:extLst>
              <a:ext uri="{28A0092B-C50C-407E-A947-70E740481C1C}">
                <a14:useLocalDpi xmlns:a14="http://schemas.microsoft.com/office/drawing/2010/main" val="0"/>
              </a:ext>
            </a:extLst>
          </a:blip>
          <a:stretch>
            <a:fillRect/>
          </a:stretch>
        </p:blipFill>
        <p:spPr>
          <a:xfrm>
            <a:off x="24030141" y="41095466"/>
            <a:ext cx="3055902" cy="1479183"/>
          </a:xfrm>
          <a:prstGeom prst="rect">
            <a:avLst/>
          </a:prstGeom>
        </p:spPr>
      </p:pic>
      <p:pic>
        <p:nvPicPr>
          <p:cNvPr id="10" name="Imagem 9" descr="Logotipo&#10;&#10;O conteúdo gerado por IA pode estar incorreto.">
            <a:extLst>
              <a:ext uri="{FF2B5EF4-FFF2-40B4-BE49-F238E27FC236}">
                <a16:creationId xmlns:a16="http://schemas.microsoft.com/office/drawing/2014/main" id="{BC8C37D0-5B71-FC2C-36D3-D99F4AAEE650}"/>
              </a:ext>
            </a:extLst>
          </p:cNvPr>
          <p:cNvPicPr>
            <a:picLocks noChangeAspect="1"/>
          </p:cNvPicPr>
          <p:nvPr/>
        </p:nvPicPr>
        <p:blipFill>
          <a:blip r:embed="Rfa7888586c92442c">
            <a:extLst>
              <a:ext uri="{28A0092B-C50C-407E-A947-70E740481C1C}">
                <a14:useLocalDpi xmlns:a14="http://schemas.microsoft.com/office/drawing/2010/main" val="0"/>
              </a:ext>
            </a:extLst>
          </a:blip>
          <a:stretch>
            <a:fillRect/>
          </a:stretch>
        </p:blipFill>
        <p:spPr>
          <a:xfrm>
            <a:off x="19348076" y="40882557"/>
            <a:ext cx="3810000" cy="1905000"/>
          </a:xfrm>
          <a:prstGeom prst="rect">
            <a:avLst/>
          </a:prstGeom>
        </p:spPr>
      </p:pic>
      <p:pic>
        <p:nvPicPr>
          <p:cNvPr id="16" name="Espaço Reservado para Conteúdo 12" descr="Logotipo&#10;&#10;O conteúdo gerado por IA pode estar incorreto.">
            <a:extLst>
              <a:ext uri="{FF2B5EF4-FFF2-40B4-BE49-F238E27FC236}">
                <a16:creationId xmlns:a16="http://schemas.microsoft.com/office/drawing/2014/main" id="{59D096E5-C45E-7C4E-3C90-D6EBBF34A8C9}"/>
              </a:ext>
            </a:extLst>
          </p:cNvPr>
          <p:cNvPicPr>
            <a:picLocks noChangeAspect="1"/>
          </p:cNvPicPr>
          <p:nvPr/>
        </p:nvPicPr>
        <p:blipFill>
          <a:blip r:embed="R516ddc84d3f6470c">
            <a:extLst>
              <a:ext uri="{28A0092B-C50C-407E-A947-70E740481C1C}">
                <a14:useLocalDpi xmlns:a14="http://schemas.microsoft.com/office/drawing/2010/main" val="0"/>
              </a:ext>
            </a:extLst>
          </a:blip>
          <a:stretch>
            <a:fillRect/>
          </a:stretch>
        </p:blipFill>
        <p:spPr>
          <a:xfrm>
            <a:off x="23094407" y="-663517"/>
            <a:ext cx="3991636" cy="5645315"/>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p:cNvPicPr>
            <a:picLocks noChangeAspect="1"/>
          </p:cNvPicPr>
          <p:nvPr/>
        </p:nvPicPr>
        <p:blipFill>
          <a:blip r:embed="Rf82d2a951800447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p:cNvPicPr>
            <a:picLocks noChangeAspect="1"/>
          </p:cNvPicPr>
          <p:nvPr/>
        </p:nvPicPr>
        <p:blipFill>
          <a:blip r:embed="Rcd27271ec3d04bee">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 de Texto 1"/>
          <p:cNvSpPr txBox="1"/>
          <p:nvPr/>
        </p:nvSpPr>
        <p:spPr>
          <a:xfrm>
            <a:off x="354965" y="4907280"/>
            <a:ext cx="28064460" cy="3138170"/>
          </a:xfrm>
          <a:prstGeom prst="rect">
            <a:avLst/>
          </a:prstGeom>
        </p:spPr>
        <p:txBody>
          <a:bodyPr wrap="square">
            <a:spAutoFit/>
          </a:bodyPr>
          <a:p>
            <a:pPr algn="ctr" defTabSz="266700">
              <a:lnSpc>
                <a:spcPct val="150000"/>
              </a:lnSpc>
              <a:spcAft>
                <a:spcPct val="0"/>
              </a:spcAft>
            </a:pPr>
            <a:r>
              <a:rPr sz="6600" b="1">
                <a:highlight>
                  <a:srgbClr val="C0C0C0"/>
                </a:highlight>
                <a:latin typeface="Calibri" panose="020F0502020204030204" charset="0"/>
                <a:ea typeface="SimSun" panose="02010600030101010101" pitchFamily="2" charset="-122"/>
                <a:cs typeface="Calibri" panose="020F0502020204030204" charset="0"/>
              </a:rPr>
              <a:t>Epidemiologia das Fraturas de Tornozelo no Distrito Federal:</a:t>
            </a:r>
            <a:endParaRPr sz="6600" b="1">
              <a:highlight>
                <a:srgbClr val="C0C0C0"/>
              </a:highlight>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r>
              <a:rPr sz="6600" b="1">
                <a:highlight>
                  <a:srgbClr val="C0C0C0"/>
                </a:highlight>
                <a:latin typeface="Calibri" panose="020F0502020204030204" charset="0"/>
                <a:ea typeface="SimSun" panose="02010600030101010101" pitchFamily="2" charset="-122"/>
                <a:cs typeface="Calibri" panose="020F0502020204030204" charset="0"/>
              </a:rPr>
              <a:t> Uma Análise de 10 Anos com Dados do DATASUS</a:t>
            </a:r>
            <a:endParaRPr sz="6600" b="1">
              <a:highlight>
                <a:srgbClr val="C0C0C0"/>
              </a:highlight>
              <a:latin typeface="Calibri" panose="020F0502020204030204" charset="0"/>
              <a:ea typeface="SimSun" panose="02010600030101010101" pitchFamily="2" charset="-122"/>
              <a:cs typeface="Calibri" panose="020F0502020204030204" charset="0"/>
            </a:endParaRPr>
          </a:p>
        </p:txBody>
      </p:sp>
      <p:sp>
        <p:nvSpPr>
          <p:cNvPr id="3" name="Caixa de Texto 2"/>
          <p:cNvSpPr txBox="1"/>
          <p:nvPr/>
        </p:nvSpPr>
        <p:spPr>
          <a:xfrm>
            <a:off x="355600" y="8296910"/>
            <a:ext cx="28063190" cy="1367155"/>
          </a:xfrm>
          <a:prstGeom prst="rect">
            <a:avLst/>
          </a:prstGeom>
        </p:spPr>
        <p:txBody>
          <a:bodyPr wrap="square">
            <a:noAutofit/>
          </a:bodyPr>
          <a:p>
            <a:pPr algn="ctr" defTabSz="266700">
              <a:lnSpc>
                <a:spcPct val="150000"/>
              </a:lnSpc>
              <a:spcAft>
                <a:spcPct val="0"/>
              </a:spcAft>
            </a:pPr>
            <a:r>
              <a:rPr lang="en-US" altLang="pt-BR" sz="4800" b="1">
                <a:latin typeface="Calibri" panose="020F0502020204030204" charset="0"/>
                <a:ea typeface="SimSun" panose="02010600030101010101" pitchFamily="2" charset="-122"/>
                <a:cs typeface="Calibri" panose="020F0502020204030204" charset="0"/>
              </a:rPr>
              <a:t>Bruno de Queiroz Camargo</a:t>
            </a:r>
            <a:r>
              <a:rPr lang="pt-BR" altLang="en-US" sz="4800" b="1" baseline="30000">
                <a:latin typeface="Calibri" panose="020F0502020204030204" charset="0"/>
                <a:ea typeface="SimSun" panose="02010600030101010101" pitchFamily="2" charset="-122"/>
                <a:cs typeface="Calibri" panose="020F0502020204030204" charset="0"/>
              </a:rPr>
              <a:t>1,2</a:t>
            </a:r>
            <a:r>
              <a:rPr lang="en-US" altLang="pt-BR" sz="4800" b="1">
                <a:latin typeface="Calibri" panose="020F0502020204030204" charset="0"/>
                <a:ea typeface="SimSun" panose="02010600030101010101" pitchFamily="2" charset="-122"/>
                <a:cs typeface="Calibri" panose="020F0502020204030204" charset="0"/>
              </a:rPr>
              <a:t>; </a:t>
            </a:r>
            <a:r>
              <a:rPr lang="pt-BR" altLang="en-US" sz="4800" b="1">
                <a:latin typeface="Calibri" panose="020F0502020204030204" charset="0"/>
                <a:ea typeface="SimSun" panose="02010600030101010101" pitchFamily="2" charset="-122"/>
                <a:cs typeface="Calibri" panose="020F0502020204030204" charset="0"/>
              </a:rPr>
              <a:t>Juliana Cavalcanti Andrade Falcão Ferraz</a:t>
            </a:r>
            <a:r>
              <a:rPr lang="pt-BR" altLang="en-US" sz="4800" b="1" baseline="30000">
                <a:latin typeface="Calibri" panose="020F0502020204030204" charset="0"/>
                <a:ea typeface="SimSun" panose="02010600030101010101" pitchFamily="2" charset="-122"/>
                <a:cs typeface="Calibri" panose="020F0502020204030204" charset="0"/>
              </a:rPr>
              <a:t>2</a:t>
            </a:r>
            <a:endParaRPr lang="en-US" altLang="pt-BR" sz="4800" b="1">
              <a:latin typeface="Calibri" panose="020F0502020204030204" charset="0"/>
              <a:ea typeface="SimSun" panose="02010600030101010101" pitchFamily="2" charset="-122"/>
              <a:cs typeface="Calibri" panose="020F0502020204030204" charset="0"/>
            </a:endParaRPr>
          </a:p>
          <a:p>
            <a:pPr algn="ctr" defTabSz="266700">
              <a:lnSpc>
                <a:spcPct val="150000"/>
              </a:lnSpc>
              <a:spcAft>
                <a:spcPct val="0"/>
              </a:spcAft>
            </a:pPr>
            <a:endParaRPr lang="en-US" altLang="pt-BR" sz="4800" b="1">
              <a:latin typeface="Calibri" panose="020F0502020204030204" charset="0"/>
              <a:ea typeface="SimSun" panose="02010600030101010101" pitchFamily="2" charset="-122"/>
              <a:cs typeface="Calibri" panose="020F0502020204030204" charset="0"/>
            </a:endParaRPr>
          </a:p>
        </p:txBody>
      </p:sp>
      <p:sp>
        <p:nvSpPr>
          <p:cNvPr id="5" name="Caixa de Texto 4"/>
          <p:cNvSpPr txBox="1"/>
          <p:nvPr/>
        </p:nvSpPr>
        <p:spPr>
          <a:xfrm>
            <a:off x="354965" y="9765665"/>
            <a:ext cx="28063190" cy="768350"/>
          </a:xfrm>
          <a:prstGeom prst="rect">
            <a:avLst/>
          </a:prstGeom>
          <a:noFill/>
        </p:spPr>
        <p:txBody>
          <a:bodyPr wrap="square" rtlCol="0" anchor="t">
            <a:spAutoFit/>
          </a:bodyPr>
          <a:p>
            <a:pPr algn="ctr"/>
            <a:r>
              <a:rPr lang="pt-BR" altLang="en-US" sz="4400" b="1" baseline="30000">
                <a:latin typeface="Calibri" panose="020F0502020204030204" charset="0"/>
                <a:ea typeface="SimSun" panose="02010600030101010101" pitchFamily="2" charset="-122"/>
                <a:cs typeface="Calibri" panose="020F0502020204030204" charset="0"/>
                <a:sym typeface="+mn-ea"/>
              </a:rPr>
              <a:t>1</a:t>
            </a:r>
            <a:r>
              <a:rPr lang="en-US" altLang="pt-BR" sz="4400" b="1">
                <a:latin typeface="Calibri" panose="020F0502020204030204" charset="0"/>
                <a:ea typeface="SimSun" panose="02010600030101010101" pitchFamily="2" charset="-122"/>
                <a:cs typeface="Calibri" panose="020F0502020204030204" charset="0"/>
                <a:sym typeface="+mn-ea"/>
              </a:rPr>
              <a:t>Hospital Regional d</a:t>
            </a:r>
            <a:r>
              <a:rPr lang="pt-BR" altLang="en-US" sz="4400" b="1">
                <a:latin typeface="Calibri" panose="020F0502020204030204" charset="0"/>
                <a:ea typeface="SimSun" panose="02010600030101010101" pitchFamily="2" charset="-122"/>
                <a:cs typeface="Calibri" panose="020F0502020204030204" charset="0"/>
                <a:sym typeface="+mn-ea"/>
              </a:rPr>
              <a:t>o</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a:latin typeface="Calibri" panose="020F0502020204030204" charset="0"/>
                <a:ea typeface="SimSun" panose="02010600030101010101" pitchFamily="2" charset="-122"/>
                <a:cs typeface="Calibri" panose="020F0502020204030204" charset="0"/>
                <a:sym typeface="+mn-ea"/>
              </a:rPr>
              <a:t>Gama - DF</a:t>
            </a:r>
            <a:r>
              <a:rPr lang="en-US" altLang="pt-BR" sz="4400" b="1">
                <a:latin typeface="Calibri" panose="020F0502020204030204" charset="0"/>
                <a:ea typeface="SimSun" panose="02010600030101010101" pitchFamily="2" charset="-122"/>
                <a:cs typeface="Calibri" panose="020F0502020204030204" charset="0"/>
                <a:sym typeface="+mn-ea"/>
              </a:rPr>
              <a:t>, </a:t>
            </a:r>
            <a:r>
              <a:rPr lang="pt-BR" altLang="en-US" sz="4400" b="1" baseline="30000">
                <a:latin typeface="Calibri" panose="020F0502020204030204" charset="0"/>
                <a:ea typeface="SimSun" panose="02010600030101010101" pitchFamily="2" charset="-122"/>
                <a:cs typeface="Calibri" panose="020F0502020204030204" charset="0"/>
                <a:sym typeface="+mn-ea"/>
              </a:rPr>
              <a:t>2</a:t>
            </a:r>
            <a:r>
              <a:rPr lang="pt-BR" sz="4400" b="1">
                <a:latin typeface="Calibri" panose="020F0502020204030204" charset="0"/>
                <a:ea typeface="SimSun" panose="02010600030101010101" pitchFamily="2" charset="-122"/>
                <a:cs typeface="Calibri" panose="020F0502020204030204" charset="0"/>
                <a:sym typeface="+mn-ea"/>
              </a:rPr>
              <a:t>Secretaria de Saúde do Distrito Federal</a:t>
            </a:r>
            <a:endParaRPr lang="pt-BR" altLang="en-US" sz="4400" b="1">
              <a:latin typeface="Calibri" panose="020F0502020204030204" charset="0"/>
              <a:ea typeface="SimSun" panose="02010600030101010101" pitchFamily="2" charset="-122"/>
              <a:cs typeface="Calibri" panose="020F0502020204030204" charset="0"/>
              <a:sym typeface="+mn-ea"/>
            </a:endParaRPr>
          </a:p>
        </p:txBody>
      </p:sp>
      <p:cxnSp>
        <p:nvCxnSpPr>
          <p:cNvPr id="6" name="Conector Reto 5"/>
          <p:cNvCxnSpPr/>
          <p:nvPr/>
        </p:nvCxnSpPr>
        <p:spPr>
          <a:xfrm flipV="1">
            <a:off x="10160" y="9618345"/>
            <a:ext cx="28752800"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ector Reto 7"/>
          <p:cNvCxnSpPr/>
          <p:nvPr/>
        </p:nvCxnSpPr>
        <p:spPr>
          <a:xfrm flipV="1">
            <a:off x="0" y="31812230"/>
            <a:ext cx="28752800" cy="25400"/>
          </a:xfrm>
          <a:prstGeom prst="line">
            <a:avLst/>
          </a:prstGeom>
        </p:spPr>
        <p:style>
          <a:lnRef idx="2">
            <a:schemeClr val="accent1"/>
          </a:lnRef>
          <a:fillRef idx="0">
            <a:schemeClr val="accent1"/>
          </a:fillRef>
          <a:effectRef idx="1">
            <a:schemeClr val="accent1"/>
          </a:effectRef>
          <a:fontRef idx="minor">
            <a:schemeClr val="tx1"/>
          </a:fontRef>
        </p:style>
      </p:cxnSp>
      <p:sp>
        <p:nvSpPr>
          <p:cNvPr id="9" name="Caixa de Texto 8"/>
          <p:cNvSpPr txBox="1"/>
          <p:nvPr/>
        </p:nvSpPr>
        <p:spPr>
          <a:xfrm>
            <a:off x="556895" y="33522285"/>
            <a:ext cx="12014200" cy="6739255"/>
          </a:xfrm>
          <a:prstGeom prst="rect">
            <a:avLst/>
          </a:prstGeom>
        </p:spPr>
        <p:txBody>
          <a:bodyPr wrap="square">
            <a:spAutoFit/>
          </a:bodyPr>
          <a:p>
            <a:pPr algn="just" defTabSz="266700">
              <a:lnSpc>
                <a:spcPct val="150000"/>
              </a:lnSpc>
            </a:pPr>
            <a:r>
              <a:rPr sz="2400">
                <a:latin typeface="Calibri" panose="020F0502020204030204" charset="0"/>
                <a:ea typeface="SimSun" panose="02010600030101010101" pitchFamily="2" charset="-122"/>
                <a:cs typeface="Calibri" panose="020F0502020204030204" charset="0"/>
              </a:rPr>
              <a:t>AMARAL, J. P. et al. Epidemiologia das fraturas maleolares em hospital público. </a:t>
            </a:r>
            <a:r>
              <a:rPr sz="2400" i="1">
                <a:latin typeface="Calibri" panose="020F0502020204030204" charset="0"/>
                <a:ea typeface="SimSun" panose="02010600030101010101" pitchFamily="2" charset="-122"/>
                <a:cs typeface="Calibri" panose="020F0502020204030204" charset="0"/>
              </a:rPr>
              <a:t>Revista Científica Ortopedia Brasil</a:t>
            </a:r>
            <a:r>
              <a:rPr sz="2400">
                <a:latin typeface="Calibri" panose="020F0502020204030204" charset="0"/>
                <a:ea typeface="SimSun" panose="02010600030101010101" pitchFamily="2" charset="-122"/>
                <a:cs typeface="Calibri" panose="020F0502020204030204" charset="0"/>
              </a:rPr>
              <a:t>, 2022.</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rPr>
              <a:t>ANDRADES, P. et al. Perfil das fraturas do tornozelo em hospital universitário brasileiro. </a:t>
            </a:r>
            <a:r>
              <a:rPr sz="2400" i="1">
                <a:latin typeface="Calibri" panose="020F0502020204030204" charset="0"/>
                <a:ea typeface="SimSun" panose="02010600030101010101" pitchFamily="2" charset="-122"/>
                <a:cs typeface="Calibri" panose="020F0502020204030204" charset="0"/>
              </a:rPr>
              <a:t>Revista Brasileira de Ortopedia</a:t>
            </a:r>
            <a:r>
              <a:rPr sz="2400">
                <a:latin typeface="Calibri" panose="020F0502020204030204" charset="0"/>
                <a:ea typeface="SimSun" panose="02010600030101010101" pitchFamily="2" charset="-122"/>
                <a:cs typeface="Calibri" panose="020F0502020204030204" charset="0"/>
              </a:rPr>
              <a:t>, 2019.</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rPr>
              <a:t>CARVALHO, L. M. et al. Tratamento conservador versus cirúrgico em lesões ligamentares do tornozelo. </a:t>
            </a:r>
            <a:r>
              <a:rPr sz="2400" i="1">
                <a:latin typeface="Calibri" panose="020F0502020204030204" charset="0"/>
                <a:ea typeface="SimSun" panose="02010600030101010101" pitchFamily="2" charset="-122"/>
                <a:cs typeface="Calibri" panose="020F0502020204030204" charset="0"/>
              </a:rPr>
              <a:t>Acta Ortop Bras</a:t>
            </a:r>
            <a:r>
              <a:rPr sz="2400">
                <a:latin typeface="Calibri" panose="020F0502020204030204" charset="0"/>
                <a:ea typeface="SimSun" panose="02010600030101010101" pitchFamily="2" charset="-122"/>
                <a:cs typeface="Calibri" panose="020F0502020204030204" charset="0"/>
              </a:rPr>
              <a:t>, 2019.</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rPr>
              <a:t>COSTA, B. G. et al. Redução das internações ortopédicas durante a pandemia. </a:t>
            </a:r>
            <a:r>
              <a:rPr sz="2400" i="1">
                <a:latin typeface="Calibri" panose="020F0502020204030204" charset="0"/>
                <a:ea typeface="SimSun" panose="02010600030101010101" pitchFamily="2" charset="-122"/>
                <a:cs typeface="Calibri" panose="020F0502020204030204" charset="0"/>
              </a:rPr>
              <a:t>Rev Bras Ortop</a:t>
            </a:r>
            <a:r>
              <a:rPr sz="2400">
                <a:latin typeface="Calibri" panose="020F0502020204030204" charset="0"/>
                <a:ea typeface="SimSun" panose="02010600030101010101" pitchFamily="2" charset="-122"/>
                <a:cs typeface="Calibri" panose="020F0502020204030204" charset="0"/>
              </a:rPr>
              <a:t>, 2021.</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rPr>
              <a:t>COURT-BROWN, C. M.; CAESAR, B. Epidemiology of adult fractures: A review. </a:t>
            </a:r>
            <a:r>
              <a:rPr sz="2400" i="1">
                <a:latin typeface="Calibri" panose="020F0502020204030204" charset="0"/>
                <a:ea typeface="SimSun" panose="02010600030101010101" pitchFamily="2" charset="-122"/>
                <a:cs typeface="Calibri" panose="020F0502020204030204" charset="0"/>
              </a:rPr>
              <a:t>Injury</a:t>
            </a:r>
            <a:r>
              <a:rPr sz="2400">
                <a:latin typeface="Calibri" panose="020F0502020204030204" charset="0"/>
                <a:ea typeface="SimSun" panose="02010600030101010101" pitchFamily="2" charset="-122"/>
                <a:cs typeface="Calibri" panose="020F0502020204030204" charset="0"/>
              </a:rPr>
              <a:t>, 2006.</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rPr>
              <a:t>FERREIRA, A. P. et al. Tendências das internações ortopédicas no SUS após a pandemia. </a:t>
            </a:r>
            <a:r>
              <a:rPr sz="2400" i="1">
                <a:latin typeface="Calibri" panose="020F0502020204030204" charset="0"/>
                <a:ea typeface="SimSun" panose="02010600030101010101" pitchFamily="2" charset="-122"/>
                <a:cs typeface="Calibri" panose="020F0502020204030204" charset="0"/>
              </a:rPr>
              <a:t>Revista Epidemiologia e Serviços de Saúde</a:t>
            </a:r>
            <a:r>
              <a:rPr sz="2400">
                <a:latin typeface="Calibri" panose="020F0502020204030204" charset="0"/>
                <a:ea typeface="SimSun" panose="02010600030101010101" pitchFamily="2" charset="-122"/>
                <a:cs typeface="Calibri" panose="020F0502020204030204" charset="0"/>
              </a:rPr>
              <a:t>, 2023.</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endParaRPr sz="2400">
              <a:latin typeface="Calibri" panose="020F0502020204030204" charset="0"/>
              <a:ea typeface="SimSun" panose="02010600030101010101" pitchFamily="2" charset="-122"/>
              <a:cs typeface="Calibri" panose="020F0502020204030204" charset="0"/>
            </a:endParaRPr>
          </a:p>
        </p:txBody>
      </p:sp>
      <p:sp>
        <p:nvSpPr>
          <p:cNvPr id="10" name="Caixa de Texto 9"/>
          <p:cNvSpPr txBox="1"/>
          <p:nvPr/>
        </p:nvSpPr>
        <p:spPr>
          <a:xfrm>
            <a:off x="13914755" y="33522285"/>
            <a:ext cx="14401800" cy="4523105"/>
          </a:xfrm>
          <a:prstGeom prst="rect">
            <a:avLst/>
          </a:prstGeom>
          <a:noFill/>
        </p:spPr>
        <p:txBody>
          <a:bodyPr wrap="square" rtlCol="0" anchor="t">
            <a:spAutoFit/>
          </a:bodyPr>
          <a:p>
            <a:pPr algn="just" defTabSz="266700">
              <a:lnSpc>
                <a:spcPct val="150000"/>
              </a:lnSpc>
            </a:pPr>
            <a:r>
              <a:rPr sz="2400">
                <a:latin typeface="Calibri" panose="020F0502020204030204" charset="0"/>
                <a:ea typeface="SimSun" panose="02010600030101010101" pitchFamily="2" charset="-122"/>
                <a:cs typeface="Calibri" panose="020F0502020204030204" charset="0"/>
                <a:sym typeface="+mn-ea"/>
              </a:rPr>
              <a:t>MEDEIROS, R. C. et al. Impacto das fraturas de tornozelo no sistema de saúde. </a:t>
            </a:r>
            <a:r>
              <a:rPr sz="2400" i="1">
                <a:latin typeface="Calibri" panose="020F0502020204030204" charset="0"/>
                <a:ea typeface="SimSun" panose="02010600030101010101" pitchFamily="2" charset="-122"/>
                <a:cs typeface="Calibri" panose="020F0502020204030204" charset="0"/>
                <a:sym typeface="+mn-ea"/>
              </a:rPr>
              <a:t>Rev Ortop Trauma</a:t>
            </a:r>
            <a:r>
              <a:rPr sz="2400">
                <a:latin typeface="Calibri" panose="020F0502020204030204" charset="0"/>
                <a:ea typeface="SimSun" panose="02010600030101010101" pitchFamily="2" charset="-122"/>
                <a:cs typeface="Calibri" panose="020F0502020204030204" charset="0"/>
                <a:sym typeface="+mn-ea"/>
              </a:rPr>
              <a:t>, 2018.</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sym typeface="+mn-ea"/>
              </a:rPr>
              <a:t>MENDES, M. A. et al. Carga de trauma ortopédico no SUS: uma análise com dados públicos. </a:t>
            </a:r>
            <a:r>
              <a:rPr sz="2400" i="1">
                <a:latin typeface="Calibri" panose="020F0502020204030204" charset="0"/>
                <a:ea typeface="SimSun" panose="02010600030101010101" pitchFamily="2" charset="-122"/>
                <a:cs typeface="Calibri" panose="020F0502020204030204" charset="0"/>
                <a:sym typeface="+mn-ea"/>
              </a:rPr>
              <a:t>Rev Epidemiol Serv Saúde</a:t>
            </a:r>
            <a:r>
              <a:rPr sz="2400">
                <a:latin typeface="Calibri" panose="020F0502020204030204" charset="0"/>
                <a:ea typeface="SimSun" panose="02010600030101010101" pitchFamily="2" charset="-122"/>
                <a:cs typeface="Calibri" panose="020F0502020204030204" charset="0"/>
                <a:sym typeface="+mn-ea"/>
              </a:rPr>
              <a:t>, 2018.</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sym typeface="+mn-ea"/>
              </a:rPr>
              <a:t>MINISTÉRIO DA SAÚDE. Sistema de Informações Hospitalares do SUS (SIH/SUS) – DATASUS. Brasília: MS, 2022.</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sym typeface="+mn-ea"/>
              </a:rPr>
              <a:t>SILVA, F. A. S. et al. Internações por fratura do tornozelo no Brasil: análise das internações hospitalares pelo SUS. </a:t>
            </a:r>
            <a:r>
              <a:rPr sz="2400" i="1">
                <a:latin typeface="Calibri" panose="020F0502020204030204" charset="0"/>
                <a:ea typeface="SimSun" panose="02010600030101010101" pitchFamily="2" charset="-122"/>
                <a:cs typeface="Calibri" panose="020F0502020204030204" charset="0"/>
                <a:sym typeface="+mn-ea"/>
              </a:rPr>
              <a:t>Rev Bras Ortop</a:t>
            </a:r>
            <a:r>
              <a:rPr sz="2400">
                <a:latin typeface="Calibri" panose="020F0502020204030204" charset="0"/>
                <a:ea typeface="SimSun" panose="02010600030101010101" pitchFamily="2" charset="-122"/>
                <a:cs typeface="Calibri" panose="020F0502020204030204" charset="0"/>
                <a:sym typeface="+mn-ea"/>
              </a:rPr>
              <a:t>, 2020.</a:t>
            </a:r>
            <a:endParaRPr sz="2400">
              <a:latin typeface="Calibri" panose="020F0502020204030204" charset="0"/>
              <a:ea typeface="SimSun" panose="02010600030101010101" pitchFamily="2" charset="-122"/>
              <a:cs typeface="Calibri" panose="020F0502020204030204" charset="0"/>
            </a:endParaRPr>
          </a:p>
          <a:p>
            <a:pPr algn="just" defTabSz="266700">
              <a:lnSpc>
                <a:spcPct val="150000"/>
              </a:lnSpc>
            </a:pPr>
            <a:r>
              <a:rPr sz="2400">
                <a:latin typeface="Calibri" panose="020F0502020204030204" charset="0"/>
                <a:ea typeface="SimSun" panose="02010600030101010101" pitchFamily="2" charset="-122"/>
                <a:cs typeface="Calibri" panose="020F0502020204030204" charset="0"/>
                <a:sym typeface="+mn-ea"/>
              </a:rPr>
              <a:t>ZHU, Y. et al. Effect of COVID-19 on orthopaedic trauma admissions. </a:t>
            </a:r>
            <a:r>
              <a:rPr sz="2400" i="1">
                <a:latin typeface="Calibri" panose="020F0502020204030204" charset="0"/>
                <a:ea typeface="SimSun" panose="02010600030101010101" pitchFamily="2" charset="-122"/>
                <a:cs typeface="Calibri" panose="020F0502020204030204" charset="0"/>
                <a:sym typeface="+mn-ea"/>
              </a:rPr>
              <a:t>Bone Joint J.</a:t>
            </a:r>
            <a:r>
              <a:rPr sz="2400">
                <a:latin typeface="Calibri" panose="020F0502020204030204" charset="0"/>
                <a:ea typeface="SimSun" panose="02010600030101010101" pitchFamily="2" charset="-122"/>
                <a:cs typeface="Calibri" panose="020F0502020204030204" charset="0"/>
                <a:sym typeface="+mn-ea"/>
              </a:rPr>
              <a:t>, 2020.</a:t>
            </a:r>
            <a:endParaRPr lang="pt-BR" altLang="en-US" sz="2400">
              <a:latin typeface="Calibri" panose="020F0502020204030204" charset="0"/>
              <a:ea typeface="SimSun" panose="02010600030101010101" pitchFamily="2" charset="-122"/>
              <a:cs typeface="Calibri" panose="020F0502020204030204" charset="0"/>
              <a:sym typeface="+mn-ea"/>
            </a:endParaRPr>
          </a:p>
        </p:txBody>
      </p:sp>
      <p:sp>
        <p:nvSpPr>
          <p:cNvPr id="11" name="Caixa de Texto 10"/>
          <p:cNvSpPr txBox="1"/>
          <p:nvPr/>
        </p:nvSpPr>
        <p:spPr>
          <a:xfrm>
            <a:off x="556895" y="3240405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REFERÊNCIAS</a:t>
            </a:r>
            <a:endParaRPr lang="pt-BR" altLang="en-US" sz="5400" b="1">
              <a:highlight>
                <a:srgbClr val="C0C0C0"/>
              </a:highlight>
              <a:latin typeface="Calibri" panose="020F0502020204030204" charset="0"/>
              <a:cs typeface="Calibri" panose="020F0502020204030204" charset="0"/>
            </a:endParaRPr>
          </a:p>
        </p:txBody>
      </p:sp>
      <p:sp>
        <p:nvSpPr>
          <p:cNvPr id="12" name="Caixa de Texto 11"/>
          <p:cNvSpPr txBox="1"/>
          <p:nvPr/>
        </p:nvSpPr>
        <p:spPr>
          <a:xfrm>
            <a:off x="783590" y="12815570"/>
            <a:ext cx="13131800" cy="10433050"/>
          </a:xfrm>
          <a:prstGeom prst="rect">
            <a:avLst/>
          </a:prstGeom>
        </p:spPr>
        <p:txBody>
          <a:bodyPr wrap="square">
            <a:spAutoFit/>
          </a:bodyPr>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As fraturas de tornozelo s</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frequentes em atendimentos ortop</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dicos de urg</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 relacionadas a traumas de alta ou baixa energia. Representam cerca de 9% das fraturas em servi</a:t>
            </a:r>
            <a:r>
              <a:rPr lang="" altLang="en-US" sz="3200">
                <a:latin typeface="Calibri" panose="020F0502020204030204" charset="0"/>
                <a:ea typeface="SimSun" panose="02010600030101010101" pitchFamily="2" charset="-122"/>
                <a:cs typeface="Calibri" panose="020F0502020204030204" charset="0"/>
              </a:rPr>
              <a:t>ç</a:t>
            </a:r>
            <a:r>
              <a:rPr lang="en-US" altLang="pt-BR" sz="3200">
                <a:latin typeface="Calibri" panose="020F0502020204030204" charset="0"/>
                <a:ea typeface="SimSun" panose="02010600030101010101" pitchFamily="2" charset="-122"/>
                <a:cs typeface="Calibri" panose="020F0502020204030204" charset="0"/>
              </a:rPr>
              <a:t>os emergenciais e afetam principalmente adultos jovens e idosos. No SUS, geram impacto significativo na ocupa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hospitalar e nos custos com tratamento cir</a:t>
            </a:r>
            <a:r>
              <a:rPr lang="en-US" altLang="en-US" sz="3200">
                <a:latin typeface="Calibri" panose="020F0502020204030204" charset="0"/>
                <a:ea typeface="SimSun" panose="02010600030101010101" pitchFamily="2" charset="-122"/>
                <a:cs typeface="Calibri" panose="020F0502020204030204" charset="0"/>
              </a:rPr>
              <a:t>ú</a:t>
            </a:r>
            <a:r>
              <a:rPr lang="en-US" altLang="pt-BR" sz="3200">
                <a:latin typeface="Calibri" panose="020F0502020204030204" charset="0"/>
                <a:ea typeface="SimSun" panose="02010600030101010101" pitchFamily="2" charset="-122"/>
                <a:cs typeface="Calibri" panose="020F0502020204030204" charset="0"/>
              </a:rPr>
              <a:t>rgico, sendo as fraturas bimaleolares e trimaleolares as mais prevalentes.</a:t>
            </a: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Este estudo descritivo e retrospectivo analisou dados do SIH/SUS, via DATASUS, </a:t>
            </a:r>
            <a:r>
              <a:rPr lang="en-US" altLang="pt-BR" sz="3200">
                <a:latin typeface="Calibri" panose="020F0502020204030204" charset="0"/>
                <a:ea typeface="SimSun" panose="02010600030101010101" pitchFamily="2" charset="-122"/>
                <a:cs typeface="Calibri" panose="020F0502020204030204" charset="0"/>
              </a:rPr>
              <a:t>sobre interna</a:t>
            </a:r>
            <a:r>
              <a:rPr lang="" altLang="en-US" sz="3200">
                <a:latin typeface="Calibri" panose="020F0502020204030204" charset="0"/>
                <a:ea typeface="SimSun" panose="02010600030101010101" pitchFamily="2" charset="-122"/>
                <a:cs typeface="Calibri" panose="020F0502020204030204" charset="0"/>
              </a:rPr>
              <a:t>çõ</a:t>
            </a:r>
            <a:r>
              <a:rPr lang="en-US" altLang="pt-BR" sz="3200">
                <a:latin typeface="Calibri" panose="020F0502020204030204" charset="0"/>
                <a:ea typeface="SimSun" panose="02010600030101010101" pitchFamily="2" charset="-122"/>
                <a:cs typeface="Calibri" panose="020F0502020204030204" charset="0"/>
              </a:rPr>
              <a:t>es hospitalares por fraturas de tornozelo no Distrito Federal entre 2014 e 2024. As vari</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veis inclu</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ram n</a:t>
            </a:r>
            <a:r>
              <a:rPr lang="en-US" altLang="en-US" sz="3200">
                <a:latin typeface="Calibri" panose="020F0502020204030204" charset="0"/>
                <a:ea typeface="SimSun" panose="02010600030101010101" pitchFamily="2" charset="-122"/>
                <a:cs typeface="Calibri" panose="020F0502020204030204" charset="0"/>
              </a:rPr>
              <a:t>ú</a:t>
            </a:r>
            <a:r>
              <a:rPr lang="en-US" altLang="pt-BR" sz="3200">
                <a:latin typeface="Calibri" panose="020F0502020204030204" charset="0"/>
                <a:ea typeface="SimSun" panose="02010600030101010101" pitchFamily="2" charset="-122"/>
                <a:cs typeface="Calibri" panose="020F0502020204030204" charset="0"/>
              </a:rPr>
              <a:t>mero de interna</a:t>
            </a:r>
            <a:r>
              <a:rPr lang="" altLang="en-US" sz="3200">
                <a:latin typeface="Calibri" panose="020F0502020204030204" charset="0"/>
                <a:ea typeface="SimSun" panose="02010600030101010101" pitchFamily="2" charset="-122"/>
                <a:cs typeface="Calibri" panose="020F0502020204030204" charset="0"/>
              </a:rPr>
              <a:t>çõ</a:t>
            </a:r>
            <a:r>
              <a:rPr lang="en-US" altLang="pt-BR" sz="3200">
                <a:latin typeface="Calibri" panose="020F0502020204030204" charset="0"/>
                <a:ea typeface="SimSun" panose="02010600030101010101" pitchFamily="2" charset="-122"/>
                <a:cs typeface="Calibri" panose="020F0502020204030204" charset="0"/>
              </a:rPr>
              <a:t>es, tipo de fratura, sexo, faixa et</a:t>
            </a:r>
            <a:r>
              <a:rPr lang="en-US" altLang="en-US" sz="3200">
                <a:latin typeface="Calibri" panose="020F0502020204030204" charset="0"/>
                <a:ea typeface="SimSun" panose="02010600030101010101" pitchFamily="2" charset="-122"/>
                <a:cs typeface="Calibri" panose="020F0502020204030204" charset="0"/>
              </a:rPr>
              <a:t>á</a:t>
            </a:r>
            <a:r>
              <a:rPr lang="en-US" altLang="pt-BR" sz="3200">
                <a:latin typeface="Calibri" panose="020F0502020204030204" charset="0"/>
                <a:ea typeface="SimSun" panose="02010600030101010101" pitchFamily="2" charset="-122"/>
                <a:cs typeface="Calibri" panose="020F0502020204030204" charset="0"/>
              </a:rPr>
              <a:t>ria e ano de ocorr</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a:t>
            </a:r>
            <a:endParaRPr lang="en-US" altLang="pt-BR" sz="3200">
              <a:latin typeface="Calibri" panose="020F0502020204030204" charset="0"/>
              <a:ea typeface="SimSun" panose="02010600030101010101" pitchFamily="2" charset="-122"/>
              <a:cs typeface="Calibri" panose="020F0502020204030204" charset="0"/>
            </a:endParaRPr>
          </a:p>
          <a:p>
            <a:pPr indent="457200" algn="just" defTabSz="266700">
              <a:lnSpc>
                <a:spcPct val="150000"/>
              </a:lnSpc>
            </a:pPr>
            <a:r>
              <a:rPr lang="en-US" altLang="pt-BR" sz="3200">
                <a:latin typeface="Calibri" panose="020F0502020204030204" charset="0"/>
                <a:ea typeface="SimSun" panose="02010600030101010101" pitchFamily="2" charset="-122"/>
                <a:cs typeface="Calibri" panose="020F0502020204030204" charset="0"/>
              </a:rPr>
              <a:t>Os objetivos foram quantificar os casos, identificar os tipos de fraturas mais frequentes, analisar tend</a:t>
            </a:r>
            <a:r>
              <a:rPr lang="en-US" altLang="en-US" sz="3200">
                <a:latin typeface="Calibri" panose="020F0502020204030204" charset="0"/>
                <a:ea typeface="SimSun" panose="02010600030101010101" pitchFamily="2" charset="-122"/>
                <a:cs typeface="Calibri" panose="020F0502020204030204" charset="0"/>
              </a:rPr>
              <a:t>ê</a:t>
            </a:r>
            <a:r>
              <a:rPr lang="en-US" altLang="pt-BR" sz="3200">
                <a:latin typeface="Calibri" panose="020F0502020204030204" charset="0"/>
                <a:ea typeface="SimSun" panose="02010600030101010101" pitchFamily="2" charset="-122"/>
                <a:cs typeface="Calibri" panose="020F0502020204030204" charset="0"/>
              </a:rPr>
              <a:t>ncias temporais e avaliar o impacto da pandemia de COVID-19. Os dados obtidos subsidiam o planejamento de pol</a:t>
            </a:r>
            <a:r>
              <a:rPr lang="en-US" altLang="en-US" sz="3200">
                <a:latin typeface="Calibri" panose="020F0502020204030204" charset="0"/>
                <a:ea typeface="SimSun" panose="02010600030101010101" pitchFamily="2" charset="-122"/>
                <a:cs typeface="Calibri" panose="020F0502020204030204" charset="0"/>
              </a:rPr>
              <a:t>í</a:t>
            </a:r>
            <a:r>
              <a:rPr lang="en-US" altLang="pt-BR" sz="3200">
                <a:latin typeface="Calibri" panose="020F0502020204030204" charset="0"/>
                <a:ea typeface="SimSun" panose="02010600030101010101" pitchFamily="2" charset="-122"/>
                <a:cs typeface="Calibri" panose="020F0502020204030204" charset="0"/>
              </a:rPr>
              <a:t>ticas p</a:t>
            </a:r>
            <a:r>
              <a:rPr lang="en-US" altLang="en-US" sz="3200">
                <a:latin typeface="Calibri" panose="020F0502020204030204" charset="0"/>
                <a:ea typeface="SimSun" panose="02010600030101010101" pitchFamily="2" charset="-122"/>
                <a:cs typeface="Calibri" panose="020F0502020204030204" charset="0"/>
              </a:rPr>
              <a:t>ú</a:t>
            </a:r>
            <a:r>
              <a:rPr lang="en-US" altLang="pt-BR" sz="3200">
                <a:latin typeface="Calibri" panose="020F0502020204030204" charset="0"/>
                <a:ea typeface="SimSun" panose="02010600030101010101" pitchFamily="2" charset="-122"/>
                <a:cs typeface="Calibri" panose="020F0502020204030204" charset="0"/>
              </a:rPr>
              <a:t>blicas e estrat</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gias de preven</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e organiza</a:t>
            </a:r>
            <a:r>
              <a:rPr lang="" altLang="en-US" sz="3200">
                <a:latin typeface="Calibri" panose="020F0502020204030204" charset="0"/>
                <a:ea typeface="SimSun" panose="02010600030101010101" pitchFamily="2" charset="-122"/>
                <a:cs typeface="Calibri" panose="020F0502020204030204" charset="0"/>
              </a:rPr>
              <a:t>ç</a:t>
            </a:r>
            <a:r>
              <a:rPr lang="en-US" altLang="en-US" sz="3200">
                <a:latin typeface="Calibri" panose="020F0502020204030204" charset="0"/>
                <a:ea typeface="SimSun" panose="02010600030101010101" pitchFamily="2" charset="-122"/>
                <a:cs typeface="Calibri" panose="020F0502020204030204" charset="0"/>
              </a:rPr>
              <a:t>ã</a:t>
            </a:r>
            <a:r>
              <a:rPr lang="en-US" altLang="pt-BR" sz="3200">
                <a:latin typeface="Calibri" panose="020F0502020204030204" charset="0"/>
                <a:ea typeface="SimSun" panose="02010600030101010101" pitchFamily="2" charset="-122"/>
                <a:cs typeface="Calibri" panose="020F0502020204030204" charset="0"/>
              </a:rPr>
              <a:t>o dos servi</a:t>
            </a:r>
            <a:r>
              <a:rPr lang="" altLang="en-US" sz="3200">
                <a:latin typeface="Calibri" panose="020F0502020204030204" charset="0"/>
                <a:ea typeface="SimSun" panose="02010600030101010101" pitchFamily="2" charset="-122"/>
                <a:cs typeface="Calibri" panose="020F0502020204030204" charset="0"/>
              </a:rPr>
              <a:t>ç</a:t>
            </a:r>
            <a:r>
              <a:rPr lang="en-US" altLang="pt-BR" sz="3200">
                <a:latin typeface="Calibri" panose="020F0502020204030204" charset="0"/>
                <a:ea typeface="SimSun" panose="02010600030101010101" pitchFamily="2" charset="-122"/>
                <a:cs typeface="Calibri" panose="020F0502020204030204" charset="0"/>
              </a:rPr>
              <a:t>os ortop</a:t>
            </a:r>
            <a:r>
              <a:rPr lang="en-US" altLang="en-US" sz="3200">
                <a:latin typeface="Calibri" panose="020F0502020204030204" charset="0"/>
                <a:ea typeface="SimSun" panose="02010600030101010101" pitchFamily="2" charset="-122"/>
                <a:cs typeface="Calibri" panose="020F0502020204030204" charset="0"/>
              </a:rPr>
              <a:t>é</a:t>
            </a:r>
            <a:r>
              <a:rPr lang="en-US" altLang="pt-BR" sz="3200">
                <a:latin typeface="Calibri" panose="020F0502020204030204" charset="0"/>
                <a:ea typeface="SimSun" panose="02010600030101010101" pitchFamily="2" charset="-122"/>
                <a:cs typeface="Calibri" panose="020F0502020204030204" charset="0"/>
              </a:rPr>
              <a:t>dicos.</a:t>
            </a:r>
            <a:endParaRPr lang="en-US" altLang="pt-BR" sz="3200">
              <a:latin typeface="Calibri" panose="020F0502020204030204" charset="0"/>
              <a:ea typeface="SimSun" panose="02010600030101010101" pitchFamily="2" charset="-122"/>
              <a:cs typeface="Calibri" panose="020F0502020204030204" charset="0"/>
            </a:endParaRPr>
          </a:p>
        </p:txBody>
      </p:sp>
      <p:sp>
        <p:nvSpPr>
          <p:cNvPr id="13" name="Caixa de Texto 12"/>
          <p:cNvSpPr txBox="1"/>
          <p:nvPr/>
        </p:nvSpPr>
        <p:spPr>
          <a:xfrm>
            <a:off x="556895" y="1139698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RESUMO</a:t>
            </a:r>
            <a:endParaRPr lang="pt-BR" altLang="en-US" sz="5400" b="1">
              <a:highlight>
                <a:srgbClr val="C0C0C0"/>
              </a:highlight>
              <a:latin typeface="Calibri" panose="020F0502020204030204" charset="0"/>
              <a:cs typeface="Calibri" panose="020F0502020204030204" charset="0"/>
            </a:endParaRPr>
          </a:p>
        </p:txBody>
      </p:sp>
      <p:cxnSp>
        <p:nvCxnSpPr>
          <p:cNvPr id="14" name="Conector Reto 13"/>
          <p:cNvCxnSpPr/>
          <p:nvPr/>
        </p:nvCxnSpPr>
        <p:spPr>
          <a:xfrm>
            <a:off x="14361795" y="10991215"/>
            <a:ext cx="152400" cy="2012823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aixa de Texto 14"/>
          <p:cNvSpPr txBox="1"/>
          <p:nvPr/>
        </p:nvSpPr>
        <p:spPr>
          <a:xfrm>
            <a:off x="783590" y="23745190"/>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RESULTADOS E DISCUSSÃO</a:t>
            </a:r>
            <a:endParaRPr lang="pt-BR" altLang="en-US" sz="5400" b="1">
              <a:highlight>
                <a:srgbClr val="C0C0C0"/>
              </a:highlight>
              <a:latin typeface="Calibri" panose="020F0502020204030204" charset="0"/>
              <a:cs typeface="Calibri" panose="020F0502020204030204" charset="0"/>
            </a:endParaRPr>
          </a:p>
        </p:txBody>
      </p:sp>
      <p:sp>
        <p:nvSpPr>
          <p:cNvPr id="16" name="Caixa de Texto 15"/>
          <p:cNvSpPr txBox="1"/>
          <p:nvPr/>
        </p:nvSpPr>
        <p:spPr>
          <a:xfrm>
            <a:off x="783590" y="25219660"/>
            <a:ext cx="13131165" cy="5213350"/>
          </a:xfrm>
          <a:prstGeom prst="rect">
            <a:avLst/>
          </a:prstGeom>
        </p:spPr>
        <p:txBody>
          <a:bodyPr>
            <a:noAutofit/>
          </a:bodyPr>
          <a:p>
            <a:pPr indent="457200" algn="just">
              <a:lnSpc>
                <a:spcPct val="150000"/>
              </a:lnSpc>
            </a:pPr>
            <a:r>
              <a:rPr sz="3200">
                <a:latin typeface="Calibri" panose="020F0502020204030204" charset="0"/>
                <a:cs typeface="Calibri" panose="020F0502020204030204" charset="0"/>
              </a:rPr>
              <a:t>Entre 2014 e 2024, ocorreram 10.616 internações por fraturas ou lesões no tornozelo no Distrito Federal. As fraturas bimaleolares/trimaleolares lideraram com 5.436 casos, seguidas pelas unimaleolares (3.422). Observou-se crescimento nas internações até 2019, queda em 2020–2021, associada à pandemia de COVID-19, e retomada a partir de 2022, sem retorno aos níveis anteriores.</a:t>
            </a:r>
            <a:endParaRPr sz="3200">
              <a:latin typeface="Calibri" panose="020F0502020204030204" charset="0"/>
              <a:cs typeface="Calibri" panose="020F0502020204030204" charset="0"/>
            </a:endParaRPr>
          </a:p>
          <a:p>
            <a:pPr algn="just">
              <a:lnSpc>
                <a:spcPct val="150000"/>
              </a:lnSpc>
            </a:pPr>
            <a:endParaRPr sz="3200">
              <a:latin typeface="Calibri" panose="020F0502020204030204" charset="0"/>
              <a:cs typeface="Calibri" panose="020F0502020204030204" charset="0"/>
            </a:endParaRPr>
          </a:p>
        </p:txBody>
      </p:sp>
      <p:sp>
        <p:nvSpPr>
          <p:cNvPr id="17" name="Caixa de Texto 16"/>
          <p:cNvSpPr txBox="1"/>
          <p:nvPr/>
        </p:nvSpPr>
        <p:spPr>
          <a:xfrm>
            <a:off x="15064740" y="11367770"/>
            <a:ext cx="13354685" cy="5262245"/>
          </a:xfrm>
          <a:prstGeom prst="rect">
            <a:avLst/>
          </a:prstGeom>
          <a:noFill/>
        </p:spPr>
        <p:txBody>
          <a:bodyPr wrap="square" rtlCol="0" anchor="t">
            <a:spAutoFit/>
          </a:bodyPr>
          <a:p>
            <a:pPr indent="457200" algn="just">
              <a:lnSpc>
                <a:spcPct val="150000"/>
              </a:lnSpc>
            </a:pPr>
            <a:r>
              <a:rPr sz="3200">
                <a:latin typeface="Calibri" panose="020F0502020204030204" charset="0"/>
                <a:cs typeface="Calibri" panose="020F0502020204030204" charset="0"/>
                <a:sym typeface="+mn-ea"/>
              </a:rPr>
              <a:t>As fraturas bimaleolares configuram um relevante problema de saúde pública, com alta incidência ligada ao envelhecimento populacional, prática esportiva e acidentes urbanos. A pandemia evidenciou o impacto de fatores externos na demanda ortopédica. A baixa incidência de procedimentos conservadores pode refletir subnotificação no SUS. Esses achados destacam a necessidade de reorganização dos serviços e planejamento da demanda reprimida.</a:t>
            </a:r>
            <a:endParaRPr lang="pt-BR" altLang="en-US" sz="3200">
              <a:latin typeface="Calibri" panose="020F0502020204030204" charset="0"/>
              <a:cs typeface="Calibri" panose="020F0502020204030204" charset="0"/>
              <a:sym typeface="+mn-ea"/>
            </a:endParaRPr>
          </a:p>
        </p:txBody>
      </p:sp>
      <p:pic>
        <p:nvPicPr>
          <p:cNvPr id="18" name="Imagem 1" descr="IMG_256"/>
          <p:cNvPicPr>
            <a:picLocks noChangeAspect="1"/>
          </p:cNvPicPr>
          <p:nvPr/>
        </p:nvPicPr>
        <p:blipFill>
          <a:blip r:embed="Rf93af9a085c34e1c"/>
          <a:stretch>
            <a:fillRect/>
          </a:stretch>
        </p:blipFill>
        <p:spPr>
          <a:xfrm>
            <a:off x="14818995" y="16630015"/>
            <a:ext cx="13448030" cy="7741920"/>
          </a:xfrm>
          <a:prstGeom prst="rect">
            <a:avLst/>
          </a:prstGeom>
          <a:noFill/>
          <a:ln w="9525">
            <a:noFill/>
          </a:ln>
        </p:spPr>
      </p:pic>
      <p:sp>
        <p:nvSpPr>
          <p:cNvPr id="19" name="Caixa de Texto 18"/>
          <p:cNvSpPr txBox="1"/>
          <p:nvPr/>
        </p:nvSpPr>
        <p:spPr>
          <a:xfrm>
            <a:off x="14961235" y="24371935"/>
            <a:ext cx="9599930" cy="922020"/>
          </a:xfrm>
          <a:prstGeom prst="rect">
            <a:avLst/>
          </a:prstGeom>
          <a:noFill/>
        </p:spPr>
        <p:txBody>
          <a:bodyPr wrap="square" rtlCol="0">
            <a:spAutoFit/>
          </a:bodyPr>
          <a:p>
            <a:r>
              <a:rPr lang="pt-BR" altLang="en-US" sz="5400" b="1">
                <a:highlight>
                  <a:srgbClr val="C0C0C0"/>
                </a:highlight>
                <a:latin typeface="Calibri" panose="020F0502020204030204" charset="0"/>
                <a:cs typeface="Calibri" panose="020F0502020204030204" charset="0"/>
              </a:rPr>
              <a:t>CONCLUSÃO</a:t>
            </a:r>
            <a:endParaRPr lang="pt-BR" altLang="en-US" sz="5400" b="1">
              <a:highlight>
                <a:srgbClr val="C0C0C0"/>
              </a:highlight>
              <a:latin typeface="Calibri" panose="020F0502020204030204" charset="0"/>
              <a:cs typeface="Calibri" panose="020F0502020204030204" charset="0"/>
            </a:endParaRPr>
          </a:p>
        </p:txBody>
      </p:sp>
      <p:sp>
        <p:nvSpPr>
          <p:cNvPr id="20" name="Caixa de Texto 19"/>
          <p:cNvSpPr txBox="1"/>
          <p:nvPr/>
        </p:nvSpPr>
        <p:spPr>
          <a:xfrm>
            <a:off x="14961235" y="25988645"/>
            <a:ext cx="13434695" cy="3046095"/>
          </a:xfrm>
          <a:prstGeom prst="rect">
            <a:avLst/>
          </a:prstGeom>
        </p:spPr>
        <p:txBody>
          <a:bodyPr wrap="square">
            <a:spAutoFit/>
          </a:bodyPr>
          <a:p>
            <a:pPr indent="457200" algn="just">
              <a:lnSpc>
                <a:spcPct val="150000"/>
              </a:lnSpc>
            </a:pPr>
            <a:r>
              <a:rPr sz="3200">
                <a:latin typeface="Calibri" panose="020F0502020204030204" charset="0"/>
                <a:cs typeface="Calibri" panose="020F0502020204030204" charset="0"/>
              </a:rPr>
              <a:t>As fraturas de tornozelo impactam significativamente os serviços públicos de saúde do DF, com predominância de casos complexos e cirúrgicos. A análise de dados públicos contribui para identificar tendências, orientar ações preventivas, planejar recursos e otimizar a organização dos serviços ortopédicos.</a:t>
            </a:r>
            <a:endParaRPr sz="3200">
              <a:latin typeface="Calibri" panose="020F0502020204030204" charset="0"/>
              <a:cs typeface="Calibri" panose="020F0502020204030204" charset="0"/>
            </a:endParaRPr>
          </a:p>
        </p:txBody>
      </p:sp>
    </p:spTree>
  </p:cSld>
  <p:clrMapOvr>
    <a:masterClrMapping/>
  </p:clrMapOvr>
</p:sld>
</file>

<file path=docProps/app.xml><?xml version="1.0" encoding="utf-8"?>
<Properties xmlns="http://schemas.openxmlformats.org/officeDocument/2006/extended-properties" xmlns:vt="http://schemas.openxmlformats.org/officeDocument/2006/docPropsVTypes">
  <Template>Office Theme</Template>
  <TotalTime>154</TotalTime>
  <Words>767</Words>
  <Application>Microsoft Office PowerPoint</Application>
  <PresentationFormat>Personalizar</PresentationFormat>
  <Paragraphs>35</Paragraphs>
  <Slides>1</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vt:i4>
      </vt:variant>
    </vt:vector>
  </HeadingPairs>
  <TitlesOfParts>
    <vt:vector size="6" baseType="lpstr">
      <vt:lpstr>Aptos</vt:lpstr>
      <vt:lpstr>Aptos Display</vt:lpstr>
      <vt:lpstr>Arial</vt:lpstr>
      <vt:lpstr>Calibri</vt:lpstr>
      <vt:lpstr>Tema do Office</vt:lpstr>
      <vt:lpstr>Apresentação do PowerPoint</vt:lpstr>
    </vt:vector>
  </TitlesOfParts>
  <Company/>
  <LinksUpToDate>false</LinksUpToDate>
  <SharedDoc>false</SharedDoc>
  <HyperlinksChanged>false</HyperlinksChanged>
  <AppVersion>15.0000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Cliente</lastModifiedBy>
  <revision>15</revision>
  <dcterms:created xsi:type="dcterms:W3CDTF">2025-03-17T16:47:21.0000000Z</dcterms:created>
  <dcterms:modified xsi:type="dcterms:W3CDTF">2025-05-15T15:07:07.0140000Z</dcterms:modified>
</coreProperties>
</file>