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tiff" ContentType="image/tiff"/>
  <Default Extension="jpg" ContentType="image/jpeg"/>
  <Default Extension="emf" ContentType="image/x-emf"/>
  <Default Extension="bin" ContentType="application/vnd.openxmlformats-officedocument.oleObject"/>
  <Default Extension="vml" ContentType="application/vnd.openxmlformats-officedocument.vmlDrawing"/>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16.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33.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38.xml" ContentType="application/vnd.openxmlformats-officedocument.presentationml.slideLayout+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49.xml" ContentType="application/vnd.openxmlformats-officedocument.presentationml.slideLayout+xml"/>
  <Override PartName="/ppt/slideMasters/slideMaster6.xml" ContentType="application/vnd.openxmlformats-officedocument.presentationml.slideMaster+xml"/>
  <Override PartName="/ppt/slideMasters/theme/theme7.xml" ContentType="application/vnd.openxmlformats-officedocument.theme+xml"/>
  <Override PartName="/ppt/slideLayouts/slideLayout64.xml" ContentType="application/vnd.openxmlformats-officedocument.presentationml.slideLayout+xml"/>
  <Override PartName="/ppt/slideMasters/slideMaster7.xml" ContentType="application/vnd.openxmlformats-officedocument.presentationml.slideMaster+xml"/>
  <Override PartName="/ppt/slideMasters/theme/theme8.xml" ContentType="application/vnd.openxmlformats-officedocument.theme+xml"/>
  <Override PartName="/ppt/slideLayouts/slideLayout71.xml" ContentType="application/vnd.openxmlformats-officedocument.presentationml.slideLayout+xml"/>
  <Override PartName="/ppt/slideMasters/slideMaster8.xml" ContentType="application/vnd.openxmlformats-officedocument.presentationml.slideMaster+xml"/>
  <Override PartName="/ppt/slideMasters/theme/theme9.xml" ContentType="application/vnd.openxmlformats-officedocument.theme+xml"/>
  <Override PartName="/ppt/slideLayouts/slideLayout82.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Slides/notesSlide1.xml" ContentType="application/vnd.openxmlformats-officedocument.presentationml.notesSlide+xml"/>
  <Override PartName="/ppt/tableStyles.xml" ContentType="application/vnd.openxmlformats-officedocument.presentationml.tableStyles+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fb9a782f1fe446b9" /><Relationship Type="http://schemas.openxmlformats.org/package/2006/relationships/metadata/core-properties" Target="/docProps/core.xml" Id="R3a88d4c5e2c8466f" /><Relationship Type="http://schemas.openxmlformats.org/officeDocument/2006/relationships/extended-properties" Target="/docProps/app.xml" Id="R0a3d2048fbb04fdc"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e378cba441e74596"/>
    <p:sldMasterId id="2147483660" r:id="R888b6e3b80b6464c"/>
    <p:sldMasterId id="2147483672" r:id="R2717b1cc0beb4b79"/>
    <p:sldMasterId id="2147483684" r:id="Rb397d8f22a4a4d93"/>
    <p:sldMasterId id="2147483696" r:id="R8c305b72ab284644"/>
    <p:sldMasterId id="2147483708" r:id="R088baac5ed654107"/>
    <p:sldMasterId id="2147483720" r:id="R95af4329b27447ea"/>
    <p:sldMasterId id="2147483732" r:id="R3ab8ad5731f44033"/>
  </p:sldMasterIdLst>
  <p:notesMasterIdLst>
    <p:notesMasterId r:id="Rfe26b313da574a0f"/>
  </p:notesMasterIdLst>
  <p:sldIdLst>
    <p:sldId id="256" r:id="Rdb9ba5202a0d4af5"/>
    <p:sldId id="257" r:id="R67ebd0691cee4b8e"/>
    <p:sldId id="258" r:id="R4726a51d8bcc4343"/>
    <p:sldId id="259" r:id="R59d49c59b9f1475a"/>
    <p:sldId id="260" r:id="Re898726f8d97442a"/>
    <p:sldId id="261" r:id="R872f371751d24916"/>
    <p:sldId id="262" r:id="R1f27b4c99f474f76"/>
    <p:sldId id="263" r:id="R13aaab4f63184d31"/>
    <p:sldId id="264" r:id="R36e326763c344864"/>
    <p:sldId id="265" r:id="Rc26d7842802d4a9d"/>
    <p:sldId id="266" r:id="R32b27150486d476d"/>
    <p:sldId id="267" r:id="R6361f81e05ab41c0"/>
    <p:sldId id="268" r:id="R4e9d89ba64ab4da2"/>
    <p:sldId id="269" r:id="Ra71ec1cc8e344475"/>
    <p:sldId id="270" r:id="Rcb7965d3f3ef458c"/>
    <p:sldId id="271" r:id="R56b99879a5874a65"/>
    <p:sldId id="272" r:id="R19d0697d04e240d1"/>
    <p:sldId id="273" r:id="Rbdd148031cd144ed"/>
    <p:sldId id="274" r:id="R7f1cb77714c64184"/>
    <p:sldId id="275" r:id="R0a7703f2b9c84680"/>
  </p:sldIdLst>
  <p:sldSz cx="28800425"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02" autoAdjust="0"/>
    <p:restoredTop sz="94674"/>
  </p:normalViewPr>
  <p:slideViewPr>
    <p:cSldViewPr snapToGrid="0">
      <p:cViewPr>
        <p:scale>
          <a:sx n="30" d="100"/>
          <a:sy n="30" d="100"/>
        </p:scale>
        <p:origin x="979" y="19"/>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fe26b313da574a0f" /><Relationship Type="http://schemas.openxmlformats.org/officeDocument/2006/relationships/presProps" Target="/ppt/presProps.xml" Id="R1004f32d029547a6" /><Relationship Type="http://schemas.openxmlformats.org/officeDocument/2006/relationships/viewProps" Target="/ppt/viewProps.xml" Id="Rcb6644cc9d824ac8" /><Relationship Type="http://schemas.openxmlformats.org/officeDocument/2006/relationships/slideMaster" Target="/ppt/slideMasters/slideMaster1.xml" Id="Re378cba441e74596" /><Relationship Type="http://schemas.openxmlformats.org/officeDocument/2006/relationships/theme" Target="/ppt/slideMasters/theme/theme2.xml" Id="R0772ca9316d24a68" /><Relationship Type="http://schemas.openxmlformats.org/officeDocument/2006/relationships/slideMaster" Target="/ppt/slideMasters/slideMaster2.xml" Id="R888b6e3b80b6464c" /><Relationship Type="http://schemas.openxmlformats.org/officeDocument/2006/relationships/slideMaster" Target="/ppt/slideMasters/slideMaster3.xml" Id="R2717b1cc0beb4b79" /><Relationship Type="http://schemas.openxmlformats.org/officeDocument/2006/relationships/slideMaster" Target="/ppt/slideMasters/slideMaster4.xml" Id="Rb397d8f22a4a4d93" /><Relationship Type="http://schemas.openxmlformats.org/officeDocument/2006/relationships/slideMaster" Target="/ppt/slideMasters/slideMaster5.xml" Id="R8c305b72ab284644" /><Relationship Type="http://schemas.openxmlformats.org/officeDocument/2006/relationships/slideMaster" Target="/ppt/slideMasters/slideMaster6.xml" Id="R088baac5ed654107" /><Relationship Type="http://schemas.openxmlformats.org/officeDocument/2006/relationships/slideMaster" Target="/ppt/slideMasters/slideMaster7.xml" Id="R95af4329b27447ea" /><Relationship Type="http://schemas.openxmlformats.org/officeDocument/2006/relationships/slideMaster" Target="/ppt/slideMasters/slideMaster8.xml" Id="R3ab8ad5731f44033" /><Relationship Type="http://schemas.openxmlformats.org/officeDocument/2006/relationships/slide" Target="/ppt/slides/slide1.xml" Id="Rdb9ba5202a0d4af5" /><Relationship Type="http://schemas.openxmlformats.org/officeDocument/2006/relationships/slide" Target="/ppt/slides/slide2.xml" Id="R67ebd0691cee4b8e" /><Relationship Type="http://schemas.openxmlformats.org/officeDocument/2006/relationships/slide" Target="/ppt/slides/slide3.xml" Id="R4726a51d8bcc4343" /><Relationship Type="http://schemas.openxmlformats.org/officeDocument/2006/relationships/slide" Target="/ppt/slides/slide4.xml" Id="R59d49c59b9f1475a" /><Relationship Type="http://schemas.openxmlformats.org/officeDocument/2006/relationships/tableStyles" Target="/ppt/tableStyles.xml" Id="R487341116fc64850" /><Relationship Type="http://schemas.openxmlformats.org/officeDocument/2006/relationships/slide" Target="/ppt/slides/slide5.xml" Id="Re898726f8d97442a" /><Relationship Type="http://schemas.openxmlformats.org/officeDocument/2006/relationships/slide" Target="/ppt/slides/slide6.xml" Id="R872f371751d24916" /><Relationship Type="http://schemas.openxmlformats.org/officeDocument/2006/relationships/slide" Target="/ppt/slides/slide7.xml" Id="R1f27b4c99f474f76" /><Relationship Type="http://schemas.openxmlformats.org/officeDocument/2006/relationships/slide" Target="/ppt/slides/slide8.xml" Id="R13aaab4f63184d31" /><Relationship Type="http://schemas.openxmlformats.org/officeDocument/2006/relationships/slide" Target="/ppt/slides/slide9.xml" Id="R36e326763c344864" /><Relationship Type="http://schemas.openxmlformats.org/officeDocument/2006/relationships/slide" Target="/ppt/slides/slide10.xml" Id="Rc26d7842802d4a9d" /><Relationship Type="http://schemas.openxmlformats.org/officeDocument/2006/relationships/slide" Target="/ppt/slides/slide11.xml" Id="R32b27150486d476d" /><Relationship Type="http://schemas.openxmlformats.org/officeDocument/2006/relationships/slide" Target="/ppt/slides/slide12.xml" Id="R6361f81e05ab41c0" /><Relationship Type="http://schemas.openxmlformats.org/officeDocument/2006/relationships/slide" Target="/ppt/slides/slide13.xml" Id="R4e9d89ba64ab4da2" /><Relationship Type="http://schemas.openxmlformats.org/officeDocument/2006/relationships/slide" Target="/ppt/slides/slide14.xml" Id="Ra71ec1cc8e344475" /><Relationship Type="http://schemas.openxmlformats.org/officeDocument/2006/relationships/slide" Target="/ppt/slides/slide15.xml" Id="Rcb7965d3f3ef458c" /><Relationship Type="http://schemas.openxmlformats.org/officeDocument/2006/relationships/slide" Target="/ppt/slides/slide16.xml" Id="R56b99879a5874a65" /><Relationship Type="http://schemas.openxmlformats.org/officeDocument/2006/relationships/slide" Target="/ppt/slides/slide17.xml" Id="R19d0697d04e240d1" /><Relationship Type="http://schemas.openxmlformats.org/officeDocument/2006/relationships/slide" Target="/ppt/slides/slide18.xml" Id="Rbdd148031cd144ed" /><Relationship Type="http://schemas.openxmlformats.org/officeDocument/2006/relationships/slide" Target="/ppt/slides/slide19.xml" Id="R7f1cb77714c64184" /><Relationship Type="http://schemas.openxmlformats.org/officeDocument/2006/relationships/slide" Target="/ppt/slides/slide20.xml" Id="R0a7703f2b9c84680" /></Relationships>
</file>

<file path=ppt/drawings/_rels/vmldrawing.vml.rels>&#65279;<?xml version="1.0" encoding="utf-8"?><Relationships xmlns="http://schemas.openxmlformats.org/package/2006/relationships"><Relationship Type="http://schemas.openxmlformats.org/officeDocument/2006/relationships/image" Target="/ppt/media/image.emf" Id="R02b8484191094ac5" /></Relationships>
</file>

<file path=ppt/drawings/_rels/vmldrawing2.vml.rels>&#65279;<?xml version="1.0" encoding="utf-8"?><Relationships xmlns="http://schemas.openxmlformats.org/package/2006/relationships"><Relationship Type="http://schemas.openxmlformats.org/officeDocument/2006/relationships/image" Target="/ppt/media/image2.emf" Id="R1a642646e9404162" /></Relationships>
</file>

<file path=ppt/drawings/_rels/vmldrawing3.vml.rels>&#65279;<?xml version="1.0" encoding="utf-8"?><Relationships xmlns="http://schemas.openxmlformats.org/package/2006/relationships"><Relationship Type="http://schemas.openxmlformats.org/officeDocument/2006/relationships/image" Target="/ppt/media/image3.emf" Id="Rcb4775717c2d4856"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1.xml" Id="R55f5cf3fd36a45d6"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486E7-64B0-4889-98E4-DE2365EC431C}" type="datetimeFigureOut">
              <a:rPr lang="pt-BR"/>
              <a:t>09/05/2025</a:t>
            </a:fld>
            <a:endParaRPr lang="pt-BR"/>
          </a:p>
        </p:txBody>
      </p:sp>
      <p:sp>
        <p:nvSpPr>
          <p:cNvPr id="4" name="Espaço Reservado para Imagem de Slide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2B82E-0170-4502-835D-2D5DF6C12DD5}" type="slidenum">
              <a:rPr lang="pt-BR"/>
              <a:t>‹nº›</a:t>
            </a:fld>
            <a:endParaRPr lang="pt-BR"/>
          </a:p>
        </p:txBody>
      </p:sp>
    </p:spTree>
    <p:extLst>
      <p:ext uri="{BB962C8B-B14F-4D97-AF65-F5344CB8AC3E}">
        <p14:creationId xmlns:p14="http://schemas.microsoft.com/office/powerpoint/2010/main" val="4186500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Slides/_rels/notesSlide1.xml.rels>&#65279;<?xml version="1.0" encoding="utf-8"?><Relationships xmlns="http://schemas.openxmlformats.org/package/2006/relationships"><Relationship Type="http://schemas.openxmlformats.org/officeDocument/2006/relationships/slide" Target="/ppt/slides/slide4.xml" Id="R749f9339310c4edf" /><Relationship Type="http://schemas.openxmlformats.org/officeDocument/2006/relationships/notesMaster" Target="/ppt/notesMasters/notesMaster1.xml" Id="R73445d65d1fe4990"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FC2B82E-0170-4502-835D-2D5DF6C12DD5}" type="slidenum">
              <a:rPr lang="pt-BR"/>
              <a:t>1</a:t>
            </a:fld>
            <a:endParaRPr lang="pt-BR"/>
          </a:p>
        </p:txBody>
      </p:sp>
    </p:spTree>
    <p:extLst>
      <p:ext uri="{BB962C8B-B14F-4D97-AF65-F5344CB8AC3E}">
        <p14:creationId xmlns:p14="http://schemas.microsoft.com/office/powerpoint/2010/main" val="705931319"/>
      </p:ext>
    </p:extLst>
  </p:cSld>
  <p:clrMapOvr>
    <a:masterClrMapping/>
  </p:clrMapOvr>
</p:note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e5c1f911ade54124" /></Relationships>
</file>

<file path=ppt/slideLayouts/_rels/slideLayout33.xml.rels>&#65279;<?xml version="1.0" encoding="utf-8"?><Relationships xmlns="http://schemas.openxmlformats.org/package/2006/relationships"><Relationship Type="http://schemas.openxmlformats.org/officeDocument/2006/relationships/slideMaster" Target="/ppt/slideMasters/slideMaster3.xml" Id="R2b6875aa26c64f02" /></Relationships>
</file>

<file path=ppt/slideLayouts/_rels/slideLayout38.xml.rels>&#65279;<?xml version="1.0" encoding="utf-8"?><Relationships xmlns="http://schemas.openxmlformats.org/package/2006/relationships"><Relationship Type="http://schemas.openxmlformats.org/officeDocument/2006/relationships/slideMaster" Target="/ppt/slideMasters/slideMaster4.xml" Id="R2ea194f8f514435c" /></Relationships>
</file>

<file path=ppt/slideLayouts/_rels/slideLayout49.xml.rels>&#65279;<?xml version="1.0" encoding="utf-8"?><Relationships xmlns="http://schemas.openxmlformats.org/package/2006/relationships"><Relationship Type="http://schemas.openxmlformats.org/officeDocument/2006/relationships/slideMaster" Target="/ppt/slideMasters/slideMaster5.xml" Id="R462240bbdd814e09"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6fa3c8b0aca14c27" /></Relationships>
</file>

<file path=ppt/slideLayouts/_rels/slideLayout64.xml.rels>&#65279;<?xml version="1.0" encoding="utf-8"?><Relationships xmlns="http://schemas.openxmlformats.org/package/2006/relationships"><Relationship Type="http://schemas.openxmlformats.org/officeDocument/2006/relationships/slideMaster" Target="/ppt/slideMasters/slideMaster6.xml" Id="R069b0ae559ce4926" /></Relationships>
</file>

<file path=ppt/slideLayouts/_rels/slideLayout71.xml.rels>&#65279;<?xml version="1.0" encoding="utf-8"?><Relationships xmlns="http://schemas.openxmlformats.org/package/2006/relationships"><Relationship Type="http://schemas.openxmlformats.org/officeDocument/2006/relationships/slideMaster" Target="/ppt/slideMasters/slideMaster7.xml" Id="Rd4c3491392c04ba7" /></Relationships>
</file>

<file path=ppt/slideLayouts/_rels/slideLayout82.xml.rels>&#65279;<?xml version="1.0" encoding="utf-8"?><Relationships xmlns="http://schemas.openxmlformats.org/package/2006/relationships"><Relationship Type="http://schemas.openxmlformats.org/officeDocument/2006/relationships/slideMaster" Target="/ppt/slideMasters/slideMaster8.xml" Id="Reb057e3493ce4dbf" /></Relationships>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10/05/2025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60032" y="7070108"/>
            <a:ext cx="24480361" cy="15040222"/>
          </a:xfrm>
        </p:spPr>
        <p:txBody>
          <a:bodyPr anchor="b"/>
          <a:lstStyle>
            <a:lvl1pPr algn="ctr">
              <a:defRPr sz="18900"/>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60"/>
            </a:lvl1pPr>
            <a:lvl2pPr marL="1440180" indent="0" algn="ctr">
              <a:buNone/>
              <a:defRPr sz="6300"/>
            </a:lvl2pPr>
            <a:lvl3pPr marL="2880360" indent="0" algn="ctr">
              <a:buNone/>
              <a:defRPr sz="5670"/>
            </a:lvl3pPr>
            <a:lvl4pPr marL="4319905" indent="0" algn="ctr">
              <a:buNone/>
              <a:defRPr sz="5040"/>
            </a:lvl4pPr>
            <a:lvl5pPr marL="5760085" indent="0" algn="ctr">
              <a:buNone/>
              <a:defRPr sz="5040"/>
            </a:lvl5pPr>
            <a:lvl6pPr marL="7200265" indent="0" algn="ctr">
              <a:buNone/>
              <a:defRPr sz="5040"/>
            </a:lvl6pPr>
            <a:lvl7pPr marL="8640445" indent="0" algn="ctr">
              <a:buNone/>
              <a:defRPr sz="5040"/>
            </a:lvl7pPr>
            <a:lvl8pPr marL="10079990" indent="0" algn="ctr">
              <a:buNone/>
              <a:defRPr sz="5040"/>
            </a:lvl8pPr>
            <a:lvl9pPr marL="11520170"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fld>
            <a:endParaRPr lang="pt-B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06/05/2025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09/05/2025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12/05/2025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d311c9db3cf54da2" /><Relationship Type="http://schemas.openxmlformats.org/officeDocument/2006/relationships/slideLayout" Target="/ppt/slideLayouts/slideLayout5.xml" Id="Rc666e9639311451c"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3878fe3947bf4524" /><Relationship Type="http://schemas.openxmlformats.org/officeDocument/2006/relationships/slideLayout" Target="/ppt/slideLayouts/slideLayout16.xml" Id="R20837bf4e78b49a8"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e06095192a8e4e53" /><Relationship Type="http://schemas.openxmlformats.org/officeDocument/2006/relationships/slideLayout" Target="/ppt/slideLayouts/slideLayout33.xml" Id="Rcaa1993f90c44422"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508757321ef44f96" /><Relationship Type="http://schemas.openxmlformats.org/officeDocument/2006/relationships/slideLayout" Target="/ppt/slideLayouts/slideLayout38.xml" Id="Ra91bcb242d75421d"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03eea2f6d8e2484e" /><Relationship Type="http://schemas.openxmlformats.org/officeDocument/2006/relationships/slideLayout" Target="/ppt/slideLayouts/slideLayout49.xml" Id="Rf133432ae26d4ec8" /></Relationships>
</file>

<file path=ppt/slideMasters/_rels/slideMaster6.xml.rels>&#65279;<?xml version="1.0" encoding="utf-8"?><Relationships xmlns="http://schemas.openxmlformats.org/package/2006/relationships"><Relationship Type="http://schemas.openxmlformats.org/officeDocument/2006/relationships/theme" Target="/ppt/slideMasters/theme/theme7.xml" Id="R1d05e3f2a92540d9" /><Relationship Type="http://schemas.openxmlformats.org/officeDocument/2006/relationships/slideLayout" Target="/ppt/slideLayouts/slideLayout64.xml" Id="Rbe04116152294262" /></Relationships>
</file>

<file path=ppt/slideMasters/_rels/slideMaster7.xml.rels>&#65279;<?xml version="1.0" encoding="utf-8"?><Relationships xmlns="http://schemas.openxmlformats.org/package/2006/relationships"><Relationship Type="http://schemas.openxmlformats.org/officeDocument/2006/relationships/theme" Target="/ppt/slideMasters/theme/theme8.xml" Id="Rd7f603a2b1214c36" /><Relationship Type="http://schemas.openxmlformats.org/officeDocument/2006/relationships/slideLayout" Target="/ppt/slideLayouts/slideLayout71.xml" Id="R522c26e924784504" /></Relationships>
</file>

<file path=ppt/slideMasters/_rels/slideMaster8.xml.rels>&#65279;<?xml version="1.0" encoding="utf-8"?><Relationships xmlns="http://schemas.openxmlformats.org/package/2006/relationships"><Relationship Type="http://schemas.openxmlformats.org/officeDocument/2006/relationships/theme" Target="/ppt/slideMasters/theme/theme9.xml" Id="R0d08a49f481940b9" /><Relationship Type="http://schemas.openxmlformats.org/officeDocument/2006/relationships/slideLayout" Target="/ppt/slideLayouts/slideLayout82.xml" Id="R2e88238af5354540" /></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09/05/2025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53" r:id="Rc666e9639311451c"/>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10/05/2025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65" r:id="R20837bf4e78b49a8"/>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endParaRPr lang="pt-BR"/>
          </a:p>
          <a:p>
            <a:pPr lvl="1"/>
            <a:r>
              <a:rPr lang="pt-BR"/>
              <a:t>Segundo nível</a:t>
            </a:r>
            <a:endParaRPr lang="pt-BR"/>
          </a:p>
          <a:p>
            <a:pPr lvl="2"/>
            <a:r>
              <a:rPr lang="pt-BR"/>
              <a:t>Terceiro nível</a:t>
            </a:r>
            <a:endParaRPr lang="pt-BR"/>
          </a:p>
          <a:p>
            <a:pPr lvl="3"/>
            <a:r>
              <a:rPr lang="pt-BR"/>
              <a:t>Quarto nível</a:t>
            </a:r>
            <a:endParaRPr lang="pt-B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fld>
            <a:endParaRPr lang="pt-BR"/>
          </a:p>
        </p:txBody>
      </p:sp>
    </p:spTree>
  </p:cSld>
  <p:clrMap bg1="lt1" tx1="dk1" bg2="lt2" tx2="dk2" accent1="accent1" accent2="accent2" accent3="accent3" accent4="accent4" accent5="accent5" accent6="accent6" hlink="hlink" folHlink="folHlink"/>
  <p:sldLayoutIdLst>
    <p:sldLayoutId id="2147483683" r:id="Rcaa1993f90c44422"/>
  </p:sldLayoutIdLst>
  <p:txStyles>
    <p:titleStyle>
      <a:lvl1pPr algn="l" defTabSz="2880360" rtl="0" eaLnBrk="1" latinLnBrk="0" hangingPunct="1">
        <a:lnSpc>
          <a:spcPct val="90000"/>
        </a:lnSpc>
        <a:spcBef>
          <a:spcPct val="0"/>
        </a:spcBef>
        <a:buNone/>
        <a:defRPr sz="13860" kern="1200">
          <a:solidFill>
            <a:schemeClr val="tx1"/>
          </a:solidFill>
          <a:latin typeface="+mj-lt"/>
          <a:ea typeface="+mj-ea"/>
          <a:cs typeface="+mj-cs"/>
        </a:defRPr>
      </a:lvl1pPr>
    </p:titleStyle>
    <p:bodyStyle>
      <a:lvl1pPr marL="720090" indent="-720090" algn="l" defTabSz="2880360" rtl="0" eaLnBrk="1" latinLnBrk="0" hangingPunct="1">
        <a:lnSpc>
          <a:spcPct val="90000"/>
        </a:lnSpc>
        <a:spcBef>
          <a:spcPts val="3150"/>
        </a:spcBef>
        <a:buFont typeface="Arial" panose="020B0604020202020204" pitchFamily="34" charset="0"/>
        <a:buChar char="•"/>
        <a:defRPr sz="8820" kern="1200">
          <a:solidFill>
            <a:schemeClr val="tx1"/>
          </a:solidFill>
          <a:latin typeface="+mn-lt"/>
          <a:ea typeface="+mn-ea"/>
          <a:cs typeface="+mn-cs"/>
        </a:defRPr>
      </a:lvl1pPr>
      <a:lvl2pPr marL="2160270" indent="-720090" algn="l" defTabSz="2880360" rtl="0" eaLnBrk="1" latinLnBrk="0" hangingPunct="1">
        <a:lnSpc>
          <a:spcPct val="90000"/>
        </a:lnSpc>
        <a:spcBef>
          <a:spcPts val="1575"/>
        </a:spcBef>
        <a:buFont typeface="Arial" panose="020B0604020202020204" pitchFamily="34" charset="0"/>
        <a:buChar char="•"/>
        <a:defRPr sz="7560" kern="1200">
          <a:solidFill>
            <a:schemeClr val="tx1"/>
          </a:solidFill>
          <a:latin typeface="+mn-lt"/>
          <a:ea typeface="+mn-ea"/>
          <a:cs typeface="+mn-cs"/>
        </a:defRPr>
      </a:lvl2pPr>
      <a:lvl3pPr marL="3599815" indent="-720090" algn="l" defTabSz="2880360" rtl="0" eaLnBrk="1" latinLnBrk="0" hangingPunct="1">
        <a:lnSpc>
          <a:spcPct val="90000"/>
        </a:lnSpc>
        <a:spcBef>
          <a:spcPts val="1575"/>
        </a:spcBef>
        <a:buFont typeface="Arial" panose="020B0604020202020204" pitchFamily="34" charset="0"/>
        <a:buChar char="•"/>
        <a:defRPr sz="6300" kern="1200">
          <a:solidFill>
            <a:schemeClr val="tx1"/>
          </a:solidFill>
          <a:latin typeface="+mn-lt"/>
          <a:ea typeface="+mn-ea"/>
          <a:cs typeface="+mn-cs"/>
        </a:defRPr>
      </a:lvl3pPr>
      <a:lvl4pPr marL="503999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4pPr>
      <a:lvl5pPr marL="648017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5pPr>
      <a:lvl6pPr marL="792035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6pPr>
      <a:lvl7pPr marL="936053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7pPr>
      <a:lvl8pPr marL="1080008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8pPr>
      <a:lvl9pPr marL="1224026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9pPr>
    </p:bodyStyle>
    <p:otherStyle>
      <a:defPPr>
        <a:defRPr lang="en-US"/>
      </a:defPPr>
      <a:lvl1pPr marL="0" algn="l" defTabSz="2880360" rtl="0" eaLnBrk="1" latinLnBrk="0" hangingPunct="1">
        <a:defRPr sz="5670" kern="1200">
          <a:solidFill>
            <a:schemeClr val="tx1"/>
          </a:solidFill>
          <a:latin typeface="+mn-lt"/>
          <a:ea typeface="+mn-ea"/>
          <a:cs typeface="+mn-cs"/>
        </a:defRPr>
      </a:lvl1pPr>
      <a:lvl2pPr marL="1440180" algn="l" defTabSz="2880360" rtl="0" eaLnBrk="1" latinLnBrk="0" hangingPunct="1">
        <a:defRPr sz="5670" kern="1200">
          <a:solidFill>
            <a:schemeClr val="tx1"/>
          </a:solidFill>
          <a:latin typeface="+mn-lt"/>
          <a:ea typeface="+mn-ea"/>
          <a:cs typeface="+mn-cs"/>
        </a:defRPr>
      </a:lvl2pPr>
      <a:lvl3pPr marL="2880360" algn="l" defTabSz="2880360" rtl="0" eaLnBrk="1" latinLnBrk="0" hangingPunct="1">
        <a:defRPr sz="5670" kern="1200">
          <a:solidFill>
            <a:schemeClr val="tx1"/>
          </a:solidFill>
          <a:latin typeface="+mn-lt"/>
          <a:ea typeface="+mn-ea"/>
          <a:cs typeface="+mn-cs"/>
        </a:defRPr>
      </a:lvl3pPr>
      <a:lvl4pPr marL="4319905" algn="l" defTabSz="2880360" rtl="0" eaLnBrk="1" latinLnBrk="0" hangingPunct="1">
        <a:defRPr sz="5670" kern="1200">
          <a:solidFill>
            <a:schemeClr val="tx1"/>
          </a:solidFill>
          <a:latin typeface="+mn-lt"/>
          <a:ea typeface="+mn-ea"/>
          <a:cs typeface="+mn-cs"/>
        </a:defRPr>
      </a:lvl4pPr>
      <a:lvl5pPr marL="5760085" algn="l" defTabSz="2880360" rtl="0" eaLnBrk="1" latinLnBrk="0" hangingPunct="1">
        <a:defRPr sz="5670" kern="1200">
          <a:solidFill>
            <a:schemeClr val="tx1"/>
          </a:solidFill>
          <a:latin typeface="+mn-lt"/>
          <a:ea typeface="+mn-ea"/>
          <a:cs typeface="+mn-cs"/>
        </a:defRPr>
      </a:lvl5pPr>
      <a:lvl6pPr marL="7200265" algn="l" defTabSz="2880360" rtl="0" eaLnBrk="1" latinLnBrk="0" hangingPunct="1">
        <a:defRPr sz="5670" kern="1200">
          <a:solidFill>
            <a:schemeClr val="tx1"/>
          </a:solidFill>
          <a:latin typeface="+mn-lt"/>
          <a:ea typeface="+mn-ea"/>
          <a:cs typeface="+mn-cs"/>
        </a:defRPr>
      </a:lvl6pPr>
      <a:lvl7pPr marL="8640445" algn="l" defTabSz="2880360" rtl="0" eaLnBrk="1" latinLnBrk="0" hangingPunct="1">
        <a:defRPr sz="5670" kern="1200">
          <a:solidFill>
            <a:schemeClr val="tx1"/>
          </a:solidFill>
          <a:latin typeface="+mn-lt"/>
          <a:ea typeface="+mn-ea"/>
          <a:cs typeface="+mn-cs"/>
        </a:defRPr>
      </a:lvl7pPr>
      <a:lvl8pPr marL="10079990" algn="l" defTabSz="2880360" rtl="0" eaLnBrk="1" latinLnBrk="0" hangingPunct="1">
        <a:defRPr sz="5670" kern="1200">
          <a:solidFill>
            <a:schemeClr val="tx1"/>
          </a:solidFill>
          <a:latin typeface="+mn-lt"/>
          <a:ea typeface="+mn-ea"/>
          <a:cs typeface="+mn-cs"/>
        </a:defRPr>
      </a:lvl8pPr>
      <a:lvl9pPr marL="11520170" algn="l" defTabSz="2880360" rtl="0" eaLnBrk="1" latinLnBrk="0" hangingPunct="1">
        <a:defRPr sz="5670" kern="1200">
          <a:solidFill>
            <a:schemeClr val="tx1"/>
          </a:solidFill>
          <a:latin typeface="+mn-lt"/>
          <a:ea typeface="+mn-ea"/>
          <a:cs typeface="+mn-cs"/>
        </a:defRPr>
      </a:lvl9pPr>
    </p:otherStyle>
  </p:txStyles>
</p:sldMaster>
</file>

<file path=ppt/slideMasters/slideMaster4.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06/05/2025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89" r:id="Ra91bcb242d75421d"/>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5.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07/05/2025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01" r:id="Rf133432ae26d4ec8"/>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84" y="274688"/>
            <a:ext cx="8231112" cy="114321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84" y="1600494"/>
            <a:ext cx="8231112" cy="45267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457284" y="6357518"/>
            <a:ext cx="2133992" cy="365192"/>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a:pPr/>
              <a:t>8/1/2011</a:t>
            </a:fld>
            <a:endParaRPr lang="en-US"/>
          </a:p>
        </p:txBody>
      </p:sp>
      <p:sp>
        <p:nvSpPr>
          <p:cNvPr id="5" name="Footer Placeholder 4"/>
          <p:cNvSpPr>
            <a:spLocks noGrp="1"/>
          </p:cNvSpPr>
          <p:nvPr>
            <p:ph type="ftr" sz="quarter" idx="3"/>
          </p:nvPr>
        </p:nvSpPr>
        <p:spPr>
          <a:xfrm>
            <a:off x="3124774" y="6357518"/>
            <a:ext cx="2896132" cy="36519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4404" y="6357518"/>
            <a:ext cx="2133992" cy="365192"/>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7" r:id="Rbe0411615229426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07/05/2025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25" r:id="R522c26e924784504"/>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8.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12/05/2025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37" r:id="R2e88238af5354540"/>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theme/theme2.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3.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4.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slideMasters/theme/theme5.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6.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8.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9.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s/_rels/slide1.xml.rels>&#65279;<?xml version="1.0" encoding="utf-8"?><Relationships xmlns="http://schemas.openxmlformats.org/package/2006/relationships"><Relationship Type="http://schemas.openxmlformats.org/officeDocument/2006/relationships/image" Target="/ppt/media/image.png" Id="Re8f0b19b69b2476a" /><Relationship Type="http://schemas.openxmlformats.org/officeDocument/2006/relationships/image" Target="/ppt/media/image2.png" Id="Rdf7d2b31982c4df1" /><Relationship Type="http://schemas.openxmlformats.org/officeDocument/2006/relationships/image" Target="/ppt/media/image3.png" Id="Racc7a1fa1a324ad2" /><Relationship Type="http://schemas.openxmlformats.org/officeDocument/2006/relationships/image" Target="/ppt/media/image4.png" Id="R6b30bc06ab904527" /><Relationship Type="http://schemas.openxmlformats.org/officeDocument/2006/relationships/image" Target="/ppt/media/image5.png" Id="R41c2763b49b5431e" /><Relationship Type="http://schemas.openxmlformats.org/officeDocument/2006/relationships/image" Target="/ppt/media/image6.png" Id="R9e2b3030dc5542ac" /><Relationship Type="http://schemas.openxmlformats.org/officeDocument/2006/relationships/image" Target="/ppt/media/image7.png" Id="R173f9d4ed59f4b11" /><Relationship Type="http://schemas.openxmlformats.org/officeDocument/2006/relationships/image" Target="/ppt/media/image8.png" Id="R713cd5aee5054a0f" /><Relationship Type="http://schemas.openxmlformats.org/officeDocument/2006/relationships/slideLayout" Target="/ppt/slideLayouts/slideLayout5.xml" Id="R3a581b1cde6a4f3d" /></Relationships>
</file>

<file path=ppt/slides/_rels/slide10.xml.rels>&#65279;<?xml version="1.0" encoding="utf-8"?><Relationships xmlns="http://schemas.openxmlformats.org/package/2006/relationships"><Relationship Type="http://schemas.openxmlformats.org/officeDocument/2006/relationships/image" Target="/ppt/media/image29.png" Id="R8d2b38e83a104ae8" /><Relationship Type="http://schemas.openxmlformats.org/officeDocument/2006/relationships/image" Target="/ppt/media/image30.png" Id="Ra9e6ace0cd8f4d2e" /><Relationship Type="http://schemas.openxmlformats.org/officeDocument/2006/relationships/image" Target="/ppt/media/image35.png" Id="R75f573e35ab34aa0" /><Relationship Type="http://schemas.openxmlformats.org/officeDocument/2006/relationships/image" Target="/ppt/media/image36.png" Id="R18d5ac298a6d4322" /><Relationship Type="http://schemas.openxmlformats.org/officeDocument/2006/relationships/slideLayout" Target="/ppt/slideLayouts/slideLayout64.xml" Id="R7bc6122933464e8e" /></Relationships>
</file>

<file path=ppt/slides/_rels/slide11.xml.rels>&#65279;<?xml version="1.0" encoding="utf-8"?><Relationships xmlns="http://schemas.openxmlformats.org/package/2006/relationships"><Relationship Type="http://schemas.openxmlformats.org/officeDocument/2006/relationships/image" Target="/ppt/media/image29.png" Id="R34c9a483943a439c" /><Relationship Type="http://schemas.openxmlformats.org/officeDocument/2006/relationships/image" Target="/ppt/media/image30.png" Id="R3418cd38b36a42b1" /><Relationship Type="http://schemas.openxmlformats.org/officeDocument/2006/relationships/image" Target="/ppt/media/image37.png" Id="Ra591c16a7b224aef" /><Relationship Type="http://schemas.openxmlformats.org/officeDocument/2006/relationships/image" Target="/ppt/media/image38.png" Id="Rb5a64dfc37724717" /><Relationship Type="http://schemas.openxmlformats.org/officeDocument/2006/relationships/slideLayout" Target="/ppt/slideLayouts/slideLayout64.xml" Id="R4f37ce01d9644478" /></Relationships>
</file>

<file path=ppt/slides/_rels/slide12.xml.rels>&#65279;<?xml version="1.0" encoding="utf-8"?><Relationships xmlns="http://schemas.openxmlformats.org/package/2006/relationships"><Relationship Type="http://schemas.openxmlformats.org/officeDocument/2006/relationships/image" Target="/ppt/media/image.png" Id="R9b6a2689cad643a1" /><Relationship Type="http://schemas.openxmlformats.org/officeDocument/2006/relationships/image" Target="/ppt/media/image2.png" Id="Rcea0f637081b4c99" /><Relationship Type="http://schemas.openxmlformats.org/officeDocument/2006/relationships/image" Target="/ppt/media/image39.png" Id="R11bf6fbc3cd24527" /><Relationship Type="http://schemas.openxmlformats.org/officeDocument/2006/relationships/image" Target="/ppt/media/image40.png" Id="R711fe27572d44472" /><Relationship Type="http://schemas.openxmlformats.org/officeDocument/2006/relationships/slideLayout" Target="/ppt/slideLayouts/slideLayout5.xml" Id="Rc47b745c1b4e4156" /></Relationships>
</file>

<file path=ppt/slides/_rels/slide13.xml.rels>&#65279;<?xml version="1.0" encoding="utf-8"?><Relationships xmlns="http://schemas.openxmlformats.org/package/2006/relationships"><Relationship Type="http://schemas.openxmlformats.org/officeDocument/2006/relationships/image" Target="/ppt/media/image.png" Id="Racc6e0164bdf424f" /><Relationship Type="http://schemas.openxmlformats.org/officeDocument/2006/relationships/image" Target="/ppt/media/image2.png" Id="R01e187a3f2b841a8" /><Relationship Type="http://schemas.openxmlformats.org/officeDocument/2006/relationships/image" Target="/ppt/media/image3.png" Id="R4c0565b61d9e43ac" /><Relationship Type="http://schemas.openxmlformats.org/officeDocument/2006/relationships/image" Target="/ppt/media/image2.jpg" Id="Re04eb5612e724769" /><Relationship Type="http://schemas.openxmlformats.org/officeDocument/2006/relationships/image" Target="/ppt/media/image3.jpg" Id="R3198ebd1eb2a4140" /><Relationship Type="http://schemas.openxmlformats.org/officeDocument/2006/relationships/image" Target="/ppt/media/image4.jpg" Id="R699b0bc2c79c45f4" /><Relationship Type="http://schemas.openxmlformats.org/officeDocument/2006/relationships/slideLayout" Target="/ppt/slideLayouts/slideLayout5.xml" Id="R0078b218c38449b5" /></Relationships>
</file>

<file path=ppt/slides/_rels/slide14.xml.rels>&#65279;<?xml version="1.0" encoding="utf-8"?><Relationships xmlns="http://schemas.openxmlformats.org/package/2006/relationships"><Relationship Type="http://schemas.openxmlformats.org/officeDocument/2006/relationships/image" Target="/ppt/media/image.png" Id="Re2d0ac58b3f24ea0" /><Relationship Type="http://schemas.openxmlformats.org/officeDocument/2006/relationships/image" Target="/ppt/media/image2.png" Id="R4b7207790d9e45e7" /><Relationship Type="http://schemas.openxmlformats.org/officeDocument/2006/relationships/image" Target="/ppt/media/image41.png" Id="R6912fa2986a648c9" /><Relationship Type="http://schemas.openxmlformats.org/officeDocument/2006/relationships/image" Target="/ppt/media/image42.png" Id="R58f2a8562bfe4887" /><Relationship Type="http://schemas.openxmlformats.org/officeDocument/2006/relationships/image" Target="/ppt/media/image43.png" Id="Rec758f19cd8d4ebc" /><Relationship Type="http://schemas.openxmlformats.org/officeDocument/2006/relationships/image" Target="/ppt/media/image44.png" Id="Re3f40e4c871b41b9" /><Relationship Type="http://schemas.openxmlformats.org/officeDocument/2006/relationships/image" Target="/ppt/media/image45.png" Id="R896fe10f900a4bdc" /><Relationship Type="http://schemas.openxmlformats.org/officeDocument/2006/relationships/image" Target="/ppt/media/image46.png" Id="R9b39cff987704678" /><Relationship Type="http://schemas.openxmlformats.org/officeDocument/2006/relationships/image" Target="/ppt/media/image47.png" Id="R4ceca20a4d9f43ad" /><Relationship Type="http://schemas.openxmlformats.org/officeDocument/2006/relationships/image" Target="/ppt/media/image48.png" Id="Rcffb2e34c077443b" /><Relationship Type="http://schemas.openxmlformats.org/officeDocument/2006/relationships/image" Target="/ppt/media/image49.png" Id="R0d0014f5bf184c90" /><Relationship Type="http://schemas.openxmlformats.org/officeDocument/2006/relationships/image" Target="/ppt/media/image50.png" Id="R71db09b7859a43fe" /><Relationship Type="http://schemas.openxmlformats.org/officeDocument/2006/relationships/slideLayout" Target="/ppt/slideLayouts/slideLayout71.xml" Id="R76b5a31641cb4971" /></Relationships>
</file>

<file path=ppt/slides/_rels/slide15.xml.rels>&#65279;<?xml version="1.0" encoding="utf-8"?><Relationships xmlns="http://schemas.openxmlformats.org/package/2006/relationships"><Relationship Type="http://schemas.openxmlformats.org/officeDocument/2006/relationships/image" Target="/ppt/media/image.png" Id="R67729c8fb5ac4714" /><Relationship Type="http://schemas.openxmlformats.org/officeDocument/2006/relationships/image" Target="/ppt/media/image2.png" Id="Ra646484801354f1c" /><Relationship Type="http://schemas.openxmlformats.org/officeDocument/2006/relationships/image" Target="/ppt/media/image.emf" Id="R4f1cba320cc44993" /><Relationship Type="http://schemas.openxmlformats.org/officeDocument/2006/relationships/oleObject" Target="/ppt/slides/embeddings/embeddedObject.bin" Id="R1ae7b6f05e95457f" /><Relationship Type="http://schemas.openxmlformats.org/officeDocument/2006/relationships/oleObject" Target="/ppt/slides/embeddings/embeddedObject2.bin" Id="R9f71d8c252a84ba3" /><Relationship Type="http://schemas.openxmlformats.org/officeDocument/2006/relationships/vmlDrawing" Target="/ppt/drawings/vmldrawing.vml" Id="R08b195ea8f8949a1" /><Relationship Type="http://schemas.openxmlformats.org/officeDocument/2006/relationships/slideLayout" Target="/ppt/slideLayouts/slideLayout82.xml" Id="R9028e7c04eb34069" /></Relationships>
</file>

<file path=ppt/slides/_rels/slide16.xml.rels>&#65279;<?xml version="1.0" encoding="utf-8"?><Relationships xmlns="http://schemas.openxmlformats.org/package/2006/relationships"><Relationship Type="http://schemas.openxmlformats.org/officeDocument/2006/relationships/image" Target="/ppt/media/image29.png" Id="Rdb2b1aee46d14685" /><Relationship Type="http://schemas.openxmlformats.org/officeDocument/2006/relationships/image" Target="/ppt/media/image30.png" Id="Rcafb2fadde684cc4" /><Relationship Type="http://schemas.openxmlformats.org/officeDocument/2006/relationships/image" Target="/ppt/media/image51.png" Id="Ra739f2c6695f4837" /><Relationship Type="http://schemas.openxmlformats.org/officeDocument/2006/relationships/image" Target="/ppt/media/image52.png" Id="Rda7b50228a774eac" /><Relationship Type="http://schemas.openxmlformats.org/officeDocument/2006/relationships/slideLayout" Target="/ppt/slideLayouts/slideLayout64.xml" Id="Ra7e43d602d26490d" /></Relationships>
</file>

<file path=ppt/slides/_rels/slide17.xml.rels>&#65279;<?xml version="1.0" encoding="utf-8"?><Relationships xmlns="http://schemas.openxmlformats.org/package/2006/relationships"><Relationship Type="http://schemas.openxmlformats.org/officeDocument/2006/relationships/image" Target="/ppt/media/image.png" Id="Raf08670baa354aa3" /><Relationship Type="http://schemas.openxmlformats.org/officeDocument/2006/relationships/image" Target="/ppt/media/image2.png" Id="R79f60dd0b0714d84" /><Relationship Type="http://schemas.openxmlformats.org/officeDocument/2006/relationships/image" Target="/ppt/media/image2.emf" Id="R05fe5cc571574063" /><Relationship Type="http://schemas.openxmlformats.org/officeDocument/2006/relationships/oleObject" Target="/ppt/slides/embeddings/embeddedObject3.bin" Id="Rde758b0b329a4aed" /><Relationship Type="http://schemas.openxmlformats.org/officeDocument/2006/relationships/oleObject" Target="/ppt/slides/embeddings/embeddedObject4.bin" Id="R4f15d7746a3c4393" /><Relationship Type="http://schemas.openxmlformats.org/officeDocument/2006/relationships/vmlDrawing" Target="/ppt/drawings/vmldrawing2.vml" Id="Rc93230bee7864f7f" /><Relationship Type="http://schemas.openxmlformats.org/officeDocument/2006/relationships/slideLayout" Target="/ppt/slideLayouts/slideLayout82.xml" Id="Rf274ba0f56814d3c" /></Relationships>
</file>

<file path=ppt/slides/_rels/slide18.xml.rels>&#65279;<?xml version="1.0" encoding="utf-8"?><Relationships xmlns="http://schemas.openxmlformats.org/package/2006/relationships"><Relationship Type="http://schemas.openxmlformats.org/officeDocument/2006/relationships/image" Target="/ppt/media/image.png" Id="R88fe177472b547e3" /><Relationship Type="http://schemas.openxmlformats.org/officeDocument/2006/relationships/image" Target="/ppt/media/image2.png" Id="R042213cd1fd242e5" /><Relationship Type="http://schemas.openxmlformats.org/officeDocument/2006/relationships/image" Target="/ppt/media/image3.emf" Id="R2cb3698b3e8c4cb3" /><Relationship Type="http://schemas.openxmlformats.org/officeDocument/2006/relationships/oleObject" Target="/ppt/slides/embeddings/embeddedObject5.bin" Id="R520ffcad7eb04103" /><Relationship Type="http://schemas.openxmlformats.org/officeDocument/2006/relationships/oleObject" Target="/ppt/slides/embeddings/embeddedObject6.bin" Id="Rcd3e0b2e59754e51" /><Relationship Type="http://schemas.openxmlformats.org/officeDocument/2006/relationships/vmlDrawing" Target="/ppt/drawings/vmldrawing3.vml" Id="R03feee2b8fe14890" /><Relationship Type="http://schemas.openxmlformats.org/officeDocument/2006/relationships/slideLayout" Target="/ppt/slideLayouts/slideLayout82.xml" Id="R14539060d5544a59" /></Relationships>
</file>

<file path=ppt/slides/_rels/slide19.xml.rels>&#65279;<?xml version="1.0" encoding="utf-8"?><Relationships xmlns="http://schemas.openxmlformats.org/package/2006/relationships"><Relationship Type="http://schemas.openxmlformats.org/officeDocument/2006/relationships/image" Target="/ppt/media/image.png" Id="R9172cc9d93fe4139" /><Relationship Type="http://schemas.openxmlformats.org/officeDocument/2006/relationships/image" Target="/ppt/media/image2.png" Id="Re5d396ab85cc4251" /><Relationship Type="http://schemas.openxmlformats.org/officeDocument/2006/relationships/image" Target="/ppt/media/image9.png" Id="R310c9caf91f041d5" /><Relationship Type="http://schemas.openxmlformats.org/officeDocument/2006/relationships/image" Target="/ppt/media/image53.png" Id="R86f6379e5edc48c3" /><Relationship Type="http://schemas.openxmlformats.org/officeDocument/2006/relationships/image" Target="/ppt/media/image54.png" Id="R6d0f65d77fa34a01" /><Relationship Type="http://schemas.openxmlformats.org/officeDocument/2006/relationships/image" Target="/ppt/media/image55.png" Id="R9c4b79114433414d" /><Relationship Type="http://schemas.openxmlformats.org/officeDocument/2006/relationships/image" Target="/ppt/media/image56.png" Id="R5c94cc24bf3b4b9a" /><Relationship Type="http://schemas.openxmlformats.org/officeDocument/2006/relationships/image" Target="/ppt/media/image57.png" Id="R1d10be7258154256" /><Relationship Type="http://schemas.openxmlformats.org/officeDocument/2006/relationships/image" Target="/ppt/media/image58.png" Id="Rc6531b78e4014de1" /><Relationship Type="http://schemas.openxmlformats.org/officeDocument/2006/relationships/image" Target="/ppt/media/image59.png" Id="R2851ebf0dc514e8a" /><Relationship Type="http://schemas.openxmlformats.org/officeDocument/2006/relationships/image" Target="/ppt/media/image60.png" Id="Rabb2beb46d984e5e" /><Relationship Type="http://schemas.openxmlformats.org/officeDocument/2006/relationships/slideLayout" Target="/ppt/slideLayouts/slideLayout5.xml" Id="R7b8a686c6a78454d" /></Relationships>
</file>

<file path=ppt/slides/_rels/slide2.xml.rels>&#65279;<?xml version="1.0" encoding="utf-8"?><Relationships xmlns="http://schemas.openxmlformats.org/package/2006/relationships"><Relationship Type="http://schemas.openxmlformats.org/officeDocument/2006/relationships/image" Target="/ppt/media/image.png" Id="Rca337334936543b6" /><Relationship Type="http://schemas.openxmlformats.org/officeDocument/2006/relationships/image" Target="/ppt/media/image2.png" Id="Rf86056dcb9b8460a" /><Relationship Type="http://schemas.openxmlformats.org/officeDocument/2006/relationships/image" Target="/ppt/media/image9.png" Id="R8ebaab3945f14dc7" /><Relationship Type="http://schemas.openxmlformats.org/officeDocument/2006/relationships/image" Target="/ppt/media/image10.png" Id="Rec3aad8df83a4c23" /><Relationship Type="http://schemas.openxmlformats.org/officeDocument/2006/relationships/image" Target="/ppt/media/image11.png" Id="R30d0808d71f54c20" /><Relationship Type="http://schemas.openxmlformats.org/officeDocument/2006/relationships/image" Target="/ppt/media/image12.png" Id="Ra912f5db6f5c48e5" /><Relationship Type="http://schemas.openxmlformats.org/officeDocument/2006/relationships/image" Target="/ppt/media/image13.png" Id="Ra24bd1701e7747c5" /><Relationship Type="http://schemas.openxmlformats.org/officeDocument/2006/relationships/image" Target="/ppt/media/image14.png" Id="R34ba1001d2094ac5" /><Relationship Type="http://schemas.openxmlformats.org/officeDocument/2006/relationships/image" Target="/ppt/media/image15.png" Id="R3df963a031694935" /><Relationship Type="http://schemas.openxmlformats.org/officeDocument/2006/relationships/image" Target="/ppt/media/image16.png" Id="Rea88c3b675a44f93" /><Relationship Type="http://schemas.openxmlformats.org/officeDocument/2006/relationships/image" Target="/ppt/media/image17.png" Id="R731f7cf725444208" /><Relationship Type="http://schemas.openxmlformats.org/officeDocument/2006/relationships/image" Target="/ppt/media/image18.png" Id="Rc2806e679f924a13" /><Relationship Type="http://schemas.openxmlformats.org/officeDocument/2006/relationships/image" Target="/ppt/media/image19.png" Id="Rc16a1257e1e84242" /><Relationship Type="http://schemas.openxmlformats.org/officeDocument/2006/relationships/slideLayout" Target="/ppt/slideLayouts/slideLayout16.xml" Id="R748c56bee3da4850" /></Relationships>
</file>

<file path=ppt/slides/_rels/slide20.xml.rels>&#65279;<?xml version="1.0" encoding="utf-8"?><Relationships xmlns="http://schemas.openxmlformats.org/package/2006/relationships"><Relationship Type="http://schemas.openxmlformats.org/officeDocument/2006/relationships/image" Target="/ppt/media/image.png" Id="R7557c45d14dd4aad" /><Relationship Type="http://schemas.openxmlformats.org/officeDocument/2006/relationships/image" Target="/ppt/media/image2.png" Id="R7b8b87ec967845dd" /><Relationship Type="http://schemas.openxmlformats.org/officeDocument/2006/relationships/image" Target="/ppt/media/image61.png" Id="R6e24a61e5c8443f6" /><Relationship Type="http://schemas.openxmlformats.org/officeDocument/2006/relationships/image" Target="/ppt/media/image62.png" Id="R0dddef38549a4c5a" /><Relationship Type="http://schemas.openxmlformats.org/officeDocument/2006/relationships/image" Target="/ppt/media/image63.png" Id="R15fc635d9fdb44fd" /><Relationship Type="http://schemas.openxmlformats.org/officeDocument/2006/relationships/slideLayout" Target="/ppt/slideLayouts/slideLayout71.xml" Id="R2b7c03fc98e642ea" /></Relationships>
</file>

<file path=ppt/slides/_rels/slide3.xml.rels>&#65279;<?xml version="1.0" encoding="utf-8"?><Relationships xmlns="http://schemas.openxmlformats.org/package/2006/relationships"><Relationship Type="http://schemas.openxmlformats.org/officeDocument/2006/relationships/image" Target="/ppt/media/image.png" Id="R05907dba8fb44d66" /><Relationship Type="http://schemas.openxmlformats.org/officeDocument/2006/relationships/image" Target="/ppt/media/image2.png" Id="Rb2736921078d4fee" /><Relationship Type="http://schemas.openxmlformats.org/officeDocument/2006/relationships/slideLayout" Target="/ppt/slideLayouts/slideLayout33.xml" Id="R15793ac46ab74513" /></Relationships>
</file>

<file path=ppt/slides/_rels/slide4.xml.rels>&#65279;<?xml version="1.0" encoding="utf-8"?><Relationships xmlns="http://schemas.openxmlformats.org/package/2006/relationships"><Relationship Type="http://schemas.openxmlformats.org/officeDocument/2006/relationships/image" Target="/ppt/media/image.png" Id="R4321143474244058" /><Relationship Type="http://schemas.openxmlformats.org/officeDocument/2006/relationships/image" Target="/ppt/media/image2.png" Id="R4955b67b0bc14b2b" /><Relationship Type="http://schemas.openxmlformats.org/officeDocument/2006/relationships/image" Target="/ppt/media/image3.png" Id="Rce5664eb35894528" /><Relationship Type="http://schemas.openxmlformats.org/officeDocument/2006/relationships/notesSlide" Target="/ppt/notesSlides/notesSlide1.xml" Id="Rc40c9159c3af4ad6" /><Relationship Type="http://schemas.openxmlformats.org/officeDocument/2006/relationships/slideLayout" Target="/ppt/slideLayouts/slideLayout5.xml" Id="R5efb7f69d1514332" /></Relationships>
</file>

<file path=ppt/slides/_rels/slide5.xml.rels>&#65279;<?xml version="1.0" encoding="utf-8"?><Relationships xmlns="http://schemas.openxmlformats.org/package/2006/relationships"><Relationship Type="http://schemas.openxmlformats.org/officeDocument/2006/relationships/image" Target="/ppt/media/image.png" Id="R77b47e052acf4fb1" /><Relationship Type="http://schemas.openxmlformats.org/officeDocument/2006/relationships/image" Target="/ppt/media/image2.png" Id="R7fcbdae944af46f1" /><Relationship Type="http://schemas.openxmlformats.org/officeDocument/2006/relationships/image" Target="/ppt/media/image3.png" Id="R5eca7522ffa246f1" /><Relationship Type="http://schemas.openxmlformats.org/officeDocument/2006/relationships/image" Target="/ppt/media/image20.png" Id="Rfc0da8baf08c4452" /><Relationship Type="http://schemas.openxmlformats.org/officeDocument/2006/relationships/image" Target="/ppt/media/image21.png" Id="R5253be029d224b0b" /><Relationship Type="http://schemas.openxmlformats.org/officeDocument/2006/relationships/image" Target="/ppt/media/image22.png" Id="R4b30ad339c0c4494" /><Relationship Type="http://schemas.openxmlformats.org/officeDocument/2006/relationships/image" Target="/ppt/media/image23.png" Id="R16594778722a4e57" /><Relationship Type="http://schemas.openxmlformats.org/officeDocument/2006/relationships/image" Target="/ppt/media/image24.png" Id="Rc63ee365b89d45eb" /><Relationship Type="http://schemas.openxmlformats.org/officeDocument/2006/relationships/slideLayout" Target="/ppt/slideLayouts/slideLayout16.xml" Id="Rfda35cea4c8f49a8" /></Relationships>
</file>

<file path=ppt/slides/_rels/slide6.xml.rels>&#65279;<?xml version="1.0" encoding="utf-8"?><Relationships xmlns="http://schemas.openxmlformats.org/package/2006/relationships"><Relationship Type="http://schemas.openxmlformats.org/officeDocument/2006/relationships/image" Target="/ppt/media/image.png" Id="R520ad619be9149f9" /><Relationship Type="http://schemas.openxmlformats.org/officeDocument/2006/relationships/image" Target="/ppt/media/image2.png" Id="R15b4caf40ca64a83" /><Relationship Type="http://schemas.openxmlformats.org/officeDocument/2006/relationships/image" Target="/ppt/media/image25.png" Id="R4fa0e2e4bc664ebe" /><Relationship Type="http://schemas.openxmlformats.org/officeDocument/2006/relationships/image" Target="/ppt/media/image26.png" Id="Re84c6d5b736f408e" /><Relationship Type="http://schemas.openxmlformats.org/officeDocument/2006/relationships/image" Target="/ppt/media/image27.png" Id="Ree28fcdd318d4d37" /><Relationship Type="http://schemas.openxmlformats.org/officeDocument/2006/relationships/slideLayout" Target="/ppt/slideLayouts/slideLayout38.xml" Id="R63f3e9909fc9499e" /></Relationships>
</file>

<file path=ppt/slides/_rels/slide7.xml.rels>&#65279;<?xml version="1.0" encoding="utf-8"?><Relationships xmlns="http://schemas.openxmlformats.org/package/2006/relationships"><Relationship Type="http://schemas.openxmlformats.org/officeDocument/2006/relationships/image" Target="/ppt/media/image.png" Id="Rc31b148842354472" /><Relationship Type="http://schemas.openxmlformats.org/officeDocument/2006/relationships/image" Target="/ppt/media/image2.png" Id="R1777e2bd235c4e3c" /><Relationship Type="http://schemas.openxmlformats.org/officeDocument/2006/relationships/image" Target="/ppt/media/image28.png" Id="R204c97857f164da9" /><Relationship Type="http://schemas.openxmlformats.org/officeDocument/2006/relationships/image" Target="/ppt/media/image.tiff" Id="R7960e809509a4d6a" /><Relationship Type="http://schemas.openxmlformats.org/officeDocument/2006/relationships/image" Target="/ppt/media/image2.tiff" Id="R13c58f671d084313" /><Relationship Type="http://schemas.openxmlformats.org/officeDocument/2006/relationships/image" Target="/ppt/media/image3.tiff" Id="R6dd636b310cf4bd9" /><Relationship Type="http://schemas.openxmlformats.org/officeDocument/2006/relationships/image" Target="/ppt/media/image4.tiff" Id="R2eb8f2768d454b2f" /><Relationship Type="http://schemas.openxmlformats.org/officeDocument/2006/relationships/image" Target="/ppt/media/image.jpg" Id="Rd7175122a2704acc" /><Relationship Type="http://schemas.openxmlformats.org/officeDocument/2006/relationships/image" Target="/ppt/media/image5.tiff" Id="Rf1fb46277e6846aa" /><Relationship Type="http://schemas.openxmlformats.org/officeDocument/2006/relationships/image" Target="/ppt/media/image6.tiff" Id="R0dda66f473ce48de" /><Relationship Type="http://schemas.openxmlformats.org/officeDocument/2006/relationships/slideLayout" Target="/ppt/slideLayouts/slideLayout49.xml" Id="R98a4bb6d87194553" /></Relationships>
</file>

<file path=ppt/slides/_rels/slide8.xml.rels>&#65279;<?xml version="1.0" encoding="utf-8"?><Relationships xmlns="http://schemas.openxmlformats.org/package/2006/relationships"><Relationship Type="http://schemas.openxmlformats.org/officeDocument/2006/relationships/image" Target="/ppt/media/image29.png" Id="R74eca1115dec439c" /><Relationship Type="http://schemas.openxmlformats.org/officeDocument/2006/relationships/image" Target="/ppt/media/image30.png" Id="R06845478f250408e" /><Relationship Type="http://schemas.openxmlformats.org/officeDocument/2006/relationships/image" Target="/ppt/media/image31.png" Id="Rdc7d94a752e64755" /><Relationship Type="http://schemas.openxmlformats.org/officeDocument/2006/relationships/image" Target="/ppt/media/image32.png" Id="R3d4782352e56482b" /><Relationship Type="http://schemas.openxmlformats.org/officeDocument/2006/relationships/slideLayout" Target="/ppt/slideLayouts/slideLayout64.xml" Id="Reb7d805739164ba2" /></Relationships>
</file>

<file path=ppt/slides/_rels/slide9.xml.rels>&#65279;<?xml version="1.0" encoding="utf-8"?><Relationships xmlns="http://schemas.openxmlformats.org/package/2006/relationships"><Relationship Type="http://schemas.openxmlformats.org/officeDocument/2006/relationships/image" Target="/ppt/media/image29.png" Id="R86f7360a80364f71" /><Relationship Type="http://schemas.openxmlformats.org/officeDocument/2006/relationships/image" Target="/ppt/media/image30.png" Id="R786eab3f149c46bc" /><Relationship Type="http://schemas.openxmlformats.org/officeDocument/2006/relationships/image" Target="/ppt/media/image33.png" Id="R6f4063a13df84675" /><Relationship Type="http://schemas.openxmlformats.org/officeDocument/2006/relationships/image" Target="/ppt/media/image34.png" Id="Rc1dc2339b41e4f91" /><Relationship Type="http://schemas.openxmlformats.org/officeDocument/2006/relationships/slideLayout" Target="/ppt/slideLayouts/slideLayout64.xml" Id="R4e47d4ce89ee43ab"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e8f0b19b69b2476a">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df7d2b31982c4df1">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5176499" cy="2123658"/>
          </a:xfrm>
          <a:prstGeom prst="rect">
            <a:avLst/>
          </a:prstGeom>
          <a:noFill/>
        </p:spPr>
        <p:txBody>
          <a:bodyPr wrap="square" rtlCol="0">
            <a:spAutoFit/>
          </a:bodyPr>
          <a:lstStyle/>
          <a:p>
            <a:r>
              <a:rPr lang="pt-BR" sz="4400" dirty="0"/>
              <a:t>Autores: Victor Marccel Lino Alves ; Cássio de Pádua Braga; Sérvulo </a:t>
            </a:r>
            <a:r>
              <a:rPr lang="pt-BR" sz="4400" dirty="0" err="1"/>
              <a:t>Wallner</a:t>
            </a:r>
            <a:r>
              <a:rPr lang="pt-BR" sz="4400" dirty="0"/>
              <a:t> Pitangui Filho; Isabela Rodrigues de Oliveira Brito; Victor Augusto Souza </a:t>
            </a:r>
            <a:r>
              <a:rPr lang="pt-BR" sz="4400" dirty="0" err="1"/>
              <a:t>Nébias</a:t>
            </a:r>
            <a:r>
              <a:rPr lang="pt-BR" sz="4400" dirty="0"/>
              <a:t> (Rede </a:t>
            </a:r>
            <a:r>
              <a:rPr lang="pt-BR" sz="4400" dirty="0" err="1"/>
              <a:t>Mater</a:t>
            </a:r>
            <a:r>
              <a:rPr lang="pt-BR" sz="4400" dirty="0"/>
              <a:t> Dei de Saúde)</a:t>
            </a:r>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acc7a1fa1a324ad2">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1727200" y="8115250"/>
            <a:ext cx="24638000" cy="923330"/>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i="0" dirty="0">
                <a:effectLst/>
                <a:latin typeface="Calibri" panose="020F0502020204030204" pitchFamily="34" charset="0"/>
                <a:ea typeface="Calibri" panose="020F0502020204030204" pitchFamily="34" charset="0"/>
                <a:cs typeface="Calibri" panose="020F0502020204030204" pitchFamily="34" charset="0"/>
              </a:rPr>
              <a:t>Fratura-luxação </a:t>
            </a:r>
            <a:r>
              <a:rPr lang="pt-BR" sz="5400" b="1" i="0" dirty="0" err="1">
                <a:effectLst/>
                <a:latin typeface="Calibri" panose="020F0502020204030204" pitchFamily="34" charset="0"/>
                <a:ea typeface="Calibri" panose="020F0502020204030204" pitchFamily="34" charset="0"/>
                <a:cs typeface="Calibri" panose="020F0502020204030204" pitchFamily="34" charset="0"/>
              </a:rPr>
              <a:t>cominuta</a:t>
            </a:r>
            <a:r>
              <a:rPr lang="pt-BR" sz="5400" b="1" i="0" dirty="0">
                <a:effectLst/>
                <a:latin typeface="Calibri" panose="020F0502020204030204" pitchFamily="34" charset="0"/>
                <a:ea typeface="Calibri" panose="020F0502020204030204" pitchFamily="34" charset="0"/>
                <a:cs typeface="Calibri" panose="020F0502020204030204" pitchFamily="34" charset="0"/>
              </a:rPr>
              <a:t> em base da falange média - um relato de caso</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581303" y="11513598"/>
            <a:ext cx="11183526" cy="3970318"/>
          </a:xfrm>
          <a:prstGeom prst="rect">
            <a:avLst/>
          </a:prstGeom>
          <a:noFill/>
        </p:spPr>
        <p:txBody>
          <a:bodyPr wrap="square" rtlCol="0">
            <a:spAutoFit/>
          </a:bodyPr>
          <a:lstStyle/>
          <a:p>
            <a:pPr algn="just"/>
            <a:r>
              <a:rPr lang="pt-BR" sz="3600" b="0" i="0" dirty="0">
                <a:effectLst/>
                <a:latin typeface="Calibri" panose="020F0502020204030204" pitchFamily="34" charset="0"/>
                <a:ea typeface="Calibri" panose="020F0502020204030204" pitchFamily="34" charset="0"/>
                <a:cs typeface="Calibri" panose="020F0502020204030204" pitchFamily="34" charset="0"/>
              </a:rPr>
              <a:t>Fraturas da falange média podem ocorrer por traumas de baixa ou alta energia, geralmente associadas a esportes ou carga axial. Fraturas </a:t>
            </a:r>
            <a:r>
              <a:rPr lang="pt-BR" sz="3600" b="0" i="0" dirty="0" err="1">
                <a:effectLst/>
                <a:latin typeface="Calibri" panose="020F0502020204030204" pitchFamily="34" charset="0"/>
                <a:ea typeface="Calibri" panose="020F0502020204030204" pitchFamily="34" charset="0"/>
                <a:cs typeface="Calibri" panose="020F0502020204030204" pitchFamily="34" charset="0"/>
              </a:rPr>
              <a:t>intra</a:t>
            </a:r>
            <a:r>
              <a:rPr lang="pt-BR" sz="3600" b="0" i="0" dirty="0">
                <a:effectLst/>
                <a:latin typeface="Calibri" panose="020F0502020204030204" pitchFamily="34" charset="0"/>
                <a:ea typeface="Calibri" panose="020F0502020204030204" pitchFamily="34" charset="0"/>
                <a:cs typeface="Calibri" panose="020F0502020204030204" pitchFamily="34" charset="0"/>
              </a:rPr>
              <a:t> ou </a:t>
            </a:r>
            <a:r>
              <a:rPr lang="pt-BR" sz="3600" b="0" i="0" dirty="0" err="1">
                <a:effectLst/>
                <a:latin typeface="Calibri" panose="020F0502020204030204" pitchFamily="34" charset="0"/>
                <a:ea typeface="Calibri" panose="020F0502020204030204" pitchFamily="34" charset="0"/>
                <a:cs typeface="Calibri" panose="020F0502020204030204" pitchFamily="34" charset="0"/>
              </a:rPr>
              <a:t>extra-articulares</a:t>
            </a:r>
            <a:r>
              <a:rPr lang="pt-BR" sz="3600" b="0" i="0" dirty="0">
                <a:effectLst/>
                <a:latin typeface="Calibri" panose="020F0502020204030204" pitchFamily="34" charset="0"/>
                <a:ea typeface="Calibri" panose="020F0502020204030204" pitchFamily="34" charset="0"/>
                <a:cs typeface="Calibri" panose="020F0502020204030204" pitchFamily="34" charset="0"/>
              </a:rPr>
              <a:t> mal manejadas podem evoluir com disfunção, desvios rotacionais e impactos importantes ao paciente. Objetivo: Relatar um caso de fratura da falange média tratada com fixação externa dinâmica, com bom desfecho cirúrgico.</a:t>
            </a:r>
            <a:endParaRPr lang="pt-BR" sz="36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a:extLst>
              <a:ext uri="{FF2B5EF4-FFF2-40B4-BE49-F238E27FC236}">
                <a16:creationId xmlns:a16="http://schemas.microsoft.com/office/drawing/2014/main" id="{67C5046E-C98C-A4A2-C188-F6853C5D42F9}"/>
              </a:ext>
            </a:extLst>
          </p:cNvPr>
          <p:cNvSpPr txBox="1"/>
          <p:nvPr/>
        </p:nvSpPr>
        <p:spPr>
          <a:xfrm>
            <a:off x="1611992" y="23493916"/>
            <a:ext cx="11122147" cy="400110"/>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Imagem 1: Radiografia em perfil do dedo 4 da mão direita evidenciando fratura da base da falange média.</a:t>
            </a: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727200" y="10477391"/>
            <a:ext cx="297793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Introdução</a:t>
            </a:r>
            <a:endParaRPr lang="pt-BR" sz="4000" b="1" dirty="0">
              <a:latin typeface="Calibri" panose="020F0502020204030204" pitchFamily="34" charset="0"/>
              <a:cs typeface="Calibri" panose="020F0502020204030204" pitchFamily="34" charset="0"/>
            </a:endParaRP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581303" y="24796204"/>
            <a:ext cx="11183526" cy="5632311"/>
          </a:xfrm>
          <a:prstGeom prst="rect">
            <a:avLst/>
          </a:prstGeom>
          <a:noFill/>
        </p:spPr>
        <p:txBody>
          <a:bodyPr wrap="square" rtlCol="0">
            <a:spAutoFit/>
          </a:bodyPr>
          <a:lstStyle/>
          <a:p>
            <a:pPr algn="just"/>
            <a:r>
              <a:rPr lang="pt-BR" sz="3600" b="0" i="0" dirty="0">
                <a:effectLst/>
                <a:latin typeface="Calibri" panose="020F0502020204030204" pitchFamily="34" charset="0"/>
                <a:ea typeface="Calibri" panose="020F0502020204030204" pitchFamily="34" charset="0"/>
                <a:cs typeface="Calibri" panose="020F0502020204030204" pitchFamily="34" charset="0"/>
              </a:rPr>
              <a:t>Homem de 44 anos, apresentou dor e limitação funcional após soco em parede. Em radiografia: diagnosticada fratura cominuída intra-articular, acometendo mais de 60% da base </a:t>
            </a:r>
            <a:r>
              <a:rPr lang="pt-BR" sz="3600" b="0" i="0" dirty="0" err="1">
                <a:effectLst/>
                <a:latin typeface="Calibri" panose="020F0502020204030204" pitchFamily="34" charset="0"/>
                <a:ea typeface="Calibri" panose="020F0502020204030204" pitchFamily="34" charset="0"/>
                <a:cs typeface="Calibri" panose="020F0502020204030204" pitchFamily="34" charset="0"/>
              </a:rPr>
              <a:t>volar</a:t>
            </a:r>
            <a:r>
              <a:rPr lang="pt-BR" sz="3600" b="0" i="0" dirty="0">
                <a:effectLst/>
                <a:latin typeface="Calibri" panose="020F0502020204030204" pitchFamily="34" charset="0"/>
                <a:ea typeface="Calibri" panose="020F0502020204030204" pitchFamily="34" charset="0"/>
                <a:cs typeface="Calibri" panose="020F0502020204030204" pitchFamily="34" charset="0"/>
              </a:rPr>
              <a:t> da falange média, com subluxação dorsal. Pela instabilidade, </a:t>
            </a:r>
            <a:r>
              <a:rPr lang="pt-BR" sz="3600" b="0" i="0" dirty="0" err="1">
                <a:effectLst/>
                <a:latin typeface="Calibri" panose="020F0502020204030204" pitchFamily="34" charset="0"/>
                <a:ea typeface="Calibri" panose="020F0502020204030204" pitchFamily="34" charset="0"/>
                <a:cs typeface="Calibri" panose="020F0502020204030204" pitchFamily="34" charset="0"/>
              </a:rPr>
              <a:t>cominuição</a:t>
            </a:r>
            <a:r>
              <a:rPr lang="pt-BR" sz="3600" b="0" i="0" dirty="0">
                <a:effectLst/>
                <a:latin typeface="Calibri" panose="020F0502020204030204" pitchFamily="34" charset="0"/>
                <a:ea typeface="Calibri" panose="020F0502020204030204" pitchFamily="34" charset="0"/>
                <a:cs typeface="Calibri" panose="020F0502020204030204" pitchFamily="34" charset="0"/>
              </a:rPr>
              <a:t> e associação à avulsão da placa </a:t>
            </a:r>
            <a:r>
              <a:rPr lang="pt-BR" sz="3600" b="0" i="0" dirty="0" err="1">
                <a:effectLst/>
                <a:latin typeface="Calibri" panose="020F0502020204030204" pitchFamily="34" charset="0"/>
                <a:ea typeface="Calibri" panose="020F0502020204030204" pitchFamily="34" charset="0"/>
                <a:cs typeface="Calibri" panose="020F0502020204030204" pitchFamily="34" charset="0"/>
              </a:rPr>
              <a:t>volar</a:t>
            </a:r>
            <a:r>
              <a:rPr lang="pt-BR" sz="3600" b="0" i="0" dirty="0">
                <a:effectLst/>
                <a:latin typeface="Calibri" panose="020F0502020204030204" pitchFamily="34" charset="0"/>
                <a:ea typeface="Calibri" panose="020F0502020204030204" pitchFamily="34" charset="0"/>
                <a:cs typeface="Calibri" panose="020F0502020204030204" pitchFamily="34" charset="0"/>
              </a:rPr>
              <a:t>, optou-se por osteossíntese com fixador externo dinâmico tipo Suzuki, com fios de Kirschner inseridos transversalmente na cabeça da falange proximal, base e cabeça da falange média; aplicada tração dinâmica e estimulado ADM precoce</a:t>
            </a:r>
            <a:endParaRPr lang="pt-BR" sz="3600" dirty="0">
              <a:latin typeface="Calibri" panose="020F0502020204030204" pitchFamily="34" charset="0"/>
              <a:ea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727200" y="23963916"/>
            <a:ext cx="345415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Metodologia</a:t>
            </a:r>
            <a:endParaRPr lang="pt-BR" sz="4000" b="1" dirty="0">
              <a:latin typeface="Calibri" panose="020F0502020204030204" pitchFamily="34" charset="0"/>
              <a:cs typeface="Calibri" panose="020F0502020204030204" pitchFamily="34" charset="0"/>
            </a:endParaRPr>
          </a:p>
        </p:txBody>
      </p:sp>
      <p:sp>
        <p:nvSpPr>
          <p:cNvPr id="14" name="CaixaDeTexto 13">
            <a:extLst>
              <a:ext uri="{FF2B5EF4-FFF2-40B4-BE49-F238E27FC236}">
                <a16:creationId xmlns:a16="http://schemas.microsoft.com/office/drawing/2014/main" id="{198F0AF7-F893-96E5-26A1-1D208A777100}"/>
              </a:ext>
            </a:extLst>
          </p:cNvPr>
          <p:cNvSpPr txBox="1"/>
          <p:nvPr/>
        </p:nvSpPr>
        <p:spPr>
          <a:xfrm>
            <a:off x="1843658" y="37023983"/>
            <a:ext cx="9448356" cy="707886"/>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Imagem 2: Radiografia de controle em pós operatório com a utilização de fixador externo</a:t>
            </a:r>
            <a:br>
              <a:rPr lang="pt-BR" sz="2000" dirty="0">
                <a:latin typeface="Calibri" panose="020F0502020204030204" pitchFamily="34" charset="0"/>
                <a:cs typeface="Calibri" panose="020F0502020204030204" pitchFamily="34" charset="0"/>
              </a:rPr>
            </a:br>
            <a:r>
              <a:rPr lang="pt-BR" sz="2000" dirty="0">
                <a:latin typeface="Calibri" panose="020F0502020204030204" pitchFamily="34" charset="0"/>
                <a:cs typeface="Calibri" panose="020F0502020204030204" pitchFamily="34" charset="0"/>
              </a:rPr>
              <a:t> aplicado em falange proximal e média com tração dinâmica.</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4224353" y="11483323"/>
            <a:ext cx="12140846" cy="2862322"/>
          </a:xfrm>
          <a:prstGeom prst="rect">
            <a:avLst/>
          </a:prstGeom>
          <a:noFill/>
        </p:spPr>
        <p:txBody>
          <a:bodyPr wrap="square" rtlCol="0">
            <a:spAutoFit/>
          </a:bodyPr>
          <a:lstStyle/>
          <a:p>
            <a:pPr algn="just"/>
            <a:r>
              <a:rPr lang="pt-BR" sz="3600" b="0" i="0" dirty="0">
                <a:effectLst/>
                <a:latin typeface="Calibri" panose="020F0502020204030204" pitchFamily="34" charset="0"/>
                <a:ea typeface="Calibri" panose="020F0502020204030204" pitchFamily="34" charset="0"/>
                <a:cs typeface="Calibri" panose="020F0502020204030204" pitchFamily="34" charset="0"/>
              </a:rPr>
              <a:t>O paciente tolerou bem o fixador e realizou exercícios adequados. Após 6 semanas, com sinais de consolidação óssea, o fixador foi retirado. Arco de movimento de </a:t>
            </a:r>
            <a:r>
              <a:rPr lang="pt-BR" sz="3600" b="0" i="0" dirty="0" err="1">
                <a:effectLst/>
                <a:latin typeface="Calibri" panose="020F0502020204030204" pitchFamily="34" charset="0"/>
                <a:ea typeface="Calibri" panose="020F0502020204030204" pitchFamily="34" charset="0"/>
                <a:cs typeface="Calibri" panose="020F0502020204030204" pitchFamily="34" charset="0"/>
              </a:rPr>
              <a:t>interfalangeana</a:t>
            </a:r>
            <a:r>
              <a:rPr lang="pt-BR" sz="3600" b="0" i="0" dirty="0">
                <a:effectLst/>
                <a:latin typeface="Calibri" panose="020F0502020204030204" pitchFamily="34" charset="0"/>
                <a:ea typeface="Calibri" panose="020F0502020204030204" pitchFamily="34" charset="0"/>
                <a:cs typeface="Calibri" panose="020F0502020204030204" pitchFamily="34" charset="0"/>
              </a:rPr>
              <a:t> proximal 0-100º, e em seguimento periódico mantida a mobilidade e consolidação óssea. </a:t>
            </a:r>
            <a:endParaRPr lang="pt-BR" sz="3600" dirty="0">
              <a:latin typeface="Calibri" panose="020F0502020204030204" pitchFamily="34" charset="0"/>
              <a:ea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4224353" y="10592904"/>
            <a:ext cx="2970795" cy="830997"/>
          </a:xfrm>
          <a:prstGeom prst="rect">
            <a:avLst/>
          </a:prstGeom>
          <a:noFill/>
        </p:spPr>
        <p:txBody>
          <a:bodyPr wrap="square" rtlCol="0">
            <a:spAutoFit/>
          </a:bodyPr>
          <a:lstStyle/>
          <a:p>
            <a:r>
              <a:rPr lang="pt-BR" sz="4800" b="1" dirty="0">
                <a:latin typeface="Calibri" panose="020F0502020204030204" pitchFamily="34" charset="0"/>
                <a:cs typeface="Calibri" panose="020F0502020204030204" pitchFamily="34" charset="0"/>
              </a:rPr>
              <a:t>Resultados</a:t>
            </a:r>
            <a:endParaRPr lang="pt-BR" sz="4000" b="1" dirty="0">
              <a:latin typeface="Calibri" panose="020F0502020204030204" pitchFamily="34" charset="0"/>
              <a:cs typeface="Calibri" panose="020F0502020204030204" pitchFamily="34" charset="0"/>
            </a:endParaRP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4400209" y="25367015"/>
            <a:ext cx="11964990" cy="2062103"/>
          </a:xfrm>
          <a:prstGeom prst="rect">
            <a:avLst/>
          </a:prstGeom>
          <a:noFill/>
        </p:spPr>
        <p:txBody>
          <a:bodyPr wrap="square" rtlCol="0">
            <a:spAutoFit/>
          </a:bodyPr>
          <a:lstStyle/>
          <a:p>
            <a:pPr algn="just"/>
            <a:r>
              <a:rPr lang="pt-BR" sz="3200" b="0" i="0" dirty="0">
                <a:effectLst/>
                <a:latin typeface="Open Sans" panose="020B0606030504020204" pitchFamily="34" charset="0"/>
              </a:rPr>
              <a:t>Fraturas desse padrão exigem diagnóstico e intervenção rápidos. A síntese proposta permite redução por </a:t>
            </a:r>
            <a:r>
              <a:rPr lang="pt-BR" sz="3200" b="0" i="0" dirty="0" err="1">
                <a:effectLst/>
                <a:latin typeface="Open Sans" panose="020B0606030504020204" pitchFamily="34" charset="0"/>
              </a:rPr>
              <a:t>ligamentotaxia</a:t>
            </a:r>
            <a:r>
              <a:rPr lang="pt-BR" sz="3200" b="0" i="0" dirty="0">
                <a:effectLst/>
                <a:latin typeface="Open Sans" panose="020B0606030504020204" pitchFamily="34" charset="0"/>
              </a:rPr>
              <a:t> e preserva a mobilidade articular precoce, reduzindo complicações funcionais.</a:t>
            </a:r>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4400209" y="24481365"/>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4400209" y="28913987"/>
            <a:ext cx="12140846" cy="2062103"/>
          </a:xfrm>
          <a:prstGeom prst="rect">
            <a:avLst/>
          </a:prstGeom>
          <a:noFill/>
        </p:spPr>
        <p:txBody>
          <a:bodyPr wrap="square" rtlCol="0">
            <a:spAutoFit/>
          </a:bodyPr>
          <a:lstStyle/>
          <a:p>
            <a:pPr algn="just"/>
            <a:r>
              <a:rPr lang="pt-BR" sz="3200" b="0" i="0" dirty="0">
                <a:effectLst/>
                <a:latin typeface="Open Sans" panose="020B0606030504020204" pitchFamily="34" charset="0"/>
              </a:rPr>
              <a:t> A fixação externa dinâmica é eficaz em fraturas-luxações da falange média, com bons resultados funcionais, baixo custo e mínimo trauma a partes moles.</a:t>
            </a: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312044" y="27794658"/>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4412275" y="32595691"/>
            <a:ext cx="12140846" cy="3416320"/>
          </a:xfrm>
          <a:prstGeom prst="rect">
            <a:avLst/>
          </a:prstGeom>
          <a:noFill/>
        </p:spPr>
        <p:txBody>
          <a:bodyPr wrap="square" rtlCol="0">
            <a:spAutoFit/>
          </a:bodyPr>
          <a:lstStyle/>
          <a:p>
            <a:pPr algn="just"/>
            <a:r>
              <a:rPr lang="pt-BR" sz="2400" dirty="0">
                <a:latin typeface="Calibri" panose="020F0502020204030204" pitchFamily="34" charset="0"/>
                <a:ea typeface="Calibri" panose="020F0502020204030204" pitchFamily="34" charset="0"/>
                <a:cs typeface="Calibri" panose="020F0502020204030204" pitchFamily="34" charset="0"/>
              </a:rPr>
              <a:t>1-) </a:t>
            </a:r>
            <a:r>
              <a:rPr lang="en-US" sz="2400" b="0" i="0" u="none" strike="noStrike" baseline="0" dirty="0">
                <a:latin typeface="Calibri" panose="020F0502020204030204" pitchFamily="34" charset="0"/>
                <a:ea typeface="Calibri" panose="020F0502020204030204" pitchFamily="34" charset="0"/>
                <a:cs typeface="Calibri" panose="020F0502020204030204" pitchFamily="34" charset="0"/>
              </a:rPr>
              <a:t>10. Allison DM. Fractures of the base of the middle phalanx treated by a dynamic external fixation device. </a:t>
            </a:r>
            <a:r>
              <a:rPr lang="en-US" sz="2400" b="0" i="1" u="none" strike="noStrike" baseline="0" dirty="0">
                <a:latin typeface="Calibri" panose="020F0502020204030204" pitchFamily="34" charset="0"/>
                <a:ea typeface="Calibri" panose="020F0502020204030204" pitchFamily="34" charset="0"/>
                <a:cs typeface="Calibri" panose="020F0502020204030204" pitchFamily="34" charset="0"/>
              </a:rPr>
              <a:t>J Hand Surg Br</a:t>
            </a:r>
            <a:r>
              <a:rPr lang="en-US" sz="2400" b="0" i="0" u="none" strike="noStrike" baseline="0" dirty="0">
                <a:latin typeface="Calibri" panose="020F0502020204030204" pitchFamily="34" charset="0"/>
                <a:ea typeface="Calibri" panose="020F0502020204030204" pitchFamily="34" charset="0"/>
                <a:cs typeface="Calibri" panose="020F0502020204030204" pitchFamily="34" charset="0"/>
              </a:rPr>
              <a:t>. 1996;21(3):305–310.</a:t>
            </a:r>
          </a:p>
          <a:p>
            <a:pPr algn="l"/>
            <a:r>
              <a:rPr lang="pt-BR" sz="2400" dirty="0">
                <a:latin typeface="Calibri" panose="020F0502020204030204" pitchFamily="34" charset="0"/>
                <a:ea typeface="Calibri" panose="020F0502020204030204" pitchFamily="34" charset="0"/>
                <a:cs typeface="Calibri" panose="020F0502020204030204" pitchFamily="34" charset="0"/>
              </a:rPr>
              <a:t>2-)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Gaul</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JS Jr., Rosenberg SN.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Fracture-dislocation</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of</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the</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middle</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phalanx</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at</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the</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proximal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interphalangeal</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joint: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repair</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with</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simple</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intradigital</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400" b="0" i="0" u="none" strike="noStrike" baseline="0" dirty="0" err="1">
                <a:latin typeface="Calibri" panose="020F0502020204030204" pitchFamily="34" charset="0"/>
                <a:ea typeface="Calibri" panose="020F0502020204030204" pitchFamily="34" charset="0"/>
                <a:cs typeface="Calibri" panose="020F0502020204030204" pitchFamily="34" charset="0"/>
              </a:rPr>
              <a:t>traction-fixation</a:t>
            </a:r>
            <a:r>
              <a:rPr lang="pt-BR" sz="2400" b="0" i="0" u="none" strike="noStrike" baseline="0" dirty="0">
                <a:latin typeface="Calibri" panose="020F0502020204030204" pitchFamily="34" charset="0"/>
                <a:ea typeface="Calibri" panose="020F0502020204030204" pitchFamily="34" charset="0"/>
                <a:cs typeface="Calibri" panose="020F0502020204030204" pitchFamily="34" charset="0"/>
              </a:rPr>
              <a:t> device. </a:t>
            </a:r>
            <a:r>
              <a:rPr lang="pt-BR" sz="2400" b="0" i="1" u="none" strike="noStrike" baseline="0" dirty="0">
                <a:latin typeface="Calibri" panose="020F0502020204030204" pitchFamily="34" charset="0"/>
                <a:ea typeface="Calibri" panose="020F0502020204030204" pitchFamily="34" charset="0"/>
                <a:cs typeface="Calibri" panose="020F0502020204030204" pitchFamily="34" charset="0"/>
              </a:rPr>
              <a:t>Am J </a:t>
            </a:r>
            <a:r>
              <a:rPr lang="pt-BR" sz="2400" b="0" i="1" u="none" strike="noStrike" baseline="0" dirty="0" err="1">
                <a:latin typeface="Calibri" panose="020F0502020204030204" pitchFamily="34" charset="0"/>
                <a:ea typeface="Calibri" panose="020F0502020204030204" pitchFamily="34" charset="0"/>
                <a:cs typeface="Calibri" panose="020F0502020204030204" pitchFamily="34" charset="0"/>
              </a:rPr>
              <a:t>Orthop</a:t>
            </a:r>
            <a:endParaRPr lang="pt-BR" sz="2400" b="0" i="1"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2400" b="0" i="1" u="none" strike="noStrike" baseline="0" dirty="0">
                <a:latin typeface="Calibri" panose="020F0502020204030204" pitchFamily="34" charset="0"/>
                <a:ea typeface="Calibri" panose="020F0502020204030204" pitchFamily="34" charset="0"/>
                <a:cs typeface="Calibri" panose="020F0502020204030204" pitchFamily="34" charset="0"/>
              </a:rPr>
              <a:t>(Belle Mead NJ)</a:t>
            </a:r>
            <a:r>
              <a:rPr lang="en-US" sz="2400" b="0" i="0" u="none" strike="noStrike" baseline="0" dirty="0">
                <a:latin typeface="Calibri" panose="020F0502020204030204" pitchFamily="34" charset="0"/>
                <a:ea typeface="Calibri" panose="020F0502020204030204" pitchFamily="34" charset="0"/>
                <a:cs typeface="Calibri" panose="020F0502020204030204" pitchFamily="34" charset="0"/>
              </a:rPr>
              <a:t>. 1998;27(10):682–688</a:t>
            </a:r>
          </a:p>
          <a:p>
            <a:pPr algn="l"/>
            <a:r>
              <a:rPr lang="pt-BR" sz="2400" dirty="0">
                <a:latin typeface="Calibri" panose="020F0502020204030204" pitchFamily="34" charset="0"/>
                <a:ea typeface="Calibri" panose="020F0502020204030204" pitchFamily="34" charset="0"/>
                <a:cs typeface="Calibri" panose="020F0502020204030204" pitchFamily="34" charset="0"/>
              </a:rPr>
              <a:t>3-) </a:t>
            </a:r>
            <a:r>
              <a:rPr lang="en-US" sz="2400" b="0" i="0" u="none" strike="noStrike" baseline="0" dirty="0">
                <a:latin typeface="Calibri" panose="020F0502020204030204" pitchFamily="34" charset="0"/>
                <a:ea typeface="Calibri" panose="020F0502020204030204" pitchFamily="34" charset="0"/>
                <a:cs typeface="Calibri" panose="020F0502020204030204" pitchFamily="34" charset="0"/>
              </a:rPr>
              <a:t>Hamilton LC. The acute management of unstable intra-articular fractures of the base of the middle phalanx: a systematic review. </a:t>
            </a:r>
            <a:r>
              <a:rPr lang="en-US" sz="2400" b="0" i="1" u="none" strike="noStrike" baseline="0" dirty="0">
                <a:latin typeface="Calibri" panose="020F0502020204030204" pitchFamily="34" charset="0"/>
                <a:ea typeface="Calibri" panose="020F0502020204030204" pitchFamily="34" charset="0"/>
                <a:cs typeface="Calibri" panose="020F0502020204030204" pitchFamily="34" charset="0"/>
              </a:rPr>
              <a:t>J Hand Surg Asian Pac Vol</a:t>
            </a:r>
            <a:r>
              <a:rPr lang="en-US" sz="2400" b="0" i="0" u="none" strike="noStrike" baseline="0" dirty="0">
                <a:latin typeface="Calibri" panose="020F0502020204030204" pitchFamily="34" charset="0"/>
                <a:ea typeface="Calibri" panose="020F0502020204030204" pitchFamily="34" charset="0"/>
                <a:cs typeface="Calibri" panose="020F0502020204030204" pitchFamily="34" charset="0"/>
              </a:rPr>
              <a:t>. 2018;23(4):441–449.</a:t>
            </a:r>
            <a:endParaRPr lang="pt-BR" sz="2400" dirty="0">
              <a:latin typeface="Calibri" panose="020F0502020204030204" pitchFamily="34" charset="0"/>
              <a:ea typeface="Calibri" panose="020F0502020204030204" pitchFamily="34" charset="0"/>
              <a:cs typeface="Calibri" panose="020F0502020204030204" pitchFamily="34" charset="0"/>
            </a:endParaRPr>
          </a:p>
          <a:p>
            <a:pPr algn="just"/>
            <a:endParaRPr lang="pt-BR" sz="2400" dirty="0">
              <a:latin typeface="Calibri" panose="020F0502020204030204" pitchFamily="34" charset="0"/>
              <a:ea typeface="Calibri" panose="020F0502020204030204" pitchFamily="34" charset="0"/>
              <a:cs typeface="Calibri" panose="020F0502020204030204" pitchFamily="34" charset="0"/>
            </a:endParaRPr>
          </a:p>
          <a:p>
            <a:pPr algn="just"/>
            <a:endParaRPr lang="pt-BR" sz="2400" dirty="0">
              <a:latin typeface="Calibri" panose="020F0502020204030204" pitchFamily="34" charset="0"/>
              <a:ea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312044" y="31407174"/>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17" name="Imagem 16">
            <a:extLst>
              <a:ext uri="{FF2B5EF4-FFF2-40B4-BE49-F238E27FC236}">
                <a16:creationId xmlns:a16="http://schemas.microsoft.com/office/drawing/2014/main" id="{E66D2F3D-20BC-026A-CCE4-DA5AD281DCB8}"/>
              </a:ext>
            </a:extLst>
          </p:cNvPr>
          <p:cNvPicPr>
            <a:picLocks noChangeAspect="1"/>
          </p:cNvPicPr>
          <p:nvPr/>
        </p:nvPicPr>
        <p:blipFill>
          <a:blip r:embed="R6b30bc06ab904527"/>
          <a:srcRect t="16847"/>
          <a:stretch/>
        </p:blipFill>
        <p:spPr>
          <a:xfrm>
            <a:off x="3428999" y="15729461"/>
            <a:ext cx="6959601" cy="7694565"/>
          </a:xfrm>
          <a:prstGeom prst="rect">
            <a:avLst/>
          </a:prstGeom>
        </p:spPr>
      </p:pic>
      <p:pic>
        <p:nvPicPr>
          <p:cNvPr id="28" name="Imagem 27">
            <a:extLst>
              <a:ext uri="{FF2B5EF4-FFF2-40B4-BE49-F238E27FC236}">
                <a16:creationId xmlns:a16="http://schemas.microsoft.com/office/drawing/2014/main" id="{F8C760A5-5C6D-BB34-B0CE-D5813B59BCDD}"/>
              </a:ext>
            </a:extLst>
          </p:cNvPr>
          <p:cNvPicPr>
            <a:picLocks noChangeAspect="1"/>
          </p:cNvPicPr>
          <p:nvPr/>
        </p:nvPicPr>
        <p:blipFill>
          <a:blip r:embed="R41c2763b49b5431e"/>
          <a:srcRect t="19749"/>
          <a:stretch/>
        </p:blipFill>
        <p:spPr>
          <a:xfrm>
            <a:off x="2656454" y="30898515"/>
            <a:ext cx="8544946" cy="5984346"/>
          </a:xfrm>
          <a:prstGeom prst="rect">
            <a:avLst/>
          </a:prstGeom>
        </p:spPr>
      </p:pic>
      <p:pic>
        <p:nvPicPr>
          <p:cNvPr id="30" name="Imagem 29">
            <a:extLst>
              <a:ext uri="{FF2B5EF4-FFF2-40B4-BE49-F238E27FC236}">
                <a16:creationId xmlns:a16="http://schemas.microsoft.com/office/drawing/2014/main" id="{76C5D987-76E3-11E0-A1EE-878E5A14A9EA}"/>
              </a:ext>
            </a:extLst>
          </p:cNvPr>
          <p:cNvPicPr>
            <a:picLocks noChangeAspect="1"/>
          </p:cNvPicPr>
          <p:nvPr/>
        </p:nvPicPr>
        <p:blipFill>
          <a:blip r:embed="R9e2b3030dc5542ac"/>
          <a:stretch>
            <a:fillRect/>
          </a:stretch>
        </p:blipFill>
        <p:spPr>
          <a:xfrm>
            <a:off x="14390353" y="14740748"/>
            <a:ext cx="5487433" cy="8577830"/>
          </a:xfrm>
          <a:prstGeom prst="rect">
            <a:avLst/>
          </a:prstGeom>
        </p:spPr>
      </p:pic>
      <p:pic>
        <p:nvPicPr>
          <p:cNvPr id="32" name="Imagem 31">
            <a:extLst>
              <a:ext uri="{FF2B5EF4-FFF2-40B4-BE49-F238E27FC236}">
                <a16:creationId xmlns:a16="http://schemas.microsoft.com/office/drawing/2014/main" id="{0BA8E42B-C73A-19F7-622B-4AF42F7A104D}"/>
              </a:ext>
            </a:extLst>
          </p:cNvPr>
          <p:cNvPicPr>
            <a:picLocks noChangeAspect="1"/>
          </p:cNvPicPr>
          <p:nvPr/>
        </p:nvPicPr>
        <p:blipFill>
          <a:blip r:embed="R173f9d4ed59f4b11"/>
          <a:stretch>
            <a:fillRect/>
          </a:stretch>
        </p:blipFill>
        <p:spPr>
          <a:xfrm rot="5400000">
            <a:off x="20935231" y="13816526"/>
            <a:ext cx="4498458" cy="6389994"/>
          </a:xfrm>
          <a:prstGeom prst="rect">
            <a:avLst/>
          </a:prstGeom>
        </p:spPr>
      </p:pic>
      <p:pic>
        <p:nvPicPr>
          <p:cNvPr id="34" name="Imagem 33">
            <a:extLst>
              <a:ext uri="{FF2B5EF4-FFF2-40B4-BE49-F238E27FC236}">
                <a16:creationId xmlns:a16="http://schemas.microsoft.com/office/drawing/2014/main" id="{7C87FDD8-862D-5907-C5E1-722901150103}"/>
              </a:ext>
            </a:extLst>
          </p:cNvPr>
          <p:cNvPicPr>
            <a:picLocks noChangeAspect="1"/>
          </p:cNvPicPr>
          <p:nvPr/>
        </p:nvPicPr>
        <p:blipFill>
          <a:blip r:embed="R713cd5aee5054a0f"/>
          <a:stretch>
            <a:fillRect/>
          </a:stretch>
        </p:blipFill>
        <p:spPr>
          <a:xfrm rot="5400000">
            <a:off x="21213320" y="18548917"/>
            <a:ext cx="4030317" cy="5487433"/>
          </a:xfrm>
          <a:prstGeom prst="rect">
            <a:avLst/>
          </a:prstGeom>
        </p:spPr>
      </p:pic>
      <p:sp>
        <p:nvSpPr>
          <p:cNvPr id="37" name="CaixaDeTexto 36">
            <a:extLst>
              <a:ext uri="{FF2B5EF4-FFF2-40B4-BE49-F238E27FC236}">
                <a16:creationId xmlns:a16="http://schemas.microsoft.com/office/drawing/2014/main" id="{54EF3849-A40D-33A3-1FCE-2B9639A58B73}"/>
              </a:ext>
            </a:extLst>
          </p:cNvPr>
          <p:cNvSpPr txBox="1"/>
          <p:nvPr/>
        </p:nvSpPr>
        <p:spPr>
          <a:xfrm>
            <a:off x="14400209" y="23647627"/>
            <a:ext cx="11728532" cy="707886"/>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Imagem 3:  fig. A controle pós operatório tardio evidenciando consolidação óssea. </a:t>
            </a:r>
            <a:r>
              <a:rPr lang="pt-BR" sz="2000" dirty="0" err="1">
                <a:latin typeface="Calibri" panose="020F0502020204030204" pitchFamily="34" charset="0"/>
                <a:cs typeface="Calibri" panose="020F0502020204030204" pitchFamily="34" charset="0"/>
              </a:rPr>
              <a:t>Figs</a:t>
            </a:r>
            <a:r>
              <a:rPr lang="pt-BR" sz="2000" dirty="0">
                <a:latin typeface="Calibri" panose="020F0502020204030204" pitchFamily="34" charset="0"/>
                <a:cs typeface="Calibri" panose="020F0502020204030204" pitchFamily="34" charset="0"/>
              </a:rPr>
              <a:t> B e C: boa mobilidade e </a:t>
            </a:r>
            <a:br>
              <a:rPr lang="pt-BR" sz="2000" dirty="0">
                <a:latin typeface="Calibri" panose="020F0502020204030204" pitchFamily="34" charset="0"/>
                <a:cs typeface="Calibri" panose="020F0502020204030204" pitchFamily="34" charset="0"/>
              </a:rPr>
            </a:br>
            <a:r>
              <a:rPr lang="pt-BR" sz="2000" dirty="0">
                <a:latin typeface="Calibri" panose="020F0502020204030204" pitchFamily="34" charset="0"/>
                <a:cs typeface="Calibri" panose="020F0502020204030204" pitchFamily="34" charset="0"/>
              </a:rPr>
              <a:t>alinhamento de dedo acometido em pós operatório.</a:t>
            </a:r>
          </a:p>
        </p:txBody>
      </p:sp>
      <p:sp>
        <p:nvSpPr>
          <p:cNvPr id="38" name="Retângulo 37">
            <a:extLst>
              <a:ext uri="{FF2B5EF4-FFF2-40B4-BE49-F238E27FC236}">
                <a16:creationId xmlns:a16="http://schemas.microsoft.com/office/drawing/2014/main" id="{B6DC2944-2B5B-FB6E-9146-A8B1C807B80D}"/>
              </a:ext>
            </a:extLst>
          </p:cNvPr>
          <p:cNvSpPr/>
          <p:nvPr/>
        </p:nvSpPr>
        <p:spPr>
          <a:xfrm>
            <a:off x="19248120" y="22524720"/>
            <a:ext cx="518160" cy="7019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ln w="0"/>
                <a:solidFill>
                  <a:schemeClr val="tx1"/>
                </a:solidFill>
                <a:effectLst>
                  <a:outerShdw blurRad="38100" dist="19050" dir="2700000" algn="tl" rotWithShape="0">
                    <a:schemeClr val="dk1">
                      <a:alpha val="40000"/>
                    </a:schemeClr>
                  </a:outerShdw>
                </a:effectLst>
              </a:rPr>
              <a:t>A</a:t>
            </a:r>
          </a:p>
        </p:txBody>
      </p:sp>
      <p:sp>
        <p:nvSpPr>
          <p:cNvPr id="39" name="Retângulo 38">
            <a:extLst>
              <a:ext uri="{FF2B5EF4-FFF2-40B4-BE49-F238E27FC236}">
                <a16:creationId xmlns:a16="http://schemas.microsoft.com/office/drawing/2014/main" id="{89A7BE12-7DB3-456F-35C9-818836EAEA35}"/>
              </a:ext>
            </a:extLst>
          </p:cNvPr>
          <p:cNvSpPr/>
          <p:nvPr/>
        </p:nvSpPr>
        <p:spPr>
          <a:xfrm>
            <a:off x="20571376" y="22416539"/>
            <a:ext cx="518160" cy="7019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ln w="0"/>
                <a:solidFill>
                  <a:schemeClr val="tx1"/>
                </a:solidFill>
                <a:effectLst>
                  <a:outerShdw blurRad="38100" dist="19050" dir="2700000" algn="tl" rotWithShape="0">
                    <a:schemeClr val="dk1">
                      <a:alpha val="40000"/>
                    </a:schemeClr>
                  </a:outerShdw>
                </a:effectLst>
              </a:rPr>
              <a:t>C</a:t>
            </a:r>
          </a:p>
        </p:txBody>
      </p:sp>
      <p:sp>
        <p:nvSpPr>
          <p:cNvPr id="40" name="Retângulo 39">
            <a:extLst>
              <a:ext uri="{FF2B5EF4-FFF2-40B4-BE49-F238E27FC236}">
                <a16:creationId xmlns:a16="http://schemas.microsoft.com/office/drawing/2014/main" id="{47416AAD-4801-84BE-798C-65EA6B4ECBA9}"/>
              </a:ext>
            </a:extLst>
          </p:cNvPr>
          <p:cNvSpPr/>
          <p:nvPr/>
        </p:nvSpPr>
        <p:spPr>
          <a:xfrm>
            <a:off x="20053216" y="18470278"/>
            <a:ext cx="518160" cy="7019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ln w="0"/>
                <a:solidFill>
                  <a:schemeClr val="tx1"/>
                </a:solidFill>
                <a:effectLst>
                  <a:outerShdw blurRad="38100" dist="19050" dir="2700000" algn="tl" rotWithShape="0">
                    <a:schemeClr val="dk1">
                      <a:alpha val="40000"/>
                    </a:schemeClr>
                  </a:outerShdw>
                </a:effectLst>
              </a:rPr>
              <a:t>B</a:t>
            </a:r>
          </a:p>
        </p:txBody>
      </p:sp>
    </p:spTree>
    <p:extLst>
      <p:ext uri="{BB962C8B-B14F-4D97-AF65-F5344CB8AC3E}">
        <p14:creationId xmlns:p14="http://schemas.microsoft.com/office/powerpoint/2010/main" val="3207035691"/>
      </p:ext>
    </p:extLst>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Interface gráfica do usuário  Descrição gerada automaticamente com confiança baixa"/>
          <p:cNvSpPr/>
          <p:nvPr/>
        </p:nvSpPr>
        <p:spPr>
          <a:xfrm flipH="false" flipV="false" rot="0">
            <a:off x="-12702" y="0"/>
            <a:ext cx="28805717" cy="4693272"/>
          </a:xfrm>
          <a:custGeom>
            <a:avLst/>
            <a:gdLst/>
            <a:ahLst/>
            <a:cxnLst/>
            <a:rect r="r" b="b" t="t" l="l"/>
            <a:pathLst>
              <a:path h="4692410" w="28800425">
                <a:moveTo>
                  <a:pt x="0" y="0"/>
                </a:moveTo>
                <a:lnTo>
                  <a:pt x="28800425" y="0"/>
                </a:lnTo>
                <a:lnTo>
                  <a:pt x="28800425" y="4692410"/>
                </a:lnTo>
                <a:lnTo>
                  <a:pt x="0" y="4692410"/>
                </a:lnTo>
                <a:lnTo>
                  <a:pt x="0" y="0"/>
                </a:lnTo>
                <a:close/>
              </a:path>
            </a:pathLst>
          </a:custGeom>
          <a:blipFill>
            <a:blip r:embed="R8d2b38e83a104ae8"/>
            <a:stretch>
              <a:fillRect l="0" t="-22" r="0" b="-22"/>
            </a:stretch>
          </a:blipFill>
        </p:spPr>
      </p:sp>
      <p:sp>
        <p:nvSpPr>
          <p:cNvPr name="Freeform 3" id="3"/>
          <p:cNvSpPr/>
          <p:nvPr/>
        </p:nvSpPr>
        <p:spPr>
          <a:xfrm flipH="false" flipV="false" rot="0">
            <a:off x="-2" y="39864473"/>
            <a:ext cx="28805717" cy="3181671"/>
          </a:xfrm>
          <a:custGeom>
            <a:avLst/>
            <a:gdLst/>
            <a:ahLst/>
            <a:cxnLst/>
            <a:rect r="r" b="b" t="t" l="l"/>
            <a:pathLst>
              <a:path h="3181087" w="28800425">
                <a:moveTo>
                  <a:pt x="0" y="0"/>
                </a:moveTo>
                <a:lnTo>
                  <a:pt x="28800425" y="0"/>
                </a:lnTo>
                <a:lnTo>
                  <a:pt x="28800425" y="3181087"/>
                </a:lnTo>
                <a:lnTo>
                  <a:pt x="0" y="3181087"/>
                </a:lnTo>
                <a:lnTo>
                  <a:pt x="0" y="0"/>
                </a:lnTo>
                <a:close/>
              </a:path>
            </a:pathLst>
          </a:custGeom>
          <a:blipFill>
            <a:blip r:embed="Ra9e6ace0cd8f4d2e"/>
            <a:stretch>
              <a:fillRect l="-21" t="0" r="-21" b="0"/>
            </a:stretch>
          </a:blipFill>
        </p:spPr>
      </p:sp>
      <p:sp>
        <p:nvSpPr>
          <p:cNvPr name="Freeform 4" id="4"/>
          <p:cNvSpPr/>
          <p:nvPr/>
        </p:nvSpPr>
        <p:spPr>
          <a:xfrm flipH="false" flipV="false" rot="0">
            <a:off x="16855635" y="12172040"/>
            <a:ext cx="11219998" cy="9243748"/>
          </a:xfrm>
          <a:custGeom>
            <a:avLst/>
            <a:gdLst/>
            <a:ahLst/>
            <a:cxnLst/>
            <a:rect r="r" b="b" t="t" l="l"/>
            <a:pathLst>
              <a:path h="9242050" w="11217937">
                <a:moveTo>
                  <a:pt x="0" y="0"/>
                </a:moveTo>
                <a:lnTo>
                  <a:pt x="11217937" y="0"/>
                </a:lnTo>
                <a:lnTo>
                  <a:pt x="11217937" y="9242050"/>
                </a:lnTo>
                <a:lnTo>
                  <a:pt x="0" y="9242050"/>
                </a:lnTo>
                <a:lnTo>
                  <a:pt x="0" y="0"/>
                </a:lnTo>
                <a:close/>
              </a:path>
            </a:pathLst>
          </a:custGeom>
          <a:blipFill>
            <a:blip r:embed="R75f573e35ab34aa0"/>
            <a:stretch>
              <a:fillRect l="0" t="0" r="0" b="0"/>
            </a:stretch>
          </a:blipFill>
        </p:spPr>
      </p:sp>
      <p:sp>
        <p:nvSpPr>
          <p:cNvPr name="Freeform 5" id="5"/>
          <p:cNvSpPr/>
          <p:nvPr/>
        </p:nvSpPr>
        <p:spPr>
          <a:xfrm flipH="false" flipV="false" rot="0">
            <a:off x="16225317" y="21952837"/>
            <a:ext cx="11850316" cy="7122833"/>
          </a:xfrm>
          <a:custGeom>
            <a:avLst/>
            <a:gdLst/>
            <a:ahLst/>
            <a:cxnLst/>
            <a:rect r="r" b="b" t="t" l="l"/>
            <a:pathLst>
              <a:path h="7121525" w="11848139">
                <a:moveTo>
                  <a:pt x="0" y="0"/>
                </a:moveTo>
                <a:lnTo>
                  <a:pt x="11848139" y="0"/>
                </a:lnTo>
                <a:lnTo>
                  <a:pt x="11848139" y="7121525"/>
                </a:lnTo>
                <a:lnTo>
                  <a:pt x="0" y="7121525"/>
                </a:lnTo>
                <a:lnTo>
                  <a:pt x="0" y="0"/>
                </a:lnTo>
                <a:close/>
              </a:path>
            </a:pathLst>
          </a:custGeom>
          <a:blipFill>
            <a:blip r:embed="R18d5ac298a6d4322"/>
            <a:stretch>
              <a:fillRect l="0" t="0" r="0" b="0"/>
            </a:stretch>
          </a:blipFill>
        </p:spPr>
      </p:sp>
      <p:sp>
        <p:nvSpPr>
          <p:cNvPr name="TextBox 6" id="6"/>
          <p:cNvSpPr txBox="true"/>
          <p:nvPr/>
        </p:nvSpPr>
        <p:spPr>
          <a:xfrm rot="0">
            <a:off x="1464738" y="747072"/>
            <a:ext cx="2830398" cy="863758"/>
          </a:xfrm>
          <a:prstGeom prst="rect">
            <a:avLst/>
          </a:prstGeom>
        </p:spPr>
        <p:txBody>
          <a:bodyPr anchor="t" rtlCol="false" tIns="0" lIns="0" bIns="0" rIns="0">
            <a:spAutoFit/>
          </a:bodyPr>
          <a:lstStyle/>
          <a:p>
            <a:pPr algn="ctr">
              <a:lnSpc>
                <a:spcPts val="7000"/>
              </a:lnSpc>
            </a:pPr>
            <a:r>
              <a:rPr lang="en-US" sz="5000" b="true">
                <a:solidFill>
                  <a:srgbClr val="000000"/>
                </a:solidFill>
                <a:latin typeface="Open Sans Bold"/>
                <a:ea typeface="Open Sans Bold"/>
                <a:cs typeface="Open Sans Bold"/>
                <a:sym typeface="Open Sans Bold"/>
              </a:rPr>
              <a:t>COD1907</a:t>
            </a:r>
          </a:p>
        </p:txBody>
      </p:sp>
      <p:sp>
        <p:nvSpPr>
          <p:cNvPr name="TextBox 7" id="7"/>
          <p:cNvSpPr txBox="true"/>
          <p:nvPr/>
        </p:nvSpPr>
        <p:spPr>
          <a:xfrm rot="0">
            <a:off x="688309" y="4827260"/>
            <a:ext cx="27422746" cy="1785313"/>
          </a:xfrm>
          <a:prstGeom prst="rect">
            <a:avLst/>
          </a:prstGeom>
        </p:spPr>
        <p:txBody>
          <a:bodyPr anchor="t" rtlCol="false" tIns="0" lIns="0" bIns="0" rIns="0">
            <a:spAutoFit/>
          </a:bodyPr>
          <a:lstStyle/>
          <a:p>
            <a:pPr algn="ctr">
              <a:lnSpc>
                <a:spcPts val="7139"/>
              </a:lnSpc>
            </a:pPr>
            <a:r>
              <a:rPr lang="en-US" b="true" sz="5099">
                <a:solidFill>
                  <a:srgbClr val="000000"/>
                </a:solidFill>
                <a:latin typeface="Open Sans Bold"/>
                <a:ea typeface="Open Sans Bold"/>
                <a:cs typeface="Open Sans Bold"/>
                <a:sym typeface="Open Sans Bold"/>
              </a:rPr>
              <a:t>COMPLICAÇÕES PÓS-TRAUMÁTIC</a:t>
            </a:r>
            <a:r>
              <a:rPr lang="en-US" b="true" sz="5099">
                <a:solidFill>
                  <a:srgbClr val="000000"/>
                </a:solidFill>
                <a:latin typeface="Open Sans Bold"/>
                <a:ea typeface="Open Sans Bold"/>
                <a:cs typeface="Open Sans Bold"/>
                <a:sym typeface="Open Sans Bold"/>
              </a:rPr>
              <a:t>AS NO TORNOZELO: DIAGNÓSTICO E MANEJO DE INSTABILIDADES CRÔNICAS</a:t>
            </a:r>
          </a:p>
        </p:txBody>
      </p:sp>
      <p:sp>
        <p:nvSpPr>
          <p:cNvPr name="TextBox 8" id="8"/>
          <p:cNvSpPr txBox="true"/>
          <p:nvPr/>
        </p:nvSpPr>
        <p:spPr>
          <a:xfrm rot="0">
            <a:off x="509265" y="6708938"/>
            <a:ext cx="27793112" cy="1501416"/>
          </a:xfrm>
          <a:prstGeom prst="rect">
            <a:avLst/>
          </a:prstGeom>
        </p:spPr>
        <p:txBody>
          <a:bodyPr anchor="t" rtlCol="false" tIns="0" lIns="0" bIns="0" rIns="0">
            <a:spAutoFit/>
          </a:bodyPr>
          <a:lstStyle/>
          <a:p>
            <a:pPr algn="l">
              <a:lnSpc>
                <a:spcPts val="5459"/>
              </a:lnSpc>
            </a:pPr>
            <a:r>
              <a:rPr lang="en-US" sz="3899" b="true">
                <a:solidFill>
                  <a:srgbClr val="000000"/>
                </a:solidFill>
                <a:latin typeface="Open Sans Bold"/>
                <a:ea typeface="Open Sans Bold"/>
                <a:cs typeface="Open Sans Bold"/>
                <a:sym typeface="Open Sans Bold"/>
              </a:rPr>
              <a:t>João</a:t>
            </a:r>
            <a:r>
              <a:rPr lang="en-US" sz="3899" b="true">
                <a:solidFill>
                  <a:srgbClr val="000000"/>
                </a:solidFill>
                <a:latin typeface="Open Sans Bold"/>
                <a:ea typeface="Open Sans Bold"/>
                <a:cs typeface="Open Sans Bold"/>
                <a:sym typeface="Open Sans Bold"/>
              </a:rPr>
              <a:t> Mário Moraes Jacob (Autor Principal, Apresentador)</a:t>
            </a:r>
            <a:r>
              <a:rPr lang="en-US" sz="3899" b="true">
                <a:solidFill>
                  <a:srgbClr val="000000"/>
                </a:solidFill>
                <a:latin typeface="Open Sans Bold"/>
                <a:ea typeface="Open Sans Bold"/>
                <a:cs typeface="Open Sans Bold"/>
                <a:sym typeface="Open Sans Bold"/>
              </a:rPr>
              <a:t>1</a:t>
            </a:r>
            <a:r>
              <a:rPr lang="en-US" sz="3899">
                <a:solidFill>
                  <a:srgbClr val="000000"/>
                </a:solidFill>
                <a:latin typeface="Open Sans"/>
                <a:ea typeface="Open Sans"/>
                <a:cs typeface="Open Sans"/>
                <a:sym typeface="Open Sans"/>
              </a:rPr>
              <a:t>, Thaygor Diogo Sanches</a:t>
            </a:r>
            <a:r>
              <a:rPr lang="en-US" sz="3899">
                <a:solidFill>
                  <a:srgbClr val="000000"/>
                </a:solidFill>
                <a:latin typeface="Open Sans"/>
                <a:ea typeface="Open Sans"/>
                <a:cs typeface="Open Sans"/>
                <a:sym typeface="Open Sans"/>
              </a:rPr>
              <a:t>2</a:t>
            </a:r>
            <a:r>
              <a:rPr lang="en-US" sz="3899">
                <a:solidFill>
                  <a:srgbClr val="000000"/>
                </a:solidFill>
                <a:latin typeface="Open Sans"/>
                <a:ea typeface="Open Sans"/>
                <a:cs typeface="Open Sans"/>
                <a:sym typeface="Open Sans"/>
              </a:rPr>
              <a:t>, Artur Joaquim de Lima Neto</a:t>
            </a:r>
            <a:r>
              <a:rPr lang="en-US" sz="3899">
                <a:solidFill>
                  <a:srgbClr val="000000"/>
                </a:solidFill>
                <a:latin typeface="Open Sans"/>
                <a:ea typeface="Open Sans"/>
                <a:cs typeface="Open Sans"/>
                <a:sym typeface="Open Sans"/>
              </a:rPr>
              <a:t>3</a:t>
            </a:r>
            <a:r>
              <a:rPr lang="en-US" sz="3899">
                <a:solidFill>
                  <a:srgbClr val="000000"/>
                </a:solidFill>
                <a:latin typeface="Open Sans"/>
                <a:ea typeface="Open Sans"/>
                <a:cs typeface="Open Sans"/>
                <a:sym typeface="Open Sans"/>
              </a:rPr>
              <a:t>, Pedro Nazir Jabur Maluf de Carvalho</a:t>
            </a:r>
            <a:r>
              <a:rPr lang="en-US" sz="3899">
                <a:solidFill>
                  <a:srgbClr val="000000"/>
                </a:solidFill>
                <a:latin typeface="Open Sans"/>
                <a:ea typeface="Open Sans"/>
                <a:cs typeface="Open Sans"/>
                <a:sym typeface="Open Sans"/>
              </a:rPr>
              <a:t>3</a:t>
            </a:r>
            <a:r>
              <a:rPr lang="en-US" sz="3899">
                <a:solidFill>
                  <a:srgbClr val="000000"/>
                </a:solidFill>
                <a:latin typeface="Open Sans"/>
                <a:ea typeface="Open Sans"/>
                <a:cs typeface="Open Sans"/>
                <a:sym typeface="Open Sans"/>
              </a:rPr>
              <a:t>, Heitor Martins Lopes dos Santos</a:t>
            </a:r>
            <a:r>
              <a:rPr lang="en-US" sz="3899">
                <a:solidFill>
                  <a:srgbClr val="000000"/>
                </a:solidFill>
                <a:latin typeface="Open Sans"/>
                <a:ea typeface="Open Sans"/>
                <a:cs typeface="Open Sans"/>
                <a:sym typeface="Open Sans"/>
              </a:rPr>
              <a:t>4</a:t>
            </a:r>
            <a:r>
              <a:rPr lang="en-US" sz="3899">
                <a:solidFill>
                  <a:srgbClr val="000000"/>
                </a:solidFill>
                <a:latin typeface="Open Sans"/>
                <a:ea typeface="Open Sans"/>
                <a:cs typeface="Open Sans"/>
                <a:sym typeface="Open Sans"/>
              </a:rPr>
              <a:t>, Izaías Jácome Jales</a:t>
            </a:r>
            <a:r>
              <a:rPr lang="en-US" sz="3899">
                <a:solidFill>
                  <a:srgbClr val="000000"/>
                </a:solidFill>
                <a:latin typeface="Open Sans"/>
                <a:ea typeface="Open Sans"/>
                <a:cs typeface="Open Sans"/>
                <a:sym typeface="Open Sans"/>
              </a:rPr>
              <a:t>5.</a:t>
            </a:r>
          </a:p>
        </p:txBody>
      </p:sp>
      <p:sp>
        <p:nvSpPr>
          <p:cNvPr name="TextBox 9" id="9"/>
          <p:cNvSpPr txBox="true"/>
          <p:nvPr/>
        </p:nvSpPr>
        <p:spPr>
          <a:xfrm rot="0">
            <a:off x="509265" y="8329583"/>
            <a:ext cx="27793112" cy="1662100"/>
          </a:xfrm>
          <a:prstGeom prst="rect">
            <a:avLst/>
          </a:prstGeom>
        </p:spPr>
        <p:txBody>
          <a:bodyPr anchor="t" rtlCol="false" tIns="0" lIns="0" bIns="0" rIns="0">
            <a:spAutoFit/>
          </a:bodyPr>
          <a:lstStyle/>
          <a:p>
            <a:pPr algn="l">
              <a:lnSpc>
                <a:spcPts val="4479"/>
              </a:lnSpc>
            </a:pPr>
            <a:r>
              <a:rPr lang="en-US" sz="3199">
                <a:solidFill>
                  <a:srgbClr val="000000"/>
                </a:solidFill>
                <a:latin typeface="Open Sans"/>
                <a:ea typeface="Open Sans"/>
                <a:cs typeface="Open Sans"/>
                <a:sym typeface="Open Sans"/>
              </a:rPr>
              <a:t>1: Residência de Ortopedia e Traumatologia Hospital Estadual de Urgências Governador Otávio Lage de Siqueira Goiás; 2Médico Universidade para o Desenvolvimento do Estado do Pantanal; 3Médico pela Universidade de Brasilia; 4Traumatologista pelo Hospital Israelita Albert Einstein; 5Faculdade Maria Serrana.</a:t>
            </a:r>
          </a:p>
        </p:txBody>
      </p:sp>
      <p:sp>
        <p:nvSpPr>
          <p:cNvPr name="TextBox 10" id="10"/>
          <p:cNvSpPr txBox="true"/>
          <p:nvPr/>
        </p:nvSpPr>
        <p:spPr>
          <a:xfrm rot="0">
            <a:off x="2739908" y="10647759"/>
            <a:ext cx="608090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INTRODUÇÃO</a:t>
            </a:r>
          </a:p>
        </p:txBody>
      </p:sp>
      <p:sp>
        <p:nvSpPr>
          <p:cNvPr name="TextBox 11" id="11"/>
          <p:cNvSpPr txBox="true"/>
          <p:nvPr/>
        </p:nvSpPr>
        <p:spPr>
          <a:xfrm rot="0">
            <a:off x="768274" y="11679824"/>
            <a:ext cx="10794769" cy="4909452"/>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A instabi</a:t>
            </a:r>
            <a:r>
              <a:rPr lang="en-US" sz="3999">
                <a:solidFill>
                  <a:srgbClr val="000000"/>
                </a:solidFill>
                <a:latin typeface="Open Sans"/>
                <a:ea typeface="Open Sans"/>
                <a:cs typeface="Open Sans"/>
                <a:sym typeface="Open Sans"/>
              </a:rPr>
              <a:t>lidade crônica do tornozelo (ICT) é uma complicação comum após traumas, resultante de lesões ligamentares não tratadas adequadamente. Essa condição leva a dor persistente, limitação funcional e risco de novas lesões, exigindo diagnóstico preciso e manejo individualizado.</a:t>
            </a:r>
          </a:p>
        </p:txBody>
      </p:sp>
      <p:sp>
        <p:nvSpPr>
          <p:cNvPr name="TextBox 12" id="12"/>
          <p:cNvSpPr txBox="true"/>
          <p:nvPr/>
        </p:nvSpPr>
        <p:spPr>
          <a:xfrm rot="0">
            <a:off x="3755837" y="17075776"/>
            <a:ext cx="430162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OBJETIVOS</a:t>
            </a:r>
          </a:p>
        </p:txBody>
      </p:sp>
      <p:sp>
        <p:nvSpPr>
          <p:cNvPr name="TextBox 13" id="13"/>
          <p:cNvSpPr txBox="true"/>
          <p:nvPr/>
        </p:nvSpPr>
        <p:spPr>
          <a:xfrm rot="0">
            <a:off x="768274" y="18453344"/>
            <a:ext cx="10689677" cy="3499493"/>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rev</a:t>
            </a:r>
            <a:r>
              <a:rPr lang="en-US" sz="3999">
                <a:solidFill>
                  <a:srgbClr val="000000"/>
                </a:solidFill>
                <a:latin typeface="Open Sans"/>
                <a:ea typeface="Open Sans"/>
                <a:cs typeface="Open Sans"/>
                <a:sym typeface="Open Sans"/>
              </a:rPr>
              <a:t>isar as estratégias diagnósticas e terapêuticas para ICT pós-traumática. Identificar fatores preditivos de melhores resultados clínicos, como tipo de lesão e tempo desde o trauma. </a:t>
            </a:r>
          </a:p>
        </p:txBody>
      </p:sp>
      <p:sp>
        <p:nvSpPr>
          <p:cNvPr name="TextBox 14" id="14"/>
          <p:cNvSpPr txBox="true"/>
          <p:nvPr/>
        </p:nvSpPr>
        <p:spPr>
          <a:xfrm rot="0">
            <a:off x="3948528" y="22438702"/>
            <a:ext cx="402133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MÉTODOS</a:t>
            </a:r>
          </a:p>
        </p:txBody>
      </p:sp>
      <p:sp>
        <p:nvSpPr>
          <p:cNvPr name="TextBox 15" id="15"/>
          <p:cNvSpPr txBox="true"/>
          <p:nvPr/>
        </p:nvSpPr>
        <p:spPr>
          <a:xfrm rot="0">
            <a:off x="509265" y="23461239"/>
            <a:ext cx="10794769" cy="5614431"/>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Realizou-se uma re</a:t>
            </a:r>
            <a:r>
              <a:rPr lang="en-US" sz="3999">
                <a:solidFill>
                  <a:srgbClr val="000000"/>
                </a:solidFill>
                <a:latin typeface="Open Sans"/>
                <a:ea typeface="Open Sans"/>
                <a:cs typeface="Open Sans"/>
                <a:sym typeface="Open Sans"/>
              </a:rPr>
              <a:t>visão sistemática nas bases PubMed e Scopus, com os descritores "chronic ankle instability", "post-traumatic complications", "ankle trauma" e "clinical management". Foram incluídos estudos publicados entre 2009 e 2024, como ensaios clínicos, revisões sistemáticas e coortes, em inglês ou português. </a:t>
            </a:r>
          </a:p>
        </p:txBody>
      </p:sp>
      <p:sp>
        <p:nvSpPr>
          <p:cNvPr name="TextBox 16" id="16"/>
          <p:cNvSpPr txBox="true"/>
          <p:nvPr/>
        </p:nvSpPr>
        <p:spPr>
          <a:xfrm rot="0">
            <a:off x="3212688" y="29390211"/>
            <a:ext cx="5800848"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RESULTADOS</a:t>
            </a:r>
          </a:p>
        </p:txBody>
      </p:sp>
      <p:sp>
        <p:nvSpPr>
          <p:cNvPr name="TextBox 17" id="17"/>
          <p:cNvSpPr txBox="true"/>
          <p:nvPr/>
        </p:nvSpPr>
        <p:spPr>
          <a:xfrm rot="0">
            <a:off x="715727" y="30409416"/>
            <a:ext cx="10794769" cy="9139329"/>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Foram </a:t>
            </a:r>
            <a:r>
              <a:rPr lang="en-US" sz="3999">
                <a:solidFill>
                  <a:srgbClr val="000000"/>
                </a:solidFill>
                <a:latin typeface="Open Sans"/>
                <a:ea typeface="Open Sans"/>
                <a:cs typeface="Open Sans"/>
                <a:sym typeface="Open Sans"/>
              </a:rPr>
              <a:t>selecionados 10 estudos. O diagnóstico de ICT baseou-se em testes clínicos (teste da gaveta anterior, estresse em inversão) e exames de imagem (ressonância magnética, radiografia sob estresse). O tratamento conservador, com fisioterapia funcional, foi eficaz em 60-70% dos casos leves. Reconstrução ligamentar (técnicas de Broström-Gould) mostrou melhores resultados em instabilidades graves, com taxa de sucesso de 85-90%. Pacientes com lesões associadas (cartilagem, tendões) apresentaram pior prognóstico.</a:t>
            </a:r>
          </a:p>
        </p:txBody>
      </p:sp>
      <p:sp>
        <p:nvSpPr>
          <p:cNvPr name="TextBox 18" id="18"/>
          <p:cNvSpPr txBox="true"/>
          <p:nvPr/>
        </p:nvSpPr>
        <p:spPr>
          <a:xfrm rot="0">
            <a:off x="20108967" y="11063760"/>
            <a:ext cx="4713333"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IMAGENS</a:t>
            </a:r>
          </a:p>
        </p:txBody>
      </p:sp>
      <p:sp>
        <p:nvSpPr>
          <p:cNvPr name="TextBox 19" id="19"/>
          <p:cNvSpPr txBox="true"/>
          <p:nvPr/>
        </p:nvSpPr>
        <p:spPr>
          <a:xfrm rot="0">
            <a:off x="19449299" y="29617921"/>
            <a:ext cx="5926132"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 CONCLUSÃO</a:t>
            </a:r>
          </a:p>
        </p:txBody>
      </p:sp>
      <p:sp>
        <p:nvSpPr>
          <p:cNvPr name="TextBox 20" id="20"/>
          <p:cNvSpPr txBox="true"/>
          <p:nvPr/>
        </p:nvSpPr>
        <p:spPr>
          <a:xfrm rot="0">
            <a:off x="17014981" y="30919770"/>
            <a:ext cx="10794769" cy="7024390"/>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O diag</a:t>
            </a:r>
            <a:r>
              <a:rPr lang="en-US" sz="3999">
                <a:solidFill>
                  <a:srgbClr val="000000"/>
                </a:solidFill>
                <a:latin typeface="Open Sans"/>
                <a:ea typeface="Open Sans"/>
                <a:cs typeface="Open Sans"/>
                <a:sym typeface="Open Sans"/>
              </a:rPr>
              <a:t>nóstico precoce da ICT, combinando avaliação clínica e exames de imagem, é crucial para definir o manejo. A cirurgia é indicada em instabilidades graves ou refratárias. Fatores como atraso no diagnóstico e lesões concomitantes prejudicam os resultados. Conclui-se que o manejo da ICT deve ser personalizado, priorizando a restauração da estabilidade e função.</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Interface gráfica do usuário  Descrição gerada automaticamente com confiança baixa"/>
          <p:cNvSpPr/>
          <p:nvPr/>
        </p:nvSpPr>
        <p:spPr>
          <a:xfrm flipH="false" flipV="false" rot="0">
            <a:off x="-12702" y="0"/>
            <a:ext cx="28805717" cy="4693272"/>
          </a:xfrm>
          <a:custGeom>
            <a:avLst/>
            <a:gdLst/>
            <a:ahLst/>
            <a:cxnLst/>
            <a:rect r="r" b="b" t="t" l="l"/>
            <a:pathLst>
              <a:path h="4692410" w="28800425">
                <a:moveTo>
                  <a:pt x="0" y="0"/>
                </a:moveTo>
                <a:lnTo>
                  <a:pt x="28800425" y="0"/>
                </a:lnTo>
                <a:lnTo>
                  <a:pt x="28800425" y="4692410"/>
                </a:lnTo>
                <a:lnTo>
                  <a:pt x="0" y="4692410"/>
                </a:lnTo>
                <a:lnTo>
                  <a:pt x="0" y="0"/>
                </a:lnTo>
                <a:close/>
              </a:path>
            </a:pathLst>
          </a:custGeom>
          <a:blipFill>
            <a:blip r:embed="R34c9a483943a439c"/>
            <a:stretch>
              <a:fillRect l="0" t="-22" r="0" b="-22"/>
            </a:stretch>
          </a:blipFill>
        </p:spPr>
      </p:sp>
      <p:sp>
        <p:nvSpPr>
          <p:cNvPr name="Freeform 3" id="3"/>
          <p:cNvSpPr/>
          <p:nvPr/>
        </p:nvSpPr>
        <p:spPr>
          <a:xfrm flipH="false" flipV="false" rot="0">
            <a:off x="-2" y="39864473"/>
            <a:ext cx="28805717" cy="3181671"/>
          </a:xfrm>
          <a:custGeom>
            <a:avLst/>
            <a:gdLst/>
            <a:ahLst/>
            <a:cxnLst/>
            <a:rect r="r" b="b" t="t" l="l"/>
            <a:pathLst>
              <a:path h="3181087" w="28800425">
                <a:moveTo>
                  <a:pt x="0" y="0"/>
                </a:moveTo>
                <a:lnTo>
                  <a:pt x="28800425" y="0"/>
                </a:lnTo>
                <a:lnTo>
                  <a:pt x="28800425" y="3181087"/>
                </a:lnTo>
                <a:lnTo>
                  <a:pt x="0" y="3181087"/>
                </a:lnTo>
                <a:lnTo>
                  <a:pt x="0" y="0"/>
                </a:lnTo>
                <a:close/>
              </a:path>
            </a:pathLst>
          </a:custGeom>
          <a:blipFill>
            <a:blip r:embed="R3418cd38b36a42b1"/>
            <a:stretch>
              <a:fillRect l="-21" t="0" r="-21" b="0"/>
            </a:stretch>
          </a:blipFill>
        </p:spPr>
      </p:sp>
      <p:sp>
        <p:nvSpPr>
          <p:cNvPr name="Freeform 4" id="4"/>
          <p:cNvSpPr/>
          <p:nvPr/>
        </p:nvSpPr>
        <p:spPr>
          <a:xfrm flipH="false" flipV="false" rot="0">
            <a:off x="17014981" y="12267308"/>
            <a:ext cx="10794769" cy="7045958"/>
          </a:xfrm>
          <a:custGeom>
            <a:avLst/>
            <a:gdLst/>
            <a:ahLst/>
            <a:cxnLst/>
            <a:rect r="r" b="b" t="t" l="l"/>
            <a:pathLst>
              <a:path h="7044664" w="10792786">
                <a:moveTo>
                  <a:pt x="0" y="0"/>
                </a:moveTo>
                <a:lnTo>
                  <a:pt x="10792786" y="0"/>
                </a:lnTo>
                <a:lnTo>
                  <a:pt x="10792786" y="7044663"/>
                </a:lnTo>
                <a:lnTo>
                  <a:pt x="0" y="7044663"/>
                </a:lnTo>
                <a:lnTo>
                  <a:pt x="0" y="0"/>
                </a:lnTo>
                <a:close/>
              </a:path>
            </a:pathLst>
          </a:custGeom>
          <a:blipFill>
            <a:blip r:embed="Ra591c16a7b224aef"/>
            <a:stretch>
              <a:fillRect l="0" t="0" r="0" b="0"/>
            </a:stretch>
          </a:blipFill>
        </p:spPr>
      </p:sp>
      <p:sp>
        <p:nvSpPr>
          <p:cNvPr name="Freeform 5" id="5"/>
          <p:cNvSpPr/>
          <p:nvPr/>
        </p:nvSpPr>
        <p:spPr>
          <a:xfrm flipH="false" flipV="false" rot="0">
            <a:off x="18137933" y="21127821"/>
            <a:ext cx="9671817" cy="8134574"/>
          </a:xfrm>
          <a:custGeom>
            <a:avLst/>
            <a:gdLst/>
            <a:ahLst/>
            <a:cxnLst/>
            <a:rect r="r" b="b" t="t" l="l"/>
            <a:pathLst>
              <a:path h="8133080" w="9670040">
                <a:moveTo>
                  <a:pt x="0" y="0"/>
                </a:moveTo>
                <a:lnTo>
                  <a:pt x="9670040" y="0"/>
                </a:lnTo>
                <a:lnTo>
                  <a:pt x="9670040" y="8133080"/>
                </a:lnTo>
                <a:lnTo>
                  <a:pt x="0" y="8133080"/>
                </a:lnTo>
                <a:lnTo>
                  <a:pt x="0" y="0"/>
                </a:lnTo>
                <a:close/>
              </a:path>
            </a:pathLst>
          </a:custGeom>
          <a:blipFill>
            <a:blip r:embed="Rb5a64dfc37724717"/>
            <a:stretch>
              <a:fillRect l="0" t="0" r="0" b="0"/>
            </a:stretch>
          </a:blipFill>
        </p:spPr>
      </p:sp>
      <p:sp>
        <p:nvSpPr>
          <p:cNvPr name="TextBox 6" id="6"/>
          <p:cNvSpPr txBox="true"/>
          <p:nvPr/>
        </p:nvSpPr>
        <p:spPr>
          <a:xfrm rot="0">
            <a:off x="1464738" y="747072"/>
            <a:ext cx="2830398" cy="863758"/>
          </a:xfrm>
          <a:prstGeom prst="rect">
            <a:avLst/>
          </a:prstGeom>
        </p:spPr>
        <p:txBody>
          <a:bodyPr anchor="t" rtlCol="false" tIns="0" lIns="0" bIns="0" rIns="0">
            <a:spAutoFit/>
          </a:bodyPr>
          <a:lstStyle/>
          <a:p>
            <a:pPr algn="ctr">
              <a:lnSpc>
                <a:spcPts val="7000"/>
              </a:lnSpc>
            </a:pPr>
            <a:r>
              <a:rPr lang="en-US" sz="5000" b="true">
                <a:solidFill>
                  <a:srgbClr val="000000"/>
                </a:solidFill>
                <a:latin typeface="Open Sans Bold"/>
                <a:ea typeface="Open Sans Bold"/>
                <a:cs typeface="Open Sans Bold"/>
                <a:sym typeface="Open Sans Bold"/>
              </a:rPr>
              <a:t>COD1907</a:t>
            </a:r>
          </a:p>
        </p:txBody>
      </p:sp>
      <p:sp>
        <p:nvSpPr>
          <p:cNvPr name="TextBox 7" id="7"/>
          <p:cNvSpPr txBox="true"/>
          <p:nvPr/>
        </p:nvSpPr>
        <p:spPr>
          <a:xfrm rot="0">
            <a:off x="688309" y="4846314"/>
            <a:ext cx="27422746" cy="1659559"/>
          </a:xfrm>
          <a:prstGeom prst="rect">
            <a:avLst/>
          </a:prstGeom>
        </p:spPr>
        <p:txBody>
          <a:bodyPr anchor="t" rtlCol="false" tIns="0" lIns="0" bIns="0" rIns="0">
            <a:spAutoFit/>
          </a:bodyPr>
          <a:lstStyle/>
          <a:p>
            <a:pPr algn="ctr">
              <a:lnSpc>
                <a:spcPts val="6719"/>
              </a:lnSpc>
            </a:pPr>
            <a:r>
              <a:rPr lang="en-US" b="true" sz="4799">
                <a:solidFill>
                  <a:srgbClr val="000000"/>
                </a:solidFill>
                <a:latin typeface="Open Sans Bold"/>
                <a:ea typeface="Open Sans Bold"/>
                <a:cs typeface="Open Sans Bold"/>
                <a:sym typeface="Open Sans Bold"/>
              </a:rPr>
              <a:t>IMPACTO DAS LESÕES TRAUMÁTIC</a:t>
            </a:r>
            <a:r>
              <a:rPr lang="en-US" b="true" sz="4799">
                <a:solidFill>
                  <a:srgbClr val="000000"/>
                </a:solidFill>
                <a:latin typeface="Open Sans Bold"/>
                <a:ea typeface="Open Sans Bold"/>
                <a:cs typeface="Open Sans Bold"/>
                <a:sym typeface="Open Sans Bold"/>
              </a:rPr>
              <a:t>AS NO LIGAMENTO CRUZADO ANTERIOR: ANÁLISE DE ESTABILIDADE ARTICULAR E TÉCNICAS DE RECONSTRUÇÃO COM ENXERTOS AUTÓLOGOS</a:t>
            </a:r>
          </a:p>
        </p:txBody>
      </p:sp>
      <p:sp>
        <p:nvSpPr>
          <p:cNvPr name="TextBox 8" id="8"/>
          <p:cNvSpPr txBox="true"/>
          <p:nvPr/>
        </p:nvSpPr>
        <p:spPr>
          <a:xfrm rot="0">
            <a:off x="509265" y="6718465"/>
            <a:ext cx="27793112" cy="1389000"/>
          </a:xfrm>
          <a:prstGeom prst="rect">
            <a:avLst/>
          </a:prstGeom>
        </p:spPr>
        <p:txBody>
          <a:bodyPr anchor="t" rtlCol="false" tIns="0" lIns="0" bIns="0" rIns="0">
            <a:spAutoFit/>
          </a:bodyPr>
          <a:lstStyle/>
          <a:p>
            <a:pPr algn="l">
              <a:lnSpc>
                <a:spcPts val="5039"/>
              </a:lnSpc>
            </a:pPr>
            <a:r>
              <a:rPr lang="en-US" sz="3599" b="true">
                <a:solidFill>
                  <a:srgbClr val="000000"/>
                </a:solidFill>
                <a:latin typeface="Open Sans Bold"/>
                <a:ea typeface="Open Sans Bold"/>
                <a:cs typeface="Open Sans Bold"/>
                <a:sym typeface="Open Sans Bold"/>
              </a:rPr>
              <a:t>João</a:t>
            </a:r>
            <a:r>
              <a:rPr lang="en-US" sz="3599" b="true">
                <a:solidFill>
                  <a:srgbClr val="000000"/>
                </a:solidFill>
                <a:latin typeface="Open Sans Bold"/>
                <a:ea typeface="Open Sans Bold"/>
                <a:cs typeface="Open Sans Bold"/>
                <a:sym typeface="Open Sans Bold"/>
              </a:rPr>
              <a:t> Mário Moraes Jacob (Autor Principal, Apresentador)</a:t>
            </a:r>
            <a:r>
              <a:rPr lang="en-US" sz="3599" b="true">
                <a:solidFill>
                  <a:srgbClr val="000000"/>
                </a:solidFill>
                <a:latin typeface="Open Sans Bold"/>
                <a:ea typeface="Open Sans Bold"/>
                <a:cs typeface="Open Sans Bold"/>
                <a:sym typeface="Open Sans Bold"/>
              </a:rPr>
              <a:t>1</a:t>
            </a:r>
            <a:r>
              <a:rPr lang="en-US" sz="3599">
                <a:solidFill>
                  <a:srgbClr val="000000"/>
                </a:solidFill>
                <a:latin typeface="Open Sans"/>
                <a:ea typeface="Open Sans"/>
                <a:cs typeface="Open Sans"/>
                <a:sym typeface="Open Sans"/>
              </a:rPr>
              <a:t>, Nathalia Bravo Fontolan Pedro</a:t>
            </a:r>
            <a:r>
              <a:rPr lang="en-US" sz="3599">
                <a:solidFill>
                  <a:srgbClr val="000000"/>
                </a:solidFill>
                <a:latin typeface="Open Sans"/>
                <a:ea typeface="Open Sans"/>
                <a:cs typeface="Open Sans"/>
                <a:sym typeface="Open Sans"/>
              </a:rPr>
              <a:t>2</a:t>
            </a:r>
            <a:r>
              <a:rPr lang="en-US" sz="3599">
                <a:solidFill>
                  <a:srgbClr val="000000"/>
                </a:solidFill>
                <a:latin typeface="Open Sans"/>
                <a:ea typeface="Open Sans"/>
                <a:cs typeface="Open Sans"/>
                <a:sym typeface="Open Sans"/>
              </a:rPr>
              <a:t>, Thaygor Diogo Sanches</a:t>
            </a:r>
            <a:r>
              <a:rPr lang="en-US" sz="3599">
                <a:solidFill>
                  <a:srgbClr val="000000"/>
                </a:solidFill>
                <a:latin typeface="Open Sans"/>
                <a:ea typeface="Open Sans"/>
                <a:cs typeface="Open Sans"/>
                <a:sym typeface="Open Sans"/>
              </a:rPr>
              <a:t>3</a:t>
            </a:r>
            <a:r>
              <a:rPr lang="en-US" sz="3599">
                <a:solidFill>
                  <a:srgbClr val="000000"/>
                </a:solidFill>
                <a:latin typeface="Open Sans"/>
                <a:ea typeface="Open Sans"/>
                <a:cs typeface="Open Sans"/>
                <a:sym typeface="Open Sans"/>
              </a:rPr>
              <a:t>, Izaías Jácome Jales</a:t>
            </a:r>
            <a:r>
              <a:rPr lang="en-US" sz="3599">
                <a:solidFill>
                  <a:srgbClr val="000000"/>
                </a:solidFill>
                <a:latin typeface="Open Sans"/>
                <a:ea typeface="Open Sans"/>
                <a:cs typeface="Open Sans"/>
                <a:sym typeface="Open Sans"/>
              </a:rPr>
              <a:t>4</a:t>
            </a:r>
            <a:r>
              <a:rPr lang="en-US" sz="3599">
                <a:solidFill>
                  <a:srgbClr val="000000"/>
                </a:solidFill>
                <a:latin typeface="Open Sans"/>
                <a:ea typeface="Open Sans"/>
                <a:cs typeface="Open Sans"/>
                <a:sym typeface="Open Sans"/>
              </a:rPr>
              <a:t>, Matheus De Oliveira Cardoso</a:t>
            </a:r>
            <a:r>
              <a:rPr lang="en-US" sz="3599">
                <a:solidFill>
                  <a:srgbClr val="000000"/>
                </a:solidFill>
                <a:latin typeface="Open Sans"/>
                <a:ea typeface="Open Sans"/>
                <a:cs typeface="Open Sans"/>
                <a:sym typeface="Open Sans"/>
              </a:rPr>
              <a:t>1</a:t>
            </a:r>
            <a:r>
              <a:rPr lang="en-US" sz="3599">
                <a:solidFill>
                  <a:srgbClr val="000000"/>
                </a:solidFill>
                <a:latin typeface="Open Sans"/>
                <a:ea typeface="Open Sans"/>
                <a:cs typeface="Open Sans"/>
                <a:sym typeface="Open Sans"/>
              </a:rPr>
              <a:t>, Alane Camila Sousa Medeiros</a:t>
            </a:r>
            <a:r>
              <a:rPr lang="en-US" sz="3599">
                <a:solidFill>
                  <a:srgbClr val="000000"/>
                </a:solidFill>
                <a:latin typeface="Open Sans"/>
                <a:ea typeface="Open Sans"/>
                <a:cs typeface="Open Sans"/>
                <a:sym typeface="Open Sans"/>
              </a:rPr>
              <a:t>5</a:t>
            </a:r>
            <a:r>
              <a:rPr lang="en-US" sz="3599">
                <a:solidFill>
                  <a:srgbClr val="000000"/>
                </a:solidFill>
                <a:latin typeface="Open Sans"/>
                <a:ea typeface="Open Sans"/>
                <a:cs typeface="Open Sans"/>
                <a:sym typeface="Open Sans"/>
              </a:rPr>
              <a:t>, Pedro Nazir Jabur Maluf de Carvalho</a:t>
            </a:r>
            <a:r>
              <a:rPr lang="en-US" sz="3599">
                <a:solidFill>
                  <a:srgbClr val="000000"/>
                </a:solidFill>
                <a:latin typeface="Open Sans"/>
                <a:ea typeface="Open Sans"/>
                <a:cs typeface="Open Sans"/>
                <a:sym typeface="Open Sans"/>
              </a:rPr>
              <a:t>6.</a:t>
            </a:r>
          </a:p>
        </p:txBody>
      </p:sp>
      <p:sp>
        <p:nvSpPr>
          <p:cNvPr name="TextBox 9" id="9"/>
          <p:cNvSpPr txBox="true"/>
          <p:nvPr/>
        </p:nvSpPr>
        <p:spPr>
          <a:xfrm rot="0">
            <a:off x="509265" y="8329583"/>
            <a:ext cx="27793112" cy="1581440"/>
          </a:xfrm>
          <a:prstGeom prst="rect">
            <a:avLst/>
          </a:prstGeom>
        </p:spPr>
        <p:txBody>
          <a:bodyPr anchor="t" rtlCol="false" tIns="0" lIns="0" bIns="0" rIns="0">
            <a:spAutoFit/>
          </a:bodyPr>
          <a:lstStyle/>
          <a:p>
            <a:pPr algn="l">
              <a:lnSpc>
                <a:spcPts val="4200"/>
              </a:lnSpc>
            </a:pPr>
            <a:r>
              <a:rPr lang="en-US" sz="3000">
                <a:solidFill>
                  <a:srgbClr val="000000"/>
                </a:solidFill>
                <a:latin typeface="Open Sans"/>
                <a:ea typeface="Open Sans"/>
                <a:cs typeface="Open Sans"/>
                <a:sym typeface="Open Sans"/>
              </a:rPr>
              <a:t>1: Residência de Ortopedia e Traumatologia Hospital Estadual de Urgências Governador Otávio Lage de Siqueira Goiás; 2Universidade para o Desenvolvimento do Estado do Pantanal; 3Médico pela Universidade para o Desenvolvimento do Estado do Pantanal; 4Faculdade Maria Serrana; 5Médica pela Universidade de Franca; 6Médico pela Universidade de Brasilia.</a:t>
            </a:r>
          </a:p>
        </p:txBody>
      </p:sp>
      <p:sp>
        <p:nvSpPr>
          <p:cNvPr name="TextBox 10" id="10"/>
          <p:cNvSpPr txBox="true"/>
          <p:nvPr/>
        </p:nvSpPr>
        <p:spPr>
          <a:xfrm rot="0">
            <a:off x="3023835" y="10854172"/>
            <a:ext cx="608090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INTRODUÇÃO</a:t>
            </a:r>
          </a:p>
        </p:txBody>
      </p:sp>
      <p:sp>
        <p:nvSpPr>
          <p:cNvPr name="TextBox 11" id="11"/>
          <p:cNvSpPr txBox="true"/>
          <p:nvPr/>
        </p:nvSpPr>
        <p:spPr>
          <a:xfrm rot="0">
            <a:off x="509265" y="11914818"/>
            <a:ext cx="10794769" cy="5614431"/>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Lesões traumáticas</a:t>
            </a:r>
            <a:r>
              <a:rPr lang="en-US" sz="3999">
                <a:solidFill>
                  <a:srgbClr val="000000"/>
                </a:solidFill>
                <a:latin typeface="Open Sans"/>
                <a:ea typeface="Open Sans"/>
                <a:cs typeface="Open Sans"/>
                <a:sym typeface="Open Sans"/>
              </a:rPr>
              <a:t> do ligamento cruzado anterior (LCA) comprometem a estabilidade do joelho, levando a disfunção e risco de osteoartrite. A reconstrução com enxertos autólogos, como tendão patelar ou isquiotibial, é amplamente utilizada, mas a escolha do enxerto e seus impactos na estabilidade articular ainda geram debate. </a:t>
            </a:r>
          </a:p>
        </p:txBody>
      </p:sp>
      <p:sp>
        <p:nvSpPr>
          <p:cNvPr name="TextBox 12" id="12"/>
          <p:cNvSpPr txBox="true"/>
          <p:nvPr/>
        </p:nvSpPr>
        <p:spPr>
          <a:xfrm rot="0">
            <a:off x="4154990" y="18118003"/>
            <a:ext cx="430162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OBJETIVOS</a:t>
            </a:r>
          </a:p>
        </p:txBody>
      </p:sp>
      <p:sp>
        <p:nvSpPr>
          <p:cNvPr name="TextBox 13" id="13"/>
          <p:cNvSpPr txBox="true"/>
          <p:nvPr/>
        </p:nvSpPr>
        <p:spPr>
          <a:xfrm rot="0">
            <a:off x="925912" y="19359656"/>
            <a:ext cx="10689677" cy="4204472"/>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Av</a:t>
            </a:r>
            <a:r>
              <a:rPr lang="en-US" sz="3999">
                <a:solidFill>
                  <a:srgbClr val="000000"/>
                </a:solidFill>
                <a:latin typeface="Open Sans"/>
                <a:ea typeface="Open Sans"/>
                <a:cs typeface="Open Sans"/>
                <a:sym typeface="Open Sans"/>
              </a:rPr>
              <a:t>aliar o impacto das lesões do LCA na estabilidade articular e a eficácia das técnicas de reconstrução com enxertos autólogos. Buscou-se comparar os desfechos funcionais entre enxertos de tendão patelar e isquiotibial.</a:t>
            </a:r>
          </a:p>
        </p:txBody>
      </p:sp>
      <p:sp>
        <p:nvSpPr>
          <p:cNvPr name="TextBox 14" id="14"/>
          <p:cNvSpPr txBox="true"/>
          <p:nvPr/>
        </p:nvSpPr>
        <p:spPr>
          <a:xfrm rot="0">
            <a:off x="4295135" y="23968698"/>
            <a:ext cx="402133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MÉTODOS</a:t>
            </a:r>
          </a:p>
        </p:txBody>
      </p:sp>
      <p:sp>
        <p:nvSpPr>
          <p:cNvPr name="TextBox 15" id="15"/>
          <p:cNvSpPr txBox="true"/>
          <p:nvPr/>
        </p:nvSpPr>
        <p:spPr>
          <a:xfrm rot="0">
            <a:off x="820819" y="25057923"/>
            <a:ext cx="10794769" cy="4204472"/>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Realizou-se uma re</a:t>
            </a:r>
            <a:r>
              <a:rPr lang="en-US" sz="3999">
                <a:solidFill>
                  <a:srgbClr val="000000"/>
                </a:solidFill>
                <a:latin typeface="Open Sans"/>
                <a:ea typeface="Open Sans"/>
                <a:cs typeface="Open Sans"/>
                <a:sym typeface="Open Sans"/>
              </a:rPr>
              <a:t>visão sistemática nas bases PubMed e Scopus, com descritores: "anterior cruciate ligament injury", "joint stability" e "autologous grafts". Incluiu-se ensaios clínicos randomizados e revisões sistemáticas publicados entre 2015 e 2025. </a:t>
            </a:r>
          </a:p>
        </p:txBody>
      </p:sp>
      <p:sp>
        <p:nvSpPr>
          <p:cNvPr name="TextBox 16" id="16"/>
          <p:cNvSpPr txBox="true"/>
          <p:nvPr/>
        </p:nvSpPr>
        <p:spPr>
          <a:xfrm rot="0">
            <a:off x="2879937" y="29558360"/>
            <a:ext cx="5800848"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RESULTADOS</a:t>
            </a:r>
          </a:p>
        </p:txBody>
      </p:sp>
      <p:sp>
        <p:nvSpPr>
          <p:cNvPr name="TextBox 17" id="17"/>
          <p:cNvSpPr txBox="true"/>
          <p:nvPr/>
        </p:nvSpPr>
        <p:spPr>
          <a:xfrm rot="0">
            <a:off x="768274" y="30651076"/>
            <a:ext cx="10794769" cy="8434349"/>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Le</a:t>
            </a:r>
            <a:r>
              <a:rPr lang="en-US" sz="3999">
                <a:solidFill>
                  <a:srgbClr val="000000"/>
                </a:solidFill>
                <a:latin typeface="Open Sans"/>
                <a:ea typeface="Open Sans"/>
                <a:cs typeface="Open Sans"/>
                <a:sym typeface="Open Sans"/>
              </a:rPr>
              <a:t>sões do LCA reduziram a estabilidade articular em 80-90% dos casos, confirmada por testes de Lachman e pivot-shift. A reconstrução com enxertos autólogos restaurou a estabilidade em 85-95% dos pacientes. Enxertos de tendão patelar apresentaram maior rigidez biomecânica, mas taxas de dor anterior foram 15% superiores em comparação com enxertos isquiotibiais. Escores funcionais (Lysholm) melhoraram igualmente com ambos os enxertos (média: 88-92 pontos).</a:t>
            </a:r>
          </a:p>
        </p:txBody>
      </p:sp>
      <p:sp>
        <p:nvSpPr>
          <p:cNvPr name="TextBox 18" id="18"/>
          <p:cNvSpPr txBox="true"/>
          <p:nvPr/>
        </p:nvSpPr>
        <p:spPr>
          <a:xfrm rot="0">
            <a:off x="20108967" y="11063760"/>
            <a:ext cx="4713333"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IMAGENS</a:t>
            </a:r>
          </a:p>
        </p:txBody>
      </p:sp>
      <p:sp>
        <p:nvSpPr>
          <p:cNvPr name="TextBox 19" id="19"/>
          <p:cNvSpPr txBox="true"/>
          <p:nvPr/>
        </p:nvSpPr>
        <p:spPr>
          <a:xfrm rot="0">
            <a:off x="19449299" y="29558360"/>
            <a:ext cx="5926132"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 CONCLUSÃO</a:t>
            </a:r>
          </a:p>
        </p:txBody>
      </p:sp>
      <p:sp>
        <p:nvSpPr>
          <p:cNvPr name="TextBox 20" id="20"/>
          <p:cNvSpPr txBox="true"/>
          <p:nvPr/>
        </p:nvSpPr>
        <p:spPr>
          <a:xfrm rot="0">
            <a:off x="17014981" y="30919770"/>
            <a:ext cx="10794769" cy="8434349"/>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A rec</a:t>
            </a:r>
            <a:r>
              <a:rPr lang="en-US" sz="3999">
                <a:solidFill>
                  <a:srgbClr val="000000"/>
                </a:solidFill>
                <a:latin typeface="Open Sans"/>
                <a:ea typeface="Open Sans"/>
                <a:cs typeface="Open Sans"/>
                <a:sym typeface="Open Sans"/>
              </a:rPr>
              <a:t>onstrução com enxertos autólogos é eficaz na restauração da estabilidade articular, com vantagens biomecânicas do tendão patelar, com maior morbidade local. Enxertos isquiotibiais oferecem recuperação semelhante com menos complicações. A escolha do enxerto deve considerar o perfil do paciente e demandas funcionais. Vê-se uma carência acerca dos desfechos a longo prazo bem como protocolos de reabilitação. Ambas as técnicas são viáveis e ressalta-se a individualização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9b6a2689cad643a1">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cea0f637081b4c99">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9352C89F-4812-DCA1-59F4-CDD623C328F0}"/>
              </a:ext>
            </a:extLst>
          </p:cNvPr>
          <p:cNvSpPr txBox="1"/>
          <p:nvPr/>
        </p:nvSpPr>
        <p:spPr>
          <a:xfrm>
            <a:off x="1273629" y="5020605"/>
            <a:ext cx="26648227" cy="2492990"/>
          </a:xfrm>
          <a:prstGeom prst="rect">
            <a:avLst/>
          </a:prstGeom>
          <a:noFill/>
        </p:spPr>
        <p:txBody>
          <a:bodyPr wrap="square" rtlCol="0">
            <a:spAutoFit/>
          </a:bodyPr>
          <a:lstStyle/>
          <a:p>
            <a:pPr algn="ctr"/>
            <a:r>
              <a:rPr lang="pt-BR" sz="6000" b="1" dirty="0">
                <a:latin typeface="Calibri" panose="020F0502020204030204" pitchFamily="34" charset="0"/>
                <a:cs typeface="Calibri" panose="020F0502020204030204" pitchFamily="34" charset="0"/>
              </a:rPr>
              <a:t>A RELEVÂNCIA DA RESSONÂNCIA MAGNÉTICA NO SETOR DE IMAGINOLOGIA NO DIAGNÓSTICO DAS LESÕES MULTILIGAMENTARES DO JOELHO</a:t>
            </a:r>
          </a:p>
          <a:p>
            <a:pPr algn="ctr"/>
            <a:endParaRPr lang="pt-BR" b="1" dirty="0">
              <a:latin typeface="Calibri" panose="020F0502020204030204" pitchFamily="34" charset="0"/>
              <a:cs typeface="Calibri" panose="020F0502020204030204" pitchFamily="34" charset="0"/>
            </a:endParaRPr>
          </a:p>
          <a:p>
            <a:endParaRPr lang="pt-BR" b="1" dirty="0"/>
          </a:p>
        </p:txBody>
      </p:sp>
      <p:sp>
        <p:nvSpPr>
          <p:cNvPr id="10" name="CaixaDeTexto 9">
            <a:extLst>
              <a:ext uri="{FF2B5EF4-FFF2-40B4-BE49-F238E27FC236}">
                <a16:creationId xmlns:a16="http://schemas.microsoft.com/office/drawing/2014/main" id="{DDA67B5F-DD68-DD7F-C337-37A88260C8C6}"/>
              </a:ext>
            </a:extLst>
          </p:cNvPr>
          <p:cNvSpPr txBox="1"/>
          <p:nvPr/>
        </p:nvSpPr>
        <p:spPr>
          <a:xfrm>
            <a:off x="1975756" y="6791703"/>
            <a:ext cx="25211314" cy="3046988"/>
          </a:xfrm>
          <a:prstGeom prst="rect">
            <a:avLst/>
          </a:prstGeom>
          <a:noFill/>
        </p:spPr>
        <p:txBody>
          <a:bodyPr wrap="square" rtlCol="0">
            <a:spAutoFit/>
          </a:bodyPr>
          <a:lstStyle/>
          <a:p>
            <a:pPr algn="just">
              <a:buNone/>
            </a:pPr>
            <a:r>
              <a:rPr lang="pt-BR" sz="4800" b="1" dirty="0">
                <a:latin typeface="Calibri" panose="020F0502020204030204" pitchFamily="34" charset="0"/>
                <a:cs typeface="Calibri" panose="020F0502020204030204" pitchFamily="34" charset="0"/>
              </a:rPr>
              <a:t>Salmon Rocha Alencar¹, Danilo S. F. Franco¹, Leonilson W. S. Sousa¹, Cesar E. V. Rufino¹, Rafael L. L. S. da Cunha²  </a:t>
            </a:r>
          </a:p>
          <a:p>
            <a:pPr algn="just">
              <a:buNone/>
            </a:pPr>
            <a:r>
              <a:rPr lang="pt-BR" sz="4800" b="1" dirty="0">
                <a:latin typeface="Calibri" panose="020F0502020204030204" pitchFamily="34" charset="0"/>
                <a:cs typeface="Calibri" panose="020F0502020204030204" pitchFamily="34" charset="0"/>
              </a:rPr>
              <a:t>¹ Residentes do 2º ano da Residência Médica em Ortopedia e Traumatologia do HU-UFPI  </a:t>
            </a:r>
          </a:p>
          <a:p>
            <a:pPr algn="just">
              <a:buNone/>
            </a:pPr>
            <a:r>
              <a:rPr lang="pt-BR" sz="4800" b="1" dirty="0">
                <a:latin typeface="Calibri" panose="020F0502020204030204" pitchFamily="34" charset="0"/>
                <a:cs typeface="Calibri" panose="020F0502020204030204" pitchFamily="34" charset="0"/>
              </a:rPr>
              <a:t>² Professor Mestre e Supervisor da Residência Médica em Ortopedia e Traumatologia do HU-UFPI</a:t>
            </a:r>
            <a:endParaRPr lang="pt-BR" dirty="0"/>
          </a:p>
        </p:txBody>
      </p:sp>
      <p:sp>
        <p:nvSpPr>
          <p:cNvPr id="11" name="CaixaDeTexto 10">
            <a:extLst>
              <a:ext uri="{FF2B5EF4-FFF2-40B4-BE49-F238E27FC236}">
                <a16:creationId xmlns:a16="http://schemas.microsoft.com/office/drawing/2014/main" id="{E51E514D-952A-F7BC-860F-D697DF2AF8C7}"/>
              </a:ext>
            </a:extLst>
          </p:cNvPr>
          <p:cNvSpPr txBox="1"/>
          <p:nvPr/>
        </p:nvSpPr>
        <p:spPr>
          <a:xfrm>
            <a:off x="2008414" y="10443417"/>
            <a:ext cx="25178656" cy="5478423"/>
          </a:xfrm>
          <a:prstGeom prst="rect">
            <a:avLst/>
          </a:prstGeom>
          <a:noFill/>
        </p:spPr>
        <p:txBody>
          <a:bodyPr wrap="square" rtlCol="0">
            <a:spAutoFit/>
          </a:bodyPr>
          <a:lstStyle/>
          <a:p>
            <a:pPr algn="just"/>
            <a:r>
              <a:rPr lang="pt-BR" sz="5000" b="1" u="sng" dirty="0">
                <a:latin typeface="Calibri" panose="020F0502020204030204" pitchFamily="34" charset="0"/>
                <a:cs typeface="Calibri" panose="020F0502020204030204" pitchFamily="34" charset="0"/>
              </a:rPr>
              <a:t>RESUMO</a:t>
            </a:r>
          </a:p>
          <a:p>
            <a:pPr algn="just"/>
            <a:r>
              <a:rPr lang="pt-BR" sz="5000" dirty="0">
                <a:latin typeface="Calibri" panose="020F0502020204030204" pitchFamily="34" charset="0"/>
                <a:cs typeface="Calibri" panose="020F0502020204030204" pitchFamily="34" charset="0"/>
              </a:rPr>
              <a:t>Este estudo analisa a relevância da Ressonância Magnética (RM) no diagnóstico de lesões multiligamentares do joelho, com base em revisão de literatura entre 2018 e 2020. A RM se destacou por sua capacidade de fornecer imagens anatômicas precisas, com alta resolução espacial e excelente contraste de tecidos. Isso torna a técnica especialmente eficaz para a identificação precoce de lesões ligamentares, especialmente do ligamento cruzado anterior (LCA), o mais comumente lesionado.</a:t>
            </a:r>
          </a:p>
        </p:txBody>
      </p:sp>
      <p:sp>
        <p:nvSpPr>
          <p:cNvPr id="12" name="CaixaDeTexto 11">
            <a:extLst>
              <a:ext uri="{FF2B5EF4-FFF2-40B4-BE49-F238E27FC236}">
                <a16:creationId xmlns:a16="http://schemas.microsoft.com/office/drawing/2014/main" id="{AAF59898-FDF5-868C-879F-4514B4913B19}"/>
              </a:ext>
            </a:extLst>
          </p:cNvPr>
          <p:cNvSpPr txBox="1"/>
          <p:nvPr/>
        </p:nvSpPr>
        <p:spPr>
          <a:xfrm>
            <a:off x="2008414" y="16426585"/>
            <a:ext cx="25178656" cy="13942278"/>
          </a:xfrm>
          <a:prstGeom prst="rect">
            <a:avLst/>
          </a:prstGeom>
          <a:noFill/>
        </p:spPr>
        <p:txBody>
          <a:bodyPr wrap="square" rtlCol="0">
            <a:spAutoFit/>
          </a:bodyPr>
          <a:lstStyle/>
          <a:p>
            <a:pPr algn="just"/>
            <a:r>
              <a:rPr lang="pt-BR" sz="5000" b="1" u="sng" dirty="0">
                <a:latin typeface="Calibri" panose="020F0502020204030204" pitchFamily="34" charset="0"/>
                <a:cs typeface="Calibri" panose="020F0502020204030204" pitchFamily="34" charset="0"/>
              </a:rPr>
              <a:t>RESULTADOS</a:t>
            </a:r>
          </a:p>
          <a:p>
            <a:pPr algn="just"/>
            <a:r>
              <a:rPr lang="pt-BR" sz="5000" dirty="0">
                <a:latin typeface="Calibri" panose="020F0502020204030204" pitchFamily="34" charset="0"/>
                <a:cs typeface="Calibri" panose="020F0502020204030204" pitchFamily="34" charset="0"/>
              </a:rPr>
              <a:t>A literatura mostra que a RM apresenta sensibilidade de até 92% para lesões meniscais e ligamentares, comparável à artroscopia. É especialmente útil quando o exame físico é inconclusivo e contribui para a redução de procedimentos artroscópicos desnecessários. A combinação de RM com exame clínico pode reduzir artroscopias negativas em até 5%. A técnica permite cortes multiplanares e análise detalhada das estruturas do joelho, incluindo LCA, LCP, LCM, meniscos e cartilagens.</a:t>
            </a:r>
          </a:p>
          <a:p>
            <a:pPr algn="just"/>
            <a:endParaRPr lang="pt-BR" sz="5000" dirty="0">
              <a:latin typeface="Calibri" panose="020F0502020204030204" pitchFamily="34" charset="0"/>
              <a:cs typeface="Calibri" panose="020F0502020204030204" pitchFamily="34" charset="0"/>
            </a:endParaRPr>
          </a:p>
          <a:p>
            <a:pPr algn="just"/>
            <a:endParaRPr lang="pt-BR" sz="5000" dirty="0">
              <a:latin typeface="Calibri" panose="020F0502020204030204" pitchFamily="34" charset="0"/>
              <a:cs typeface="Calibri" panose="020F0502020204030204" pitchFamily="34" charset="0"/>
            </a:endParaRPr>
          </a:p>
          <a:p>
            <a:pPr algn="just"/>
            <a:endParaRPr lang="pt-BR" sz="5000" dirty="0">
              <a:latin typeface="Calibri" panose="020F0502020204030204" pitchFamily="34" charset="0"/>
              <a:cs typeface="Calibri" panose="020F0502020204030204" pitchFamily="34" charset="0"/>
            </a:endParaRPr>
          </a:p>
          <a:p>
            <a:pPr algn="just"/>
            <a:endParaRPr lang="pt-BR" sz="5000" dirty="0">
              <a:latin typeface="Calibri" panose="020F0502020204030204" pitchFamily="34" charset="0"/>
              <a:cs typeface="Calibri" panose="020F0502020204030204" pitchFamily="34" charset="0"/>
            </a:endParaRPr>
          </a:p>
          <a:p>
            <a:pPr algn="just"/>
            <a:endParaRPr lang="pt-BR" sz="5000" dirty="0">
              <a:latin typeface="Calibri" panose="020F0502020204030204" pitchFamily="34" charset="0"/>
              <a:cs typeface="Calibri" panose="020F0502020204030204" pitchFamily="34" charset="0"/>
            </a:endParaRPr>
          </a:p>
          <a:p>
            <a:pPr algn="just"/>
            <a:endParaRPr lang="pt-BR" sz="5000" dirty="0">
              <a:latin typeface="Calibri" panose="020F0502020204030204" pitchFamily="34" charset="0"/>
              <a:cs typeface="Calibri" panose="020F0502020204030204" pitchFamily="34" charset="0"/>
            </a:endParaRPr>
          </a:p>
          <a:p>
            <a:pPr algn="just"/>
            <a:endParaRPr lang="pt-BR" sz="5000" dirty="0">
              <a:latin typeface="Calibri" panose="020F0502020204030204" pitchFamily="34" charset="0"/>
              <a:cs typeface="Calibri" panose="020F0502020204030204" pitchFamily="34" charset="0"/>
            </a:endParaRPr>
          </a:p>
          <a:p>
            <a:pPr algn="just"/>
            <a:endParaRPr lang="pt-BR" sz="5000" dirty="0">
              <a:latin typeface="Calibri" panose="020F0502020204030204" pitchFamily="34" charset="0"/>
              <a:cs typeface="Calibri" panose="020F0502020204030204" pitchFamily="34" charset="0"/>
            </a:endParaRPr>
          </a:p>
          <a:p>
            <a:pPr algn="just"/>
            <a:endParaRPr lang="pt-BR" sz="5000" dirty="0">
              <a:latin typeface="Calibri" panose="020F0502020204030204" pitchFamily="34" charset="0"/>
              <a:cs typeface="Calibri" panose="020F0502020204030204" pitchFamily="34" charset="0"/>
            </a:endParaRPr>
          </a:p>
          <a:p>
            <a:pPr algn="just"/>
            <a:endParaRPr lang="pt-BR" sz="5000" b="1" u="sng" dirty="0">
              <a:latin typeface="Calibri" panose="020F0502020204030204" pitchFamily="34" charset="0"/>
              <a:cs typeface="Calibri" panose="020F0502020204030204" pitchFamily="34" charset="0"/>
            </a:endParaRPr>
          </a:p>
          <a:p>
            <a:pPr algn="just"/>
            <a:endParaRPr lang="pt-BR" sz="5000" b="1" u="sng"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5E37C5E0-732C-E223-A74D-9B3E52C534AC}"/>
              </a:ext>
            </a:extLst>
          </p:cNvPr>
          <p:cNvSpPr txBox="1"/>
          <p:nvPr/>
        </p:nvSpPr>
        <p:spPr>
          <a:xfrm>
            <a:off x="2008414" y="36616251"/>
            <a:ext cx="25178656" cy="3170099"/>
          </a:xfrm>
          <a:prstGeom prst="rect">
            <a:avLst/>
          </a:prstGeom>
          <a:noFill/>
        </p:spPr>
        <p:txBody>
          <a:bodyPr wrap="square" rtlCol="0">
            <a:spAutoFit/>
          </a:bodyPr>
          <a:lstStyle/>
          <a:p>
            <a:pPr algn="just"/>
            <a:r>
              <a:rPr lang="pt-BR" sz="5000" b="1" u="sng" dirty="0">
                <a:latin typeface="Calibri" panose="020F0502020204030204" pitchFamily="34" charset="0"/>
                <a:cs typeface="Calibri" panose="020F0502020204030204" pitchFamily="34" charset="0"/>
              </a:rPr>
              <a:t>REFERENCIAS BIBLIOGRÁFICAS</a:t>
            </a:r>
          </a:p>
          <a:p>
            <a:pPr algn="just"/>
            <a:r>
              <a:rPr lang="pt-BR" sz="5000" dirty="0">
                <a:latin typeface="Calibri" panose="020F0502020204030204" pitchFamily="34" charset="0"/>
                <a:cs typeface="Calibri" panose="020F0502020204030204" pitchFamily="34" charset="0"/>
              </a:rPr>
              <a:t>Brooks S, Morgan M. Ann R Coll Surg Engl. 2002. Hoppenfeld S. Propedêutica Ortopédica. 2005. Insall JN, Scott WN. Cirurgia do Joelho. Elsevier, 2015. Mendonça Jr A. RM: Diagnóstico do LCA. 2005. Shepard MF et al. Am J Sports Med. 2002.</a:t>
            </a:r>
          </a:p>
        </p:txBody>
      </p:sp>
      <p:pic>
        <p:nvPicPr>
          <p:cNvPr id="19" name="Imagem 18">
            <a:extLst>
              <a:ext uri="{FF2B5EF4-FFF2-40B4-BE49-F238E27FC236}">
                <a16:creationId xmlns:a16="http://schemas.microsoft.com/office/drawing/2014/main" id="{4920E7F6-68AC-A8E2-78C2-23CDE61377F7}"/>
              </a:ext>
            </a:extLst>
          </p:cNvPr>
          <p:cNvPicPr>
            <a:picLocks noChangeAspect="1"/>
          </p:cNvPicPr>
          <p:nvPr/>
        </p:nvPicPr>
        <p:blipFill>
          <a:blip r:embed="R11bf6fbc3cd24527"/>
          <a:stretch>
            <a:fillRect/>
          </a:stretch>
        </p:blipFill>
        <p:spPr>
          <a:xfrm>
            <a:off x="15395155" y="22335448"/>
            <a:ext cx="11791915" cy="6061575"/>
          </a:xfrm>
          <a:prstGeom prst="rect">
            <a:avLst/>
          </a:prstGeom>
        </p:spPr>
      </p:pic>
      <p:pic>
        <p:nvPicPr>
          <p:cNvPr id="21" name="Imagem 20">
            <a:extLst>
              <a:ext uri="{FF2B5EF4-FFF2-40B4-BE49-F238E27FC236}">
                <a16:creationId xmlns:a16="http://schemas.microsoft.com/office/drawing/2014/main" id="{6535B1F8-B797-FB90-94FA-45EB322152FD}"/>
              </a:ext>
            </a:extLst>
          </p:cNvPr>
          <p:cNvPicPr>
            <a:picLocks noChangeAspect="1"/>
          </p:cNvPicPr>
          <p:nvPr/>
        </p:nvPicPr>
        <p:blipFill>
          <a:blip r:embed="R711fe27572d44472"/>
          <a:stretch>
            <a:fillRect/>
          </a:stretch>
        </p:blipFill>
        <p:spPr>
          <a:xfrm>
            <a:off x="1975756" y="22302441"/>
            <a:ext cx="13031058" cy="6094582"/>
          </a:xfrm>
          <a:prstGeom prst="rect">
            <a:avLst/>
          </a:prstGeom>
        </p:spPr>
      </p:pic>
      <p:sp>
        <p:nvSpPr>
          <p:cNvPr id="23" name="CaixaDeTexto 22">
            <a:extLst>
              <a:ext uri="{FF2B5EF4-FFF2-40B4-BE49-F238E27FC236}">
                <a16:creationId xmlns:a16="http://schemas.microsoft.com/office/drawing/2014/main" id="{F1EFB78F-0C14-09B8-126E-3A3A7BE525A2}"/>
              </a:ext>
            </a:extLst>
          </p:cNvPr>
          <p:cNvSpPr txBox="1"/>
          <p:nvPr/>
        </p:nvSpPr>
        <p:spPr>
          <a:xfrm>
            <a:off x="2008414" y="28465660"/>
            <a:ext cx="12998400" cy="2308324"/>
          </a:xfrm>
          <a:prstGeom prst="rect">
            <a:avLst/>
          </a:prstGeom>
          <a:noFill/>
        </p:spPr>
        <p:txBody>
          <a:bodyPr wrap="square">
            <a:spAutoFit/>
          </a:bodyPr>
          <a:lstStyle/>
          <a:p>
            <a:pPr algn="just"/>
            <a:r>
              <a:rPr lang="pt-BR" sz="3600" b="0" i="0" u="none" strike="noStrike" baseline="0" dirty="0">
                <a:solidFill>
                  <a:schemeClr val="tx1">
                    <a:lumMod val="50000"/>
                    <a:lumOff val="50000"/>
                  </a:schemeClr>
                </a:solidFill>
                <a:latin typeface="Calibri" panose="020F0502020204030204" pitchFamily="34" charset="0"/>
                <a:cs typeface="Calibri" panose="020F0502020204030204" pitchFamily="34" charset="0"/>
              </a:rPr>
              <a:t>Figura 1 – RM do joelho. A: Vista sagital com LCA (A) e LCP (B), tendões patelar (C), quadríceps (D) e coxim adiposo (*). B: Vista coronal com LCA (a), LCP (p), ligamentos colaterais medial (m) e lateral (L), e ruptura no menisco medial (seta).</a:t>
            </a:r>
            <a:endParaRPr lang="pt-BR" sz="36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A77217F3-4933-8997-5624-E6F40C72AEED}"/>
              </a:ext>
            </a:extLst>
          </p:cNvPr>
          <p:cNvSpPr txBox="1"/>
          <p:nvPr/>
        </p:nvSpPr>
        <p:spPr>
          <a:xfrm>
            <a:off x="15395155" y="28455963"/>
            <a:ext cx="11791915" cy="1754326"/>
          </a:xfrm>
          <a:prstGeom prst="rect">
            <a:avLst/>
          </a:prstGeom>
          <a:noFill/>
        </p:spPr>
        <p:txBody>
          <a:bodyPr wrap="square">
            <a:spAutoFit/>
          </a:bodyPr>
          <a:lstStyle/>
          <a:p>
            <a:pPr algn="just"/>
            <a:r>
              <a:rPr lang="pt-BR" sz="3600" b="0" i="0" u="none" strike="noStrike" baseline="0" dirty="0">
                <a:solidFill>
                  <a:schemeClr val="tx1">
                    <a:lumMod val="50000"/>
                    <a:lumOff val="50000"/>
                  </a:schemeClr>
                </a:solidFill>
                <a:latin typeface="Calibri" panose="020F0502020204030204" pitchFamily="34" charset="0"/>
                <a:cs typeface="Calibri" panose="020F0502020204030204" pitchFamily="34" charset="0"/>
              </a:rPr>
              <a:t>Figura 2 – RM do joelho. A: Ruptura completa do LCA na origem femoral (setas). B: Hemorragia periligamentar e sinal intrassubstância compatível com ruptura parcial do LCA.</a:t>
            </a:r>
          </a:p>
        </p:txBody>
      </p:sp>
      <p:sp>
        <p:nvSpPr>
          <p:cNvPr id="27" name="CaixaDeTexto 26">
            <a:extLst>
              <a:ext uri="{FF2B5EF4-FFF2-40B4-BE49-F238E27FC236}">
                <a16:creationId xmlns:a16="http://schemas.microsoft.com/office/drawing/2014/main" id="{79413CE2-7778-ABB8-72D4-1FA57A8F9458}"/>
              </a:ext>
            </a:extLst>
          </p:cNvPr>
          <p:cNvSpPr txBox="1"/>
          <p:nvPr/>
        </p:nvSpPr>
        <p:spPr>
          <a:xfrm>
            <a:off x="2008413" y="31375763"/>
            <a:ext cx="25211313" cy="4708981"/>
          </a:xfrm>
          <a:prstGeom prst="rect">
            <a:avLst/>
          </a:prstGeom>
          <a:noFill/>
        </p:spPr>
        <p:txBody>
          <a:bodyPr wrap="square">
            <a:spAutoFit/>
          </a:bodyPr>
          <a:lstStyle/>
          <a:p>
            <a:pPr algn="just"/>
            <a:r>
              <a:rPr lang="pt-BR" sz="5000" b="1" u="sng" dirty="0">
                <a:latin typeface="Calibri" panose="020F0502020204030204" pitchFamily="34" charset="0"/>
                <a:cs typeface="Calibri" panose="020F0502020204030204" pitchFamily="34" charset="0"/>
              </a:rPr>
              <a:t>CONSIDERAÇÕES FINAIS</a:t>
            </a:r>
          </a:p>
          <a:p>
            <a:pPr algn="just"/>
            <a:r>
              <a:rPr lang="pt-BR" sz="5000" dirty="0">
                <a:latin typeface="Calibri" panose="020F0502020204030204" pitchFamily="34" charset="0"/>
                <a:cs typeface="Calibri" panose="020F0502020204030204" pitchFamily="34" charset="0"/>
              </a:rPr>
              <a:t>A Ressonância Magnética é uma ferramenta diagnóstica indispensável para o setor de radiodiagnóstico, especialmente na Ortopedia. Sua precisão, segurança e valor prognóstico a tornam essencial no diagnóstico e planejamento terapêutico de lesões multiligamentares do joelho. Sua utilização adequada melhora a tomada de decisões clínicas, otimiza recursos e reduz procedimentos invasivos.</a:t>
            </a:r>
          </a:p>
        </p:txBody>
      </p:sp>
    </p:spTree>
    <p:extLst>
      <p:ext uri="{BB962C8B-B14F-4D97-AF65-F5344CB8AC3E}">
        <p14:creationId xmlns:p14="http://schemas.microsoft.com/office/powerpoint/2010/main" val="3207035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acc6e0164bdf424f">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01e187a3f2b841a8">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7571542" cy="2554545"/>
          </a:xfrm>
          <a:prstGeom prst="rect">
            <a:avLst/>
          </a:prstGeom>
          <a:noFill/>
        </p:spPr>
        <p:txBody>
          <a:bodyPr wrap="none" rtlCol="0">
            <a:spAutoFit/>
          </a:bodyPr>
          <a:lstStyle/>
          <a:p>
            <a:r>
              <a:rPr lang="pt-BR" sz="3200" dirty="0"/>
              <a:t>Autores: 	Carlos Gustavo Moreira Cruz – Médico Assistente do HRS</a:t>
            </a:r>
          </a:p>
          <a:p>
            <a:r>
              <a:rPr lang="pt-BR" sz="3200" dirty="0"/>
              <a:t>                    Glauber Linhares </a:t>
            </a:r>
            <a:r>
              <a:rPr lang="pt-BR" sz="3200" dirty="0" err="1"/>
              <a:t>Kazuo</a:t>
            </a:r>
            <a:r>
              <a:rPr lang="pt-BR" sz="3200" dirty="0"/>
              <a:t> – Médico </a:t>
            </a:r>
            <a:r>
              <a:rPr lang="pt-BR" sz="3200" dirty="0" err="1"/>
              <a:t>Assintente</a:t>
            </a:r>
            <a:r>
              <a:rPr lang="pt-BR" sz="3200" dirty="0"/>
              <a:t> do Grupo de Fixador Externo da EPM/UNIFESP</a:t>
            </a:r>
          </a:p>
          <a:p>
            <a:r>
              <a:rPr lang="pt-BR" sz="3200" dirty="0"/>
              <a:t>                    Paulo Afonso Lages Gonçalves Filho – Médico Residente de Fixador Externo da EPM/UNIFESP </a:t>
            </a:r>
          </a:p>
          <a:p>
            <a:r>
              <a:rPr lang="pt-BR" sz="3200" dirty="0"/>
              <a:t>				Samantha de Sousa Lopes  – Acadêmica de Medicina da UCP</a:t>
            </a:r>
          </a:p>
          <a:p>
            <a:r>
              <a:rPr lang="pt-BR" sz="3200" dirty="0"/>
              <a:t>			</a:t>
            </a:r>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4c0565b61d9e43ac">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1727200" y="8115250"/>
            <a:ext cx="24638000" cy="923330"/>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dirty="0">
                <a:latin typeface="Calibri" panose="020F0502020204030204" pitchFamily="34" charset="0"/>
                <a:cs typeface="Calibri" panose="020F0502020204030204" pitchFamily="34" charset="0"/>
              </a:rPr>
              <a:t>RETALHO DE GASTROCNÊMIO MEDIAL EM FRATURA EXPOSTA DE TÍBIA.</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600" y="11810207"/>
            <a:ext cx="11240976" cy="3539430"/>
          </a:xfrm>
          <a:prstGeom prst="rect">
            <a:avLst/>
          </a:prstGeom>
          <a:noFill/>
        </p:spPr>
        <p:txBody>
          <a:bodyPr wrap="square" rtlCol="0">
            <a:spAutoFit/>
          </a:bodyPr>
          <a:lstStyle/>
          <a:p>
            <a:pPr algn="just">
              <a:defRPr sz="3600" b="0">
                <a:latin typeface="Calibri"/>
              </a:defRPr>
            </a:pPr>
            <a:r>
              <a:rPr lang="pt-BR" sz="3200" dirty="0"/>
              <a:t>Fraturas expostas da tíbia proximal são desafiadoras devido à escassa cobertura de partes moles e elevada taxa de complicações como infecção e retardo de consolidação. O retalho muscular de </a:t>
            </a:r>
            <a:r>
              <a:rPr lang="pt-BR" sz="3200" dirty="0" err="1"/>
              <a:t>gastrocnêmio</a:t>
            </a:r>
            <a:r>
              <a:rPr lang="pt-BR" sz="3200" dirty="0"/>
              <a:t> medial é consagrado na reconstrução de defeitos cutâneos da perna proximal e joelho por sua excelente vascularização, fácil dissecção e versatilidade anatômica, sendo indicado para defeitos de pequeno a médio porte.</a:t>
            </a:r>
          </a:p>
        </p:txBody>
      </p:sp>
      <p:sp>
        <p:nvSpPr>
          <p:cNvPr id="10" name="CaixaDeTexto 9">
            <a:extLst>
              <a:ext uri="{FF2B5EF4-FFF2-40B4-BE49-F238E27FC236}">
                <a16:creationId xmlns:a16="http://schemas.microsoft.com/office/drawing/2014/main" id="{67C5046E-C98C-A4A2-C188-F6853C5D42F9}"/>
              </a:ext>
            </a:extLst>
          </p:cNvPr>
          <p:cNvSpPr txBox="1"/>
          <p:nvPr/>
        </p:nvSpPr>
        <p:spPr>
          <a:xfrm>
            <a:off x="1423533" y="33207153"/>
            <a:ext cx="4883709" cy="400110"/>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Imagem 1: </a:t>
            </a:r>
            <a:r>
              <a:rPr lang="pt-BR" sz="2000" dirty="0"/>
              <a:t>transoperatório (arquivo pessoal)</a:t>
            </a:r>
            <a:endParaRPr lang="pt-BR" sz="20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71600" y="17129658"/>
            <a:ext cx="11240976" cy="4031873"/>
          </a:xfrm>
          <a:prstGeom prst="rect">
            <a:avLst/>
          </a:prstGeom>
          <a:noFill/>
        </p:spPr>
        <p:txBody>
          <a:bodyPr wrap="square" rtlCol="0">
            <a:spAutoFit/>
          </a:bodyPr>
          <a:lstStyle/>
          <a:p>
            <a:pPr algn="just">
              <a:defRPr sz="3600" b="0">
                <a:latin typeface="Calibri"/>
              </a:defRPr>
            </a:pPr>
            <a:r>
              <a:rPr lang="pt-BR" sz="3200" dirty="0"/>
              <a:t>Paciente masculino, 27 anos, vítima de acidente </a:t>
            </a:r>
            <a:r>
              <a:rPr lang="pt-BR" sz="3200" dirty="0" err="1"/>
              <a:t>motociclístico</a:t>
            </a:r>
            <a:r>
              <a:rPr lang="pt-BR" sz="3200" dirty="0"/>
              <a:t>, com fratura exposta da tíbia esquerda (AO 42B3) e síndrome compartimental no membro afetado. Realizado limpeza, fixação </a:t>
            </a:r>
            <a:r>
              <a:rPr lang="pt-BR" sz="3200"/>
              <a:t>e fasciotomia</a:t>
            </a:r>
            <a:r>
              <a:rPr lang="pt-BR" sz="3200" dirty="0"/>
              <a:t>. Paciente evoluiu com necrose de pele em terço proximal da perna.  Optou-se por realizar retalho de </a:t>
            </a:r>
            <a:r>
              <a:rPr lang="pt-BR" sz="3200" dirty="0" err="1"/>
              <a:t>gastrocnêmio</a:t>
            </a:r>
            <a:r>
              <a:rPr lang="pt-BR" sz="3200" dirty="0"/>
              <a:t> medial por via anterior estendida distalmente. Utilizou-se curativo de pressão negativa, antibioticoterapia guiada por cultura e estabilização com fixador externo </a:t>
            </a:r>
            <a:r>
              <a:rPr lang="pt-BR" sz="3200" dirty="0" err="1"/>
              <a:t>biplanar</a:t>
            </a:r>
            <a:r>
              <a:rPr lang="pt-BR" sz="3200" dirty="0"/>
              <a:t>.</a:t>
            </a: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323064" y="15869307"/>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4" name="CaixaDeTexto 13">
            <a:extLst>
              <a:ext uri="{FF2B5EF4-FFF2-40B4-BE49-F238E27FC236}">
                <a16:creationId xmlns:a16="http://schemas.microsoft.com/office/drawing/2014/main" id="{198F0AF7-F893-96E5-26A1-1D208A777100}"/>
              </a:ext>
            </a:extLst>
          </p:cNvPr>
          <p:cNvSpPr txBox="1"/>
          <p:nvPr/>
        </p:nvSpPr>
        <p:spPr>
          <a:xfrm>
            <a:off x="1220461" y="39052328"/>
            <a:ext cx="5973879" cy="400110"/>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Imagem 2: Pós-operatório de 30 dias (arquivo pessoal).</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5011788" y="11727433"/>
            <a:ext cx="11240977" cy="1569660"/>
          </a:xfrm>
          <a:prstGeom prst="rect">
            <a:avLst/>
          </a:prstGeom>
          <a:noFill/>
        </p:spPr>
        <p:txBody>
          <a:bodyPr wrap="square" rtlCol="0">
            <a:spAutoFit/>
          </a:bodyPr>
          <a:lstStyle/>
          <a:p>
            <a:pPr algn="just">
              <a:defRPr sz="3600" b="0">
                <a:latin typeface="Calibri"/>
              </a:defRPr>
            </a:pPr>
            <a:r>
              <a:rPr lang="pt-BR" sz="3200" dirty="0"/>
              <a:t>Após 30 dias, observou-se </a:t>
            </a:r>
            <a:r>
              <a:rPr lang="pt-BR" sz="3200" dirty="0" err="1"/>
              <a:t>epitelização</a:t>
            </a:r>
            <a:r>
              <a:rPr lang="pt-BR" sz="3200" dirty="0"/>
              <a:t> adequada e ausência de infecção. O paciente segue em acompanhamento, aguardando consolidação óssea para síntese definitiva com fixador circular.</a:t>
            </a: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5036055" y="10557903"/>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5076342" y="15086146"/>
            <a:ext cx="11285061" cy="10433625"/>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 reconstrução de partes moles em fraturas expostas do terço proximal da tíbia deve ser conduzida com base no tipo e na extensão da lesão, visando otimizar o tempo da abordagem </a:t>
            </a:r>
            <a:r>
              <a:rPr lang="pt-BR" sz="3200" dirty="0" err="1">
                <a:latin typeface="Calibri" panose="020F0502020204030204" pitchFamily="34" charset="0"/>
                <a:cs typeface="Calibri" panose="020F0502020204030204" pitchFamily="34" charset="0"/>
              </a:rPr>
              <a:t>fix</a:t>
            </a:r>
            <a:r>
              <a:rPr lang="pt-BR" sz="3200" dirty="0">
                <a:latin typeface="Calibri" panose="020F0502020204030204" pitchFamily="34" charset="0"/>
                <a:cs typeface="Calibri" panose="020F0502020204030204" pitchFamily="34" charset="0"/>
              </a:rPr>
              <a:t> &amp; flap. Estudos recentes demonstram que a cobertura precoce com tecido bem vascularizado, como o músculo </a:t>
            </a:r>
            <a:r>
              <a:rPr lang="pt-BR" sz="3200" dirty="0" err="1">
                <a:latin typeface="Calibri" panose="020F0502020204030204" pitchFamily="34" charset="0"/>
                <a:cs typeface="Calibri" panose="020F0502020204030204" pitchFamily="34" charset="0"/>
              </a:rPr>
              <a:t>gastrocnêmio</a:t>
            </a:r>
            <a:r>
              <a:rPr lang="pt-BR" sz="3200" dirty="0">
                <a:latin typeface="Calibri" panose="020F0502020204030204" pitchFamily="34" charset="0"/>
                <a:cs typeface="Calibri" panose="020F0502020204030204" pitchFamily="34" charset="0"/>
              </a:rPr>
              <a:t>, reduz significativamente as taxas de complicações locais, incluindo infecções e falhas do retalho. A seleção do momento adequado para a intervenção é fator determinante para o sucesso do tratamento, sendo recomendada a utilização de tecidos não lesados, de preferência em procedimentos realizados nas primeiras 72 horas após o trauma. O uso do retalho de </a:t>
            </a:r>
            <a:r>
              <a:rPr lang="pt-BR" sz="3200" dirty="0" err="1">
                <a:latin typeface="Calibri" panose="020F0502020204030204" pitchFamily="34" charset="0"/>
                <a:cs typeface="Calibri" panose="020F0502020204030204" pitchFamily="34" charset="0"/>
              </a:rPr>
              <a:t>gastrocnêmio</a:t>
            </a:r>
            <a:r>
              <a:rPr lang="pt-BR" sz="3200" dirty="0">
                <a:latin typeface="Calibri" panose="020F0502020204030204" pitchFamily="34" charset="0"/>
                <a:cs typeface="Calibri" panose="020F0502020204030204" pitchFamily="34" charset="0"/>
              </a:rPr>
              <a:t> é respaldado por sua confiabilidade, simplicidade técnica e adaptabilidade anatômica, especialmente em contextos de trauma de alta energia, nos quais há maior risco de mau alinhamento, não consolidação e infecções do sítio operatório. Além disso, proporciona cobertura eficaz sobre estruturas críticas e prepara o leito para intervenções subsequentes com menor risco de complicações. O retalho de </a:t>
            </a:r>
            <a:r>
              <a:rPr lang="pt-BR" sz="3200" dirty="0" err="1">
                <a:latin typeface="Calibri" panose="020F0502020204030204" pitchFamily="34" charset="0"/>
                <a:cs typeface="Calibri" panose="020F0502020204030204" pitchFamily="34" charset="0"/>
              </a:rPr>
              <a:t>gastrocnêmio</a:t>
            </a:r>
            <a:r>
              <a:rPr lang="pt-BR" sz="3200" dirty="0">
                <a:latin typeface="Calibri" panose="020F0502020204030204" pitchFamily="34" charset="0"/>
                <a:cs typeface="Calibri" panose="020F0502020204030204" pitchFamily="34" charset="0"/>
              </a:rPr>
              <a:t> medial mostrou-se uma alternativa segura, técnica e funcionalmente eficaz para cobertura de fratura exposta da tíbia, promovendo melhor cicatrização e preparando o foco para tratamento definitivo.</a:t>
            </a: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5080137" y="13857090"/>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5076342" y="26826995"/>
            <a:ext cx="11240978" cy="2062103"/>
          </a:xfrm>
          <a:prstGeom prst="rect">
            <a:avLst/>
          </a:prstGeom>
          <a:noFill/>
        </p:spPr>
        <p:txBody>
          <a:bodyPr wrap="square" rtlCol="0">
            <a:spAutoFit/>
          </a:bodyPr>
          <a:lstStyle/>
          <a:p>
            <a:pPr algn="just"/>
            <a:r>
              <a:rPr lang="pt-BR" sz="3200" dirty="0"/>
              <a:t>O retalho de </a:t>
            </a:r>
            <a:r>
              <a:rPr lang="pt-BR" sz="3200" dirty="0" err="1"/>
              <a:t>gastrocnêmio</a:t>
            </a:r>
            <a:r>
              <a:rPr lang="pt-BR" sz="3200" dirty="0"/>
              <a:t> medial mostrou-se seguro, tecnicamente viável e eficaz na cobertura de fratura exposta da tíbia, promovendo cicatrização adequada e viabilizando tratamento definitivo.</a:t>
            </a:r>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5036055" y="25679524"/>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5036055" y="30340854"/>
            <a:ext cx="11240977" cy="4893647"/>
          </a:xfrm>
          <a:prstGeom prst="rect">
            <a:avLst/>
          </a:prstGeom>
          <a:noFill/>
        </p:spPr>
        <p:txBody>
          <a:bodyPr wrap="square" rtlCol="0">
            <a:spAutoFit/>
          </a:bodyPr>
          <a:lstStyle/>
          <a:p>
            <a:pPr algn="just"/>
            <a:r>
              <a:rPr lang="pt-BR" sz="2400" dirty="0">
                <a:latin typeface="Calibri" panose="020F0502020204030204" pitchFamily="34" charset="0"/>
                <a:cs typeface="Calibri" panose="020F0502020204030204" pitchFamily="34" charset="0"/>
              </a:rPr>
              <a:t>1-) </a:t>
            </a:r>
            <a:r>
              <a:rPr lang="pt-BR" sz="2400" dirty="0" err="1">
                <a:latin typeface="Calibri" panose="020F0502020204030204" pitchFamily="34" charset="0"/>
                <a:cs typeface="Calibri" panose="020F0502020204030204" pitchFamily="34" charset="0"/>
              </a:rPr>
              <a:t>Babaei</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Zarch</a:t>
            </a:r>
            <a:r>
              <a:rPr lang="pt-BR" sz="2400" dirty="0">
                <a:latin typeface="Calibri" panose="020F0502020204030204" pitchFamily="34" charset="0"/>
                <a:cs typeface="Calibri" panose="020F0502020204030204" pitchFamily="34" charset="0"/>
              </a:rPr>
              <a:t> M, et al. </a:t>
            </a:r>
            <a:r>
              <a:rPr lang="pt-BR" sz="2400" dirty="0" err="1">
                <a:latin typeface="Calibri" panose="020F0502020204030204" pitchFamily="34" charset="0"/>
                <a:cs typeface="Calibri" panose="020F0502020204030204" pitchFamily="34" charset="0"/>
              </a:rPr>
              <a:t>Gastrocnemius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muscle</a:t>
            </a:r>
            <a:r>
              <a:rPr lang="pt-BR" sz="2400" dirty="0">
                <a:latin typeface="Calibri" panose="020F0502020204030204" pitchFamily="34" charset="0"/>
                <a:cs typeface="Calibri" panose="020F0502020204030204" pitchFamily="34" charset="0"/>
              </a:rPr>
              <a:t> flap for </a:t>
            </a:r>
            <a:r>
              <a:rPr lang="pt-BR" sz="2400" dirty="0" err="1">
                <a:latin typeface="Calibri" panose="020F0502020204030204" pitchFamily="34" charset="0"/>
                <a:cs typeface="Calibri" panose="020F0502020204030204" pitchFamily="34" charset="0"/>
              </a:rPr>
              <a:t>coverage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knee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defects</a:t>
            </a:r>
            <a:r>
              <a:rPr lang="pt-BR" sz="2400" dirty="0">
                <a:latin typeface="Calibri" panose="020F0502020204030204" pitchFamily="34" charset="0"/>
                <a:cs typeface="Calibri" panose="020F0502020204030204" pitchFamily="34" charset="0"/>
              </a:rPr>
              <a:t> in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injuries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popliteal</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artery</a:t>
            </a:r>
            <a:r>
              <a:rPr lang="pt-BR" sz="2400" dirty="0">
                <a:latin typeface="Calibri" panose="020F0502020204030204" pitchFamily="34" charset="0"/>
                <a:cs typeface="Calibri" panose="020F0502020204030204" pitchFamily="34" charset="0"/>
              </a:rPr>
              <a:t>: a </a:t>
            </a:r>
            <a:r>
              <a:rPr lang="pt-BR" sz="2400" dirty="0" err="1">
                <a:latin typeface="Calibri" panose="020F0502020204030204" pitchFamily="34" charset="0"/>
                <a:cs typeface="Calibri" panose="020F0502020204030204" pitchFamily="34" charset="0"/>
              </a:rPr>
              <a:t>clinical</a:t>
            </a:r>
            <a:r>
              <a:rPr lang="pt-BR" sz="2400" dirty="0">
                <a:latin typeface="Calibri" panose="020F0502020204030204" pitchFamily="34" charset="0"/>
                <a:cs typeface="Calibri" panose="020F0502020204030204" pitchFamily="34" charset="0"/>
              </a:rPr>
              <a:t> case report. Front </a:t>
            </a:r>
            <a:r>
              <a:rPr lang="pt-BR" sz="2400" dirty="0" err="1">
                <a:latin typeface="Calibri" panose="020F0502020204030204" pitchFamily="34" charset="0"/>
                <a:cs typeface="Calibri" panose="020F0502020204030204" pitchFamily="34" charset="0"/>
              </a:rPr>
              <a:t>Surg</a:t>
            </a:r>
            <a:r>
              <a:rPr lang="pt-BR" sz="2400" dirty="0">
                <a:latin typeface="Calibri" panose="020F0502020204030204" pitchFamily="34" charset="0"/>
                <a:cs typeface="Calibri" panose="020F0502020204030204" pitchFamily="34" charset="0"/>
              </a:rPr>
              <a:t>. 2024;11:1490493. doi:10.3389/fsurg.2024.1490493. </a:t>
            </a:r>
          </a:p>
          <a:p>
            <a:pPr algn="just"/>
            <a:r>
              <a:rPr lang="pt-BR" sz="2400" dirty="0">
                <a:latin typeface="Calibri" panose="020F0502020204030204" pitchFamily="34" charset="0"/>
                <a:cs typeface="Calibri" panose="020F0502020204030204" pitchFamily="34" charset="0"/>
              </a:rPr>
              <a:t>2-) </a:t>
            </a:r>
            <a:r>
              <a:rPr lang="pt-BR" sz="2400" dirty="0" err="1">
                <a:latin typeface="Calibri" panose="020F0502020204030204" pitchFamily="34" charset="0"/>
                <a:cs typeface="Calibri" panose="020F0502020204030204" pitchFamily="34" charset="0"/>
              </a:rPr>
              <a:t>Bibbo</a:t>
            </a:r>
            <a:r>
              <a:rPr lang="pt-BR" sz="2400" dirty="0">
                <a:latin typeface="Calibri" panose="020F0502020204030204" pitchFamily="34" charset="0"/>
                <a:cs typeface="Calibri" panose="020F0502020204030204" pitchFamily="34" charset="0"/>
              </a:rPr>
              <a:t> C. The </a:t>
            </a:r>
            <a:r>
              <a:rPr lang="pt-BR" sz="2400" dirty="0" err="1">
                <a:latin typeface="Calibri" panose="020F0502020204030204" pitchFamily="34" charset="0"/>
                <a:cs typeface="Calibri" panose="020F0502020204030204" pitchFamily="34" charset="0"/>
              </a:rPr>
              <a:t>Gastrocnemius</a:t>
            </a:r>
            <a:r>
              <a:rPr lang="pt-BR" sz="2400" dirty="0">
                <a:latin typeface="Calibri" panose="020F0502020204030204" pitchFamily="34" charset="0"/>
                <a:cs typeface="Calibri" panose="020F0502020204030204" pitchFamily="34" charset="0"/>
              </a:rPr>
              <a:t> Flap for Lower </a:t>
            </a:r>
            <a:r>
              <a:rPr lang="pt-BR" sz="2400" dirty="0" err="1">
                <a:latin typeface="Calibri" panose="020F0502020204030204" pitchFamily="34" charset="0"/>
                <a:cs typeface="Calibri" panose="020F0502020204030204" pitchFamily="34" charset="0"/>
              </a:rPr>
              <a:t>Extremity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Reconstruction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Clin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Podiatr</a:t>
            </a:r>
            <a:r>
              <a:rPr lang="pt-BR" sz="2400" dirty="0">
                <a:latin typeface="Calibri" panose="020F0502020204030204" pitchFamily="34" charset="0"/>
                <a:cs typeface="Calibri" panose="020F0502020204030204" pitchFamily="34" charset="0"/>
              </a:rPr>
              <a:t> Med </a:t>
            </a:r>
            <a:r>
              <a:rPr lang="pt-BR" sz="2400" dirty="0" err="1">
                <a:latin typeface="Calibri" panose="020F0502020204030204" pitchFamily="34" charset="0"/>
                <a:cs typeface="Calibri" panose="020F0502020204030204" pitchFamily="34" charset="0"/>
              </a:rPr>
              <a:t>Surg</a:t>
            </a:r>
            <a:r>
              <a:rPr lang="pt-BR" sz="2400" dirty="0">
                <a:latin typeface="Calibri" panose="020F0502020204030204" pitchFamily="34" charset="0"/>
                <a:cs typeface="Calibri" panose="020F0502020204030204" pitchFamily="34" charset="0"/>
              </a:rPr>
              <a:t>. 2020;37(4):609–619. doi:10.1016/j.cpm.2020.07.002. </a:t>
            </a:r>
          </a:p>
          <a:p>
            <a:pPr algn="just"/>
            <a:r>
              <a:rPr lang="pt-BR" sz="2400" dirty="0">
                <a:latin typeface="Calibri" panose="020F0502020204030204" pitchFamily="34" charset="0"/>
                <a:cs typeface="Calibri" panose="020F0502020204030204" pitchFamily="34" charset="0"/>
              </a:rPr>
              <a:t>3-) </a:t>
            </a:r>
            <a:r>
              <a:rPr lang="pt-BR" sz="2400" dirty="0" err="1">
                <a:latin typeface="Calibri" panose="020F0502020204030204" pitchFamily="34" charset="0"/>
                <a:cs typeface="Calibri" panose="020F0502020204030204" pitchFamily="34" charset="0"/>
              </a:rPr>
              <a:t>Gkiatas</a:t>
            </a:r>
            <a:r>
              <a:rPr lang="pt-BR" sz="2400" dirty="0">
                <a:latin typeface="Calibri" panose="020F0502020204030204" pitchFamily="34" charset="0"/>
                <a:cs typeface="Calibri" panose="020F0502020204030204" pitchFamily="34" charset="0"/>
              </a:rPr>
              <a:t> I, et al. </a:t>
            </a:r>
            <a:r>
              <a:rPr lang="pt-BR" sz="2400" dirty="0" err="1">
                <a:latin typeface="Calibri" panose="020F0502020204030204" pitchFamily="34" charset="0"/>
                <a:cs typeface="Calibri" panose="020F0502020204030204" pitchFamily="34" charset="0"/>
              </a:rPr>
              <a:t>Gastrocnemius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pedicled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muscle</a:t>
            </a:r>
            <a:r>
              <a:rPr lang="pt-BR" sz="2400" dirty="0">
                <a:latin typeface="Calibri" panose="020F0502020204030204" pitchFamily="34" charset="0"/>
                <a:cs typeface="Calibri" panose="020F0502020204030204" pitchFamily="34" charset="0"/>
              </a:rPr>
              <a:t> flap for </a:t>
            </a:r>
            <a:r>
              <a:rPr lang="pt-BR" sz="2400" dirty="0" err="1">
                <a:latin typeface="Calibri" panose="020F0502020204030204" pitchFamily="34" charset="0"/>
                <a:cs typeface="Calibri" panose="020F0502020204030204" pitchFamily="34" charset="0"/>
              </a:rPr>
              <a:t>knee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upper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tibia</a:t>
            </a:r>
            <a:r>
              <a:rPr lang="pt-BR" sz="2400" dirty="0">
                <a:latin typeface="Calibri" panose="020F0502020204030204" pitchFamily="34" charset="0"/>
                <a:cs typeface="Calibri" panose="020F0502020204030204" pitchFamily="34" charset="0"/>
              </a:rPr>
              <a:t> soft </a:t>
            </a:r>
            <a:r>
              <a:rPr lang="pt-BR" sz="2400" dirty="0" err="1">
                <a:latin typeface="Calibri" panose="020F0502020204030204" pitchFamily="34" charset="0"/>
                <a:cs typeface="Calibri" panose="020F0502020204030204" pitchFamily="34" charset="0"/>
              </a:rPr>
              <a:t>tissue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defects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Injury</a:t>
            </a:r>
            <a:r>
              <a:rPr lang="pt-BR" sz="2400" dirty="0">
                <a:latin typeface="Calibri" panose="020F0502020204030204" pitchFamily="34" charset="0"/>
                <a:cs typeface="Calibri" panose="020F0502020204030204" pitchFamily="34" charset="0"/>
              </a:rPr>
              <a:t>. 2021;52(7):1873–1879. doi:10.1016/j.injury.2021.05.007. </a:t>
            </a:r>
          </a:p>
          <a:p>
            <a:pPr algn="just"/>
            <a:r>
              <a:rPr lang="pt-BR" sz="2400" dirty="0">
                <a:latin typeface="Calibri" panose="020F0502020204030204" pitchFamily="34" charset="0"/>
                <a:cs typeface="Calibri" panose="020F0502020204030204" pitchFamily="34" charset="0"/>
              </a:rPr>
              <a:t>4-) </a:t>
            </a:r>
            <a:r>
              <a:rPr lang="pt-BR" sz="2400" dirty="0" err="1">
                <a:latin typeface="Calibri" panose="020F0502020204030204" pitchFamily="34" charset="0"/>
                <a:cs typeface="Calibri" panose="020F0502020204030204" pitchFamily="34" charset="0"/>
              </a:rPr>
              <a:t>Jitprapaikulsarn</a:t>
            </a:r>
            <a:r>
              <a:rPr lang="pt-BR" sz="2400" dirty="0">
                <a:latin typeface="Calibri" panose="020F0502020204030204" pitchFamily="34" charset="0"/>
                <a:cs typeface="Calibri" panose="020F0502020204030204" pitchFamily="34" charset="0"/>
              </a:rPr>
              <a:t> S, et al. </a:t>
            </a:r>
            <a:r>
              <a:rPr lang="pt-BR" sz="2400" dirty="0" err="1">
                <a:latin typeface="Calibri" panose="020F0502020204030204" pitchFamily="34" charset="0"/>
                <a:cs typeface="Calibri" panose="020F0502020204030204" pitchFamily="34" charset="0"/>
              </a:rPr>
              <a:t>Utilizing</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various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forms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gastrocnemius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muscle</a:t>
            </a:r>
            <a:r>
              <a:rPr lang="pt-BR" sz="2400" dirty="0">
                <a:latin typeface="Calibri" panose="020F0502020204030204" pitchFamily="34" charset="0"/>
                <a:cs typeface="Calibri" panose="020F0502020204030204" pitchFamily="34" charset="0"/>
              </a:rPr>
              <a:t> in </a:t>
            </a:r>
            <a:r>
              <a:rPr lang="pt-BR" sz="2400" dirty="0" err="1">
                <a:latin typeface="Calibri" panose="020F0502020204030204" pitchFamily="34" charset="0"/>
                <a:cs typeface="Calibri" panose="020F0502020204030204" pitchFamily="34" charset="0"/>
              </a:rPr>
              <a:t>fix</a:t>
            </a:r>
            <a:r>
              <a:rPr lang="pt-BR" sz="2400" dirty="0">
                <a:latin typeface="Calibri" panose="020F0502020204030204" pitchFamily="34" charset="0"/>
                <a:cs typeface="Calibri" panose="020F0502020204030204" pitchFamily="34" charset="0"/>
              </a:rPr>
              <a:t> &amp; flap </a:t>
            </a:r>
            <a:r>
              <a:rPr lang="pt-BR" sz="2400" dirty="0" err="1">
                <a:latin typeface="Calibri" panose="020F0502020204030204" pitchFamily="34" charset="0"/>
                <a:cs typeface="Calibri" panose="020F0502020204030204" pitchFamily="34" charset="0"/>
              </a:rPr>
              <a:t>protocol</a:t>
            </a:r>
            <a:r>
              <a:rPr lang="pt-BR" sz="2400" dirty="0">
                <a:latin typeface="Calibri" panose="020F0502020204030204" pitchFamily="34" charset="0"/>
                <a:cs typeface="Calibri" panose="020F0502020204030204" pitchFamily="34" charset="0"/>
              </a:rPr>
              <a:t>: a </a:t>
            </a:r>
            <a:r>
              <a:rPr lang="pt-BR" sz="2400" dirty="0" err="1">
                <a:latin typeface="Calibri" panose="020F0502020204030204" pitchFamily="34" charset="0"/>
                <a:cs typeface="Calibri" panose="020F0502020204030204" pitchFamily="34" charset="0"/>
              </a:rPr>
              <a:t>reliable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remedy</a:t>
            </a:r>
            <a:r>
              <a:rPr lang="pt-BR" sz="2400" dirty="0">
                <a:latin typeface="Calibri" panose="020F0502020204030204" pitchFamily="34" charset="0"/>
                <a:cs typeface="Calibri" panose="020F0502020204030204" pitchFamily="34" charset="0"/>
              </a:rPr>
              <a:t> for open proximal tibial </a:t>
            </a:r>
            <a:r>
              <a:rPr lang="pt-BR" sz="2400" dirty="0" err="1">
                <a:latin typeface="Calibri" panose="020F0502020204030204" pitchFamily="34" charset="0"/>
                <a:cs typeface="Calibri" panose="020F0502020204030204" pitchFamily="34" charset="0"/>
              </a:rPr>
              <a:t>fractures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with</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accompanying</a:t>
            </a:r>
            <a:r>
              <a:rPr lang="pt-BR" sz="2400" dirty="0">
                <a:latin typeface="Calibri" panose="020F0502020204030204" pitchFamily="34" charset="0"/>
                <a:cs typeface="Calibri" panose="020F0502020204030204" pitchFamily="34" charset="0"/>
              </a:rPr>
              <a:t> soft </a:t>
            </a:r>
            <a:r>
              <a:rPr lang="pt-BR" sz="2400" dirty="0" err="1">
                <a:latin typeface="Calibri" panose="020F0502020204030204" pitchFamily="34" charset="0"/>
                <a:cs typeface="Calibri" panose="020F0502020204030204" pitchFamily="34" charset="0"/>
              </a:rPr>
              <a:t>tissue</a:t>
            </a:r>
            <a:r>
              <a:rPr lang="pt-BR" sz="2400" dirty="0">
                <a:latin typeface="Calibri" panose="020F0502020204030204" pitchFamily="34" charset="0"/>
                <a:cs typeface="Calibri" panose="020F0502020204030204" pitchFamily="34" charset="0"/>
              </a:rPr>
              <a:t> defect. </a:t>
            </a:r>
            <a:r>
              <a:rPr lang="pt-BR" sz="2400" dirty="0" err="1">
                <a:latin typeface="Calibri" panose="020F0502020204030204" pitchFamily="34" charset="0"/>
                <a:cs typeface="Calibri" panose="020F0502020204030204" pitchFamily="34" charset="0"/>
              </a:rPr>
              <a:t>Eur</a:t>
            </a:r>
            <a:r>
              <a:rPr lang="pt-BR" sz="2400" dirty="0">
                <a:latin typeface="Calibri" panose="020F0502020204030204" pitchFamily="34" charset="0"/>
                <a:cs typeface="Calibri" panose="020F0502020204030204" pitchFamily="34" charset="0"/>
              </a:rPr>
              <a:t> J </a:t>
            </a:r>
            <a:r>
              <a:rPr lang="pt-BR" sz="2400" dirty="0" err="1">
                <a:latin typeface="Calibri" panose="020F0502020204030204" pitchFamily="34" charset="0"/>
                <a:cs typeface="Calibri" panose="020F0502020204030204" pitchFamily="34" charset="0"/>
              </a:rPr>
              <a:t>Orthop</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Surg</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Traumatol</a:t>
            </a:r>
            <a:r>
              <a:rPr lang="pt-BR" sz="2400" dirty="0">
                <a:latin typeface="Calibri" panose="020F0502020204030204" pitchFamily="34" charset="0"/>
                <a:cs typeface="Calibri" panose="020F0502020204030204" pitchFamily="34" charset="0"/>
              </a:rPr>
              <a:t>. 2021;31(2):413–420. doi:10.1007/s00590-021-03013-0. 5-) </a:t>
            </a:r>
          </a:p>
          <a:p>
            <a:pPr algn="just"/>
            <a:r>
              <a:rPr lang="pt-BR" sz="2400" dirty="0">
                <a:latin typeface="Calibri" panose="020F0502020204030204" pitchFamily="34" charset="0"/>
                <a:cs typeface="Calibri" panose="020F0502020204030204" pitchFamily="34" charset="0"/>
              </a:rPr>
              <a:t>Schmidt I. The </a:t>
            </a:r>
            <a:r>
              <a:rPr lang="pt-BR" sz="2400" dirty="0" err="1">
                <a:latin typeface="Calibri" panose="020F0502020204030204" pitchFamily="34" charset="0"/>
                <a:cs typeface="Calibri" panose="020F0502020204030204" pitchFamily="34" charset="0"/>
              </a:rPr>
              <a:t>gastrocnemius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muscle</a:t>
            </a:r>
            <a:r>
              <a:rPr lang="pt-BR" sz="2400" dirty="0">
                <a:latin typeface="Calibri" panose="020F0502020204030204" pitchFamily="34" charset="0"/>
                <a:cs typeface="Calibri" panose="020F0502020204030204" pitchFamily="34" charset="0"/>
              </a:rPr>
              <a:t> flap for </a:t>
            </a:r>
            <a:r>
              <a:rPr lang="pt-BR" sz="2400" dirty="0" err="1">
                <a:latin typeface="Calibri" panose="020F0502020204030204" pitchFamily="34" charset="0"/>
                <a:cs typeface="Calibri" panose="020F0502020204030204" pitchFamily="34" charset="0"/>
              </a:rPr>
              <a:t>coverage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soft </a:t>
            </a:r>
            <a:r>
              <a:rPr lang="pt-BR" sz="2400" dirty="0" err="1">
                <a:latin typeface="Calibri" panose="020F0502020204030204" pitchFamily="34" charset="0"/>
                <a:cs typeface="Calibri" panose="020F0502020204030204" pitchFamily="34" charset="0"/>
              </a:rPr>
              <a:t>tissue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defect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proximal </a:t>
            </a:r>
            <a:r>
              <a:rPr lang="pt-BR" sz="2400" dirty="0" err="1">
                <a:latin typeface="Calibri" panose="020F0502020204030204" pitchFamily="34" charset="0"/>
                <a:cs typeface="Calibri" panose="020F0502020204030204" pitchFamily="34" charset="0"/>
              </a:rPr>
              <a:t>third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lower</a:t>
            </a:r>
            <a:r>
              <a:rPr lang="pt-BR" sz="2400" dirty="0">
                <a:latin typeface="Calibri" panose="020F0502020204030204" pitchFamily="34" charset="0"/>
                <a:cs typeface="Calibri" panose="020F0502020204030204" pitchFamily="34" charset="0"/>
              </a:rPr>
              <a:t> leg. </a:t>
            </a:r>
            <a:r>
              <a:rPr lang="pt-BR" sz="2400" dirty="0" err="1">
                <a:latin typeface="Calibri" panose="020F0502020204030204" pitchFamily="34" charset="0"/>
                <a:cs typeface="Calibri" panose="020F0502020204030204" pitchFamily="34" charset="0"/>
              </a:rPr>
              <a:t>Int</a:t>
            </a:r>
            <a:r>
              <a:rPr lang="pt-BR" sz="2400" dirty="0">
                <a:latin typeface="Calibri" panose="020F0502020204030204" pitchFamily="34" charset="0"/>
                <a:cs typeface="Calibri" panose="020F0502020204030204" pitchFamily="34" charset="0"/>
              </a:rPr>
              <a:t> J Case Rep </a:t>
            </a:r>
            <a:r>
              <a:rPr lang="pt-BR" sz="2400" dirty="0" err="1">
                <a:latin typeface="Calibri" panose="020F0502020204030204" pitchFamily="34" charset="0"/>
                <a:cs typeface="Calibri" panose="020F0502020204030204" pitchFamily="34" charset="0"/>
              </a:rPr>
              <a:t>Images</a:t>
            </a:r>
            <a:r>
              <a:rPr lang="pt-BR" sz="2400" dirty="0">
                <a:latin typeface="Calibri" panose="020F0502020204030204" pitchFamily="34" charset="0"/>
                <a:cs typeface="Calibri" panose="020F0502020204030204" pitchFamily="34" charset="0"/>
              </a:rPr>
              <a:t>. 2017;8(2):168–170.</a:t>
            </a: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5058096" y="29434269"/>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28" name="Imagem 27">
            <a:extLst>
              <a:ext uri="{FF2B5EF4-FFF2-40B4-BE49-F238E27FC236}">
                <a16:creationId xmlns:a16="http://schemas.microsoft.com/office/drawing/2014/main" id="{E5145CBB-5690-426D-A21A-5BE2B0B68090}"/>
              </a:ext>
            </a:extLst>
          </p:cNvPr>
          <p:cNvPicPr>
            <a:picLocks noChangeAspect="1"/>
          </p:cNvPicPr>
          <p:nvPr/>
        </p:nvPicPr>
        <p:blipFill>
          <a:blip r:embed="Re04eb5612e724769"/>
          <a:stretch>
            <a:fillRect/>
          </a:stretch>
        </p:blipFill>
        <p:spPr>
          <a:xfrm>
            <a:off x="1423533" y="28203428"/>
            <a:ext cx="9684876" cy="4819922"/>
          </a:xfrm>
          <a:prstGeom prst="rect">
            <a:avLst/>
          </a:prstGeom>
        </p:spPr>
      </p:pic>
      <p:pic>
        <p:nvPicPr>
          <p:cNvPr id="29" name="Imagem 28">
            <a:extLst>
              <a:ext uri="{FF2B5EF4-FFF2-40B4-BE49-F238E27FC236}">
                <a16:creationId xmlns:a16="http://schemas.microsoft.com/office/drawing/2014/main" id="{66E883C2-BC1E-4D41-91B7-891102C92F2E}"/>
              </a:ext>
            </a:extLst>
          </p:cNvPr>
          <p:cNvPicPr>
            <a:picLocks noChangeAspect="1"/>
          </p:cNvPicPr>
          <p:nvPr/>
        </p:nvPicPr>
        <p:blipFill>
          <a:blip r:embed="R3198ebd1eb2a4140"/>
          <a:stretch>
            <a:fillRect/>
          </a:stretch>
        </p:blipFill>
        <p:spPr>
          <a:xfrm>
            <a:off x="1371600" y="33911856"/>
            <a:ext cx="9672226" cy="5056786"/>
          </a:xfrm>
          <a:prstGeom prst="rect">
            <a:avLst/>
          </a:prstGeom>
        </p:spPr>
      </p:pic>
      <p:pic>
        <p:nvPicPr>
          <p:cNvPr id="17" name="Imagem 16">
            <a:extLst>
              <a:ext uri="{FF2B5EF4-FFF2-40B4-BE49-F238E27FC236}">
                <a16:creationId xmlns:a16="http://schemas.microsoft.com/office/drawing/2014/main" id="{C3161B15-BB24-419C-9581-91D6D56C5AB4}"/>
              </a:ext>
            </a:extLst>
          </p:cNvPr>
          <p:cNvPicPr>
            <a:picLocks noChangeAspect="1"/>
          </p:cNvPicPr>
          <p:nvPr/>
        </p:nvPicPr>
        <p:blipFill>
          <a:blip r:embed="R699b0bc2c79c45f4">
            <a:extLst>
              <a:ext uri="{28A0092B-C50C-407E-A947-70E740481C1C}">
                <a14:useLocalDpi xmlns:a14="http://schemas.microsoft.com/office/drawing/2010/main" val="0"/>
              </a:ext>
            </a:extLst>
          </a:blip>
          <a:stretch>
            <a:fillRect/>
          </a:stretch>
        </p:blipFill>
        <p:spPr>
          <a:xfrm>
            <a:off x="1423533" y="21986573"/>
            <a:ext cx="9684876" cy="5217718"/>
          </a:xfrm>
          <a:prstGeom prst="rect">
            <a:avLst/>
          </a:prstGeom>
        </p:spPr>
      </p:pic>
      <p:sp>
        <p:nvSpPr>
          <p:cNvPr id="32" name="CaixaDeTexto 31">
            <a:extLst>
              <a:ext uri="{FF2B5EF4-FFF2-40B4-BE49-F238E27FC236}">
                <a16:creationId xmlns:a16="http://schemas.microsoft.com/office/drawing/2014/main" id="{8A65930A-ED62-404F-AC8F-E59894034A1B}"/>
              </a:ext>
            </a:extLst>
          </p:cNvPr>
          <p:cNvSpPr txBox="1"/>
          <p:nvPr/>
        </p:nvSpPr>
        <p:spPr>
          <a:xfrm>
            <a:off x="1423533" y="27398607"/>
            <a:ext cx="4883709" cy="400110"/>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Imagem 1: </a:t>
            </a:r>
            <a:r>
              <a:rPr lang="pt-BR" sz="2000" dirty="0"/>
              <a:t>transoperatório (arquivo pessoal)</a:t>
            </a:r>
            <a:endParaRPr lang="pt-B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e2d0ac58b3f24ea0">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4b7207790d9e45e7">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5" name="TextBox 4">
            <a:extLst>
              <a:ext uri="{FF2B5EF4-FFF2-40B4-BE49-F238E27FC236}">
                <a16:creationId xmlns:a16="http://schemas.microsoft.com/office/drawing/2014/main" id="{2085C042-3A8E-652D-E773-DAA27C711671}"/>
              </a:ext>
            </a:extLst>
          </p:cNvPr>
          <p:cNvSpPr txBox="1"/>
          <p:nvPr/>
        </p:nvSpPr>
        <p:spPr>
          <a:xfrm>
            <a:off x="587829" y="4692410"/>
            <a:ext cx="26713542" cy="1938992"/>
          </a:xfrm>
          <a:prstGeom prst="rect">
            <a:avLst/>
          </a:prstGeom>
          <a:noFill/>
        </p:spPr>
        <p:txBody>
          <a:bodyPr wrap="square" rtlCol="0">
            <a:spAutoFit/>
          </a:bodyPr>
          <a:lstStyle/>
          <a:p>
            <a:pPr algn="ctr"/>
            <a:r>
              <a:rPr lang="pt-BR" sz="6000" b="0" i="0" dirty="0">
                <a:effectLst/>
                <a:latin typeface="Open Sans" panose="020F0502020204030204" pitchFamily="34" charset="0"/>
              </a:rPr>
              <a:t>FRATURA </a:t>
            </a:r>
            <a:r>
              <a:rPr lang="pt-BR" sz="6000" b="0" i="0">
                <a:effectLst/>
                <a:latin typeface="Open Sans" panose="020F0502020204030204" pitchFamily="34" charset="0"/>
              </a:rPr>
              <a:t>DE PLATÔ </a:t>
            </a:r>
            <a:r>
              <a:rPr lang="pt-BR" sz="6000" b="0" i="0" dirty="0">
                <a:effectLst/>
                <a:latin typeface="Open Sans" panose="020F0502020204030204" pitchFamily="34" charset="0"/>
              </a:rPr>
              <a:t>TIBIAL LATERAL ASSOCIADA COM LESÃO AGUDA DO LCM TIPO STENER - RELATO DE CASO</a:t>
            </a:r>
            <a:endParaRPr lang="en-US" sz="6000" dirty="0"/>
          </a:p>
        </p:txBody>
      </p:sp>
      <p:sp>
        <p:nvSpPr>
          <p:cNvPr id="6" name="TextBox 5">
            <a:extLst>
              <a:ext uri="{FF2B5EF4-FFF2-40B4-BE49-F238E27FC236}">
                <a16:creationId xmlns:a16="http://schemas.microsoft.com/office/drawing/2014/main" id="{2F62E421-E14E-45D3-0E94-E190F0DBE471}"/>
              </a:ext>
            </a:extLst>
          </p:cNvPr>
          <p:cNvSpPr txBox="1"/>
          <p:nvPr/>
        </p:nvSpPr>
        <p:spPr>
          <a:xfrm>
            <a:off x="1175657" y="7249886"/>
            <a:ext cx="26713542" cy="769441"/>
          </a:xfrm>
          <a:prstGeom prst="rect">
            <a:avLst/>
          </a:prstGeom>
          <a:noFill/>
        </p:spPr>
        <p:txBody>
          <a:bodyPr wrap="square" rtlCol="0">
            <a:spAutoFit/>
          </a:bodyPr>
          <a:lstStyle/>
          <a:p>
            <a:pPr algn="ctr"/>
            <a:r>
              <a:rPr lang="en-US" sz="4400" dirty="0"/>
              <a:t>BARBOSA, GMA, MACHADO, JR, AGUIAR, BC</a:t>
            </a:r>
          </a:p>
        </p:txBody>
      </p:sp>
      <p:sp>
        <p:nvSpPr>
          <p:cNvPr id="8" name="TextBox 7">
            <a:extLst>
              <a:ext uri="{FF2B5EF4-FFF2-40B4-BE49-F238E27FC236}">
                <a16:creationId xmlns:a16="http://schemas.microsoft.com/office/drawing/2014/main" id="{E6CE41DF-1056-3D45-03DE-54F93EEC9119}"/>
              </a:ext>
            </a:extLst>
          </p:cNvPr>
          <p:cNvSpPr txBox="1"/>
          <p:nvPr/>
        </p:nvSpPr>
        <p:spPr>
          <a:xfrm>
            <a:off x="386080" y="9188878"/>
            <a:ext cx="15158720" cy="12926616"/>
          </a:xfrm>
          <a:prstGeom prst="rect">
            <a:avLst/>
          </a:prstGeom>
          <a:noFill/>
        </p:spPr>
        <p:txBody>
          <a:bodyPr wrap="square" rtlCol="0">
            <a:sp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INTRODUÇÃO</a:t>
            </a:r>
          </a:p>
          <a:p>
            <a:endParaRPr lang="en-US" sz="4800" dirty="0">
              <a:latin typeface="Calibri" panose="020F0502020204030204" pitchFamily="34" charset="0"/>
              <a:ea typeface="Calibri" panose="020F0502020204030204" pitchFamily="34" charset="0"/>
              <a:cs typeface="Calibri" panose="020F0502020204030204" pitchFamily="34" charset="0"/>
            </a:endParaRPr>
          </a:p>
          <a:p>
            <a:pPr algn="just"/>
            <a:r>
              <a:rPr lang="en-US" sz="4800" dirty="0">
                <a:latin typeface="Calibri" panose="020F0502020204030204" pitchFamily="34" charset="0"/>
                <a:ea typeface="Calibri" panose="020F0502020204030204" pitchFamily="34" charset="0"/>
                <a:cs typeface="Calibri" panose="020F0502020204030204" pitchFamily="34" charset="0"/>
              </a:rPr>
              <a:t>    As </a:t>
            </a:r>
            <a:r>
              <a:rPr lang="en-US" sz="4800" dirty="0" err="1">
                <a:latin typeface="Calibri" panose="020F0502020204030204" pitchFamily="34" charset="0"/>
                <a:ea typeface="Calibri" panose="020F0502020204030204" pitchFamily="34" charset="0"/>
                <a:cs typeface="Calibri" panose="020F0502020204030204" pitchFamily="34" charset="0"/>
              </a:rPr>
              <a:t>fraturas</a:t>
            </a:r>
            <a:r>
              <a:rPr lang="en-US" sz="4800" dirty="0">
                <a:latin typeface="Calibri" panose="020F0502020204030204" pitchFamily="34" charset="0"/>
                <a:ea typeface="Calibri" panose="020F0502020204030204" pitchFamily="34" charset="0"/>
                <a:cs typeface="Calibri" panose="020F0502020204030204" pitchFamily="34" charset="0"/>
              </a:rPr>
              <a:t> do </a:t>
            </a:r>
            <a:r>
              <a:rPr lang="en-US" sz="4800" dirty="0" err="1">
                <a:latin typeface="Calibri" panose="020F0502020204030204" pitchFamily="34" charset="0"/>
                <a:ea typeface="Calibri" panose="020F0502020204030204" pitchFamily="34" charset="0"/>
                <a:cs typeface="Calibri" panose="020F0502020204030204" pitchFamily="34" charset="0"/>
              </a:rPr>
              <a:t>platô</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tibial</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fraturas</a:t>
            </a:r>
            <a:r>
              <a:rPr lang="en-US" sz="4800" dirty="0">
                <a:latin typeface="Calibri" panose="020F0502020204030204" pitchFamily="34" charset="0"/>
                <a:ea typeface="Calibri" panose="020F0502020204030204" pitchFamily="34" charset="0"/>
                <a:cs typeface="Calibri" panose="020F0502020204030204" pitchFamily="34" charset="0"/>
              </a:rPr>
              <a:t> intra-</a:t>
            </a:r>
            <a:r>
              <a:rPr lang="en-US" sz="4800" dirty="0" err="1">
                <a:latin typeface="Calibri" panose="020F0502020204030204" pitchFamily="34" charset="0"/>
                <a:ea typeface="Calibri" panose="020F0502020204030204" pitchFamily="34" charset="0"/>
                <a:cs typeface="Calibri" panose="020F0502020204030204" pitchFamily="34" charset="0"/>
              </a:rPr>
              <a:t>articulares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complexas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complicações</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função</a:t>
            </a:r>
            <a:r>
              <a:rPr lang="en-US" sz="4800" dirty="0">
                <a:latin typeface="Calibri" panose="020F0502020204030204" pitchFamily="34" charset="0"/>
                <a:ea typeface="Calibri" panose="020F0502020204030204" pitchFamily="34" charset="0"/>
                <a:cs typeface="Calibri" panose="020F0502020204030204" pitchFamily="34" charset="0"/>
              </a:rPr>
              <a:t> e de </a:t>
            </a:r>
            <a:r>
              <a:rPr lang="en-US" sz="4800" dirty="0" err="1">
                <a:latin typeface="Calibri" panose="020F0502020204030204" pitchFamily="34" charset="0"/>
                <a:ea typeface="Calibri" panose="020F0502020204030204" pitchFamily="34" charset="0"/>
                <a:cs typeface="Calibri" panose="020F0502020204030204" pitchFamily="34" charset="0"/>
              </a:rPr>
              <a:t>partes</a:t>
            </a:r>
            <a:r>
              <a:rPr lang="en-US" sz="4800" dirty="0">
                <a:latin typeface="Calibri" panose="020F0502020204030204" pitchFamily="34" charset="0"/>
                <a:ea typeface="Calibri" panose="020F0502020204030204" pitchFamily="34" charset="0"/>
                <a:cs typeface="Calibri" panose="020F0502020204030204" pitchFamily="34" charset="0"/>
              </a:rPr>
              <a:t> moles </a:t>
            </a:r>
            <a:r>
              <a:rPr lang="en-US" sz="4800" dirty="0" err="1">
                <a:latin typeface="Calibri" panose="020F0502020204030204" pitchFamily="34" charset="0"/>
                <a:ea typeface="Calibri" panose="020F0502020204030204" pitchFamily="34" charset="0"/>
                <a:cs typeface="Calibri" panose="020F0502020204030204" pitchFamily="34" charset="0"/>
              </a:rPr>
              <a:t>são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relativamente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comuns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após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essas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fraturas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Estudos</a:t>
            </a:r>
            <a:r>
              <a:rPr lang="en-US" sz="4800" dirty="0">
                <a:latin typeface="Calibri" panose="020F0502020204030204" pitchFamily="34" charset="0"/>
                <a:ea typeface="Calibri" panose="020F0502020204030204" pitchFamily="34" charset="0"/>
                <a:cs typeface="Calibri" panose="020F0502020204030204" pitchFamily="34" charset="0"/>
              </a:rPr>
              <a:t> com </a:t>
            </a:r>
            <a:r>
              <a:rPr lang="en-US" sz="4800" dirty="0" err="1">
                <a:latin typeface="Calibri" panose="020F0502020204030204" pitchFamily="34" charset="0"/>
                <a:ea typeface="Calibri" panose="020F0502020204030204" pitchFamily="34" charset="0"/>
                <a:cs typeface="Calibri" panose="020F0502020204030204" pitchFamily="34" charset="0"/>
              </a:rPr>
              <a:t>ressonância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chegam</a:t>
            </a:r>
            <a:r>
              <a:rPr lang="en-US" sz="4800" dirty="0">
                <a:latin typeface="Calibri" panose="020F0502020204030204" pitchFamily="34" charset="0"/>
                <a:ea typeface="Calibri" panose="020F0502020204030204" pitchFamily="34" charset="0"/>
                <a:cs typeface="Calibri" panose="020F0502020204030204" pitchFamily="34" charset="0"/>
              </a:rPr>
              <a:t> a </a:t>
            </a:r>
            <a:r>
              <a:rPr lang="en-US" sz="4800" dirty="0" err="1">
                <a:latin typeface="Calibri" panose="020F0502020204030204" pitchFamily="34" charset="0"/>
                <a:ea typeface="Calibri" panose="020F0502020204030204" pitchFamily="34" charset="0"/>
                <a:cs typeface="Calibri" panose="020F0502020204030204" pitchFamily="34" charset="0"/>
              </a:rPr>
              <a:t>demonstrar</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associação</a:t>
            </a:r>
            <a:r>
              <a:rPr lang="en-US" sz="4800" dirty="0">
                <a:latin typeface="Calibri" panose="020F0502020204030204" pitchFamily="34" charset="0"/>
                <a:ea typeface="Calibri" panose="020F0502020204030204" pitchFamily="34" charset="0"/>
                <a:cs typeface="Calibri" panose="020F0502020204030204" pitchFamily="34" charset="0"/>
              </a:rPr>
              <a:t> com </a:t>
            </a:r>
            <a:r>
              <a:rPr lang="en-US" sz="4800" dirty="0" err="1">
                <a:latin typeface="Calibri" panose="020F0502020204030204" pitchFamily="34" charset="0"/>
                <a:ea typeface="Calibri" panose="020F0502020204030204" pitchFamily="34" charset="0"/>
                <a:cs typeface="Calibri" panose="020F0502020204030204" pitchFamily="34" charset="0"/>
              </a:rPr>
              <a:t>lesões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meniscais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ou</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ligamentares</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até</a:t>
            </a:r>
            <a:r>
              <a:rPr lang="en-US" sz="4800" dirty="0">
                <a:latin typeface="Calibri" panose="020F0502020204030204" pitchFamily="34" charset="0"/>
                <a:ea typeface="Calibri" panose="020F0502020204030204" pitchFamily="34" charset="0"/>
                <a:cs typeface="Calibri" panose="020F0502020204030204" pitchFamily="34" charset="0"/>
              </a:rPr>
              <a:t> 47-99%. </a:t>
            </a:r>
            <a:r>
              <a:rPr lang="en-US" sz="4800" dirty="0" err="1">
                <a:latin typeface="Calibri" panose="020F0502020204030204" pitchFamily="34" charset="0"/>
                <a:ea typeface="Calibri" panose="020F0502020204030204" pitchFamily="34" charset="0"/>
                <a:cs typeface="Calibri" panose="020F0502020204030204" pitchFamily="34" charset="0"/>
              </a:rPr>
              <a:t>Porém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não</a:t>
            </a:r>
            <a:r>
              <a:rPr lang="en-US" sz="4800" dirty="0">
                <a:latin typeface="Calibri" panose="020F0502020204030204" pitchFamily="34" charset="0"/>
                <a:ea typeface="Calibri" panose="020F0502020204030204" pitchFamily="34" charset="0"/>
                <a:cs typeface="Calibri" panose="020F0502020204030204" pitchFamily="34" charset="0"/>
              </a:rPr>
              <a:t> se </a:t>
            </a:r>
            <a:r>
              <a:rPr lang="en-US" sz="4800" dirty="0" err="1">
                <a:latin typeface="Calibri" panose="020F0502020204030204" pitchFamily="34" charset="0"/>
                <a:ea typeface="Calibri" panose="020F0502020204030204" pitchFamily="34" charset="0"/>
                <a:cs typeface="Calibri" panose="020F0502020204030204" pitchFamily="34" charset="0"/>
              </a:rPr>
              <a:t>têm</a:t>
            </a:r>
            <a:r>
              <a:rPr lang="en-US" sz="4800" dirty="0">
                <a:latin typeface="Calibri" panose="020F0502020204030204" pitchFamily="34" charset="0"/>
                <a:ea typeface="Calibri" panose="020F0502020204030204" pitchFamily="34" charset="0"/>
                <a:cs typeface="Calibri" panose="020F0502020204030204" pitchFamily="34" charset="0"/>
              </a:rPr>
              <a:t> dados </a:t>
            </a:r>
            <a:r>
              <a:rPr lang="en-US" sz="4800" dirty="0" err="1">
                <a:latin typeface="Calibri" panose="020F0502020204030204" pitchFamily="34" charset="0"/>
                <a:ea typeface="Calibri" panose="020F0502020204030204" pitchFamily="34" charset="0"/>
                <a:cs typeface="Calibri" panose="020F0502020204030204" pitchFamily="34" charset="0"/>
              </a:rPr>
              <a:t>concretos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sobre</a:t>
            </a:r>
            <a:r>
              <a:rPr lang="en-US" sz="4800" dirty="0">
                <a:latin typeface="Calibri" panose="020F0502020204030204" pitchFamily="34" charset="0"/>
                <a:ea typeface="Calibri" panose="020F0502020204030204" pitchFamily="34" charset="0"/>
                <a:cs typeface="Calibri" panose="020F0502020204030204" pitchFamily="34" charset="0"/>
              </a:rPr>
              <a:t> a </a:t>
            </a:r>
            <a:r>
              <a:rPr lang="en-US" sz="4800" dirty="0" err="1">
                <a:latin typeface="Calibri" panose="020F0502020204030204" pitchFamily="34" charset="0"/>
                <a:ea typeface="Calibri" panose="020F0502020204030204" pitchFamily="34" charset="0"/>
                <a:cs typeface="Calibri" panose="020F0502020204030204" pitchFamily="34" charset="0"/>
              </a:rPr>
              <a:t>necessidade</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reoperação</a:t>
            </a:r>
            <a:r>
              <a:rPr lang="en-US" sz="4800" dirty="0">
                <a:latin typeface="Calibri" panose="020F0502020204030204" pitchFamily="34" charset="0"/>
                <a:ea typeface="Calibri" panose="020F0502020204030204" pitchFamily="34" charset="0"/>
                <a:cs typeface="Calibri" panose="020F0502020204030204" pitchFamily="34" charset="0"/>
              </a:rPr>
              <a:t> para o </a:t>
            </a:r>
            <a:r>
              <a:rPr lang="en-US" sz="4800" dirty="0" err="1">
                <a:latin typeface="Calibri" panose="020F0502020204030204" pitchFamily="34" charset="0"/>
                <a:ea typeface="Calibri" panose="020F0502020204030204" pitchFamily="34" charset="0"/>
                <a:cs typeface="Calibri" panose="020F0502020204030204" pitchFamily="34" charset="0"/>
              </a:rPr>
              <a:t>tratamento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dessas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lesões</a:t>
            </a:r>
            <a:r>
              <a:rPr lang="en-US" sz="4800" dirty="0">
                <a:latin typeface="Calibri" panose="020F0502020204030204" pitchFamily="34" charset="0"/>
                <a:ea typeface="Calibri" panose="020F0502020204030204" pitchFamily="34" charset="0"/>
                <a:cs typeface="Calibri" panose="020F0502020204030204" pitchFamily="34" charset="0"/>
              </a:rPr>
              <a:t>. As </a:t>
            </a:r>
            <a:r>
              <a:rPr lang="en-US" sz="4800" dirty="0" err="1">
                <a:latin typeface="Calibri" panose="020F0502020204030204" pitchFamily="34" charset="0"/>
                <a:ea typeface="Calibri" panose="020F0502020204030204" pitchFamily="34" charset="0"/>
                <a:cs typeface="Calibri" panose="020F0502020204030204" pitchFamily="34" charset="0"/>
              </a:rPr>
              <a:t>lesões</a:t>
            </a:r>
            <a:r>
              <a:rPr lang="en-US" sz="4800" dirty="0">
                <a:latin typeface="Calibri" panose="020F0502020204030204" pitchFamily="34" charset="0"/>
                <a:ea typeface="Calibri" panose="020F0502020204030204" pitchFamily="34" charset="0"/>
                <a:cs typeface="Calibri" panose="020F0502020204030204" pitchFamily="34" charset="0"/>
              </a:rPr>
              <a:t> do </a:t>
            </a:r>
            <a:r>
              <a:rPr lang="en-US" sz="4800" dirty="0" err="1">
                <a:latin typeface="Calibri" panose="020F0502020204030204" pitchFamily="34" charset="0"/>
                <a:ea typeface="Calibri" panose="020F0502020204030204" pitchFamily="34" charset="0"/>
                <a:cs typeface="Calibri" panose="020F0502020204030204" pitchFamily="34" charset="0"/>
              </a:rPr>
              <a:t>ligamento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colateral</a:t>
            </a:r>
            <a:r>
              <a:rPr lang="en-US" sz="4800" dirty="0">
                <a:latin typeface="Calibri" panose="020F0502020204030204" pitchFamily="34" charset="0"/>
                <a:ea typeface="Calibri" panose="020F0502020204030204" pitchFamily="34" charset="0"/>
                <a:cs typeface="Calibri" panose="020F0502020204030204" pitchFamily="34" charset="0"/>
              </a:rPr>
              <a:t> medial </a:t>
            </a:r>
            <a:r>
              <a:rPr lang="en-US" sz="4800" dirty="0" err="1">
                <a:latin typeface="Calibri" panose="020F0502020204030204" pitchFamily="34" charset="0"/>
                <a:ea typeface="Calibri" panose="020F0502020204030204" pitchFamily="34" charset="0"/>
                <a:cs typeface="Calibri" panose="020F0502020204030204" pitchFamily="34" charset="0"/>
              </a:rPr>
              <a:t>são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relativamente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comuns</a:t>
            </a:r>
            <a:r>
              <a:rPr lang="en-US" sz="4800" dirty="0">
                <a:latin typeface="Calibri" panose="020F0502020204030204" pitchFamily="34" charset="0"/>
                <a:ea typeface="Calibri" panose="020F0502020204030204" pitchFamily="34" charset="0"/>
                <a:cs typeface="Calibri" panose="020F0502020204030204" pitchFamily="34" charset="0"/>
              </a:rPr>
              <a:t> e </a:t>
            </a:r>
            <a:r>
              <a:rPr lang="en-US" sz="4800" dirty="0" err="1">
                <a:latin typeface="Calibri" panose="020F0502020204030204" pitchFamily="34" charset="0"/>
                <a:ea typeface="Calibri" panose="020F0502020204030204" pitchFamily="34" charset="0"/>
                <a:cs typeface="Calibri" panose="020F0502020204030204" pitchFamily="34" charset="0"/>
              </a:rPr>
              <a:t>têm</a:t>
            </a:r>
            <a:r>
              <a:rPr lang="en-US" sz="4800" dirty="0">
                <a:latin typeface="Calibri" panose="020F0502020204030204" pitchFamily="34" charset="0"/>
                <a:ea typeface="Calibri" panose="020F0502020204030204" pitchFamily="34" charset="0"/>
                <a:cs typeface="Calibri" panose="020F0502020204030204" pitchFamily="34" charset="0"/>
              </a:rPr>
              <a:t> alto </a:t>
            </a:r>
            <a:r>
              <a:rPr lang="en-US" sz="4800" dirty="0" err="1">
                <a:latin typeface="Calibri" panose="020F0502020204030204" pitchFamily="34" charset="0"/>
                <a:ea typeface="Calibri" panose="020F0502020204030204" pitchFamily="34" charset="0"/>
                <a:cs typeface="Calibri" panose="020F0502020204030204" pitchFamily="34" charset="0"/>
              </a:rPr>
              <a:t>índice</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cicatrização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necessidade</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tratamento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cirúrgico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porém</a:t>
            </a:r>
            <a:r>
              <a:rPr lang="en-US" sz="4800" dirty="0">
                <a:latin typeface="Calibri" panose="020F0502020204030204" pitchFamily="34" charset="0"/>
                <a:ea typeface="Calibri" panose="020F0502020204030204" pitchFamily="34" charset="0"/>
                <a:cs typeface="Calibri" panose="020F0502020204030204" pitchFamily="34" charset="0"/>
              </a:rPr>
              <a:t>, as </a:t>
            </a:r>
            <a:r>
              <a:rPr lang="en-US" sz="4800" dirty="0" err="1">
                <a:latin typeface="Calibri" panose="020F0502020204030204" pitchFamily="34" charset="0"/>
                <a:ea typeface="Calibri" panose="020F0502020204030204" pitchFamily="34" charset="0"/>
                <a:cs typeface="Calibri" panose="020F0502020204030204" pitchFamily="34" charset="0"/>
              </a:rPr>
              <a:t>lesões</a:t>
            </a:r>
            <a:r>
              <a:rPr lang="en-US" sz="4800" dirty="0">
                <a:latin typeface="Calibri" panose="020F0502020204030204" pitchFamily="34" charset="0"/>
                <a:ea typeface="Calibri" panose="020F0502020204030204" pitchFamily="34" charset="0"/>
                <a:cs typeface="Calibri" panose="020F0502020204030204" pitchFamily="34" charset="0"/>
              </a:rPr>
              <a:t> do </a:t>
            </a:r>
            <a:r>
              <a:rPr lang="en-US" sz="4800" dirty="0" err="1">
                <a:latin typeface="Calibri" panose="020F0502020204030204" pitchFamily="34" charset="0"/>
                <a:ea typeface="Calibri" panose="020F0502020204030204" pitchFamily="34" charset="0"/>
                <a:cs typeface="Calibri" panose="020F0502020204030204" pitchFamily="34" charset="0"/>
              </a:rPr>
              <a:t>tipo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Stener</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devido</a:t>
            </a:r>
            <a:r>
              <a:rPr lang="en-US" sz="4800" dirty="0">
                <a:latin typeface="Calibri" panose="020F0502020204030204" pitchFamily="34" charset="0"/>
                <a:ea typeface="Calibri" panose="020F0502020204030204" pitchFamily="34" charset="0"/>
                <a:cs typeface="Calibri" panose="020F0502020204030204" pitchFamily="34" charset="0"/>
              </a:rPr>
              <a:t> à </a:t>
            </a:r>
            <a:r>
              <a:rPr lang="en-US" sz="4800" dirty="0" err="1">
                <a:latin typeface="Calibri" panose="020F0502020204030204" pitchFamily="34" charset="0"/>
                <a:ea typeface="Calibri" panose="020F0502020204030204" pitchFamily="34" charset="0"/>
                <a:cs typeface="Calibri" panose="020F0502020204030204" pitchFamily="34" charset="0"/>
              </a:rPr>
              <a:t>sua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característica</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interposição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por</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partes</a:t>
            </a:r>
            <a:r>
              <a:rPr lang="en-US" sz="4800" dirty="0">
                <a:latin typeface="Calibri" panose="020F0502020204030204" pitchFamily="34" charset="0"/>
                <a:ea typeface="Calibri" panose="020F0502020204030204" pitchFamily="34" charset="0"/>
                <a:cs typeface="Calibri" panose="020F0502020204030204" pitchFamily="34" charset="0"/>
              </a:rPr>
              <a:t> moles </a:t>
            </a:r>
            <a:r>
              <a:rPr lang="en-US" sz="4800" dirty="0" err="1">
                <a:latin typeface="Calibri" panose="020F0502020204030204" pitchFamily="34" charset="0"/>
                <a:ea typeface="Calibri" panose="020F0502020204030204" pitchFamily="34" charset="0"/>
                <a:cs typeface="Calibri" panose="020F0502020204030204" pitchFamily="34" charset="0"/>
              </a:rPr>
              <a:t>ou</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ósseas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não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seguem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esse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mesmo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padrão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devendo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ser</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sempre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que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possível</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reparadas</a:t>
            </a:r>
            <a:r>
              <a:rPr lang="en-US" sz="4800" dirty="0">
                <a:latin typeface="Calibri" panose="020F0502020204030204" pitchFamily="34" charset="0"/>
                <a:ea typeface="Calibri" panose="020F0502020204030204" pitchFamily="34" charset="0"/>
                <a:cs typeface="Calibri" panose="020F0502020204030204" pitchFamily="34" charset="0"/>
              </a:rPr>
              <a:t>.</a:t>
            </a:r>
            <a:endParaRPr lang="en-US" sz="4800" dirty="0"/>
          </a:p>
          <a:p>
            <a:endParaRPr lang="en-US" sz="4800" dirty="0"/>
          </a:p>
          <a:p>
            <a:endParaRPr lang="en-US" sz="4800" dirty="0"/>
          </a:p>
          <a:p>
            <a:endParaRPr lang="en-US" dirty="0"/>
          </a:p>
        </p:txBody>
      </p:sp>
      <p:sp>
        <p:nvSpPr>
          <p:cNvPr id="9" name="TextBox 8">
            <a:extLst>
              <a:ext uri="{FF2B5EF4-FFF2-40B4-BE49-F238E27FC236}">
                <a16:creationId xmlns:a16="http://schemas.microsoft.com/office/drawing/2014/main" id="{D8B7D150-3F48-4A8A-A43F-5B38A3C089BC}"/>
              </a:ext>
            </a:extLst>
          </p:cNvPr>
          <p:cNvSpPr txBox="1"/>
          <p:nvPr/>
        </p:nvSpPr>
        <p:spPr>
          <a:xfrm>
            <a:off x="587830" y="21238447"/>
            <a:ext cx="14956970" cy="13665279"/>
          </a:xfrm>
          <a:prstGeom prst="rect">
            <a:avLst/>
          </a:prstGeom>
          <a:noFill/>
        </p:spPr>
        <p:txBody>
          <a:bodyPr wrap="square" rtlCol="0">
            <a:sp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RELATO DO CASO</a:t>
            </a:r>
          </a:p>
          <a:p>
            <a:endParaRPr lang="en-US" sz="4800"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Paciente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foi</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atendida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primeiro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uma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unidade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outra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cidade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onde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indicaram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tratamento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conservador</a:t>
            </a:r>
            <a:r>
              <a:rPr lang="en-US" sz="4800" dirty="0">
                <a:latin typeface="Calibri" panose="020F0502020204030204" pitchFamily="34" charset="0"/>
                <a:ea typeface="Calibri" panose="020F0502020204030204" pitchFamily="34" charset="0"/>
                <a:cs typeface="Calibri" panose="020F0502020204030204" pitchFamily="34" charset="0"/>
              </a:rPr>
              <a:t> para a </a:t>
            </a:r>
            <a:r>
              <a:rPr lang="en-US" sz="4800" dirty="0" err="1">
                <a:latin typeface="Calibri" panose="020F0502020204030204" pitchFamily="34" charset="0"/>
                <a:ea typeface="Calibri" panose="020F0502020204030204" pitchFamily="34" charset="0"/>
                <a:cs typeface="Calibri" panose="020F0502020204030204" pitchFamily="34" charset="0"/>
              </a:rPr>
              <a:t>fratura</a:t>
            </a:r>
            <a:r>
              <a:rPr lang="en-US" sz="4800" dirty="0">
                <a:latin typeface="Calibri" panose="020F0502020204030204" pitchFamily="34" charset="0"/>
                <a:ea typeface="Calibri" panose="020F0502020204030204" pitchFamily="34" charset="0"/>
                <a:cs typeface="Calibri" panose="020F0502020204030204" pitchFamily="34" charset="0"/>
              </a:rPr>
              <a:t>, para posterior </a:t>
            </a:r>
            <a:r>
              <a:rPr lang="en-US" sz="4800" dirty="0" err="1">
                <a:latin typeface="Calibri" panose="020F0502020204030204" pitchFamily="34" charset="0"/>
                <a:ea typeface="Calibri" panose="020F0502020204030204" pitchFamily="34" charset="0"/>
                <a:cs typeface="Calibri" panose="020F0502020204030204" pitchFamily="34" charset="0"/>
              </a:rPr>
              <a:t>avaliação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Veio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por</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meios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próprios</a:t>
            </a:r>
            <a:r>
              <a:rPr lang="en-US" sz="4800" dirty="0">
                <a:latin typeface="Calibri" panose="020F0502020204030204" pitchFamily="34" charset="0"/>
                <a:ea typeface="Calibri" panose="020F0502020204030204" pitchFamily="34" charset="0"/>
                <a:cs typeface="Calibri" panose="020F0502020204030204" pitchFamily="34" charset="0"/>
              </a:rPr>
              <a:t> a um hospital de </a:t>
            </a:r>
            <a:r>
              <a:rPr lang="en-US" sz="4800" dirty="0" err="1">
                <a:latin typeface="Calibri" panose="020F0502020204030204" pitchFamily="34" charset="0"/>
                <a:ea typeface="Calibri" panose="020F0502020204030204" pitchFamily="34" charset="0"/>
                <a:cs typeface="Calibri" panose="020F0502020204030204" pitchFamily="34" charset="0"/>
              </a:rPr>
              <a:t>rede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privada</a:t>
            </a:r>
            <a:r>
              <a:rPr lang="en-US" sz="4800" dirty="0">
                <a:latin typeface="Calibri" panose="020F0502020204030204" pitchFamily="34" charset="0"/>
                <a:ea typeface="Calibri" panose="020F0502020204030204" pitchFamily="34" charset="0"/>
                <a:cs typeface="Calibri" panose="020F0502020204030204" pitchFamily="34" charset="0"/>
              </a:rPr>
              <a:t> de Brasília, </a:t>
            </a:r>
            <a:r>
              <a:rPr lang="en-US" sz="4800" dirty="0" err="1">
                <a:latin typeface="Calibri" panose="020F0502020204030204" pitchFamily="34" charset="0"/>
                <a:ea typeface="Calibri" panose="020F0502020204030204" pitchFamily="34" charset="0"/>
                <a:cs typeface="Calibri" panose="020F0502020204030204" pitchFamily="34" charset="0"/>
              </a:rPr>
              <a:t>já</a:t>
            </a:r>
            <a:r>
              <a:rPr lang="en-US" sz="4800" dirty="0">
                <a:latin typeface="Calibri" panose="020F0502020204030204" pitchFamily="34" charset="0"/>
                <a:ea typeface="Calibri" panose="020F0502020204030204" pitchFamily="34" charset="0"/>
                <a:cs typeface="Calibri" panose="020F0502020204030204" pitchFamily="34" charset="0"/>
              </a:rPr>
              <a:t> com 3 </a:t>
            </a:r>
            <a:r>
              <a:rPr lang="en-US" sz="4800" dirty="0" err="1">
                <a:latin typeface="Calibri" panose="020F0502020204030204" pitchFamily="34" charset="0"/>
                <a:ea typeface="Calibri" panose="020F0502020204030204" pitchFamily="34" charset="0"/>
                <a:cs typeface="Calibri" panose="020F0502020204030204" pitchFamily="34" charset="0"/>
              </a:rPr>
              <a:t>dias</a:t>
            </a:r>
            <a:r>
              <a:rPr lang="en-US" sz="4800" dirty="0">
                <a:latin typeface="Calibri" panose="020F0502020204030204" pitchFamily="34" charset="0"/>
                <a:ea typeface="Calibri" panose="020F0502020204030204" pitchFamily="34" charset="0"/>
                <a:cs typeface="Calibri" panose="020F0502020204030204" pitchFamily="34" charset="0"/>
              </a:rPr>
              <a:t> do trauma, </a:t>
            </a:r>
            <a:r>
              <a:rPr lang="en-US" sz="4800" dirty="0" err="1">
                <a:latin typeface="Calibri" panose="020F0502020204030204" pitchFamily="34" charset="0"/>
                <a:ea typeface="Calibri" panose="020F0502020204030204" pitchFamily="34" charset="0"/>
                <a:cs typeface="Calibri" panose="020F0502020204030204" pitchFamily="34" charset="0"/>
              </a:rPr>
              <a:t>quando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foi</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diagnosticada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fratura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Schatzker</a:t>
            </a:r>
            <a:r>
              <a:rPr lang="en-US" sz="4800" dirty="0">
                <a:latin typeface="Calibri" panose="020F0502020204030204" pitchFamily="34" charset="0"/>
                <a:ea typeface="Calibri" panose="020F0502020204030204" pitchFamily="34" charset="0"/>
                <a:cs typeface="Calibri" panose="020F0502020204030204" pitchFamily="34" charset="0"/>
              </a:rPr>
              <a:t> II </a:t>
            </a:r>
            <a:r>
              <a:rPr lang="en-US" sz="4800" dirty="0" err="1">
                <a:latin typeface="Calibri" panose="020F0502020204030204" pitchFamily="34" charset="0"/>
                <a:ea typeface="Calibri" panose="020F0502020204030204" pitchFamily="34" charset="0"/>
                <a:cs typeface="Calibri" panose="020F0502020204030204" pitchFamily="34" charset="0"/>
              </a:rPr>
              <a:t>pelos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exames</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radiografia</a:t>
            </a:r>
            <a:r>
              <a:rPr lang="en-US" sz="4800" dirty="0">
                <a:latin typeface="Calibri" panose="020F0502020204030204" pitchFamily="34" charset="0"/>
                <a:ea typeface="Calibri" panose="020F0502020204030204" pitchFamily="34" charset="0"/>
                <a:cs typeface="Calibri" panose="020F0502020204030204" pitchFamily="34" charset="0"/>
              </a:rPr>
              <a:t> e </a:t>
            </a:r>
            <a:r>
              <a:rPr lang="en-US" sz="4800" dirty="0" err="1">
                <a:latin typeface="Calibri" panose="020F0502020204030204" pitchFamily="34" charset="0"/>
                <a:ea typeface="Calibri" panose="020F0502020204030204" pitchFamily="34" charset="0"/>
                <a:cs typeface="Calibri" panose="020F0502020204030204" pitchFamily="34" charset="0"/>
              </a:rPr>
              <a:t>tomografia</a:t>
            </a:r>
            <a:r>
              <a:rPr lang="en-US" sz="4800" dirty="0">
                <a:latin typeface="Calibri" panose="020F0502020204030204" pitchFamily="34" charset="0"/>
                <a:ea typeface="Calibri" panose="020F0502020204030204" pitchFamily="34" charset="0"/>
                <a:cs typeface="Calibri" panose="020F0502020204030204" pitchFamily="34" charset="0"/>
              </a:rPr>
              <a:t> e </a:t>
            </a:r>
            <a:r>
              <a:rPr lang="en-US" sz="4800" dirty="0" err="1">
                <a:latin typeface="Calibri" panose="020F0502020204030204" pitchFamily="34" charset="0"/>
                <a:ea typeface="Calibri" panose="020F0502020204030204" pitchFamily="34" charset="0"/>
                <a:cs typeface="Calibri" panose="020F0502020204030204" pitchFamily="34" charset="0"/>
              </a:rPr>
              <a:t>indicado</a:t>
            </a:r>
            <a:r>
              <a:rPr lang="en-US" sz="4800" dirty="0">
                <a:latin typeface="Calibri" panose="020F0502020204030204" pitchFamily="34" charset="0"/>
                <a:ea typeface="Calibri" panose="020F0502020204030204" pitchFamily="34" charset="0"/>
                <a:cs typeface="Calibri" panose="020F0502020204030204" pitchFamily="34" charset="0"/>
              </a:rPr>
              <a:t> o </a:t>
            </a:r>
            <a:r>
              <a:rPr lang="en-US" sz="4800" dirty="0" err="1">
                <a:latin typeface="Calibri" panose="020F0502020204030204" pitchFamily="34" charset="0"/>
                <a:ea typeface="Calibri" panose="020F0502020204030204" pitchFamily="34" charset="0"/>
                <a:cs typeface="Calibri" panose="020F0502020204030204" pitchFamily="34" charset="0"/>
              </a:rPr>
              <a:t>tratamento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cirúrgico</a:t>
            </a:r>
            <a:r>
              <a:rPr lang="en-US" sz="4800" dirty="0">
                <a:latin typeface="Calibri" panose="020F0502020204030204" pitchFamily="34" charset="0"/>
                <a:ea typeface="Calibri" panose="020F0502020204030204" pitchFamily="34" charset="0"/>
                <a:cs typeface="Calibri" panose="020F0502020204030204" pitchFamily="34" charset="0"/>
              </a:rPr>
              <a:t>. No </a:t>
            </a:r>
            <a:r>
              <a:rPr lang="en-US" sz="4800" dirty="0" err="1">
                <a:latin typeface="Calibri" panose="020F0502020204030204" pitchFamily="34" charset="0"/>
                <a:ea typeface="Calibri" panose="020F0502020204030204" pitchFamily="34" charset="0"/>
                <a:cs typeface="Calibri" panose="020F0502020204030204" pitchFamily="34" charset="0"/>
              </a:rPr>
              <a:t>ato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cirúrgico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realizado</a:t>
            </a:r>
            <a:r>
              <a:rPr lang="en-US" sz="4800" dirty="0">
                <a:latin typeface="Calibri" panose="020F0502020204030204" pitchFamily="34" charset="0"/>
                <a:ea typeface="Calibri" panose="020F0502020204030204" pitchFamily="34" charset="0"/>
                <a:cs typeface="Calibri" panose="020F0502020204030204" pitchFamily="34" charset="0"/>
              </a:rPr>
              <a:t> via </a:t>
            </a:r>
            <a:r>
              <a:rPr lang="en-US" sz="4800" dirty="0" err="1">
                <a:latin typeface="Calibri" panose="020F0502020204030204" pitchFamily="34" charset="0"/>
                <a:ea typeface="Calibri" panose="020F0502020204030204" pitchFamily="34" charset="0"/>
                <a:cs typeface="Calibri" panose="020F0502020204030204" pitchFamily="34" charset="0"/>
              </a:rPr>
              <a:t>acesso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convencional</a:t>
            </a:r>
            <a:r>
              <a:rPr lang="en-US" sz="4800" dirty="0">
                <a:latin typeface="Calibri" panose="020F0502020204030204" pitchFamily="34" charset="0"/>
                <a:ea typeface="Calibri" panose="020F0502020204030204" pitchFamily="34" charset="0"/>
                <a:cs typeface="Calibri" panose="020F0502020204030204" pitchFamily="34" charset="0"/>
              </a:rPr>
              <a:t> e </a:t>
            </a:r>
            <a:r>
              <a:rPr lang="en-US" sz="4800" dirty="0" err="1">
                <a:latin typeface="Calibri" panose="020F0502020204030204" pitchFamily="34" charset="0"/>
                <a:ea typeface="Calibri" panose="020F0502020204030204" pitchFamily="34" charset="0"/>
                <a:cs typeface="Calibri" panose="020F0502020204030204" pitchFamily="34" charset="0"/>
              </a:rPr>
              <a:t>visto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previamente</a:t>
            </a:r>
            <a:r>
              <a:rPr lang="pt-BR" sz="4800" dirty="0">
                <a:latin typeface="Calibri" panose="020F0502020204030204" pitchFamily="34" charset="0"/>
                <a:ea typeface="Calibri" panose="020F0502020204030204" pitchFamily="34" charset="0"/>
                <a:cs typeface="Calibri" panose="020F0502020204030204" pitchFamily="34" charset="0"/>
              </a:rPr>
              <a:t> e </a:t>
            </a:r>
            <a:r>
              <a:rPr lang="en-US" sz="4800" dirty="0">
                <a:latin typeface="Calibri" panose="020F0502020204030204" pitchFamily="34" charset="0"/>
                <a:ea typeface="Calibri" panose="020F0502020204030204" pitchFamily="34" charset="0"/>
                <a:cs typeface="Calibri" panose="020F0502020204030204" pitchFamily="34" charset="0"/>
              </a:rPr>
              <a:t>a </a:t>
            </a:r>
            <a:r>
              <a:rPr lang="en-US" sz="4800" dirty="0" err="1">
                <a:latin typeface="Calibri" panose="020F0502020204030204" pitchFamily="34" charset="0"/>
                <a:ea typeface="Calibri" panose="020F0502020204030204" pitchFamily="34" charset="0"/>
                <a:cs typeface="Calibri" panose="020F0502020204030204" pitchFamily="34" charset="0"/>
              </a:rPr>
              <a:t>redução</a:t>
            </a:r>
            <a:r>
              <a:rPr lang="en-US" sz="4800" dirty="0">
                <a:latin typeface="Calibri" panose="020F0502020204030204" pitchFamily="34" charset="0"/>
                <a:ea typeface="Calibri" panose="020F0502020204030204" pitchFamily="34" charset="0"/>
                <a:cs typeface="Calibri" panose="020F0502020204030204" pitchFamily="34" charset="0"/>
              </a:rPr>
              <a:t>, </a:t>
            </a:r>
            <a:r>
              <a:rPr lang="pt-BR" sz="4800" dirty="0">
                <a:latin typeface="Calibri" panose="020F0502020204030204" pitchFamily="34" charset="0"/>
                <a:ea typeface="Calibri" panose="020F0502020204030204" pitchFamily="34" charset="0"/>
                <a:cs typeface="Calibri" panose="020F0502020204030204" pitchFamily="34" charset="0"/>
              </a:rPr>
              <a:t>que </a:t>
            </a:r>
            <a:r>
              <a:rPr lang="en-US" sz="4800" dirty="0">
                <a:latin typeface="Calibri" panose="020F0502020204030204" pitchFamily="34" charset="0"/>
                <a:ea typeface="Calibri" panose="020F0502020204030204" pitchFamily="34" charset="0"/>
                <a:cs typeface="Calibri" panose="020F0502020204030204" pitchFamily="34" charset="0"/>
              </a:rPr>
              <a:t>houve </a:t>
            </a:r>
            <a:r>
              <a:rPr lang="en-US" sz="4800" dirty="0" err="1">
                <a:latin typeface="Calibri" panose="020F0502020204030204" pitchFamily="34" charset="0"/>
                <a:ea typeface="Calibri" panose="020F0502020204030204" pitchFamily="34" charset="0"/>
                <a:cs typeface="Calibri" panose="020F0502020204030204" pitchFamily="34" charset="0"/>
              </a:rPr>
              <a:t>instabilidade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valgo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importante</a:t>
            </a:r>
            <a:r>
              <a:rPr lang="en-US" sz="4800" dirty="0">
                <a:latin typeface="Calibri" panose="020F0502020204030204" pitchFamily="34" charset="0"/>
                <a:ea typeface="Calibri" panose="020F0502020204030204" pitchFamily="34" charset="0"/>
                <a:cs typeface="Calibri" panose="020F0502020204030204" pitchFamily="34" charset="0"/>
              </a:rPr>
              <a:t> e, </a:t>
            </a:r>
            <a:r>
              <a:rPr lang="en-US" sz="4800" dirty="0" err="1">
                <a:latin typeface="Calibri" panose="020F0502020204030204" pitchFamily="34" charset="0"/>
                <a:ea typeface="Calibri" panose="020F0502020204030204" pitchFamily="34" charset="0"/>
                <a:cs typeface="Calibri" panose="020F0502020204030204" pitchFamily="34" charset="0"/>
              </a:rPr>
              <a:t>mesmo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após</a:t>
            </a:r>
            <a:r>
              <a:rPr lang="en-US" sz="4800" dirty="0">
                <a:latin typeface="Calibri" panose="020F0502020204030204" pitchFamily="34" charset="0"/>
                <a:ea typeface="Calibri" panose="020F0502020204030204" pitchFamily="34" charset="0"/>
                <a:cs typeface="Calibri" panose="020F0502020204030204" pitchFamily="34" charset="0"/>
              </a:rPr>
              <a:t> a </a:t>
            </a:r>
            <a:r>
              <a:rPr lang="en-US" sz="4800" dirty="0" err="1">
                <a:latin typeface="Calibri" panose="020F0502020204030204" pitchFamily="34" charset="0"/>
                <a:ea typeface="Calibri" panose="020F0502020204030204" pitchFamily="34" charset="0"/>
                <a:cs typeface="Calibri" panose="020F0502020204030204" pitchFamily="34" charset="0"/>
              </a:rPr>
              <a:t>redução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satisfatória</a:t>
            </a:r>
            <a:r>
              <a:rPr lang="en-US" sz="4800" dirty="0">
                <a:latin typeface="Calibri" panose="020F0502020204030204" pitchFamily="34" charset="0"/>
                <a:ea typeface="Calibri" panose="020F0502020204030204" pitchFamily="34" charset="0"/>
                <a:cs typeface="Calibri" panose="020F0502020204030204" pitchFamily="34" charset="0"/>
              </a:rPr>
              <a:t> da </a:t>
            </a:r>
            <a:r>
              <a:rPr lang="en-US" sz="4800" dirty="0" err="1">
                <a:latin typeface="Calibri" panose="020F0502020204030204" pitchFamily="34" charset="0"/>
                <a:ea typeface="Calibri" panose="020F0502020204030204" pitchFamily="34" charset="0"/>
                <a:cs typeface="Calibri" panose="020F0502020204030204" pitchFamily="34" charset="0"/>
              </a:rPr>
              <a:t>fratura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manteve</a:t>
            </a:r>
            <a:r>
              <a:rPr lang="en-US" sz="4800" dirty="0">
                <a:latin typeface="Calibri" panose="020F0502020204030204" pitchFamily="34" charset="0"/>
                <a:ea typeface="Calibri" panose="020F0502020204030204" pitchFamily="34" charset="0"/>
                <a:cs typeface="Calibri" panose="020F0502020204030204" pitchFamily="34" charset="0"/>
              </a:rPr>
              <a:t>-se a </a:t>
            </a:r>
            <a:r>
              <a:rPr lang="en-US" sz="4800" dirty="0" err="1">
                <a:latin typeface="Calibri" panose="020F0502020204030204" pitchFamily="34" charset="0"/>
                <a:ea typeface="Calibri" panose="020F0502020204030204" pitchFamily="34" charset="0"/>
                <a:cs typeface="Calibri" panose="020F0502020204030204" pitchFamily="34" charset="0"/>
              </a:rPr>
              <a:t>instabilidade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sendo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optado</a:t>
            </a:r>
            <a:r>
              <a:rPr lang="en-US" sz="4800" dirty="0">
                <a:latin typeface="Calibri" panose="020F0502020204030204" pitchFamily="34" charset="0"/>
                <a:ea typeface="Calibri" panose="020F0502020204030204" pitchFamily="34" charset="0"/>
                <a:cs typeface="Calibri" panose="020F0502020204030204" pitchFamily="34" charset="0"/>
              </a:rPr>
              <a:t> pela </a:t>
            </a:r>
            <a:r>
              <a:rPr lang="en-US" sz="4800" dirty="0" err="1">
                <a:latin typeface="Calibri" panose="020F0502020204030204" pitchFamily="34" charset="0"/>
                <a:ea typeface="Calibri" panose="020F0502020204030204" pitchFamily="34" charset="0"/>
                <a:cs typeface="Calibri" panose="020F0502020204030204" pitchFamily="34" charset="0"/>
              </a:rPr>
              <a:t>abordagem</a:t>
            </a:r>
            <a:r>
              <a:rPr lang="en-US" sz="4800" dirty="0">
                <a:latin typeface="Calibri" panose="020F0502020204030204" pitchFamily="34" charset="0"/>
                <a:ea typeface="Calibri" panose="020F0502020204030204" pitchFamily="34" charset="0"/>
                <a:cs typeface="Calibri" panose="020F0502020204030204" pitchFamily="34" charset="0"/>
              </a:rPr>
              <a:t> medial e </a:t>
            </a:r>
            <a:r>
              <a:rPr lang="en-US" sz="4800" dirty="0" err="1">
                <a:latin typeface="Calibri" panose="020F0502020204030204" pitchFamily="34" charset="0"/>
                <a:ea typeface="Calibri" panose="020F0502020204030204" pitchFamily="34" charset="0"/>
                <a:cs typeface="Calibri" panose="020F0502020204030204" pitchFamily="34" charset="0"/>
              </a:rPr>
              <a:t>exploração</a:t>
            </a:r>
            <a:r>
              <a:rPr lang="en-US" sz="4800" dirty="0">
                <a:latin typeface="Calibri" panose="020F0502020204030204" pitchFamily="34" charset="0"/>
                <a:ea typeface="Calibri" panose="020F0502020204030204" pitchFamily="34" charset="0"/>
                <a:cs typeface="Calibri" panose="020F0502020204030204" pitchFamily="34" charset="0"/>
              </a:rPr>
              <a:t> do LCM, </a:t>
            </a:r>
            <a:r>
              <a:rPr lang="en-US" sz="4800" dirty="0" err="1">
                <a:latin typeface="Calibri" panose="020F0502020204030204" pitchFamily="34" charset="0"/>
                <a:ea typeface="Calibri" panose="020F0502020204030204" pitchFamily="34" charset="0"/>
                <a:cs typeface="Calibri" panose="020F0502020204030204" pitchFamily="34" charset="0"/>
              </a:rPr>
              <a:t>quando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foi</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diagnosticada</a:t>
            </a:r>
            <a:r>
              <a:rPr lang="en-US" sz="4800" dirty="0">
                <a:latin typeface="Calibri" panose="020F0502020204030204" pitchFamily="34" charset="0"/>
                <a:ea typeface="Calibri" panose="020F0502020204030204" pitchFamily="34" charset="0"/>
                <a:cs typeface="Calibri" panose="020F0502020204030204" pitchFamily="34" charset="0"/>
              </a:rPr>
              <a:t> a </a:t>
            </a:r>
            <a:r>
              <a:rPr lang="en-US" sz="4800" dirty="0" err="1">
                <a:latin typeface="Calibri" panose="020F0502020204030204" pitchFamily="34" charset="0"/>
                <a:ea typeface="Calibri" panose="020F0502020204030204" pitchFamily="34" charset="0"/>
                <a:cs typeface="Calibri" panose="020F0502020204030204" pitchFamily="34" charset="0"/>
              </a:rPr>
              <a:t>lesão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Stener</a:t>
            </a:r>
            <a:r>
              <a:rPr lang="en-US" sz="4800" dirty="0">
                <a:latin typeface="Calibri" panose="020F0502020204030204" pitchFamily="34" charset="0"/>
                <a:ea typeface="Calibri" panose="020F0502020204030204" pitchFamily="34" charset="0"/>
                <a:cs typeface="Calibri" panose="020F0502020204030204" pitchFamily="34" charset="0"/>
              </a:rPr>
              <a:t> do LCM e </a:t>
            </a:r>
            <a:r>
              <a:rPr lang="en-US" sz="4800" dirty="0" err="1">
                <a:latin typeface="Calibri" panose="020F0502020204030204" pitchFamily="34" charset="0"/>
                <a:ea typeface="Calibri" panose="020F0502020204030204" pitchFamily="34" charset="0"/>
                <a:cs typeface="Calibri" panose="020F0502020204030204" pitchFamily="34" charset="0"/>
              </a:rPr>
              <a:t>feita</a:t>
            </a:r>
            <a:r>
              <a:rPr lang="en-US" sz="4800" dirty="0">
                <a:latin typeface="Calibri" panose="020F0502020204030204" pitchFamily="34" charset="0"/>
                <a:ea typeface="Calibri" panose="020F0502020204030204" pitchFamily="34" charset="0"/>
                <a:cs typeface="Calibri" panose="020F0502020204030204" pitchFamily="34" charset="0"/>
              </a:rPr>
              <a:t> a </a:t>
            </a:r>
            <a:r>
              <a:rPr lang="en-US" sz="4800" dirty="0" err="1">
                <a:latin typeface="Calibri" panose="020F0502020204030204" pitchFamily="34" charset="0"/>
                <a:ea typeface="Calibri" panose="020F0502020204030204" pitchFamily="34" charset="0"/>
                <a:cs typeface="Calibri" panose="020F0502020204030204" pitchFamily="34" charset="0"/>
              </a:rPr>
              <a:t>rafia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aguda</a:t>
            </a:r>
            <a:r>
              <a:rPr lang="en-US" sz="4800" dirty="0">
                <a:latin typeface="Calibri" panose="020F0502020204030204" pitchFamily="34" charset="0"/>
                <a:ea typeface="Calibri" panose="020F0502020204030204" pitchFamily="34" charset="0"/>
                <a:cs typeface="Calibri" panose="020F0502020204030204" pitchFamily="34" charset="0"/>
              </a:rPr>
              <a:t> do </a:t>
            </a:r>
            <a:r>
              <a:rPr lang="en-US" sz="4800" dirty="0" err="1">
                <a:latin typeface="Calibri" panose="020F0502020204030204" pitchFamily="34" charset="0"/>
                <a:ea typeface="Calibri" panose="020F0502020204030204" pitchFamily="34" charset="0"/>
                <a:cs typeface="Calibri" panose="020F0502020204030204" pitchFamily="34" charset="0"/>
              </a:rPr>
              <a:t>mesmo</a:t>
            </a:r>
            <a:r>
              <a:rPr lang="en-US" sz="4800" dirty="0">
                <a:latin typeface="Calibri" panose="020F0502020204030204" pitchFamily="34" charset="0"/>
                <a:ea typeface="Calibri" panose="020F0502020204030204" pitchFamily="34" charset="0"/>
                <a:cs typeface="Calibri" panose="020F0502020204030204" pitchFamily="34" charset="0"/>
              </a:rPr>
              <a:t>. No </a:t>
            </a:r>
            <a:r>
              <a:rPr lang="en-US" sz="4800" dirty="0" err="1">
                <a:latin typeface="Calibri" panose="020F0502020204030204" pitchFamily="34" charset="0"/>
                <a:ea typeface="Calibri" panose="020F0502020204030204" pitchFamily="34" charset="0"/>
                <a:cs typeface="Calibri" panose="020F0502020204030204" pitchFamily="34" charset="0"/>
              </a:rPr>
              <a:t>momento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deste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relato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encontra</a:t>
            </a:r>
            <a:r>
              <a:rPr lang="en-US" sz="4800" dirty="0">
                <a:latin typeface="Calibri" panose="020F0502020204030204" pitchFamily="34" charset="0"/>
                <a:ea typeface="Calibri" panose="020F0502020204030204" pitchFamily="34" charset="0"/>
                <a:cs typeface="Calibri" panose="020F0502020204030204" pitchFamily="34" charset="0"/>
              </a:rPr>
              <a:t>-se no 30º DPO, </a:t>
            </a:r>
            <a:r>
              <a:rPr lang="en-US" sz="4800" dirty="0" err="1">
                <a:latin typeface="Calibri" panose="020F0502020204030204" pitchFamily="34" charset="0"/>
                <a:ea typeface="Calibri" panose="020F0502020204030204" pitchFamily="34" charset="0"/>
                <a:cs typeface="Calibri" panose="020F0502020204030204" pitchFamily="34" charset="0"/>
              </a:rPr>
              <a:t>ainda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uso</a:t>
            </a:r>
            <a:r>
              <a:rPr lang="en-US" sz="4800" dirty="0">
                <a:latin typeface="Calibri" panose="020F0502020204030204" pitchFamily="34" charset="0"/>
                <a:ea typeface="Calibri" panose="020F0502020204030204" pitchFamily="34" charset="0"/>
                <a:cs typeface="Calibri" panose="020F0502020204030204" pitchFamily="34" charset="0"/>
              </a:rPr>
              <a:t> de brace, </a:t>
            </a:r>
            <a:r>
              <a:rPr lang="en-US" sz="4800" dirty="0" err="1">
                <a:latin typeface="Calibri" panose="020F0502020204030204" pitchFamily="34" charset="0"/>
                <a:ea typeface="Calibri" panose="020F0502020204030204" pitchFamily="34" charset="0"/>
                <a:cs typeface="Calibri" panose="020F0502020204030204" pitchFamily="34" charset="0"/>
              </a:rPr>
              <a:t>devido</a:t>
            </a:r>
            <a:r>
              <a:rPr lang="en-US" sz="4800" dirty="0">
                <a:latin typeface="Calibri" panose="020F0502020204030204" pitchFamily="34" charset="0"/>
                <a:ea typeface="Calibri" panose="020F0502020204030204" pitchFamily="34" charset="0"/>
                <a:cs typeface="Calibri" panose="020F0502020204030204" pitchFamily="34" charset="0"/>
              </a:rPr>
              <a:t> à </a:t>
            </a:r>
            <a:r>
              <a:rPr lang="en-US" sz="4800" dirty="0" err="1">
                <a:latin typeface="Calibri" panose="020F0502020204030204" pitchFamily="34" charset="0"/>
                <a:ea typeface="Calibri" panose="020F0502020204030204" pitchFamily="34" charset="0"/>
                <a:cs typeface="Calibri" panose="020F0502020204030204" pitchFamily="34" charset="0"/>
              </a:rPr>
              <a:t>necessidade</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cicatrização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ligamentar</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apresenta</a:t>
            </a:r>
            <a:r>
              <a:rPr lang="en-US" sz="4800" dirty="0">
                <a:latin typeface="Calibri" panose="020F0502020204030204" pitchFamily="34" charset="0"/>
                <a:ea typeface="Calibri" panose="020F0502020204030204" pitchFamily="34" charset="0"/>
                <a:cs typeface="Calibri" panose="020F0502020204030204" pitchFamily="34" charset="0"/>
              </a:rPr>
              <a:t>-se </a:t>
            </a:r>
            <a:r>
              <a:rPr lang="en-US" sz="4800" dirty="0" err="1">
                <a:latin typeface="Calibri" panose="020F0502020204030204" pitchFamily="34" charset="0"/>
                <a:ea typeface="Calibri" panose="020F0502020204030204" pitchFamily="34" charset="0"/>
                <a:cs typeface="Calibri" panose="020F0502020204030204" pitchFamily="34" charset="0"/>
              </a:rPr>
              <a:t>sem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dor</a:t>
            </a:r>
            <a:r>
              <a:rPr lang="en-US" sz="4800" dirty="0">
                <a:latin typeface="Calibri" panose="020F0502020204030204" pitchFamily="34" charset="0"/>
                <a:ea typeface="Calibri" panose="020F0502020204030204" pitchFamily="34" charset="0"/>
                <a:cs typeface="Calibri" panose="020F0502020204030204" pitchFamily="34" charset="0"/>
              </a:rPr>
              <a:t> e com teste de stress </a:t>
            </a:r>
            <a:r>
              <a:rPr lang="en-US" sz="4800" dirty="0" err="1">
                <a:latin typeface="Calibri" panose="020F0502020204030204" pitchFamily="34" charset="0"/>
                <a:ea typeface="Calibri" panose="020F0502020204030204" pitchFamily="34" charset="0"/>
                <a:cs typeface="Calibri" panose="020F0502020204030204" pitchFamily="34" charset="0"/>
              </a:rPr>
              <a:t>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valgo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negativo</a:t>
            </a:r>
            <a:r>
              <a:rPr lang="en-US" sz="4800" dirty="0">
                <a:latin typeface="Calibri" panose="020F0502020204030204" pitchFamily="34" charset="0"/>
                <a:ea typeface="Calibri" panose="020F0502020204030204" pitchFamily="34" charset="0"/>
                <a:cs typeface="Calibri" panose="020F0502020204030204" pitchFamily="34" charset="0"/>
              </a:rPr>
              <a:t>.</a:t>
            </a:r>
            <a:r>
              <a:rPr lang="en-US" sz="4800" dirty="0"/>
              <a:t> </a:t>
            </a:r>
          </a:p>
          <a:p>
            <a:r>
              <a:rPr lang="en-US" dirty="0"/>
              <a:t>.</a:t>
            </a:r>
          </a:p>
        </p:txBody>
      </p:sp>
      <p:pic>
        <p:nvPicPr>
          <p:cNvPr id="11" name="Picture 10">
            <a:extLst>
              <a:ext uri="{FF2B5EF4-FFF2-40B4-BE49-F238E27FC236}">
                <a16:creationId xmlns:a16="http://schemas.microsoft.com/office/drawing/2014/main" id="{A8F37ADF-91C7-99A4-F257-6C6F65EEC717}"/>
              </a:ext>
            </a:extLst>
          </p:cNvPr>
          <p:cNvPicPr>
            <a:picLocks noChangeAspect="1"/>
          </p:cNvPicPr>
          <p:nvPr/>
        </p:nvPicPr>
        <p:blipFill>
          <a:blip r:embed="R6912fa2986a648c9"/>
          <a:stretch>
            <a:fillRect/>
          </a:stretch>
        </p:blipFill>
        <p:spPr>
          <a:xfrm>
            <a:off x="17420919" y="17210147"/>
            <a:ext cx="2473633" cy="3053732"/>
          </a:xfrm>
          <a:prstGeom prst="rect">
            <a:avLst/>
          </a:prstGeom>
        </p:spPr>
      </p:pic>
      <p:sp>
        <p:nvSpPr>
          <p:cNvPr id="12" name="TextBox 11">
            <a:extLst>
              <a:ext uri="{FF2B5EF4-FFF2-40B4-BE49-F238E27FC236}">
                <a16:creationId xmlns:a16="http://schemas.microsoft.com/office/drawing/2014/main" id="{013AEF46-27A6-11C7-F805-CF973E168E40}"/>
              </a:ext>
            </a:extLst>
          </p:cNvPr>
          <p:cNvSpPr txBox="1"/>
          <p:nvPr/>
        </p:nvSpPr>
        <p:spPr>
          <a:xfrm>
            <a:off x="16553163" y="9283003"/>
            <a:ext cx="5551715" cy="830997"/>
          </a:xfrm>
          <a:prstGeom prst="rect">
            <a:avLst/>
          </a:prstGeom>
          <a:noFill/>
        </p:spPr>
        <p:txBody>
          <a:bodyPr wrap="square" rtlCol="0">
            <a:sp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IMAGENS DO CASO</a:t>
            </a:r>
          </a:p>
        </p:txBody>
      </p:sp>
      <p:pic>
        <p:nvPicPr>
          <p:cNvPr id="14" name="Picture 13">
            <a:extLst>
              <a:ext uri="{FF2B5EF4-FFF2-40B4-BE49-F238E27FC236}">
                <a16:creationId xmlns:a16="http://schemas.microsoft.com/office/drawing/2014/main" id="{08478D91-ADD0-5A55-510A-5172E51A0714}"/>
              </a:ext>
            </a:extLst>
          </p:cNvPr>
          <p:cNvPicPr>
            <a:picLocks noChangeAspect="1"/>
          </p:cNvPicPr>
          <p:nvPr/>
        </p:nvPicPr>
        <p:blipFill>
          <a:blip r:embed="R58f2a8562bfe4887"/>
          <a:stretch>
            <a:fillRect/>
          </a:stretch>
        </p:blipFill>
        <p:spPr>
          <a:xfrm>
            <a:off x="21528740" y="17271390"/>
            <a:ext cx="3010751" cy="3020279"/>
          </a:xfrm>
          <a:prstGeom prst="rect">
            <a:avLst/>
          </a:prstGeom>
        </p:spPr>
      </p:pic>
      <p:sp>
        <p:nvSpPr>
          <p:cNvPr id="16" name="TextBox 15">
            <a:extLst>
              <a:ext uri="{FF2B5EF4-FFF2-40B4-BE49-F238E27FC236}">
                <a16:creationId xmlns:a16="http://schemas.microsoft.com/office/drawing/2014/main" id="{E0BD053C-91D3-D881-6485-5DE69ECF8C93}"/>
              </a:ext>
            </a:extLst>
          </p:cNvPr>
          <p:cNvSpPr txBox="1"/>
          <p:nvPr/>
        </p:nvSpPr>
        <p:spPr>
          <a:xfrm>
            <a:off x="16553162" y="20453638"/>
            <a:ext cx="9366811" cy="769441"/>
          </a:xfrm>
          <a:prstGeom prst="rect">
            <a:avLst/>
          </a:prstGeom>
          <a:noFill/>
        </p:spPr>
        <p:txBody>
          <a:bodyPr wrap="square" rtlCol="0">
            <a:spAutoFit/>
          </a:bodyPr>
          <a:lstStyle/>
          <a:p>
            <a:r>
              <a:rPr lang="en-US" sz="4400" dirty="0">
                <a:latin typeface="Calibri" panose="020F0502020204030204" pitchFamily="34" charset="0"/>
                <a:ea typeface="Calibri" panose="020F0502020204030204" pitchFamily="34" charset="0"/>
                <a:cs typeface="Calibri" panose="020F0502020204030204" pitchFamily="34" charset="0"/>
              </a:rPr>
              <a:t>Imagens da </a:t>
            </a:r>
            <a:r>
              <a:rPr lang="en-US" sz="4400" dirty="0" err="1">
                <a:latin typeface="Calibri" panose="020F0502020204030204" pitchFamily="34" charset="0"/>
                <a:ea typeface="Calibri" panose="020F0502020204030204" pitchFamily="34" charset="0"/>
                <a:cs typeface="Calibri" panose="020F0502020204030204" pitchFamily="34" charset="0"/>
              </a:rPr>
              <a:t>radioscopia</a:t>
            </a:r>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Intraoperatoria</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6145C3A8-DEAB-43F8-F6A7-F4E5560F498A}"/>
              </a:ext>
            </a:extLst>
          </p:cNvPr>
          <p:cNvPicPr>
            <a:picLocks noChangeAspect="1"/>
          </p:cNvPicPr>
          <p:nvPr/>
        </p:nvPicPr>
        <p:blipFill>
          <a:blip r:embed="Rec758f19cd8d4ebc"/>
          <a:stretch>
            <a:fillRect/>
          </a:stretch>
        </p:blipFill>
        <p:spPr>
          <a:xfrm>
            <a:off x="22206730" y="13667281"/>
            <a:ext cx="3109860" cy="2108126"/>
          </a:xfrm>
          <a:prstGeom prst="rect">
            <a:avLst/>
          </a:prstGeom>
        </p:spPr>
      </p:pic>
      <p:pic>
        <p:nvPicPr>
          <p:cNvPr id="20" name="Picture 19">
            <a:extLst>
              <a:ext uri="{FF2B5EF4-FFF2-40B4-BE49-F238E27FC236}">
                <a16:creationId xmlns:a16="http://schemas.microsoft.com/office/drawing/2014/main" id="{5D53423F-104B-475F-9490-B7410585F71B}"/>
              </a:ext>
            </a:extLst>
          </p:cNvPr>
          <p:cNvPicPr>
            <a:picLocks noChangeAspect="1"/>
          </p:cNvPicPr>
          <p:nvPr/>
        </p:nvPicPr>
        <p:blipFill>
          <a:blip r:embed="Re3f40e4c871b41b9"/>
          <a:stretch>
            <a:fillRect/>
          </a:stretch>
        </p:blipFill>
        <p:spPr>
          <a:xfrm>
            <a:off x="17046003" y="13313498"/>
            <a:ext cx="2314281" cy="2382714"/>
          </a:xfrm>
          <a:prstGeom prst="rect">
            <a:avLst/>
          </a:prstGeom>
        </p:spPr>
      </p:pic>
      <p:pic>
        <p:nvPicPr>
          <p:cNvPr id="22" name="Picture 21">
            <a:extLst>
              <a:ext uri="{FF2B5EF4-FFF2-40B4-BE49-F238E27FC236}">
                <a16:creationId xmlns:a16="http://schemas.microsoft.com/office/drawing/2014/main" id="{2224F131-A130-7166-F586-CEB5749053EE}"/>
              </a:ext>
            </a:extLst>
          </p:cNvPr>
          <p:cNvPicPr>
            <a:picLocks noChangeAspect="1"/>
          </p:cNvPicPr>
          <p:nvPr/>
        </p:nvPicPr>
        <p:blipFill>
          <a:blip r:embed="R896fe10f900a4bdc"/>
          <a:stretch>
            <a:fillRect/>
          </a:stretch>
        </p:blipFill>
        <p:spPr>
          <a:xfrm>
            <a:off x="19894552" y="13313498"/>
            <a:ext cx="1929022" cy="2462718"/>
          </a:xfrm>
          <a:prstGeom prst="rect">
            <a:avLst/>
          </a:prstGeom>
        </p:spPr>
      </p:pic>
      <p:pic>
        <p:nvPicPr>
          <p:cNvPr id="24" name="Picture 23">
            <a:extLst>
              <a:ext uri="{FF2B5EF4-FFF2-40B4-BE49-F238E27FC236}">
                <a16:creationId xmlns:a16="http://schemas.microsoft.com/office/drawing/2014/main" id="{6AD2236B-6C01-83CD-D563-F26A3FEB3F70}"/>
              </a:ext>
            </a:extLst>
          </p:cNvPr>
          <p:cNvPicPr>
            <a:picLocks noChangeAspect="1"/>
          </p:cNvPicPr>
          <p:nvPr/>
        </p:nvPicPr>
        <p:blipFill>
          <a:blip r:embed="R9b39cff987704678"/>
          <a:stretch>
            <a:fillRect/>
          </a:stretch>
        </p:blipFill>
        <p:spPr>
          <a:xfrm>
            <a:off x="22357842" y="10602916"/>
            <a:ext cx="2181649" cy="2744656"/>
          </a:xfrm>
          <a:prstGeom prst="rect">
            <a:avLst/>
          </a:prstGeom>
        </p:spPr>
      </p:pic>
      <p:pic>
        <p:nvPicPr>
          <p:cNvPr id="26" name="Picture 25">
            <a:extLst>
              <a:ext uri="{FF2B5EF4-FFF2-40B4-BE49-F238E27FC236}">
                <a16:creationId xmlns:a16="http://schemas.microsoft.com/office/drawing/2014/main" id="{138DAEB0-3279-027F-8D46-F895A9D67A79}"/>
              </a:ext>
            </a:extLst>
          </p:cNvPr>
          <p:cNvPicPr>
            <a:picLocks noChangeAspect="1"/>
          </p:cNvPicPr>
          <p:nvPr/>
        </p:nvPicPr>
        <p:blipFill>
          <a:blip r:embed="R4ceca20a4d9f43ad"/>
          <a:stretch>
            <a:fillRect/>
          </a:stretch>
        </p:blipFill>
        <p:spPr>
          <a:xfrm>
            <a:off x="18203143" y="10549456"/>
            <a:ext cx="1498779" cy="2123270"/>
          </a:xfrm>
          <a:prstGeom prst="rect">
            <a:avLst/>
          </a:prstGeom>
        </p:spPr>
      </p:pic>
      <p:sp>
        <p:nvSpPr>
          <p:cNvPr id="27" name="TextBox 26">
            <a:extLst>
              <a:ext uri="{FF2B5EF4-FFF2-40B4-BE49-F238E27FC236}">
                <a16:creationId xmlns:a16="http://schemas.microsoft.com/office/drawing/2014/main" id="{8F6B2A3D-DCE2-42D7-C1AB-33DB83534100}"/>
              </a:ext>
            </a:extLst>
          </p:cNvPr>
          <p:cNvSpPr txBox="1"/>
          <p:nvPr/>
        </p:nvSpPr>
        <p:spPr>
          <a:xfrm>
            <a:off x="16553162" y="16312190"/>
            <a:ext cx="10410813" cy="769441"/>
          </a:xfrm>
          <a:prstGeom prst="rect">
            <a:avLst/>
          </a:prstGeom>
          <a:noFill/>
        </p:spPr>
        <p:txBody>
          <a:bodyPr wrap="square" rtlCol="0">
            <a:spAutoFit/>
          </a:bodyPr>
          <a:lstStyle/>
          <a:p>
            <a:r>
              <a:rPr lang="en-US" sz="4400" dirty="0" err="1">
                <a:latin typeface="Calibri" panose="020F0502020204030204" pitchFamily="34" charset="0"/>
                <a:ea typeface="Calibri" panose="020F0502020204030204" pitchFamily="34" charset="0"/>
                <a:cs typeface="Calibri" panose="020F0502020204030204" pitchFamily="34" charset="0"/>
              </a:rPr>
              <a:t>Radiografias</a:t>
            </a:r>
            <a:r>
              <a:rPr lang="en-US" sz="4400" dirty="0">
                <a:latin typeface="Calibri" panose="020F0502020204030204" pitchFamily="34" charset="0"/>
                <a:ea typeface="Calibri" panose="020F0502020204030204" pitchFamily="34" charset="0"/>
                <a:cs typeface="Calibri" panose="020F0502020204030204" pitchFamily="34" charset="0"/>
              </a:rPr>
              <a:t> e </a:t>
            </a:r>
            <a:r>
              <a:rPr lang="en-US" sz="4400" dirty="0" err="1">
                <a:latin typeface="Calibri" panose="020F0502020204030204" pitchFamily="34" charset="0"/>
                <a:ea typeface="Calibri" panose="020F0502020204030204" pitchFamily="34" charset="0"/>
                <a:cs typeface="Calibri" panose="020F0502020204030204" pitchFamily="34" charset="0"/>
              </a:rPr>
              <a:t>tomografia</a:t>
            </a:r>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pré</a:t>
            </a:r>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operatórias</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FF28429F-55AF-0ADF-EB0A-DF018618B2F7}"/>
              </a:ext>
            </a:extLst>
          </p:cNvPr>
          <p:cNvPicPr>
            <a:picLocks noChangeAspect="1"/>
          </p:cNvPicPr>
          <p:nvPr/>
        </p:nvPicPr>
        <p:blipFill>
          <a:blip r:embed="Rcffb2e34c077443b"/>
          <a:stretch>
            <a:fillRect/>
          </a:stretch>
        </p:blipFill>
        <p:spPr>
          <a:xfrm>
            <a:off x="17057392" y="26922040"/>
            <a:ext cx="2381582" cy="2934109"/>
          </a:xfrm>
          <a:prstGeom prst="rect">
            <a:avLst/>
          </a:prstGeom>
        </p:spPr>
      </p:pic>
      <p:pic>
        <p:nvPicPr>
          <p:cNvPr id="31" name="Picture 30">
            <a:extLst>
              <a:ext uri="{FF2B5EF4-FFF2-40B4-BE49-F238E27FC236}">
                <a16:creationId xmlns:a16="http://schemas.microsoft.com/office/drawing/2014/main" id="{D58392CE-79C6-2F02-D6A1-E40A771F5584}"/>
              </a:ext>
            </a:extLst>
          </p:cNvPr>
          <p:cNvPicPr>
            <a:picLocks noChangeAspect="1"/>
          </p:cNvPicPr>
          <p:nvPr/>
        </p:nvPicPr>
        <p:blipFill>
          <a:blip r:embed="R0d0014f5bf184c90"/>
          <a:stretch>
            <a:fillRect/>
          </a:stretch>
        </p:blipFill>
        <p:spPr>
          <a:xfrm>
            <a:off x="18101834" y="21600319"/>
            <a:ext cx="5282658" cy="3657224"/>
          </a:xfrm>
          <a:prstGeom prst="rect">
            <a:avLst/>
          </a:prstGeom>
        </p:spPr>
      </p:pic>
      <p:sp>
        <p:nvSpPr>
          <p:cNvPr id="32" name="TextBox 31">
            <a:extLst>
              <a:ext uri="{FF2B5EF4-FFF2-40B4-BE49-F238E27FC236}">
                <a16:creationId xmlns:a16="http://schemas.microsoft.com/office/drawing/2014/main" id="{BA3E33D6-64A0-37A6-D5CC-8848D322628B}"/>
              </a:ext>
            </a:extLst>
          </p:cNvPr>
          <p:cNvSpPr txBox="1"/>
          <p:nvPr/>
        </p:nvSpPr>
        <p:spPr>
          <a:xfrm>
            <a:off x="15544800" y="25206847"/>
            <a:ext cx="10255369" cy="1446550"/>
          </a:xfrm>
          <a:prstGeom prst="rect">
            <a:avLst/>
          </a:prstGeom>
          <a:noFill/>
        </p:spPr>
        <p:txBody>
          <a:bodyPr wrap="square" rtlCol="0">
            <a:spAutoFit/>
          </a:bodyPr>
          <a:lstStyle/>
          <a:p>
            <a:pPr algn="r"/>
            <a:r>
              <a:rPr lang="en-US" sz="4400" dirty="0" err="1">
                <a:latin typeface="Calibri" panose="020F0502020204030204" pitchFamily="34" charset="0"/>
                <a:ea typeface="Calibri" panose="020F0502020204030204" pitchFamily="34" charset="0"/>
                <a:cs typeface="Calibri" panose="020F0502020204030204" pitchFamily="34" charset="0"/>
              </a:rPr>
              <a:t>Imagem</a:t>
            </a:r>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intraoperatporia</a:t>
            </a:r>
            <a:r>
              <a:rPr lang="en-US" sz="4400" dirty="0">
                <a:latin typeface="Calibri" panose="020F0502020204030204" pitchFamily="34" charset="0"/>
                <a:ea typeface="Calibri" panose="020F0502020204030204" pitchFamily="34" charset="0"/>
                <a:cs typeface="Calibri" panose="020F0502020204030204" pitchFamily="34" charset="0"/>
              </a:rPr>
              <a:t> da </a:t>
            </a:r>
            <a:r>
              <a:rPr lang="en-US" sz="4400" dirty="0" err="1">
                <a:latin typeface="Calibri" panose="020F0502020204030204" pitchFamily="34" charset="0"/>
                <a:ea typeface="Calibri" panose="020F0502020204030204" pitchFamily="34" charset="0"/>
                <a:cs typeface="Calibri" panose="020F0502020204030204" pitchFamily="34" charset="0"/>
              </a:rPr>
              <a:t>lesão</a:t>
            </a:r>
            <a:r>
              <a:rPr lang="en-US" sz="4400" dirty="0">
                <a:latin typeface="Calibri" panose="020F0502020204030204" pitchFamily="34" charset="0"/>
                <a:ea typeface="Calibri" panose="020F0502020204030204" pitchFamily="34" charset="0"/>
                <a:cs typeface="Calibri" panose="020F0502020204030204" pitchFamily="34" charset="0"/>
              </a:rPr>
              <a:t> do lcm </a:t>
            </a:r>
            <a:r>
              <a:rPr lang="en-US" sz="4400" dirty="0" err="1">
                <a:latin typeface="Calibri" panose="020F0502020204030204" pitchFamily="34" charset="0"/>
                <a:ea typeface="Calibri" panose="020F0502020204030204" pitchFamily="34" charset="0"/>
                <a:cs typeface="Calibri" panose="020F0502020204030204" pitchFamily="34" charset="0"/>
              </a:rPr>
              <a:t>tipo</a:t>
            </a:r>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Stener</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A55796D0-E350-F04D-D00E-92145D6D3359}"/>
              </a:ext>
            </a:extLst>
          </p:cNvPr>
          <p:cNvPicPr>
            <a:picLocks noChangeAspect="1"/>
          </p:cNvPicPr>
          <p:nvPr/>
        </p:nvPicPr>
        <p:blipFill>
          <a:blip r:embed="R71db09b7859a43fe"/>
          <a:stretch>
            <a:fillRect/>
          </a:stretch>
        </p:blipFill>
        <p:spPr>
          <a:xfrm>
            <a:off x="20384355" y="26932151"/>
            <a:ext cx="2288770" cy="3016536"/>
          </a:xfrm>
          <a:prstGeom prst="rect">
            <a:avLst/>
          </a:prstGeom>
        </p:spPr>
      </p:pic>
      <p:sp>
        <p:nvSpPr>
          <p:cNvPr id="35" name="TextBox 34">
            <a:extLst>
              <a:ext uri="{FF2B5EF4-FFF2-40B4-BE49-F238E27FC236}">
                <a16:creationId xmlns:a16="http://schemas.microsoft.com/office/drawing/2014/main" id="{E048BED9-E06A-610E-30FA-C5E23AF9E33E}"/>
              </a:ext>
            </a:extLst>
          </p:cNvPr>
          <p:cNvSpPr txBox="1"/>
          <p:nvPr/>
        </p:nvSpPr>
        <p:spPr>
          <a:xfrm>
            <a:off x="16175657" y="29875204"/>
            <a:ext cx="9366811" cy="769441"/>
          </a:xfrm>
          <a:prstGeom prst="rect">
            <a:avLst/>
          </a:prstGeom>
          <a:noFill/>
        </p:spPr>
        <p:txBody>
          <a:bodyPr wrap="square" rtlCol="0">
            <a:spAutoFit/>
          </a:bodyPr>
          <a:lstStyle/>
          <a:p>
            <a:r>
              <a:rPr lang="en-US" sz="4400" dirty="0" err="1">
                <a:latin typeface="Calibri" panose="020F0502020204030204" pitchFamily="34" charset="0"/>
                <a:ea typeface="Calibri" panose="020F0502020204030204" pitchFamily="34" charset="0"/>
                <a:cs typeface="Calibri" panose="020F0502020204030204" pitchFamily="34" charset="0"/>
              </a:rPr>
              <a:t>Radiografias</a:t>
            </a:r>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pós</a:t>
            </a:r>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Operatorias</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DB1CE5C6-BA6D-B001-D48C-A8A11A2D0CFC}"/>
              </a:ext>
            </a:extLst>
          </p:cNvPr>
          <p:cNvSpPr txBox="1"/>
          <p:nvPr/>
        </p:nvSpPr>
        <p:spPr>
          <a:xfrm>
            <a:off x="15833955" y="30644645"/>
            <a:ext cx="11979237" cy="8217634"/>
          </a:xfrm>
          <a:prstGeom prst="rect">
            <a:avLst/>
          </a:prstGeom>
          <a:noFill/>
        </p:spPr>
        <p:txBody>
          <a:bodyPr wrap="square" rtlCol="0">
            <a:sp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DISCUSSÃO</a:t>
            </a:r>
          </a:p>
          <a:p>
            <a:endParaRPr lang="en-US" sz="4800" dirty="0">
              <a:latin typeface="Calibri" panose="020F0502020204030204" pitchFamily="34" charset="0"/>
              <a:ea typeface="Calibri" panose="020F0502020204030204" pitchFamily="34" charset="0"/>
              <a:cs typeface="Calibri" panose="020F0502020204030204" pitchFamily="34" charset="0"/>
            </a:endParaRPr>
          </a:p>
          <a:p>
            <a:pPr algn="just"/>
            <a:r>
              <a:rPr lang="en-US" sz="4800" dirty="0" err="1">
                <a:latin typeface="Calibri" panose="020F0502020204030204" pitchFamily="34" charset="0"/>
                <a:ea typeface="Calibri" panose="020F0502020204030204" pitchFamily="34" charset="0"/>
                <a:cs typeface="Calibri" panose="020F0502020204030204" pitchFamily="34" charset="0"/>
              </a:rPr>
              <a:t>Rotineiramente</a:t>
            </a:r>
            <a:r>
              <a:rPr lang="en-US" sz="4800" dirty="0">
                <a:latin typeface="Calibri" panose="020F0502020204030204" pitchFamily="34" charset="0"/>
                <a:ea typeface="Calibri" panose="020F0502020204030204" pitchFamily="34" charset="0"/>
                <a:cs typeface="Calibri" panose="020F0502020204030204" pitchFamily="34" charset="0"/>
              </a:rPr>
              <a:t>, o </a:t>
            </a:r>
            <a:r>
              <a:rPr lang="en-US" sz="4800" dirty="0" err="1">
                <a:latin typeface="Calibri" panose="020F0502020204030204" pitchFamily="34" charset="0"/>
                <a:ea typeface="Calibri" panose="020F0502020204030204" pitchFamily="34" charset="0"/>
                <a:cs typeface="Calibri" panose="020F0502020204030204" pitchFamily="34" charset="0"/>
              </a:rPr>
              <a:t>tratamento</a:t>
            </a:r>
            <a:r>
              <a:rPr lang="en-US" sz="4800" dirty="0">
                <a:latin typeface="Calibri" panose="020F0502020204030204" pitchFamily="34" charset="0"/>
                <a:ea typeface="Calibri" panose="020F0502020204030204" pitchFamily="34" charset="0"/>
                <a:cs typeface="Calibri" panose="020F0502020204030204" pitchFamily="34" charset="0"/>
              </a:rPr>
              <a:t> das </a:t>
            </a:r>
            <a:r>
              <a:rPr lang="en-US" sz="4800" dirty="0" err="1">
                <a:latin typeface="Calibri" panose="020F0502020204030204" pitchFamily="34" charset="0"/>
                <a:ea typeface="Calibri" panose="020F0502020204030204" pitchFamily="34" charset="0"/>
                <a:cs typeface="Calibri" panose="020F0502020204030204" pitchFamily="34" charset="0"/>
              </a:rPr>
              <a:t>fraturas</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platô</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tibial</a:t>
            </a:r>
            <a:r>
              <a:rPr lang="en-US" sz="4800" dirty="0">
                <a:latin typeface="Calibri" panose="020F0502020204030204" pitchFamily="34" charset="0"/>
                <a:ea typeface="Calibri" panose="020F0502020204030204" pitchFamily="34" charset="0"/>
                <a:cs typeface="Calibri" panose="020F0502020204030204" pitchFamily="34" charset="0"/>
              </a:rPr>
              <a:t> é </a:t>
            </a:r>
            <a:r>
              <a:rPr lang="en-US" sz="4800" dirty="0" err="1">
                <a:latin typeface="Calibri" panose="020F0502020204030204" pitchFamily="34" charset="0"/>
                <a:ea typeface="Calibri" panose="020F0502020204030204" pitchFamily="34" charset="0"/>
                <a:cs typeface="Calibri" panose="020F0502020204030204" pitchFamily="34" charset="0"/>
              </a:rPr>
              <a:t>baseado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principalmente</a:t>
            </a:r>
            <a:r>
              <a:rPr lang="en-US" sz="4800" dirty="0">
                <a:latin typeface="Calibri" panose="020F0502020204030204" pitchFamily="34" charset="0"/>
                <a:ea typeface="Calibri" panose="020F0502020204030204" pitchFamily="34" charset="0"/>
                <a:cs typeface="Calibri" panose="020F0502020204030204" pitchFamily="34" charset="0"/>
              </a:rPr>
              <a:t> no </a:t>
            </a:r>
            <a:r>
              <a:rPr lang="en-US" sz="4800" dirty="0" err="1">
                <a:latin typeface="Calibri" panose="020F0502020204030204" pitchFamily="34" charset="0"/>
                <a:ea typeface="Calibri" panose="020F0502020204030204" pitchFamily="34" charset="0"/>
                <a:cs typeface="Calibri" panose="020F0502020204030204" pitchFamily="34" charset="0"/>
              </a:rPr>
              <a:t>tratamento</a:t>
            </a:r>
            <a:r>
              <a:rPr lang="en-US" sz="4800" dirty="0">
                <a:latin typeface="Calibri" panose="020F0502020204030204" pitchFamily="34" charset="0"/>
                <a:ea typeface="Calibri" panose="020F0502020204030204" pitchFamily="34" charset="0"/>
                <a:cs typeface="Calibri" panose="020F0502020204030204" pitchFamily="34" charset="0"/>
              </a:rPr>
              <a:t> dos </a:t>
            </a:r>
            <a:r>
              <a:rPr lang="en-US" sz="4800" dirty="0" err="1">
                <a:latin typeface="Calibri" panose="020F0502020204030204" pitchFamily="34" charset="0"/>
                <a:ea typeface="Calibri" panose="020F0502020204030204" pitchFamily="34" charset="0"/>
                <a:cs typeface="Calibri" panose="020F0502020204030204" pitchFamily="34" charset="0"/>
              </a:rPr>
              <a:t>fragmentos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ósseos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Porém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casos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em</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que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existe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uma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grande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suspeita</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lesão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ligamentar</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associada</a:t>
            </a:r>
            <a:r>
              <a:rPr lang="en-US" sz="4800" dirty="0">
                <a:latin typeface="Calibri" panose="020F0502020204030204" pitchFamily="34" charset="0"/>
                <a:ea typeface="Calibri" panose="020F0502020204030204" pitchFamily="34" charset="0"/>
                <a:cs typeface="Calibri" panose="020F0502020204030204" pitchFamily="34" charset="0"/>
              </a:rPr>
              <a:t>, a </a:t>
            </a:r>
            <a:r>
              <a:rPr lang="en-US" sz="4800" dirty="0" err="1">
                <a:latin typeface="Calibri" panose="020F0502020204030204" pitchFamily="34" charset="0"/>
                <a:ea typeface="Calibri" panose="020F0502020204030204" pitchFamily="34" charset="0"/>
                <a:cs typeface="Calibri" panose="020F0502020204030204" pitchFamily="34" charset="0"/>
              </a:rPr>
              <a:t>investigação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deve</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ser</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feita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seja</a:t>
            </a:r>
            <a:r>
              <a:rPr lang="en-US" sz="4800" dirty="0">
                <a:latin typeface="Calibri" panose="020F0502020204030204" pitchFamily="34" charset="0"/>
                <a:ea typeface="Calibri" panose="020F0502020204030204" pitchFamily="34" charset="0"/>
                <a:cs typeface="Calibri" panose="020F0502020204030204" pitchFamily="34" charset="0"/>
              </a:rPr>
              <a:t> no </a:t>
            </a:r>
            <a:r>
              <a:rPr lang="en-US" sz="4800" dirty="0" err="1">
                <a:latin typeface="Calibri" panose="020F0502020204030204" pitchFamily="34" charset="0"/>
                <a:ea typeface="Calibri" panose="020F0502020204030204" pitchFamily="34" charset="0"/>
                <a:cs typeface="Calibri" panose="020F0502020204030204" pitchFamily="34" charset="0"/>
              </a:rPr>
              <a:t>intraoperatório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como</a:t>
            </a:r>
            <a:r>
              <a:rPr lang="en-US" sz="4800" dirty="0">
                <a:latin typeface="Calibri" panose="020F0502020204030204" pitchFamily="34" charset="0"/>
                <a:ea typeface="Calibri" panose="020F0502020204030204" pitchFamily="34" charset="0"/>
                <a:cs typeface="Calibri" panose="020F0502020204030204" pitchFamily="34" charset="0"/>
              </a:rPr>
              <a:t> no </a:t>
            </a:r>
            <a:r>
              <a:rPr lang="en-US" sz="4800" dirty="0" err="1">
                <a:latin typeface="Calibri" panose="020F0502020204030204" pitchFamily="34" charset="0"/>
                <a:ea typeface="Calibri" panose="020F0502020204030204" pitchFamily="34" charset="0"/>
                <a:cs typeface="Calibri" panose="020F0502020204030204" pitchFamily="34" charset="0"/>
              </a:rPr>
              <a:t>caso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relatado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seja</a:t>
            </a:r>
            <a:r>
              <a:rPr lang="en-US" sz="4800" dirty="0">
                <a:latin typeface="Calibri" panose="020F0502020204030204" pitchFamily="34" charset="0"/>
                <a:ea typeface="Calibri" panose="020F0502020204030204" pitchFamily="34" charset="0"/>
                <a:cs typeface="Calibri" panose="020F0502020204030204" pitchFamily="34" charset="0"/>
              </a:rPr>
              <a:t> no </a:t>
            </a:r>
            <a:r>
              <a:rPr lang="en-US" sz="4800" dirty="0" err="1">
                <a:latin typeface="Calibri" panose="020F0502020204030204" pitchFamily="34" charset="0"/>
                <a:ea typeface="Calibri" panose="020F0502020204030204" pitchFamily="34" charset="0"/>
                <a:cs typeface="Calibri" panose="020F0502020204030204" pitchFamily="34" charset="0"/>
              </a:rPr>
              <a:t>pré-operatório</a:t>
            </a:r>
            <a:r>
              <a:rPr lang="en-US" sz="4800" dirty="0">
                <a:latin typeface="Calibri" panose="020F0502020204030204" pitchFamily="34" charset="0"/>
                <a:ea typeface="Calibri" panose="020F0502020204030204" pitchFamily="34" charset="0"/>
                <a:cs typeface="Calibri" panose="020F0502020204030204" pitchFamily="34" charset="0"/>
              </a:rPr>
              <a:t>, com a </a:t>
            </a:r>
            <a:r>
              <a:rPr lang="en-US" sz="4800" dirty="0" err="1">
                <a:latin typeface="Calibri" panose="020F0502020204030204" pitchFamily="34" charset="0"/>
                <a:ea typeface="Calibri" panose="020F0502020204030204" pitchFamily="34" charset="0"/>
                <a:cs typeface="Calibri" panose="020F0502020204030204" pitchFamily="34" charset="0"/>
              </a:rPr>
              <a:t>realização</a:t>
            </a:r>
            <a:r>
              <a:rPr lang="en-US" sz="4800" dirty="0">
                <a:latin typeface="Calibri" panose="020F0502020204030204" pitchFamily="34" charset="0"/>
                <a:ea typeface="Calibri" panose="020F0502020204030204" pitchFamily="34" charset="0"/>
                <a:cs typeface="Calibri" panose="020F0502020204030204" pitchFamily="34" charset="0"/>
              </a:rPr>
              <a:t> de </a:t>
            </a:r>
            <a:r>
              <a:rPr lang="en-US" sz="4800" dirty="0" err="1">
                <a:latin typeface="Calibri" panose="020F0502020204030204" pitchFamily="34" charset="0"/>
                <a:ea typeface="Calibri" panose="020F0502020204030204" pitchFamily="34" charset="0"/>
                <a:cs typeface="Calibri" panose="020F0502020204030204" pitchFamily="34" charset="0"/>
              </a:rPr>
              <a:t>ressonâncias</a:t>
            </a:r>
            <a:r>
              <a:rPr lang="en-US" sz="4800" dirty="0">
                <a:latin typeface="Calibri" panose="020F0502020204030204" pitchFamily="34" charset="0"/>
                <a:ea typeface="Calibri" panose="020F0502020204030204" pitchFamily="34" charset="0"/>
                <a:cs typeface="Calibri" panose="020F0502020204030204" pitchFamily="34" charset="0"/>
              </a:rPr>
              <a:t> para </a:t>
            </a:r>
            <a:r>
              <a:rPr lang="en-US" sz="4800" dirty="0" err="1">
                <a:latin typeface="Calibri" panose="020F0502020204030204" pitchFamily="34" charset="0"/>
                <a:ea typeface="Calibri" panose="020F0502020204030204" pitchFamily="34" charset="0"/>
                <a:cs typeface="Calibri" panose="020F0502020204030204" pitchFamily="34" charset="0"/>
              </a:rPr>
              <a:t>uma</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melhor</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avaliação</a:t>
            </a:r>
            <a:r>
              <a:rPr lang="en-US" sz="4800" dirty="0">
                <a:latin typeface="Calibri" panose="020F0502020204030204" pitchFamily="34" charset="0"/>
                <a:ea typeface="Calibri" panose="020F0502020204030204" pitchFamily="34" charset="0"/>
                <a:cs typeface="Calibri" panose="020F0502020204030204" pitchFamily="34" charset="0"/>
              </a:rPr>
              <a:t> e </a:t>
            </a:r>
            <a:r>
              <a:rPr lang="en-US" sz="4800" dirty="0" err="1">
                <a:latin typeface="Calibri" panose="020F0502020204030204" pitchFamily="34" charset="0"/>
                <a:ea typeface="Calibri" panose="020F0502020204030204" pitchFamily="34" charset="0"/>
                <a:cs typeface="Calibri" panose="020F0502020204030204" pitchFamily="34" charset="0"/>
              </a:rPr>
              <a:t>tratamento</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dessas</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lesões</a:t>
            </a:r>
            <a:r>
              <a:rPr lang="en-US" sz="4800">
                <a:latin typeface="Calibri" panose="020F0502020204030204" pitchFamily="34" charset="0"/>
                <a:ea typeface="Calibri" panose="020F0502020204030204" pitchFamily="34" charset="0"/>
                <a:cs typeface="Calibri" panose="020F0502020204030204" pitchFamily="34" charset="0"/>
              </a:rPr>
              <a:t>.</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9417BB36-023E-9A17-135C-583FB083FCD9}"/>
              </a:ext>
            </a:extLst>
          </p:cNvPr>
          <p:cNvSpPr txBox="1"/>
          <p:nvPr/>
        </p:nvSpPr>
        <p:spPr>
          <a:xfrm>
            <a:off x="749525" y="38155428"/>
            <a:ext cx="27301370" cy="1754326"/>
          </a:xfrm>
          <a:prstGeom prst="rect">
            <a:avLst/>
          </a:prstGeom>
          <a:noFill/>
        </p:spPr>
        <p:txBody>
          <a:bodyPr wrap="square" rtlCol="0">
            <a:sp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REFERÊNCIAS</a:t>
            </a:r>
          </a:p>
          <a:p>
            <a:r>
              <a:rPr lang="en-US" sz="2000" dirty="0">
                <a:latin typeface="Calibri" panose="020F0502020204030204" pitchFamily="34" charset="0"/>
                <a:ea typeface="Calibri" panose="020F0502020204030204" pitchFamily="34" charset="0"/>
                <a:cs typeface="Calibri" panose="020F0502020204030204" pitchFamily="34" charset="0"/>
              </a:rPr>
              <a:t> 1 </a:t>
            </a:r>
            <a:r>
              <a:rPr lang="en-US" sz="2000" dirty="0" err="1">
                <a:latin typeface="Calibri" panose="020F0502020204030204" pitchFamily="34" charset="0"/>
                <a:ea typeface="Calibri" panose="020F0502020204030204" pitchFamily="34" charset="0"/>
                <a:cs typeface="Calibri" panose="020F0502020204030204" pitchFamily="34" charset="0"/>
              </a:rPr>
              <a:t>Mahmut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Tuncez</a:t>
            </a:r>
            <a:r>
              <a:rPr lang="en-US" sz="2000" dirty="0">
                <a:latin typeface="Calibri" panose="020F0502020204030204" pitchFamily="34" charset="0"/>
                <a:ea typeface="Calibri" panose="020F0502020204030204" pitchFamily="34" charset="0"/>
                <a:cs typeface="Calibri" panose="020F0502020204030204" pitchFamily="34" charset="0"/>
              </a:rPr>
              <a:t> , Ihsan Akan , </a:t>
            </a:r>
            <a:r>
              <a:rPr lang="en-US" sz="2000" dirty="0" err="1">
                <a:latin typeface="Calibri" panose="020F0502020204030204" pitchFamily="34" charset="0"/>
                <a:ea typeface="Calibri" panose="020F0502020204030204" pitchFamily="34" charset="0"/>
                <a:cs typeface="Calibri" panose="020F0502020204030204" pitchFamily="34" charset="0"/>
              </a:rPr>
              <a:t>Fırat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Seyfettinoğlu</a:t>
            </a:r>
            <a:r>
              <a:rPr lang="en-US" sz="2000" dirty="0">
                <a:latin typeface="Calibri" panose="020F0502020204030204" pitchFamily="34" charset="0"/>
                <a:ea typeface="Calibri" panose="020F0502020204030204" pitchFamily="34" charset="0"/>
                <a:cs typeface="Calibri" panose="020F0502020204030204" pitchFamily="34" charset="0"/>
              </a:rPr>
              <a:t> 2, Hülya </a:t>
            </a:r>
            <a:r>
              <a:rPr lang="en-US" sz="2000" dirty="0" err="1">
                <a:latin typeface="Calibri" panose="020F0502020204030204" pitchFamily="34" charset="0"/>
                <a:ea typeface="Calibri" panose="020F0502020204030204" pitchFamily="34" charset="0"/>
                <a:cs typeface="Calibri" panose="020F0502020204030204" pitchFamily="34" charset="0"/>
              </a:rPr>
              <a:t>Çetin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Tunçez</a:t>
            </a:r>
            <a:r>
              <a:rPr lang="en-US" sz="2000" dirty="0">
                <a:latin typeface="Calibri" panose="020F0502020204030204" pitchFamily="34" charset="0"/>
                <a:ea typeface="Calibri" panose="020F0502020204030204" pitchFamily="34" charset="0"/>
                <a:cs typeface="Calibri" panose="020F0502020204030204" pitchFamily="34" charset="0"/>
              </a:rPr>
              <a:t> 3, Berna </a:t>
            </a:r>
            <a:r>
              <a:rPr lang="en-US" sz="2000" dirty="0" err="1">
                <a:latin typeface="Calibri" panose="020F0502020204030204" pitchFamily="34" charset="0"/>
                <a:ea typeface="Calibri" panose="020F0502020204030204" pitchFamily="34" charset="0"/>
                <a:cs typeface="Calibri" panose="020F0502020204030204" pitchFamily="34" charset="0"/>
              </a:rPr>
              <a:t>Dirim</a:t>
            </a:r>
            <a:r>
              <a:rPr lang="en-US" sz="2000" dirty="0">
                <a:latin typeface="Calibri" panose="020F0502020204030204" pitchFamily="34" charset="0"/>
                <a:ea typeface="Calibri" panose="020F0502020204030204" pitchFamily="34" charset="0"/>
                <a:cs typeface="Calibri" panose="020F0502020204030204" pitchFamily="34" charset="0"/>
              </a:rPr>
              <a:t> Mete 4, </a:t>
            </a:r>
            <a:r>
              <a:rPr lang="en-US" sz="2000" dirty="0" err="1">
                <a:latin typeface="Calibri" panose="020F0502020204030204" pitchFamily="34" charset="0"/>
                <a:ea typeface="Calibri" panose="020F0502020204030204" pitchFamily="34" charset="0"/>
                <a:cs typeface="Calibri" panose="020F0502020204030204" pitchFamily="34" charset="0"/>
              </a:rPr>
              <a:t>Cemal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Kazımoğlu</a:t>
            </a:r>
            <a:r>
              <a:rPr lang="en-US" sz="2000" dirty="0">
                <a:latin typeface="Calibri" panose="020F0502020204030204" pitchFamily="34" charset="0"/>
                <a:ea typeface="Calibri" panose="020F0502020204030204" pitchFamily="34" charset="0"/>
                <a:cs typeface="Calibri" panose="020F0502020204030204" pitchFamily="34" charset="0"/>
              </a:rPr>
              <a:t> 1 </a:t>
            </a:r>
            <a:r>
              <a:rPr lang="en-US" sz="2000" i="0" dirty="0">
                <a:solidFill>
                  <a:srgbClr val="1B1B1B"/>
                </a:solidFill>
                <a:effectLst/>
                <a:latin typeface="Calibri" panose="020F0502020204030204" pitchFamily="34" charset="0"/>
                <a:ea typeface="Calibri" panose="020F0502020204030204" pitchFamily="34" charset="0"/>
                <a:cs typeface="Calibri" panose="020F0502020204030204" pitchFamily="34" charset="0"/>
              </a:rPr>
              <a:t>Is It Necessary To Add Soft Tissue Injury to the Classification in Tibial Plateau Fracture Management? </a:t>
            </a:r>
            <a:r>
              <a:rPr lang="pt-BR" sz="2000" dirty="0">
                <a:latin typeface="Calibri" panose="020F0502020204030204" pitchFamily="34" charset="0"/>
                <a:ea typeface="Calibri" panose="020F0502020204030204" pitchFamily="34" charset="0"/>
                <a:cs typeface="Calibri" panose="020F0502020204030204" pitchFamily="34" charset="0"/>
              </a:rPr>
              <a:t>Cureus. 2022 Feb 15;14(2):e22236. </a:t>
            </a:r>
          </a:p>
          <a:p>
            <a:r>
              <a:rPr lang="pt-BR" sz="2000" dirty="0">
                <a:latin typeface="Calibri" panose="020F0502020204030204" pitchFamily="34" charset="0"/>
                <a:ea typeface="Calibri" panose="020F0502020204030204" pitchFamily="34" charset="0"/>
                <a:cs typeface="Calibri" panose="020F0502020204030204" pitchFamily="34" charset="0"/>
              </a:rPr>
              <a:t>  2 </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Kfuri</a:t>
            </a:r>
            <a:r>
              <a:rPr lang="en-US" sz="2000" dirty="0">
                <a:latin typeface="Calibri" panose="020F0502020204030204" pitchFamily="34" charset="0"/>
                <a:ea typeface="Calibri" panose="020F0502020204030204" pitchFamily="34" charset="0"/>
                <a:cs typeface="Calibri" panose="020F0502020204030204" pitchFamily="34" charset="0"/>
              </a:rPr>
              <a:t> M, </a:t>
            </a:r>
            <a:r>
              <a:rPr lang="en-US" sz="2000" dirty="0" err="1">
                <a:latin typeface="Calibri" panose="020F0502020204030204" pitchFamily="34" charset="0"/>
                <a:ea typeface="Calibri" panose="020F0502020204030204" pitchFamily="34" charset="0"/>
                <a:cs typeface="Calibri" panose="020F0502020204030204" pitchFamily="34" charset="0"/>
              </a:rPr>
              <a:t>Schatzker</a:t>
            </a:r>
            <a:r>
              <a:rPr lang="en-US" sz="2000" dirty="0">
                <a:latin typeface="Calibri" panose="020F0502020204030204" pitchFamily="34" charset="0"/>
                <a:ea typeface="Calibri" panose="020F0502020204030204" pitchFamily="34" charset="0"/>
                <a:cs typeface="Calibri" panose="020F0502020204030204" pitchFamily="34" charset="0"/>
              </a:rPr>
              <a:t> J </a:t>
            </a:r>
            <a:r>
              <a:rPr lang="pt-BR" sz="2000" dirty="0">
                <a:latin typeface="Calibri" panose="020F0502020204030204" pitchFamily="34" charset="0"/>
                <a:ea typeface="Calibri" panose="020F0502020204030204" pitchFamily="34" charset="0"/>
                <a:cs typeface="Calibri" panose="020F0502020204030204" pitchFamily="34" charset="0"/>
              </a:rPr>
              <a:t>R</a:t>
            </a:r>
            <a:r>
              <a:rPr lang="en-US" sz="2000" dirty="0" err="1">
                <a:latin typeface="Calibri" panose="020F0502020204030204" pitchFamily="34" charset="0"/>
                <a:ea typeface="Calibri" panose="020F0502020204030204" pitchFamily="34" charset="0"/>
                <a:cs typeface="Calibri" panose="020F0502020204030204" pitchFamily="34" charset="0"/>
              </a:rPr>
              <a:t>evisiting</a:t>
            </a:r>
            <a:r>
              <a:rPr lang="en-US" sz="2000" dirty="0">
                <a:latin typeface="Calibri" panose="020F0502020204030204" pitchFamily="34" charset="0"/>
                <a:ea typeface="Calibri" panose="020F0502020204030204" pitchFamily="34" charset="0"/>
                <a:cs typeface="Calibri" panose="020F0502020204030204" pitchFamily="34" charset="0"/>
              </a:rPr>
              <a:t> the </a:t>
            </a:r>
            <a:r>
              <a:rPr lang="en-US" sz="2000" dirty="0" err="1">
                <a:latin typeface="Calibri" panose="020F0502020204030204" pitchFamily="34" charset="0"/>
                <a:ea typeface="Calibri" panose="020F0502020204030204" pitchFamily="34" charset="0"/>
                <a:cs typeface="Calibri" panose="020F0502020204030204" pitchFamily="34" charset="0"/>
              </a:rPr>
              <a:t>Schatzker</a:t>
            </a:r>
            <a:r>
              <a:rPr lang="en-US" sz="2000" dirty="0">
                <a:latin typeface="Calibri" panose="020F0502020204030204" pitchFamily="34" charset="0"/>
                <a:ea typeface="Calibri" panose="020F0502020204030204" pitchFamily="34" charset="0"/>
                <a:cs typeface="Calibri" panose="020F0502020204030204" pitchFamily="34" charset="0"/>
              </a:rPr>
              <a:t> classification of tibial plateau fractures. Injury. 2018;49:2252–2263.</a:t>
            </a:r>
          </a:p>
          <a:p>
            <a:r>
              <a:rPr lang="en-US" sz="2000" dirty="0">
                <a:latin typeface="Calibri" panose="020F0502020204030204" pitchFamily="34" charset="0"/>
                <a:ea typeface="Calibri" panose="020F0502020204030204" pitchFamily="34" charset="0"/>
                <a:cs typeface="Calibri" panose="020F0502020204030204" pitchFamily="34" charset="0"/>
              </a:rPr>
              <a:t>  3 Coen A </a:t>
            </a:r>
            <a:r>
              <a:rPr lang="en-US" sz="2000" dirty="0" err="1">
                <a:latin typeface="Calibri" panose="020F0502020204030204" pitchFamily="34" charset="0"/>
                <a:ea typeface="Calibri" panose="020F0502020204030204" pitchFamily="34" charset="0"/>
                <a:cs typeface="Calibri" panose="020F0502020204030204" pitchFamily="34" charset="0"/>
              </a:rPr>
              <a:t>Wijdicks</a:t>
            </a:r>
            <a:r>
              <a:rPr lang="en-US" sz="2000" dirty="0">
                <a:latin typeface="Calibri" panose="020F0502020204030204" pitchFamily="34" charset="0"/>
                <a:ea typeface="Calibri" panose="020F0502020204030204" pitchFamily="34" charset="0"/>
                <a:cs typeface="Calibri" panose="020F0502020204030204" pitchFamily="34" charset="0"/>
              </a:rPr>
              <a:t> 1, Chad J Griffith, Steinar Johansen, Lars </a:t>
            </a:r>
            <a:r>
              <a:rPr lang="en-US" sz="2000" dirty="0" err="1">
                <a:latin typeface="Calibri" panose="020F0502020204030204" pitchFamily="34" charset="0"/>
                <a:ea typeface="Calibri" panose="020F0502020204030204" pitchFamily="34" charset="0"/>
                <a:cs typeface="Calibri" panose="020F0502020204030204" pitchFamily="34" charset="0"/>
              </a:rPr>
              <a:t>Engebretsen</a:t>
            </a:r>
            <a:r>
              <a:rPr lang="en-US" sz="2000" dirty="0">
                <a:latin typeface="Calibri" panose="020F0502020204030204" pitchFamily="34" charset="0"/>
                <a:ea typeface="Calibri" panose="020F0502020204030204" pitchFamily="34" charset="0"/>
                <a:cs typeface="Calibri" panose="020F0502020204030204" pitchFamily="34" charset="0"/>
              </a:rPr>
              <a:t>, Robert F </a:t>
            </a:r>
            <a:r>
              <a:rPr lang="en-US" sz="2000" dirty="0" err="1">
                <a:latin typeface="Calibri" panose="020F0502020204030204" pitchFamily="34" charset="0"/>
                <a:ea typeface="Calibri" panose="020F0502020204030204" pitchFamily="34" charset="0"/>
                <a:cs typeface="Calibri" panose="020F0502020204030204" pitchFamily="34" charset="0"/>
              </a:rPr>
              <a:t>LaPrade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Injuries to the medial collateral ligament and associated medial structures of the knee J Bone Joint Surg Am 2010 May;92(5):1266-80.</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67729c8fb5ac4714">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a646484801354f1c">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3" name="Objeto 2"/>
          <p:cNvGraphicFramePr>
            <a:graphicFrameLocks noChangeAspect="1"/>
          </p:cNvGraphicFramePr>
          <p:nvPr>
            <p:extLst>
              <p:ext uri="{D42A27DB-BD31-4B8C-83A1-F6EECF244321}">
                <p14:modId xmlns:p14="http://schemas.microsoft.com/office/powerpoint/2010/main" val="4205421823"/>
              </p:ext>
            </p:extLst>
          </p:nvPr>
        </p:nvGraphicFramePr>
        <p:xfrm>
          <a:off x="26761" y="92075"/>
          <a:ext cx="28773664" cy="43166842"/>
        </p:xfrm>
        <a:graphic>
          <a:graphicData uri="http://schemas.openxmlformats.org/presentationml/2006/ole">
            <mc:AlternateContent xmlns:mc="http://schemas.openxmlformats.org/markup-compatibility/2006">
              <mc:Choice xmlns:v="urn:schemas-microsoft-com:vml" Requires="v">
                <p:oleObj spid="_x0000_s1027" name="Acrobat Document" r:id="R1ae7b6f05e95457f" imgW="14395240" imgH="21596000" progId="Acrobat.Document.DC">
                  <p:embed/>
                </p:oleObj>
              </mc:Choice>
              <mc:Fallback>
                <p:oleObj name="Acrobat Document" r:id="R9f71d8c252a84ba3" imgW="14395240" imgH="21596000" progId="Acrobat.Document.DC">
                  <p:embed/>
                  <p:pic>
                    <p:nvPicPr>
                      <p:cNvPr id="0" name=""/>
                      <p:cNvPicPr/>
                      <p:nvPr/>
                    </p:nvPicPr>
                    <p:blipFill>
                      <a:blip r:embed="R4f1cba320cc44993"/>
                      <a:stretch>
                        <a:fillRect/>
                      </a:stretch>
                    </p:blipFill>
                    <p:spPr>
                      <a:xfrm>
                        <a:off x="26761" y="92075"/>
                        <a:ext cx="28773664" cy="43166842"/>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Interface gráfica do usuário  Descrição gerada automaticamente com confiança baixa"/>
          <p:cNvSpPr/>
          <p:nvPr/>
        </p:nvSpPr>
        <p:spPr>
          <a:xfrm flipH="false" flipV="false" rot="0">
            <a:off x="-12702" y="0"/>
            <a:ext cx="28805717" cy="4693272"/>
          </a:xfrm>
          <a:custGeom>
            <a:avLst/>
            <a:gdLst/>
            <a:ahLst/>
            <a:cxnLst/>
            <a:rect r="r" b="b" t="t" l="l"/>
            <a:pathLst>
              <a:path h="4692410" w="28800425">
                <a:moveTo>
                  <a:pt x="0" y="0"/>
                </a:moveTo>
                <a:lnTo>
                  <a:pt x="28800425" y="0"/>
                </a:lnTo>
                <a:lnTo>
                  <a:pt x="28800425" y="4692410"/>
                </a:lnTo>
                <a:lnTo>
                  <a:pt x="0" y="4692410"/>
                </a:lnTo>
                <a:lnTo>
                  <a:pt x="0" y="0"/>
                </a:lnTo>
                <a:close/>
              </a:path>
            </a:pathLst>
          </a:custGeom>
          <a:blipFill>
            <a:blip r:embed="Rdb2b1aee46d14685"/>
            <a:stretch>
              <a:fillRect l="0" t="-22" r="0" b="-22"/>
            </a:stretch>
          </a:blipFill>
        </p:spPr>
      </p:sp>
      <p:sp>
        <p:nvSpPr>
          <p:cNvPr name="Freeform 3" id="3"/>
          <p:cNvSpPr/>
          <p:nvPr/>
        </p:nvSpPr>
        <p:spPr>
          <a:xfrm flipH="false" flipV="false" rot="0">
            <a:off x="-2" y="39864473"/>
            <a:ext cx="28805717" cy="3181671"/>
          </a:xfrm>
          <a:custGeom>
            <a:avLst/>
            <a:gdLst/>
            <a:ahLst/>
            <a:cxnLst/>
            <a:rect r="r" b="b" t="t" l="l"/>
            <a:pathLst>
              <a:path h="3181087" w="28800425">
                <a:moveTo>
                  <a:pt x="0" y="0"/>
                </a:moveTo>
                <a:lnTo>
                  <a:pt x="28800425" y="0"/>
                </a:lnTo>
                <a:lnTo>
                  <a:pt x="28800425" y="3181087"/>
                </a:lnTo>
                <a:lnTo>
                  <a:pt x="0" y="3181087"/>
                </a:lnTo>
                <a:lnTo>
                  <a:pt x="0" y="0"/>
                </a:lnTo>
                <a:close/>
              </a:path>
            </a:pathLst>
          </a:custGeom>
          <a:blipFill>
            <a:blip r:embed="Rcafb2fadde684cc4"/>
            <a:stretch>
              <a:fillRect l="-21" t="0" r="-21" b="0"/>
            </a:stretch>
          </a:blipFill>
        </p:spPr>
      </p:sp>
      <p:sp>
        <p:nvSpPr>
          <p:cNvPr name="Freeform 4" id="4"/>
          <p:cNvSpPr/>
          <p:nvPr/>
        </p:nvSpPr>
        <p:spPr>
          <a:xfrm flipH="false" flipV="false" rot="0">
            <a:off x="16953954" y="21601907"/>
            <a:ext cx="11157103" cy="7234031"/>
          </a:xfrm>
          <a:custGeom>
            <a:avLst/>
            <a:gdLst/>
            <a:ahLst/>
            <a:cxnLst/>
            <a:rect r="r" b="b" t="t" l="l"/>
            <a:pathLst>
              <a:path h="7232702" w="11155053">
                <a:moveTo>
                  <a:pt x="0" y="0"/>
                </a:moveTo>
                <a:lnTo>
                  <a:pt x="11155053" y="0"/>
                </a:lnTo>
                <a:lnTo>
                  <a:pt x="11155053" y="7232702"/>
                </a:lnTo>
                <a:lnTo>
                  <a:pt x="0" y="7232702"/>
                </a:lnTo>
                <a:lnTo>
                  <a:pt x="0" y="0"/>
                </a:lnTo>
                <a:close/>
              </a:path>
            </a:pathLst>
          </a:custGeom>
          <a:blipFill>
            <a:blip r:embed="Ra739f2c6695f4837"/>
            <a:stretch>
              <a:fillRect l="0" t="0" r="0" b="0"/>
            </a:stretch>
          </a:blipFill>
        </p:spPr>
      </p:sp>
      <p:sp>
        <p:nvSpPr>
          <p:cNvPr name="Freeform 5" id="5"/>
          <p:cNvSpPr/>
          <p:nvPr/>
        </p:nvSpPr>
        <p:spPr>
          <a:xfrm flipH="false" flipV="false" rot="0">
            <a:off x="17120399" y="13029448"/>
            <a:ext cx="10690468" cy="7066581"/>
          </a:xfrm>
          <a:custGeom>
            <a:avLst/>
            <a:gdLst/>
            <a:ahLst/>
            <a:cxnLst/>
            <a:rect r="r" b="b" t="t" l="l"/>
            <a:pathLst>
              <a:path h="7065283" w="10688504">
                <a:moveTo>
                  <a:pt x="0" y="0"/>
                </a:moveTo>
                <a:lnTo>
                  <a:pt x="10688504" y="0"/>
                </a:lnTo>
                <a:lnTo>
                  <a:pt x="10688504" y="7065282"/>
                </a:lnTo>
                <a:lnTo>
                  <a:pt x="0" y="7065282"/>
                </a:lnTo>
                <a:lnTo>
                  <a:pt x="0" y="0"/>
                </a:lnTo>
                <a:close/>
              </a:path>
            </a:pathLst>
          </a:custGeom>
          <a:blipFill>
            <a:blip r:embed="Rda7b50228a774eac"/>
            <a:stretch>
              <a:fillRect l="0" t="0" r="0" b="0"/>
            </a:stretch>
          </a:blipFill>
        </p:spPr>
      </p:sp>
      <p:sp>
        <p:nvSpPr>
          <p:cNvPr name="TextBox 6" id="6"/>
          <p:cNvSpPr txBox="true"/>
          <p:nvPr/>
        </p:nvSpPr>
        <p:spPr>
          <a:xfrm rot="0">
            <a:off x="1464738" y="747072"/>
            <a:ext cx="2830398" cy="863758"/>
          </a:xfrm>
          <a:prstGeom prst="rect">
            <a:avLst/>
          </a:prstGeom>
        </p:spPr>
        <p:txBody>
          <a:bodyPr anchor="t" rtlCol="false" tIns="0" lIns="0" bIns="0" rIns="0">
            <a:spAutoFit/>
          </a:bodyPr>
          <a:lstStyle/>
          <a:p>
            <a:pPr algn="ctr">
              <a:lnSpc>
                <a:spcPts val="7000"/>
              </a:lnSpc>
            </a:pPr>
            <a:r>
              <a:rPr lang="en-US" sz="5000" b="true">
                <a:solidFill>
                  <a:srgbClr val="000000"/>
                </a:solidFill>
                <a:latin typeface="Open Sans Bold"/>
                <a:ea typeface="Open Sans Bold"/>
                <a:cs typeface="Open Sans Bold"/>
                <a:sym typeface="Open Sans Bold"/>
              </a:rPr>
              <a:t>COD1914</a:t>
            </a:r>
          </a:p>
        </p:txBody>
      </p:sp>
      <p:sp>
        <p:nvSpPr>
          <p:cNvPr name="TextBox 7" id="7"/>
          <p:cNvSpPr txBox="true"/>
          <p:nvPr/>
        </p:nvSpPr>
        <p:spPr>
          <a:xfrm rot="0">
            <a:off x="688309" y="4836787"/>
            <a:ext cx="27422746" cy="1898998"/>
          </a:xfrm>
          <a:prstGeom prst="rect">
            <a:avLst/>
          </a:prstGeom>
        </p:spPr>
        <p:txBody>
          <a:bodyPr anchor="t" rtlCol="false" tIns="0" lIns="0" bIns="0" rIns="0">
            <a:spAutoFit/>
          </a:bodyPr>
          <a:lstStyle/>
          <a:p>
            <a:pPr algn="ctr">
              <a:lnSpc>
                <a:spcPts val="7699"/>
              </a:lnSpc>
            </a:pPr>
            <a:r>
              <a:rPr lang="en-US" b="true" sz="5500">
                <a:solidFill>
                  <a:srgbClr val="000000"/>
                </a:solidFill>
                <a:latin typeface="Open Sans Bold"/>
                <a:ea typeface="Open Sans Bold"/>
                <a:cs typeface="Open Sans Bold"/>
                <a:sym typeface="Open Sans Bold"/>
              </a:rPr>
              <a:t>EFETIV</a:t>
            </a:r>
            <a:r>
              <a:rPr lang="en-US" b="true" sz="5500">
                <a:solidFill>
                  <a:srgbClr val="000000"/>
                </a:solidFill>
                <a:latin typeface="Open Sans Bold"/>
                <a:ea typeface="Open Sans Bold"/>
                <a:cs typeface="Open Sans Bold"/>
                <a:sym typeface="Open Sans Bold"/>
              </a:rPr>
              <a:t>IDADE DO ÁCIDO TRANEXÂMICO NA REDUÇÃO DE PERDA SANGUÍNEA EM FRATURAS DE FÊMUR PROXIMAL EM IDOSOS</a:t>
            </a:r>
          </a:p>
        </p:txBody>
      </p:sp>
      <p:sp>
        <p:nvSpPr>
          <p:cNvPr name="TextBox 8" id="8"/>
          <p:cNvSpPr txBox="true"/>
          <p:nvPr/>
        </p:nvSpPr>
        <p:spPr>
          <a:xfrm rot="0">
            <a:off x="503127" y="6645600"/>
            <a:ext cx="27793112" cy="1932025"/>
          </a:xfrm>
          <a:prstGeom prst="rect">
            <a:avLst/>
          </a:prstGeom>
        </p:spPr>
        <p:txBody>
          <a:bodyPr anchor="t" rtlCol="false" tIns="0" lIns="0" bIns="0" rIns="0">
            <a:spAutoFit/>
          </a:bodyPr>
          <a:lstStyle/>
          <a:p>
            <a:pPr algn="l">
              <a:lnSpc>
                <a:spcPts val="4619"/>
              </a:lnSpc>
            </a:pPr>
            <a:r>
              <a:rPr lang="en-US" sz="3299" b="true">
                <a:solidFill>
                  <a:srgbClr val="000000"/>
                </a:solidFill>
                <a:latin typeface="Open Sans Bold"/>
                <a:ea typeface="Open Sans Bold"/>
                <a:cs typeface="Open Sans Bold"/>
                <a:sym typeface="Open Sans Bold"/>
              </a:rPr>
              <a:t>João</a:t>
            </a:r>
            <a:r>
              <a:rPr lang="en-US" sz="3299" b="true">
                <a:solidFill>
                  <a:srgbClr val="000000"/>
                </a:solidFill>
                <a:latin typeface="Open Sans Bold"/>
                <a:ea typeface="Open Sans Bold"/>
                <a:cs typeface="Open Sans Bold"/>
                <a:sym typeface="Open Sans Bold"/>
              </a:rPr>
              <a:t> Mário Moraes Jacob (Autor Principal, Apresentador)</a:t>
            </a:r>
            <a:r>
              <a:rPr lang="en-US" sz="3299" b="true">
                <a:solidFill>
                  <a:srgbClr val="000000"/>
                </a:solidFill>
                <a:latin typeface="Open Sans Bold"/>
                <a:ea typeface="Open Sans Bold"/>
                <a:cs typeface="Open Sans Bold"/>
                <a:sym typeface="Open Sans Bold"/>
              </a:rPr>
              <a:t>1</a:t>
            </a:r>
            <a:r>
              <a:rPr lang="en-US" sz="3299">
                <a:solidFill>
                  <a:srgbClr val="000000"/>
                </a:solidFill>
                <a:latin typeface="Open Sans"/>
                <a:ea typeface="Open Sans"/>
                <a:cs typeface="Open Sans"/>
                <a:sym typeface="Open Sans"/>
              </a:rPr>
              <a:t>, Helena Blaya Fernandes Astolfo</a:t>
            </a:r>
            <a:r>
              <a:rPr lang="en-US" sz="3299">
                <a:solidFill>
                  <a:srgbClr val="000000"/>
                </a:solidFill>
                <a:latin typeface="Open Sans"/>
                <a:ea typeface="Open Sans"/>
                <a:cs typeface="Open Sans"/>
                <a:sym typeface="Open Sans"/>
              </a:rPr>
              <a:t>2</a:t>
            </a:r>
            <a:r>
              <a:rPr lang="en-US" sz="3299">
                <a:solidFill>
                  <a:srgbClr val="000000"/>
                </a:solidFill>
                <a:latin typeface="Open Sans"/>
                <a:ea typeface="Open Sans"/>
                <a:cs typeface="Open Sans"/>
                <a:sym typeface="Open Sans"/>
              </a:rPr>
              <a:t>, Hayani Yuri Ferreira Outi</a:t>
            </a:r>
            <a:r>
              <a:rPr lang="en-US" sz="3299">
                <a:solidFill>
                  <a:srgbClr val="000000"/>
                </a:solidFill>
                <a:latin typeface="Open Sans"/>
                <a:ea typeface="Open Sans"/>
                <a:cs typeface="Open Sans"/>
                <a:sym typeface="Open Sans"/>
              </a:rPr>
              <a:t>3</a:t>
            </a:r>
            <a:r>
              <a:rPr lang="en-US" sz="3299">
                <a:solidFill>
                  <a:srgbClr val="000000"/>
                </a:solidFill>
                <a:latin typeface="Open Sans"/>
                <a:ea typeface="Open Sans"/>
                <a:cs typeface="Open Sans"/>
                <a:sym typeface="Open Sans"/>
              </a:rPr>
              <a:t>, Lívia Nunes Salessi</a:t>
            </a:r>
            <a:r>
              <a:rPr lang="en-US" sz="3299">
                <a:solidFill>
                  <a:srgbClr val="000000"/>
                </a:solidFill>
                <a:latin typeface="Open Sans"/>
                <a:ea typeface="Open Sans"/>
                <a:cs typeface="Open Sans"/>
                <a:sym typeface="Open Sans"/>
              </a:rPr>
              <a:t>3</a:t>
            </a:r>
            <a:r>
              <a:rPr lang="en-US" sz="3299">
                <a:solidFill>
                  <a:srgbClr val="000000"/>
                </a:solidFill>
                <a:latin typeface="Open Sans"/>
                <a:ea typeface="Open Sans"/>
                <a:cs typeface="Open Sans"/>
                <a:sym typeface="Open Sans"/>
              </a:rPr>
              <a:t>, Isadora Latrônico Domingos</a:t>
            </a:r>
            <a:r>
              <a:rPr lang="en-US" sz="3299">
                <a:solidFill>
                  <a:srgbClr val="000000"/>
                </a:solidFill>
                <a:latin typeface="Open Sans"/>
                <a:ea typeface="Open Sans"/>
                <a:cs typeface="Open Sans"/>
                <a:sym typeface="Open Sans"/>
              </a:rPr>
              <a:t>4</a:t>
            </a:r>
            <a:r>
              <a:rPr lang="en-US" sz="3299">
                <a:solidFill>
                  <a:srgbClr val="000000"/>
                </a:solidFill>
                <a:latin typeface="Open Sans"/>
                <a:ea typeface="Open Sans"/>
                <a:cs typeface="Open Sans"/>
                <a:sym typeface="Open Sans"/>
              </a:rPr>
              <a:t>, Celso Dal Lago Rodrigues Neto</a:t>
            </a:r>
            <a:r>
              <a:rPr lang="en-US" sz="3299">
                <a:solidFill>
                  <a:srgbClr val="000000"/>
                </a:solidFill>
                <a:latin typeface="Open Sans"/>
                <a:ea typeface="Open Sans"/>
                <a:cs typeface="Open Sans"/>
                <a:sym typeface="Open Sans"/>
              </a:rPr>
              <a:t>4</a:t>
            </a:r>
            <a:r>
              <a:rPr lang="en-US" sz="3299">
                <a:solidFill>
                  <a:srgbClr val="000000"/>
                </a:solidFill>
                <a:latin typeface="Open Sans"/>
                <a:ea typeface="Open Sans"/>
                <a:cs typeface="Open Sans"/>
                <a:sym typeface="Open Sans"/>
              </a:rPr>
              <a:t>, Alexia Victoria Tosta Araújo Silva</a:t>
            </a:r>
            <a:r>
              <a:rPr lang="en-US" sz="3299">
                <a:solidFill>
                  <a:srgbClr val="000000"/>
                </a:solidFill>
                <a:latin typeface="Open Sans"/>
                <a:ea typeface="Open Sans"/>
                <a:cs typeface="Open Sans"/>
                <a:sym typeface="Open Sans"/>
              </a:rPr>
              <a:t>5</a:t>
            </a:r>
            <a:r>
              <a:rPr lang="en-US" sz="3299">
                <a:solidFill>
                  <a:srgbClr val="000000"/>
                </a:solidFill>
                <a:latin typeface="Open Sans"/>
                <a:ea typeface="Open Sans"/>
                <a:cs typeface="Open Sans"/>
                <a:sym typeface="Open Sans"/>
              </a:rPr>
              <a:t>,  Lana Paola Almeida Santos Lima</a:t>
            </a:r>
            <a:r>
              <a:rPr lang="en-US" sz="3299">
                <a:solidFill>
                  <a:srgbClr val="000000"/>
                </a:solidFill>
                <a:latin typeface="Open Sans"/>
                <a:ea typeface="Open Sans"/>
                <a:cs typeface="Open Sans"/>
                <a:sym typeface="Open Sans"/>
              </a:rPr>
              <a:t>6, </a:t>
            </a:r>
            <a:r>
              <a:rPr lang="en-US" sz="3299">
                <a:solidFill>
                  <a:srgbClr val="000000"/>
                </a:solidFill>
                <a:latin typeface="Open Sans"/>
                <a:ea typeface="Open Sans"/>
                <a:cs typeface="Open Sans"/>
                <a:sym typeface="Open Sans"/>
              </a:rPr>
              <a:t>Tarciso Liberte Romão Borges Junior</a:t>
            </a:r>
            <a:r>
              <a:rPr lang="en-US" sz="3299">
                <a:solidFill>
                  <a:srgbClr val="000000"/>
                </a:solidFill>
                <a:latin typeface="Open Sans"/>
                <a:ea typeface="Open Sans"/>
                <a:cs typeface="Open Sans"/>
                <a:sym typeface="Open Sans"/>
              </a:rPr>
              <a:t>7.</a:t>
            </a:r>
          </a:p>
        </p:txBody>
      </p:sp>
      <p:sp>
        <p:nvSpPr>
          <p:cNvPr name="TextBox 9" id="9"/>
          <p:cNvSpPr txBox="true"/>
          <p:nvPr/>
        </p:nvSpPr>
        <p:spPr>
          <a:xfrm rot="0">
            <a:off x="440427" y="8699568"/>
            <a:ext cx="27793112" cy="1417580"/>
          </a:xfrm>
          <a:prstGeom prst="rect">
            <a:avLst/>
          </a:prstGeom>
        </p:spPr>
        <p:txBody>
          <a:bodyPr anchor="t" rtlCol="false" tIns="0" lIns="0" bIns="0" rIns="0">
            <a:spAutoFit/>
          </a:bodyPr>
          <a:lstStyle/>
          <a:p>
            <a:pPr algn="l">
              <a:lnSpc>
                <a:spcPts val="3779"/>
              </a:lnSpc>
            </a:pPr>
            <a:r>
              <a:rPr lang="en-US" sz="2699">
                <a:solidFill>
                  <a:srgbClr val="000000"/>
                </a:solidFill>
                <a:latin typeface="Open Sans"/>
                <a:ea typeface="Open Sans"/>
                <a:cs typeface="Open Sans"/>
                <a:sym typeface="Open Sans"/>
              </a:rPr>
              <a:t>1: Residência de Ortopedia e Traumatologia Hospital Estadual de Urgências Governador Otávio Lage de Siqueira Goiás; 2Médica pelo Centro Universitário de Adamantina; 3Centro Universitário de Adamantina; 4Médico(a) pela Universidade para o Desenvolvimento do Estado do Pantanal; 5Faculdade Morgana Potrich; 6Universidade do Oeste Paulista; 7Ortopedita e Traumatologista, Hospital Estadual de Urgências Governador Otávio Lage de Siqueira Goiás.</a:t>
            </a:r>
          </a:p>
        </p:txBody>
      </p:sp>
      <p:sp>
        <p:nvSpPr>
          <p:cNvPr name="TextBox 10" id="10"/>
          <p:cNvSpPr txBox="true"/>
          <p:nvPr/>
        </p:nvSpPr>
        <p:spPr>
          <a:xfrm rot="0">
            <a:off x="3023835" y="10854172"/>
            <a:ext cx="608090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INTRODUÇÃO</a:t>
            </a:r>
          </a:p>
        </p:txBody>
      </p:sp>
      <p:sp>
        <p:nvSpPr>
          <p:cNvPr name="TextBox 11" id="11"/>
          <p:cNvSpPr txBox="true"/>
          <p:nvPr/>
        </p:nvSpPr>
        <p:spPr>
          <a:xfrm rot="0">
            <a:off x="509265" y="11914818"/>
            <a:ext cx="10794769" cy="4909452"/>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 Fraturas de fêmur proximal em</a:t>
            </a:r>
            <a:r>
              <a:rPr lang="en-US" sz="3999">
                <a:solidFill>
                  <a:srgbClr val="000000"/>
                </a:solidFill>
                <a:latin typeface="Open Sans"/>
                <a:ea typeface="Open Sans"/>
                <a:cs typeface="Open Sans"/>
                <a:sym typeface="Open Sans"/>
              </a:rPr>
              <a:t> idosos associam-se a significativa perda sanguínea perioperatória, aumentando morbidade e necessidade de transfusão. O ácido tranexâmico (TXA), um antifibrinolítico, é promissor na redução de hemorragias em cirurgias ortopédicas.</a:t>
            </a:r>
          </a:p>
        </p:txBody>
      </p:sp>
      <p:sp>
        <p:nvSpPr>
          <p:cNvPr name="TextBox 12" id="12"/>
          <p:cNvSpPr txBox="true"/>
          <p:nvPr/>
        </p:nvSpPr>
        <p:spPr>
          <a:xfrm rot="0">
            <a:off x="4014845" y="16938591"/>
            <a:ext cx="430162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OBJETIVOS</a:t>
            </a:r>
          </a:p>
        </p:txBody>
      </p:sp>
      <p:sp>
        <p:nvSpPr>
          <p:cNvPr name="TextBox 13" id="13"/>
          <p:cNvSpPr txBox="true"/>
          <p:nvPr/>
        </p:nvSpPr>
        <p:spPr>
          <a:xfrm rot="0">
            <a:off x="820819" y="17970656"/>
            <a:ext cx="10689677" cy="3499493"/>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Av</a:t>
            </a:r>
            <a:r>
              <a:rPr lang="en-US" sz="3999">
                <a:solidFill>
                  <a:srgbClr val="000000"/>
                </a:solidFill>
                <a:latin typeface="Open Sans"/>
                <a:ea typeface="Open Sans"/>
                <a:cs typeface="Open Sans"/>
                <a:sym typeface="Open Sans"/>
              </a:rPr>
              <a:t>aliar a eficácia do TXA na redução da perda sanguínea em idosos com fraturas de fêmur proximal. Verificar a necessidade de transfusão e a incidência de eventos tromboembólicos.</a:t>
            </a:r>
          </a:p>
        </p:txBody>
      </p:sp>
      <p:sp>
        <p:nvSpPr>
          <p:cNvPr name="TextBox 14" id="14"/>
          <p:cNvSpPr txBox="true"/>
          <p:nvPr/>
        </p:nvSpPr>
        <p:spPr>
          <a:xfrm rot="0">
            <a:off x="4154990" y="21555889"/>
            <a:ext cx="402133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MÉTODOS</a:t>
            </a:r>
          </a:p>
        </p:txBody>
      </p:sp>
      <p:sp>
        <p:nvSpPr>
          <p:cNvPr name="TextBox 15" id="15"/>
          <p:cNvSpPr txBox="true"/>
          <p:nvPr/>
        </p:nvSpPr>
        <p:spPr>
          <a:xfrm rot="0">
            <a:off x="768274" y="22626061"/>
            <a:ext cx="10794769" cy="6996445"/>
          </a:xfrm>
          <a:prstGeom prst="rect">
            <a:avLst/>
          </a:prstGeom>
        </p:spPr>
        <p:txBody>
          <a:bodyPr anchor="t" rtlCol="false" tIns="0" lIns="0" bIns="0" rIns="0">
            <a:spAutoFit/>
          </a:bodyPr>
          <a:lstStyle/>
          <a:p>
            <a:pPr algn="just">
              <a:lnSpc>
                <a:spcPts val="5040"/>
              </a:lnSpc>
            </a:pPr>
            <a:r>
              <a:rPr lang="en-US" sz="3600">
                <a:solidFill>
                  <a:srgbClr val="000000"/>
                </a:solidFill>
                <a:latin typeface="Open Sans"/>
                <a:ea typeface="Open Sans"/>
                <a:cs typeface="Open Sans"/>
                <a:sym typeface="Open Sans"/>
              </a:rPr>
              <a:t>Re</a:t>
            </a:r>
            <a:r>
              <a:rPr lang="en-US" sz="3600">
                <a:solidFill>
                  <a:srgbClr val="000000"/>
                </a:solidFill>
                <a:latin typeface="Open Sans"/>
                <a:ea typeface="Open Sans"/>
                <a:cs typeface="Open Sans"/>
                <a:sym typeface="Open Sans"/>
              </a:rPr>
              <a:t>visão sistemática conduzida conforme diretrizes PRISMA. Foram pesquisadas bases PubMed, Scielo e Lilacs até abril de 2025, usando descritores: "tranexamic acid", "proximal femur fracture", "elderly", "blood loss". Incluíram-se ensaios clínicos randomizados (ECRs) e estudos de coorte com pacientes idosos (≥65 anos) submetidos à cirurgia para fratura de fêmur proximal, comparando TXA versus placebo ou controle. Dados sobre perda sanguínea, transfusão e eventos tromboembólicos foram extraídos.</a:t>
            </a:r>
          </a:p>
        </p:txBody>
      </p:sp>
      <p:sp>
        <p:nvSpPr>
          <p:cNvPr name="TextBox 16" id="16"/>
          <p:cNvSpPr txBox="true"/>
          <p:nvPr/>
        </p:nvSpPr>
        <p:spPr>
          <a:xfrm rot="0">
            <a:off x="3265233" y="29558360"/>
            <a:ext cx="5800848"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RESULTADOS</a:t>
            </a:r>
          </a:p>
        </p:txBody>
      </p:sp>
      <p:sp>
        <p:nvSpPr>
          <p:cNvPr name="TextBox 17" id="17"/>
          <p:cNvSpPr txBox="true"/>
          <p:nvPr/>
        </p:nvSpPr>
        <p:spPr>
          <a:xfrm rot="0">
            <a:off x="768274" y="30651076"/>
            <a:ext cx="10794769" cy="9139329"/>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Foram inc</a:t>
            </a:r>
            <a:r>
              <a:rPr lang="en-US" sz="3999">
                <a:solidFill>
                  <a:srgbClr val="000000"/>
                </a:solidFill>
                <a:latin typeface="Open Sans"/>
                <a:ea typeface="Open Sans"/>
                <a:cs typeface="Open Sans"/>
                <a:sym typeface="Open Sans"/>
              </a:rPr>
              <a:t>luídos 8 ECRs (n=780 pacientes). O TXA reduziu a perda sanguínea em 250 mL (IC 95% -320 a -180, p&lt;0,01) e a necessidade de transfusão em 22% (RR 0,78, IC 95% 0,65-0,94, p=0,01). Não houve aumento significativo de eventos tromboembólicos (RR 1,05, IC 95% 0,45-2,45, p=0,91). O TXA demonstrou eficácia consistente na redução de perda sanguínea e transfusões, com segurança em idosos. Heterogeneidade entre estudos (doses de TXA e técnicas cirúrgicas) foi uma limitação. Estudos futuros devem padronizar protocolos de administração</a:t>
            </a:r>
          </a:p>
        </p:txBody>
      </p:sp>
      <p:sp>
        <p:nvSpPr>
          <p:cNvPr name="TextBox 18" id="18"/>
          <p:cNvSpPr txBox="true"/>
          <p:nvPr/>
        </p:nvSpPr>
        <p:spPr>
          <a:xfrm rot="0">
            <a:off x="20108967" y="11063760"/>
            <a:ext cx="4713333"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IMAGENS</a:t>
            </a:r>
          </a:p>
        </p:txBody>
      </p:sp>
      <p:sp>
        <p:nvSpPr>
          <p:cNvPr name="TextBox 19" id="19"/>
          <p:cNvSpPr txBox="true"/>
          <p:nvPr/>
        </p:nvSpPr>
        <p:spPr>
          <a:xfrm rot="0">
            <a:off x="19502567" y="29558360"/>
            <a:ext cx="5926132"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 CONCLUSÃO</a:t>
            </a:r>
          </a:p>
        </p:txBody>
      </p:sp>
      <p:sp>
        <p:nvSpPr>
          <p:cNvPr name="TextBox 20" id="20"/>
          <p:cNvSpPr txBox="true"/>
          <p:nvPr/>
        </p:nvSpPr>
        <p:spPr>
          <a:xfrm rot="0">
            <a:off x="17014981" y="31409031"/>
            <a:ext cx="10794769" cy="4204472"/>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O ác</a:t>
            </a:r>
            <a:r>
              <a:rPr lang="en-US" sz="3999">
                <a:solidFill>
                  <a:srgbClr val="000000"/>
                </a:solidFill>
                <a:latin typeface="Open Sans"/>
                <a:ea typeface="Open Sans"/>
                <a:cs typeface="Open Sans"/>
                <a:sym typeface="Open Sans"/>
              </a:rPr>
              <a:t>ido tranexâmico é eficaz e seguro para reduzir perda sanguínea e transfusões em idosos com fraturas de fêmur proximal, sem aumentar riscos tromboembólicos e melhorando as taxas de morbimortalidade dos pacientes.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af08670baa354aa3">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79f60dd0b0714d84">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5" name="Objeto 4"/>
          <p:cNvGraphicFramePr>
            <a:graphicFrameLocks noChangeAspect="1"/>
          </p:cNvGraphicFramePr>
          <p:nvPr>
            <p:extLst>
              <p:ext uri="{D42A27DB-BD31-4B8C-83A1-F6EECF244321}">
                <p14:modId xmlns:p14="http://schemas.microsoft.com/office/powerpoint/2010/main" val="3070059782"/>
              </p:ext>
            </p:extLst>
          </p:nvPr>
        </p:nvGraphicFramePr>
        <p:xfrm>
          <a:off x="26761" y="92075"/>
          <a:ext cx="28773664" cy="43166842"/>
        </p:xfrm>
        <a:graphic>
          <a:graphicData uri="http://schemas.openxmlformats.org/presentationml/2006/ole">
            <mc:AlternateContent xmlns:mc="http://schemas.openxmlformats.org/markup-compatibility/2006">
              <mc:Choice xmlns:v="urn:schemas-microsoft-com:vml" Requires="v">
                <p:oleObj spid="_x0000_s1028" name="Acrobat Document" r:id="Rde758b0b329a4aed" imgW="14395240" imgH="21596000" progId="Acrobat.Document.DC">
                  <p:embed/>
                </p:oleObj>
              </mc:Choice>
              <mc:Fallback>
                <p:oleObj name="Acrobat Document" r:id="R4f15d7746a3c4393" imgW="14395240" imgH="21596000" progId="Acrobat.Document.DC">
                  <p:embed/>
                  <p:pic>
                    <p:nvPicPr>
                      <p:cNvPr id="0" name=""/>
                      <p:cNvPicPr/>
                      <p:nvPr/>
                    </p:nvPicPr>
                    <p:blipFill>
                      <a:blip r:embed="R05fe5cc571574063"/>
                      <a:stretch>
                        <a:fillRect/>
                      </a:stretch>
                    </p:blipFill>
                    <p:spPr>
                      <a:xfrm>
                        <a:off x="26761" y="92075"/>
                        <a:ext cx="28773664" cy="43166842"/>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88fe177472b547e3">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042213cd1fd242e5">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2" name="Objeto 1"/>
          <p:cNvGraphicFramePr>
            <a:graphicFrameLocks noChangeAspect="1"/>
          </p:cNvGraphicFramePr>
          <p:nvPr>
            <p:extLst>
              <p:ext uri="{D42A27DB-BD31-4B8C-83A1-F6EECF244321}">
                <p14:modId xmlns:p14="http://schemas.microsoft.com/office/powerpoint/2010/main" val="1326647358"/>
              </p:ext>
            </p:extLst>
          </p:nvPr>
        </p:nvGraphicFramePr>
        <p:xfrm>
          <a:off x="-38553" y="92075"/>
          <a:ext cx="28838978" cy="43264828"/>
        </p:xfrm>
        <a:graphic>
          <a:graphicData uri="http://schemas.openxmlformats.org/presentationml/2006/ole">
            <mc:AlternateContent xmlns:mc="http://schemas.openxmlformats.org/markup-compatibility/2006">
              <mc:Choice xmlns:v="urn:schemas-microsoft-com:vml" Requires="v">
                <p:oleObj spid="_x0000_s1026" name="Acrobat Document" r:id="R520ffcad7eb04103" imgW="14395240" imgH="21596000" progId="Acrobat.Document.DC">
                  <p:embed/>
                </p:oleObj>
              </mc:Choice>
              <mc:Fallback>
                <p:oleObj name="Acrobat Document" r:id="Rcd3e0b2e59754e51" imgW="14395240" imgH="21596000" progId="Acrobat.Document.DC">
                  <p:embed/>
                  <p:pic>
                    <p:nvPicPr>
                      <p:cNvPr id="0" name=""/>
                      <p:cNvPicPr/>
                      <p:nvPr/>
                    </p:nvPicPr>
                    <p:blipFill>
                      <a:blip r:embed="R2cb3698b3e8c4cb3"/>
                      <a:stretch>
                        <a:fillRect/>
                      </a:stretch>
                    </p:blipFill>
                    <p:spPr>
                      <a:xfrm>
                        <a:off x="-38553" y="92075"/>
                        <a:ext cx="28838978" cy="43264828"/>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xmlns="" id="{79FFA355-A75A-C2DE-E190-AB9C09873BB8}"/>
              </a:ext>
            </a:extLst>
          </p:cNvPr>
          <p:cNvPicPr>
            <a:picLocks noChangeAspect="1"/>
          </p:cNvPicPr>
          <p:nvPr/>
        </p:nvPicPr>
        <p:blipFill>
          <a:blip r:embed="R9172cc9d93fe4139">
            <a:extLst>
              <a:ext uri="{28A0092B-C50C-407E-A947-70E740481C1C}">
                <a14:useLocalDpi xmlns:a14="http://schemas.microsoft.com/office/drawing/2010/main" val="0"/>
              </a:ext>
            </a:extLst>
          </a:blip>
          <a:stretch>
            <a:fillRect/>
          </a:stretch>
        </p:blipFill>
        <p:spPr>
          <a:xfrm>
            <a:off x="-3" y="0"/>
            <a:ext cx="28800425" cy="4692410"/>
          </a:xfrm>
          <a:prstGeom prst="rect">
            <a:avLst/>
          </a:prstGeom>
        </p:spPr>
      </p:pic>
      <p:pic>
        <p:nvPicPr>
          <p:cNvPr id="7" name="Imagem 6">
            <a:extLst>
              <a:ext uri="{FF2B5EF4-FFF2-40B4-BE49-F238E27FC236}">
                <a16:creationId xmlns:a16="http://schemas.microsoft.com/office/drawing/2014/main" xmlns="" id="{C9AF6D0D-0BC3-6481-03E9-CC32363D5A4B}"/>
              </a:ext>
            </a:extLst>
          </p:cNvPr>
          <p:cNvPicPr>
            <a:picLocks noChangeAspect="1"/>
          </p:cNvPicPr>
          <p:nvPr/>
        </p:nvPicPr>
        <p:blipFill>
          <a:blip r:embed="Re5d396ab85cc4251">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xmlns="" id="{B4A8323F-F76B-7656-1176-6C5817981E8E}"/>
              </a:ext>
            </a:extLst>
          </p:cNvPr>
          <p:cNvSpPr txBox="1"/>
          <p:nvPr/>
        </p:nvSpPr>
        <p:spPr>
          <a:xfrm>
            <a:off x="6810790" y="4423298"/>
            <a:ext cx="16364519" cy="5016758"/>
          </a:xfrm>
          <a:prstGeom prst="rect">
            <a:avLst/>
          </a:prstGeom>
          <a:noFill/>
        </p:spPr>
        <p:txBody>
          <a:bodyPr wrap="square" numCol="2" rtlCol="0">
            <a:spAutoFit/>
          </a:bodyPr>
          <a:lstStyle/>
          <a:p>
            <a:r>
              <a:rPr lang="pt-BR" sz="3200" dirty="0" err="1">
                <a:latin typeface="Calibri" panose="020F0502020204030204" pitchFamily="34" charset="0"/>
                <a:cs typeface="Calibri" panose="020F0502020204030204" pitchFamily="34" charset="0"/>
              </a:rPr>
              <a:t>Autores:Carolina</a:t>
            </a:r>
            <a:r>
              <a:rPr lang="pt-BR" sz="3200" dirty="0">
                <a:latin typeface="Calibri" panose="020F0502020204030204" pitchFamily="34" charset="0"/>
                <a:cs typeface="Calibri" panose="020F0502020204030204" pitchFamily="34" charset="0"/>
              </a:rPr>
              <a:t> Pereira Vieira – Médica especialista, IOG.</a:t>
            </a:r>
          </a:p>
          <a:p>
            <a:r>
              <a:rPr lang="pt-BR" sz="3200" dirty="0">
                <a:latin typeface="Calibri" panose="020F0502020204030204" pitchFamily="34" charset="0"/>
                <a:cs typeface="Calibri" panose="020F0502020204030204" pitchFamily="34" charset="0"/>
              </a:rPr>
              <a:t>Rebecca Gomes Moura Bastos– Médica residente, IOG.</a:t>
            </a:r>
          </a:p>
          <a:p>
            <a:r>
              <a:rPr lang="pt-BR" sz="3200" dirty="0">
                <a:latin typeface="Calibri" panose="020F0502020204030204" pitchFamily="34" charset="0"/>
                <a:cs typeface="Calibri" panose="020F0502020204030204" pitchFamily="34" charset="0"/>
              </a:rPr>
              <a:t>Rafaela Gonçalves Barbosa – Médica residente, IOG.</a:t>
            </a:r>
          </a:p>
          <a:p>
            <a:r>
              <a:rPr lang="pt-BR" sz="3200" dirty="0" err="1">
                <a:latin typeface="Calibri" panose="020F0502020204030204" pitchFamily="34" charset="0"/>
                <a:cs typeface="Calibri" panose="020F0502020204030204" pitchFamily="34" charset="0"/>
              </a:rPr>
              <a:t>Edimar</a:t>
            </a:r>
            <a:r>
              <a:rPr lang="pt-BR" sz="3200" dirty="0">
                <a:latin typeface="Calibri" panose="020F0502020204030204" pitchFamily="34" charset="0"/>
                <a:cs typeface="Calibri" panose="020F0502020204030204" pitchFamily="34" charset="0"/>
              </a:rPr>
              <a:t> Gomes Custódio Júnior– Médico residente, IOG.</a:t>
            </a:r>
          </a:p>
          <a:p>
            <a:r>
              <a:rPr lang="pt-BR" sz="3200" dirty="0">
                <a:latin typeface="Calibri" panose="020F0502020204030204" pitchFamily="34" charset="0"/>
                <a:cs typeface="Calibri" panose="020F0502020204030204" pitchFamily="34" charset="0"/>
              </a:rPr>
              <a:t>Adriano Ferro </a:t>
            </a:r>
            <a:r>
              <a:rPr lang="pt-BR" sz="3200" dirty="0" err="1">
                <a:latin typeface="Calibri" panose="020F0502020204030204" pitchFamily="34" charset="0"/>
                <a:cs typeface="Calibri" panose="020F0502020204030204" pitchFamily="34" charset="0"/>
              </a:rPr>
              <a:t>Rotondano</a:t>
            </a:r>
            <a:r>
              <a:rPr lang="pt-BR" sz="3200" dirty="0">
                <a:latin typeface="Calibri" panose="020F0502020204030204" pitchFamily="34" charset="0"/>
                <a:cs typeface="Calibri" panose="020F0502020204030204" pitchFamily="34" charset="0"/>
              </a:rPr>
              <a:t>  – Médico residente, IOG.</a:t>
            </a:r>
          </a:p>
          <a:p>
            <a:r>
              <a:rPr lang="pt-BR" sz="3200" dirty="0">
                <a:latin typeface="Calibri" panose="020F0502020204030204" pitchFamily="34" charset="0"/>
                <a:cs typeface="Calibri" panose="020F0502020204030204" pitchFamily="34" charset="0"/>
              </a:rPr>
              <a:t>Marcos Vinicius Amorim Silva – Médico residente, IOG.</a:t>
            </a:r>
          </a:p>
          <a:p>
            <a:r>
              <a:rPr lang="pt-BR" sz="3200" dirty="0">
                <a:latin typeface="Calibri" panose="020F0502020204030204" pitchFamily="34" charset="0"/>
                <a:cs typeface="Calibri" panose="020F0502020204030204" pitchFamily="34" charset="0"/>
              </a:rPr>
              <a:t>Vinicius Ribamar </a:t>
            </a:r>
            <a:r>
              <a:rPr lang="pt-BR" sz="3200" dirty="0" err="1">
                <a:latin typeface="Calibri" panose="020F0502020204030204" pitchFamily="34" charset="0"/>
                <a:cs typeface="Calibri" panose="020F0502020204030204" pitchFamily="34" charset="0"/>
              </a:rPr>
              <a:t>Gonçvalves</a:t>
            </a:r>
            <a:r>
              <a:rPr lang="pt-BR" sz="3200" dirty="0">
                <a:latin typeface="Calibri" panose="020F0502020204030204" pitchFamily="34" charset="0"/>
                <a:cs typeface="Calibri" panose="020F0502020204030204" pitchFamily="34" charset="0"/>
              </a:rPr>
              <a:t> Moreira – Médico residente, IOG.</a:t>
            </a:r>
          </a:p>
          <a:p>
            <a:r>
              <a:rPr lang="pt-BR" sz="3200" dirty="0" err="1">
                <a:latin typeface="Calibri" panose="020F0502020204030204" pitchFamily="34" charset="0"/>
                <a:cs typeface="Calibri" panose="020F0502020204030204" pitchFamily="34" charset="0"/>
              </a:rPr>
              <a:t>Karllos</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Adryano</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Priscinotte</a:t>
            </a:r>
            <a:r>
              <a:rPr lang="pt-BR" sz="3200" dirty="0">
                <a:latin typeface="Calibri" panose="020F0502020204030204" pitchFamily="34" charset="0"/>
                <a:cs typeface="Calibri" panose="020F0502020204030204" pitchFamily="34" charset="0"/>
              </a:rPr>
              <a:t> Rodrigues Lima–Médico especialista</a:t>
            </a:r>
          </a:p>
          <a:p>
            <a:r>
              <a:rPr lang="pt-BR" sz="3200" dirty="0">
                <a:latin typeface="Calibri" panose="020F0502020204030204" pitchFamily="34" charset="0"/>
                <a:cs typeface="Calibri" panose="020F0502020204030204" pitchFamily="34" charset="0"/>
              </a:rPr>
              <a:t>Francisco Cavalcante Ramiro – Médico chefe do serviço de quadril e trauma - IOG</a:t>
            </a:r>
            <a:endParaRPr lang="pt-BR" sz="3200" dirty="0">
              <a:latin typeface="Calibri" panose="020F0502020204030204" pitchFamily="34" charset="0"/>
              <a:cs typeface="Calibri" panose="020F0502020204030204" pitchFamily="34" charset="0"/>
            </a:endParaRPr>
          </a:p>
        </p:txBody>
      </p:sp>
      <p:sp>
        <p:nvSpPr>
          <p:cNvPr id="5" name="Retângulo 4">
            <a:extLst>
              <a:ext uri="{FF2B5EF4-FFF2-40B4-BE49-F238E27FC236}">
                <a16:creationId xmlns:a16="http://schemas.microsoft.com/office/drawing/2014/main" xmlns="" id="{3007A07D-72E4-76F5-FAC4-1A20576BB004}"/>
              </a:ext>
            </a:extLst>
          </p:cNvPr>
          <p:cNvSpPr/>
          <p:nvPr/>
        </p:nvSpPr>
        <p:spPr>
          <a:xfrm>
            <a:off x="2382305" y="9268252"/>
            <a:ext cx="24638000" cy="1446550"/>
          </a:xfrm>
          <a:prstGeom prst="rect">
            <a:avLst/>
          </a:prstGeom>
          <a:solidFill>
            <a:schemeClr val="tx2">
              <a:lumMod val="25000"/>
              <a:lumOff val="75000"/>
            </a:schemeClr>
          </a:solidFill>
          <a:ln>
            <a:solidFill>
              <a:schemeClr val="tx1"/>
            </a:solidFill>
          </a:ln>
        </p:spPr>
        <p:txBody>
          <a:bodyPr wrap="square">
            <a:spAutoFit/>
          </a:bodyPr>
          <a:lstStyle/>
          <a:p>
            <a:pPr algn="ctr"/>
            <a:r>
              <a:rPr lang="pt-BR" sz="4400" dirty="0">
                <a:latin typeface="Calibri" panose="020F0502020204030204" pitchFamily="34" charset="0"/>
                <a:cs typeface="Calibri" panose="020F0502020204030204" pitchFamily="34" charset="0"/>
              </a:rPr>
              <a:t>Fratura </a:t>
            </a:r>
            <a:r>
              <a:rPr lang="pt-BR" sz="4400" dirty="0" err="1">
                <a:latin typeface="Calibri" panose="020F0502020204030204" pitchFamily="34" charset="0"/>
                <a:cs typeface="Calibri" panose="020F0502020204030204" pitchFamily="34" charset="0"/>
              </a:rPr>
              <a:t>Acetabular</a:t>
            </a:r>
            <a:r>
              <a:rPr lang="pt-BR" sz="4400" dirty="0">
                <a:latin typeface="Calibri" panose="020F0502020204030204" pitchFamily="34" charset="0"/>
                <a:cs typeface="Calibri" panose="020F0502020204030204" pitchFamily="34" charset="0"/>
              </a:rPr>
              <a:t> em Idoso com Diabetes Mellitus e Hanseníase: Relato de Caso com Ênfase na Abordagem Multidisciplinar e Técnica Cirúrgica de </a:t>
            </a:r>
            <a:r>
              <a:rPr lang="pt-BR" sz="4400" dirty="0" err="1">
                <a:latin typeface="Calibri" panose="020F0502020204030204" pitchFamily="34" charset="0"/>
                <a:cs typeface="Calibri" panose="020F0502020204030204" pitchFamily="34" charset="0"/>
              </a:rPr>
              <a:t>Stoppa</a:t>
            </a:r>
            <a:r>
              <a:rPr lang="pt-BR" sz="4400" dirty="0">
                <a:latin typeface="Calibri" panose="020F0502020204030204" pitchFamily="34" charset="0"/>
                <a:cs typeface="Calibri" panose="020F0502020204030204" pitchFamily="34" charset="0"/>
              </a:rPr>
              <a:t> Modificada</a:t>
            </a:r>
            <a:endParaRPr lang="pt-BR" sz="44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xmlns="" id="{A935B1B4-F2EF-E3D8-41DB-69B005E99028}"/>
              </a:ext>
            </a:extLst>
          </p:cNvPr>
          <p:cNvSpPr txBox="1"/>
          <p:nvPr/>
        </p:nvSpPr>
        <p:spPr>
          <a:xfrm>
            <a:off x="2997200" y="4578694"/>
            <a:ext cx="1925527"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Instituição</a:t>
            </a:r>
          </a:p>
        </p:txBody>
      </p:sp>
      <p:sp>
        <p:nvSpPr>
          <p:cNvPr id="8" name="CaixaDeTexto 7">
            <a:extLst>
              <a:ext uri="{FF2B5EF4-FFF2-40B4-BE49-F238E27FC236}">
                <a16:creationId xmlns:a16="http://schemas.microsoft.com/office/drawing/2014/main" xmlns="" id="{790DF04B-0EA8-686F-EEE1-656E54E2771F}"/>
              </a:ext>
            </a:extLst>
          </p:cNvPr>
          <p:cNvSpPr txBox="1"/>
          <p:nvPr/>
        </p:nvSpPr>
        <p:spPr>
          <a:xfrm>
            <a:off x="1189442" y="17467810"/>
            <a:ext cx="11506200" cy="1323439"/>
          </a:xfrm>
          <a:prstGeom prst="rect">
            <a:avLst/>
          </a:prstGeom>
          <a:noFill/>
        </p:spPr>
        <p:txBody>
          <a:bodyPr wrap="square" rtlCol="0">
            <a:spAutoFit/>
          </a:bodyPr>
          <a:lstStyle/>
          <a:p>
            <a:pPr algn="just"/>
            <a:r>
              <a:rPr lang="pt-BR" sz="4000" dirty="0">
                <a:latin typeface="Calibri" panose="020F0502020204030204" pitchFamily="34" charset="0"/>
                <a:cs typeface="Calibri" panose="020F0502020204030204" pitchFamily="34" charset="0"/>
              </a:rPr>
              <a:t>Relatar o manejo clínico e cirúrgico de fratura de quadril por trauma de alta energia em idoso</a:t>
            </a:r>
            <a:r>
              <a:rPr lang="pt-BR" sz="4000" dirty="0">
                <a:latin typeface="Calibri" panose="020F0502020204030204" pitchFamily="34" charset="0"/>
                <a:cs typeface="Calibri" panose="020F0502020204030204" pitchFamily="34" charset="0"/>
              </a:rPr>
              <a:t>.</a:t>
            </a:r>
            <a:endParaRPr lang="pt-BR" sz="40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xmlns=""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xmlns="" id="{6017FC5B-1552-BBE6-714F-03D2C1E15166}"/>
              </a:ext>
            </a:extLst>
          </p:cNvPr>
          <p:cNvSpPr txBox="1"/>
          <p:nvPr/>
        </p:nvSpPr>
        <p:spPr>
          <a:xfrm>
            <a:off x="1371600" y="21813638"/>
            <a:ext cx="9423400" cy="1077218"/>
          </a:xfrm>
          <a:prstGeom prst="rect">
            <a:avLst/>
          </a:prstGeom>
          <a:noFill/>
        </p:spPr>
        <p:txBody>
          <a:bodyPr wrap="square" rtlCol="0">
            <a:spAutoFit/>
          </a:bodyPr>
          <a:lstStyle/>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xmlns="" id="{719ECD29-8E79-6688-896A-4EAA229BF9D3}"/>
              </a:ext>
            </a:extLst>
          </p:cNvPr>
          <p:cNvSpPr txBox="1"/>
          <p:nvPr/>
        </p:nvSpPr>
        <p:spPr>
          <a:xfrm>
            <a:off x="1280347" y="19069540"/>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6" name="CaixaDeTexto 15">
            <a:extLst>
              <a:ext uri="{FF2B5EF4-FFF2-40B4-BE49-F238E27FC236}">
                <a16:creationId xmlns:a16="http://schemas.microsoft.com/office/drawing/2014/main" xmlns="" id="{A826B188-9A62-BD2B-FD17-AF4A01CDC365}"/>
              </a:ext>
            </a:extLst>
          </p:cNvPr>
          <p:cNvSpPr txBox="1"/>
          <p:nvPr/>
        </p:nvSpPr>
        <p:spPr>
          <a:xfrm>
            <a:off x="1280347" y="27331375"/>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xmlns="" id="{C9801DE1-BE9C-91B4-8E6A-5E2F98EA3E2B}"/>
              </a:ext>
            </a:extLst>
          </p:cNvPr>
          <p:cNvSpPr txBox="1"/>
          <p:nvPr/>
        </p:nvSpPr>
        <p:spPr>
          <a:xfrm>
            <a:off x="15029379" y="21443628"/>
            <a:ext cx="11614344" cy="4278094"/>
          </a:xfrm>
          <a:prstGeom prst="rect">
            <a:avLst/>
          </a:prstGeom>
          <a:noFill/>
        </p:spPr>
        <p:txBody>
          <a:bodyPr wrap="square" rtlCol="0">
            <a:spAutoFit/>
          </a:bodyPr>
          <a:lstStyle/>
          <a:p>
            <a:pPr algn="just"/>
            <a:r>
              <a:rPr lang="pt-BR" sz="3600" dirty="0">
                <a:latin typeface="Calibri" panose="020F0502020204030204" pitchFamily="34" charset="0"/>
                <a:cs typeface="Calibri" panose="020F0502020204030204" pitchFamily="34" charset="0"/>
              </a:rPr>
              <a:t>Estudos indicam que intervenções precoces associadas ao cuidado multidisciplinar promovem melhores desfechos em idosos. A via de </a:t>
            </a:r>
            <a:r>
              <a:rPr lang="pt-BR" sz="3600" dirty="0" err="1">
                <a:latin typeface="Calibri" panose="020F0502020204030204" pitchFamily="34" charset="0"/>
                <a:cs typeface="Calibri" panose="020F0502020204030204" pitchFamily="34" charset="0"/>
              </a:rPr>
              <a:t>Stoppa</a:t>
            </a:r>
            <a:r>
              <a:rPr lang="pt-BR" sz="3600" dirty="0">
                <a:latin typeface="Calibri" panose="020F0502020204030204" pitchFamily="34" charset="0"/>
                <a:cs typeface="Calibri" panose="020F0502020204030204" pitchFamily="34" charset="0"/>
              </a:rPr>
              <a:t> modificada oferece boa exposição e estabilidade em fraturas </a:t>
            </a:r>
            <a:r>
              <a:rPr lang="pt-BR" sz="3600" dirty="0" err="1">
                <a:latin typeface="Calibri" panose="020F0502020204030204" pitchFamily="34" charset="0"/>
                <a:cs typeface="Calibri" panose="020F0502020204030204" pitchFamily="34" charset="0"/>
              </a:rPr>
              <a:t>acetabulares</a:t>
            </a:r>
            <a:r>
              <a:rPr lang="pt-BR" sz="3200" dirty="0"/>
              <a:t>. </a:t>
            </a:r>
            <a:r>
              <a:rPr lang="pt-BR" sz="3200" dirty="0"/>
              <a:t/>
            </a:r>
            <a:br>
              <a:rPr lang="pt-BR" sz="3200" dirty="0"/>
            </a:br>
            <a:endParaRPr lang="pt-BR" sz="3200" dirty="0"/>
          </a:p>
          <a:p>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xmlns="" id="{B7AD82AB-87AF-5708-26D4-3AB73CB17AE3}"/>
              </a:ext>
            </a:extLst>
          </p:cNvPr>
          <p:cNvSpPr txBox="1"/>
          <p:nvPr/>
        </p:nvSpPr>
        <p:spPr>
          <a:xfrm>
            <a:off x="15029379" y="20589458"/>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3" name="CaixaDeTexto 22">
            <a:extLst>
              <a:ext uri="{FF2B5EF4-FFF2-40B4-BE49-F238E27FC236}">
                <a16:creationId xmlns:a16="http://schemas.microsoft.com/office/drawing/2014/main" xmlns="" id="{71236D91-8C98-6CE2-AF9C-0A0A9B2FA308}"/>
              </a:ext>
            </a:extLst>
          </p:cNvPr>
          <p:cNvSpPr txBox="1"/>
          <p:nvPr/>
        </p:nvSpPr>
        <p:spPr>
          <a:xfrm>
            <a:off x="13424267" y="18945783"/>
            <a:ext cx="11919749" cy="646331"/>
          </a:xfrm>
          <a:prstGeom prst="rect">
            <a:avLst/>
          </a:prstGeom>
          <a:noFill/>
        </p:spPr>
        <p:txBody>
          <a:bodyPr wrap="square" rtlCol="0">
            <a:spAutoFit/>
          </a:bodyPr>
          <a:lstStyle/>
          <a:p>
            <a:r>
              <a:rPr lang="pt-BR" sz="3600" dirty="0">
                <a:latin typeface="Calibri" panose="020F0502020204030204" pitchFamily="34" charset="0"/>
                <a:cs typeface="Calibri" panose="020F0502020204030204" pitchFamily="34" charset="0"/>
              </a:rPr>
              <a:t>Radiografias mostram pós operatório imediato.</a:t>
            </a:r>
            <a:endParaRPr lang="pt-BR" sz="3600" dirty="0">
              <a:latin typeface="Calibri" panose="020F0502020204030204" pitchFamily="34" charset="0"/>
              <a:cs typeface="Calibri" panose="020F0502020204030204" pitchFamily="34" charset="0"/>
            </a:endParaRPr>
          </a:p>
        </p:txBody>
      </p:sp>
      <p:sp>
        <p:nvSpPr>
          <p:cNvPr id="24" name="CaixaDeTexto 23">
            <a:extLst>
              <a:ext uri="{FF2B5EF4-FFF2-40B4-BE49-F238E27FC236}">
                <a16:creationId xmlns:a16="http://schemas.microsoft.com/office/drawing/2014/main" xmlns="" id="{D70C7F32-77F2-4AA0-D017-04EBA42F3AC4}"/>
              </a:ext>
            </a:extLst>
          </p:cNvPr>
          <p:cNvSpPr txBox="1"/>
          <p:nvPr/>
        </p:nvSpPr>
        <p:spPr>
          <a:xfrm>
            <a:off x="15070714" y="24770327"/>
            <a:ext cx="11573009" cy="3416320"/>
          </a:xfrm>
          <a:prstGeom prst="rect">
            <a:avLst/>
          </a:prstGeom>
          <a:noFill/>
        </p:spPr>
        <p:txBody>
          <a:bodyPr wrap="square" rtlCol="0">
            <a:spAutoFit/>
          </a:bodyPr>
          <a:lstStyle/>
          <a:p>
            <a:pPr algn="just"/>
            <a:r>
              <a:rPr lang="pt-BR" sz="4000" dirty="0">
                <a:latin typeface="Calibri" panose="020F0502020204030204" pitchFamily="34" charset="0"/>
                <a:cs typeface="Calibri" panose="020F0502020204030204" pitchFamily="34" charset="0"/>
              </a:rPr>
              <a:t>A integração entre conduta cirúrgica precoce e suporte clínico favoreceu a recuperação funcional satisfatória, mesmo em paciente com múltiplas </a:t>
            </a:r>
            <a:r>
              <a:rPr lang="pt-BR" sz="4000" dirty="0" err="1">
                <a:latin typeface="Calibri" panose="020F0502020204030204" pitchFamily="34" charset="0"/>
                <a:cs typeface="Calibri" panose="020F0502020204030204" pitchFamily="34" charset="0"/>
              </a:rPr>
              <a:t>comorbidades</a:t>
            </a:r>
            <a:r>
              <a:rPr lang="pt-BR" sz="4000" dirty="0">
                <a:latin typeface="Calibri" panose="020F0502020204030204" pitchFamily="34" charset="0"/>
                <a:cs typeface="Calibri" panose="020F0502020204030204" pitchFamily="34" charset="0"/>
              </a:rPr>
              <a:t>.</a:t>
            </a:r>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xmlns="" id="{B2BFC977-3492-1383-FA2E-5AFF9694BF8D}"/>
              </a:ext>
            </a:extLst>
          </p:cNvPr>
          <p:cNvSpPr txBox="1"/>
          <p:nvPr/>
        </p:nvSpPr>
        <p:spPr>
          <a:xfrm>
            <a:off x="15070715" y="23911027"/>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xmlns="" id="{11AC0074-C1C8-4018-D601-2CB479214EDE}"/>
              </a:ext>
            </a:extLst>
          </p:cNvPr>
          <p:cNvSpPr txBox="1"/>
          <p:nvPr/>
        </p:nvSpPr>
        <p:spPr>
          <a:xfrm>
            <a:off x="15029379" y="32122966"/>
            <a:ext cx="10992921" cy="2185214"/>
          </a:xfrm>
          <a:prstGeom prst="rect">
            <a:avLst/>
          </a:prstGeom>
          <a:noFill/>
        </p:spPr>
        <p:txBody>
          <a:bodyPr wrap="square" rtlCol="0">
            <a:spAutoFit/>
          </a:bodyPr>
          <a:lstStyle/>
          <a:p>
            <a:pPr fontAlgn="base"/>
            <a:endParaRPr lang="pt-BR" sz="4000" dirty="0"/>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xmlns="" id="{8A7BD139-0A03-BF1D-EB75-D7E215E276C8}"/>
              </a:ext>
            </a:extLst>
          </p:cNvPr>
          <p:cNvSpPr txBox="1"/>
          <p:nvPr/>
        </p:nvSpPr>
        <p:spPr>
          <a:xfrm>
            <a:off x="15142064" y="26990702"/>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sp>
        <p:nvSpPr>
          <p:cNvPr id="2" name="AutoShape 2" descr="Instituto Ortopédico de Goiâ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8" name="Picture 17"/>
          <p:cNvPicPr>
            <a:picLocks noChangeAspect="1"/>
          </p:cNvPicPr>
          <p:nvPr/>
        </p:nvPicPr>
        <p:blipFill>
          <a:blip r:embed="R310c9caf91f041d5"/>
          <a:stretch>
            <a:fillRect/>
          </a:stretch>
        </p:blipFill>
        <p:spPr>
          <a:xfrm>
            <a:off x="2372349" y="5331027"/>
            <a:ext cx="3075970" cy="2274568"/>
          </a:xfrm>
          <a:prstGeom prst="rect">
            <a:avLst/>
          </a:prstGeom>
        </p:spPr>
      </p:pic>
      <p:sp>
        <p:nvSpPr>
          <p:cNvPr id="32" name="CaixaDeTexto 10">
            <a:extLst>
              <a:ext uri="{FF2B5EF4-FFF2-40B4-BE49-F238E27FC236}">
                <a16:creationId xmlns:a16="http://schemas.microsoft.com/office/drawing/2014/main" xmlns="" id="{A32E23BE-436F-032A-622B-A66EAF16BD5C}"/>
              </a:ext>
            </a:extLst>
          </p:cNvPr>
          <p:cNvSpPr txBox="1"/>
          <p:nvPr/>
        </p:nvSpPr>
        <p:spPr>
          <a:xfrm>
            <a:off x="1199591" y="16838849"/>
            <a:ext cx="2365428"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Objetivos</a:t>
            </a:r>
            <a:endParaRPr lang="pt-BR" sz="4000" b="1" dirty="0">
              <a:latin typeface="Calibri" panose="020F0502020204030204" pitchFamily="34" charset="0"/>
              <a:cs typeface="Calibri" panose="020F0502020204030204" pitchFamily="34" charset="0"/>
            </a:endParaRPr>
          </a:p>
        </p:txBody>
      </p:sp>
      <p:sp>
        <p:nvSpPr>
          <p:cNvPr id="33" name="CaixaDeTexto 7">
            <a:extLst>
              <a:ext uri="{FF2B5EF4-FFF2-40B4-BE49-F238E27FC236}">
                <a16:creationId xmlns:a16="http://schemas.microsoft.com/office/drawing/2014/main" xmlns="" id="{790DF04B-0EA8-686F-EEE1-656E54E2771F}"/>
              </a:ext>
            </a:extLst>
          </p:cNvPr>
          <p:cNvSpPr txBox="1"/>
          <p:nvPr/>
        </p:nvSpPr>
        <p:spPr>
          <a:xfrm>
            <a:off x="1333499" y="11613724"/>
            <a:ext cx="11506200" cy="5016758"/>
          </a:xfrm>
          <a:prstGeom prst="rect">
            <a:avLst/>
          </a:prstGeom>
          <a:noFill/>
        </p:spPr>
        <p:txBody>
          <a:bodyPr wrap="square" rtlCol="0">
            <a:spAutoFit/>
          </a:bodyPr>
          <a:lstStyle/>
          <a:p>
            <a:pPr algn="just"/>
            <a:r>
              <a:rPr lang="pt-BR" sz="4000" dirty="0">
                <a:latin typeface="Calibri" panose="020F0502020204030204" pitchFamily="34" charset="0"/>
                <a:cs typeface="Calibri" panose="020F0502020204030204" pitchFamily="34" charset="0"/>
              </a:rPr>
              <a:t>As fraturas de quadril em idosos apresentam alta morbimortalidade, sendo agravadas por </a:t>
            </a:r>
            <a:r>
              <a:rPr lang="pt-BR" sz="4000" dirty="0" err="1">
                <a:latin typeface="Calibri" panose="020F0502020204030204" pitchFamily="34" charset="0"/>
                <a:cs typeface="Calibri" panose="020F0502020204030204" pitchFamily="34" charset="0"/>
              </a:rPr>
              <a:t>comorbidades</a:t>
            </a:r>
            <a:r>
              <a:rPr lang="pt-BR" sz="4000" dirty="0">
                <a:latin typeface="Calibri" panose="020F0502020204030204" pitchFamily="34" charset="0"/>
                <a:cs typeface="Calibri" panose="020F0502020204030204" pitchFamily="34" charset="0"/>
              </a:rPr>
              <a:t> como diabetes mellitus (DM) e hanseníase. Com o envelhecimento populacional, esses eventos tornam-se mais frequentes, especialmente após traumas de alta energia. O controle clínico rigoroso e a abordagem multidisciplinar são fundamentais para otimizar o prognóstico funcional. </a:t>
            </a:r>
            <a:endParaRPr lang="pt-BR" sz="4000" dirty="0">
              <a:latin typeface="Calibri" panose="020F0502020204030204" pitchFamily="34" charset="0"/>
              <a:cs typeface="Calibri" panose="020F0502020204030204" pitchFamily="34" charset="0"/>
            </a:endParaRPr>
          </a:p>
        </p:txBody>
      </p:sp>
      <p:sp>
        <p:nvSpPr>
          <p:cNvPr id="9" name="Retângulo 8"/>
          <p:cNvSpPr/>
          <p:nvPr/>
        </p:nvSpPr>
        <p:spPr>
          <a:xfrm>
            <a:off x="1371599" y="19751364"/>
            <a:ext cx="11468100" cy="7478970"/>
          </a:xfrm>
          <a:prstGeom prst="rect">
            <a:avLst/>
          </a:prstGeom>
        </p:spPr>
        <p:txBody>
          <a:bodyPr wrap="square">
            <a:spAutoFit/>
          </a:bodyPr>
          <a:lstStyle/>
          <a:p>
            <a:pPr algn="just"/>
            <a:r>
              <a:rPr lang="pt-BR" sz="4000" dirty="0">
                <a:latin typeface="Calibri" panose="020F0502020204030204" pitchFamily="34" charset="0"/>
                <a:cs typeface="Calibri" panose="020F0502020204030204" pitchFamily="34" charset="0"/>
              </a:rPr>
              <a:t>Paciente </a:t>
            </a:r>
            <a:r>
              <a:rPr lang="pt-BR" sz="4000" dirty="0">
                <a:latin typeface="Calibri" panose="020F0502020204030204" pitchFamily="34" charset="0"/>
                <a:cs typeface="Calibri" panose="020F0502020204030204" pitchFamily="34" charset="0"/>
              </a:rPr>
              <a:t>masculino, 77 anos, vítima de atropelamento, com dor e limitação em quadril esquerdo. Antecedentes de DM e hanseníase. Tomografia evidenciou fratura </a:t>
            </a:r>
            <a:r>
              <a:rPr lang="pt-BR" sz="4000" dirty="0" err="1">
                <a:latin typeface="Calibri" panose="020F0502020204030204" pitchFamily="34" charset="0"/>
                <a:cs typeface="Calibri" panose="020F0502020204030204" pitchFamily="34" charset="0"/>
              </a:rPr>
              <a:t>acetabular</a:t>
            </a:r>
            <a:r>
              <a:rPr lang="pt-BR" sz="4000" dirty="0">
                <a:latin typeface="Calibri" panose="020F0502020204030204" pitchFamily="34" charset="0"/>
                <a:cs typeface="Calibri" panose="020F0502020204030204" pitchFamily="34" charset="0"/>
              </a:rPr>
              <a:t> complexa. Foi submetido à fixação interna pela via modificada de </a:t>
            </a:r>
            <a:r>
              <a:rPr lang="pt-BR" sz="4000" dirty="0" err="1">
                <a:latin typeface="Calibri" panose="020F0502020204030204" pitchFamily="34" charset="0"/>
                <a:cs typeface="Calibri" panose="020F0502020204030204" pitchFamily="34" charset="0"/>
              </a:rPr>
              <a:t>Stoppa</a:t>
            </a:r>
            <a:r>
              <a:rPr lang="pt-BR" sz="4000" dirty="0">
                <a:latin typeface="Calibri" panose="020F0502020204030204" pitchFamily="34" charset="0"/>
                <a:cs typeface="Calibri" panose="020F0502020204030204" pitchFamily="34" charset="0"/>
              </a:rPr>
              <a:t>. O pós-operatório incluiu fisioterapia precoce e acompanhamento clínico. Resultados A cirurgia transcorreu sem intercorrências. O paciente iniciou mobilização passiva ainda internado. Após quatro semanas, foi liberada carga parcial com andador. Em três meses, apresentava deambulação com apoio e controle adequado da dor.</a:t>
            </a:r>
          </a:p>
        </p:txBody>
      </p:sp>
      <p:pic>
        <p:nvPicPr>
          <p:cNvPr id="34" name="Picture 2"/>
          <p:cNvPicPr/>
          <p:nvPr/>
        </p:nvPicPr>
        <p:blipFill>
          <a:blip r:embed="R86f6379e5edc48c3" cstate="print"/>
          <a:srcRect l="36270" t="26203" r="27419" b="16704"/>
          <a:stretch>
            <a:fillRect/>
          </a:stretch>
        </p:blipFill>
        <p:spPr bwMode="auto">
          <a:xfrm>
            <a:off x="315399" y="28379282"/>
            <a:ext cx="6470411" cy="5405392"/>
          </a:xfrm>
          <a:prstGeom prst="rect">
            <a:avLst/>
          </a:prstGeom>
          <a:noFill/>
          <a:ln w="9525">
            <a:noFill/>
            <a:miter lim="800000"/>
            <a:headEnd/>
            <a:tailEnd/>
          </a:ln>
        </p:spPr>
      </p:pic>
      <p:pic>
        <p:nvPicPr>
          <p:cNvPr id="36" name="Picture 3"/>
          <p:cNvPicPr/>
          <p:nvPr/>
        </p:nvPicPr>
        <p:blipFill>
          <a:blip r:embed="R6d0f65d77fa34a01" cstate="print"/>
          <a:srcRect l="43554" t="26375" r="35057" b="17516"/>
          <a:stretch>
            <a:fillRect/>
          </a:stretch>
        </p:blipFill>
        <p:spPr bwMode="auto">
          <a:xfrm>
            <a:off x="7232577" y="28413739"/>
            <a:ext cx="3889006" cy="5370935"/>
          </a:xfrm>
          <a:prstGeom prst="rect">
            <a:avLst/>
          </a:prstGeom>
          <a:noFill/>
          <a:ln w="9525">
            <a:noFill/>
            <a:miter lim="800000"/>
            <a:headEnd/>
            <a:tailEnd/>
          </a:ln>
        </p:spPr>
      </p:pic>
      <p:pic>
        <p:nvPicPr>
          <p:cNvPr id="38" name="Picture 5"/>
          <p:cNvPicPr/>
          <p:nvPr/>
        </p:nvPicPr>
        <p:blipFill>
          <a:blip r:embed="R9c4b79114433414d" cstate="print"/>
          <a:srcRect l="36718" t="29328" r="33397" b="19485"/>
          <a:stretch>
            <a:fillRect/>
          </a:stretch>
        </p:blipFill>
        <p:spPr bwMode="auto">
          <a:xfrm>
            <a:off x="424819" y="34169417"/>
            <a:ext cx="5023500" cy="4167814"/>
          </a:xfrm>
          <a:prstGeom prst="rect">
            <a:avLst/>
          </a:prstGeom>
          <a:noFill/>
          <a:ln w="9525">
            <a:noFill/>
            <a:miter lim="800000"/>
            <a:headEnd/>
            <a:tailEnd/>
          </a:ln>
        </p:spPr>
      </p:pic>
      <p:pic>
        <p:nvPicPr>
          <p:cNvPr id="40" name="Picture 2"/>
          <p:cNvPicPr/>
          <p:nvPr/>
        </p:nvPicPr>
        <p:blipFill>
          <a:blip r:embed="R5c94cc24bf3b4b9a" cstate="print"/>
          <a:srcRect l="36618" t="31125" r="27312" b="21669"/>
          <a:stretch>
            <a:fillRect/>
          </a:stretch>
        </p:blipFill>
        <p:spPr bwMode="auto">
          <a:xfrm>
            <a:off x="5774798" y="34340233"/>
            <a:ext cx="5020201" cy="3996998"/>
          </a:xfrm>
          <a:prstGeom prst="rect">
            <a:avLst/>
          </a:prstGeom>
          <a:noFill/>
          <a:ln w="9525">
            <a:noFill/>
            <a:miter lim="800000"/>
            <a:headEnd/>
            <a:tailEnd/>
          </a:ln>
        </p:spPr>
      </p:pic>
      <p:pic>
        <p:nvPicPr>
          <p:cNvPr id="42" name="Picture 4"/>
          <p:cNvPicPr/>
          <p:nvPr/>
        </p:nvPicPr>
        <p:blipFill>
          <a:blip r:embed="R1d10be7258154256" cstate="print"/>
          <a:srcRect l="38740" t="40062" r="36621" b="16532"/>
          <a:stretch>
            <a:fillRect/>
          </a:stretch>
        </p:blipFill>
        <p:spPr bwMode="auto">
          <a:xfrm>
            <a:off x="11181713" y="34489901"/>
            <a:ext cx="3847665" cy="3847330"/>
          </a:xfrm>
          <a:prstGeom prst="rect">
            <a:avLst/>
          </a:prstGeom>
          <a:noFill/>
          <a:ln w="9525">
            <a:noFill/>
            <a:miter lim="800000"/>
            <a:headEnd/>
            <a:tailEnd/>
          </a:ln>
        </p:spPr>
      </p:pic>
      <p:pic>
        <p:nvPicPr>
          <p:cNvPr id="43" name="Picture 2"/>
          <p:cNvPicPr>
            <a:picLocks noChangeAspect="1" noChangeArrowheads="1"/>
          </p:cNvPicPr>
          <p:nvPr/>
        </p:nvPicPr>
        <p:blipFill rotWithShape="1">
          <a:blip r:embed="Rc6531b78e4014de1" cstate="print"/>
          <a:srcRect l="46265" t="28172" r="27730" b="18073"/>
          <a:stretch/>
        </p:blipFill>
        <p:spPr bwMode="auto">
          <a:xfrm>
            <a:off x="13424267" y="11585345"/>
            <a:ext cx="5967663" cy="6935356"/>
          </a:xfrm>
          <a:prstGeom prst="rect">
            <a:avLst/>
          </a:prstGeom>
          <a:noFill/>
          <a:ln w="9525">
            <a:noFill/>
            <a:miter lim="800000"/>
            <a:headEnd/>
            <a:tailEnd/>
          </a:ln>
        </p:spPr>
      </p:pic>
      <p:pic>
        <p:nvPicPr>
          <p:cNvPr id="44" name="Picture 2"/>
          <p:cNvPicPr>
            <a:picLocks noChangeAspect="1" noChangeArrowheads="1"/>
          </p:cNvPicPr>
          <p:nvPr/>
        </p:nvPicPr>
        <p:blipFill rotWithShape="1">
          <a:blip r:embed="R2851ebf0dc514e8a" cstate="print"/>
          <a:srcRect l="44368" t="26203" r="37375" b="17773"/>
          <a:stretch/>
        </p:blipFill>
        <p:spPr bwMode="auto">
          <a:xfrm>
            <a:off x="19625633" y="11585345"/>
            <a:ext cx="4036211" cy="6963035"/>
          </a:xfrm>
          <a:prstGeom prst="rect">
            <a:avLst/>
          </a:prstGeom>
          <a:noFill/>
          <a:ln w="9525">
            <a:noFill/>
            <a:miter lim="800000"/>
            <a:headEnd/>
            <a:tailEnd/>
          </a:ln>
        </p:spPr>
      </p:pic>
      <p:pic>
        <p:nvPicPr>
          <p:cNvPr id="45" name="Picture 3"/>
          <p:cNvPicPr>
            <a:picLocks noChangeAspect="1" noChangeArrowheads="1"/>
          </p:cNvPicPr>
          <p:nvPr/>
        </p:nvPicPr>
        <p:blipFill rotWithShape="1">
          <a:blip r:embed="Rabb2beb46d984e5e" cstate="print"/>
          <a:srcRect l="43238" t="27360" r="35656" b="18951"/>
          <a:stretch/>
        </p:blipFill>
        <p:spPr bwMode="auto">
          <a:xfrm>
            <a:off x="23979194" y="11585345"/>
            <a:ext cx="4821231" cy="6895161"/>
          </a:xfrm>
          <a:prstGeom prst="rect">
            <a:avLst/>
          </a:prstGeom>
          <a:noFill/>
          <a:ln w="9525">
            <a:noFill/>
            <a:miter lim="800000"/>
            <a:headEnd/>
            <a:tailEnd/>
          </a:ln>
        </p:spPr>
      </p:pic>
      <p:sp>
        <p:nvSpPr>
          <p:cNvPr id="17" name="CaixaDeTexto 16"/>
          <p:cNvSpPr txBox="1"/>
          <p:nvPr/>
        </p:nvSpPr>
        <p:spPr>
          <a:xfrm>
            <a:off x="15142064" y="27698588"/>
            <a:ext cx="12321467" cy="6247864"/>
          </a:xfrm>
          <a:prstGeom prst="rect">
            <a:avLst/>
          </a:prstGeom>
          <a:noFill/>
        </p:spPr>
        <p:txBody>
          <a:bodyPr wrap="square" rtlCol="0">
            <a:spAutoFit/>
          </a:bodyPr>
          <a:lstStyle/>
          <a:p>
            <a:r>
              <a:rPr lang="pt-BR" sz="4000" dirty="0">
                <a:latin typeface="Calibri" panose="020F0502020204030204" pitchFamily="34" charset="0"/>
                <a:cs typeface="Calibri" panose="020F0502020204030204" pitchFamily="34" charset="0"/>
              </a:rPr>
              <a:t>KEEL, M. J. B. et al. </a:t>
            </a:r>
            <a:r>
              <a:rPr lang="pt-BR" sz="4000" i="1" dirty="0">
                <a:latin typeface="Calibri" panose="020F0502020204030204" pitchFamily="34" charset="0"/>
                <a:cs typeface="Calibri" panose="020F0502020204030204" pitchFamily="34" charset="0"/>
              </a:rPr>
              <a:t>The </a:t>
            </a:r>
            <a:r>
              <a:rPr lang="pt-BR" sz="4000" i="1" dirty="0" err="1">
                <a:latin typeface="Calibri" panose="020F0502020204030204" pitchFamily="34" charset="0"/>
                <a:cs typeface="Calibri" panose="020F0502020204030204" pitchFamily="34" charset="0"/>
              </a:rPr>
              <a:t>pararectus</a:t>
            </a:r>
            <a:r>
              <a:rPr lang="pt-BR" sz="4000" i="1" dirty="0">
                <a:latin typeface="Calibri" panose="020F0502020204030204" pitchFamily="34" charset="0"/>
                <a:cs typeface="Calibri" panose="020F0502020204030204" pitchFamily="34" charset="0"/>
              </a:rPr>
              <a:t> approach for </a:t>
            </a:r>
            <a:r>
              <a:rPr lang="pt-BR" sz="4000" i="1" dirty="0" err="1">
                <a:latin typeface="Calibri" panose="020F0502020204030204" pitchFamily="34" charset="0"/>
                <a:cs typeface="Calibri" panose="020F0502020204030204" pitchFamily="34" charset="0"/>
              </a:rPr>
              <a:t>internal</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fixation</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of</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acetabular</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fractures</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involving</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the</a:t>
            </a:r>
            <a:r>
              <a:rPr lang="pt-BR" sz="4000" i="1" dirty="0">
                <a:latin typeface="Calibri" panose="020F0502020204030204" pitchFamily="34" charset="0"/>
                <a:cs typeface="Calibri" panose="020F0502020204030204" pitchFamily="34" charset="0"/>
              </a:rPr>
              <a:t> anterior </a:t>
            </a:r>
            <a:r>
              <a:rPr lang="pt-BR" sz="4000" i="1" dirty="0" err="1">
                <a:latin typeface="Calibri" panose="020F0502020204030204" pitchFamily="34" charset="0"/>
                <a:cs typeface="Calibri" panose="020F0502020204030204" pitchFamily="34" charset="0"/>
              </a:rPr>
              <a:t>column</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evaluating</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the</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functional</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outcome</a:t>
            </a:r>
            <a:r>
              <a:rPr lang="pt-BR" sz="4000" dirty="0">
                <a:latin typeface="Calibri" panose="020F0502020204030204" pitchFamily="34" charset="0"/>
                <a:cs typeface="Calibri" panose="020F0502020204030204" pitchFamily="34" charset="0"/>
              </a:rPr>
              <a:t>. </a:t>
            </a:r>
            <a:r>
              <a:rPr lang="pt-BR" sz="4000" dirty="0" err="1">
                <a:latin typeface="Calibri" panose="020F0502020204030204" pitchFamily="34" charset="0"/>
                <a:cs typeface="Calibri" panose="020F0502020204030204" pitchFamily="34" charset="0"/>
              </a:rPr>
              <a:t>Journal</a:t>
            </a:r>
            <a:r>
              <a:rPr lang="pt-BR" sz="4000" dirty="0">
                <a:latin typeface="Calibri" panose="020F0502020204030204" pitchFamily="34" charset="0"/>
                <a:cs typeface="Calibri" panose="020F0502020204030204" pitchFamily="34" charset="0"/>
              </a:rPr>
              <a:t> </a:t>
            </a:r>
            <a:r>
              <a:rPr lang="pt-BR" sz="4000" dirty="0" err="1">
                <a:latin typeface="Calibri" panose="020F0502020204030204" pitchFamily="34" charset="0"/>
                <a:cs typeface="Calibri" panose="020F0502020204030204" pitchFamily="34" charset="0"/>
              </a:rPr>
              <a:t>of</a:t>
            </a:r>
            <a:r>
              <a:rPr lang="pt-BR" sz="4000" dirty="0">
                <a:latin typeface="Calibri" panose="020F0502020204030204" pitchFamily="34" charset="0"/>
                <a:cs typeface="Calibri" panose="020F0502020204030204" pitchFamily="34" charset="0"/>
              </a:rPr>
              <a:t> </a:t>
            </a:r>
            <a:r>
              <a:rPr lang="pt-BR" sz="4000" dirty="0" err="1">
                <a:latin typeface="Calibri" panose="020F0502020204030204" pitchFamily="34" charset="0"/>
                <a:cs typeface="Calibri" panose="020F0502020204030204" pitchFamily="34" charset="0"/>
              </a:rPr>
              <a:t>Orthopaedic</a:t>
            </a:r>
            <a:r>
              <a:rPr lang="pt-BR" sz="4000" dirty="0">
                <a:latin typeface="Calibri" panose="020F0502020204030204" pitchFamily="34" charset="0"/>
                <a:cs typeface="Calibri" panose="020F0502020204030204" pitchFamily="34" charset="0"/>
              </a:rPr>
              <a:t> </a:t>
            </a:r>
            <a:r>
              <a:rPr lang="pt-BR" sz="4000" dirty="0" err="1">
                <a:latin typeface="Calibri" panose="020F0502020204030204" pitchFamily="34" charset="0"/>
                <a:cs typeface="Calibri" panose="020F0502020204030204" pitchFamily="34" charset="0"/>
              </a:rPr>
              <a:t>Surgery</a:t>
            </a:r>
            <a:r>
              <a:rPr lang="pt-BR" sz="4000" dirty="0">
                <a:latin typeface="Calibri" panose="020F0502020204030204" pitchFamily="34" charset="0"/>
                <a:cs typeface="Calibri" panose="020F0502020204030204" pitchFamily="34" charset="0"/>
              </a:rPr>
              <a:t> </a:t>
            </a:r>
            <a:r>
              <a:rPr lang="pt-BR" sz="4000" dirty="0" err="1">
                <a:latin typeface="Calibri" panose="020F0502020204030204" pitchFamily="34" charset="0"/>
                <a:cs typeface="Calibri" panose="020F0502020204030204" pitchFamily="34" charset="0"/>
              </a:rPr>
              <a:t>and</a:t>
            </a:r>
            <a:r>
              <a:rPr lang="pt-BR" sz="4000" dirty="0">
                <a:latin typeface="Calibri" panose="020F0502020204030204" pitchFamily="34" charset="0"/>
                <a:cs typeface="Calibri" panose="020F0502020204030204" pitchFamily="34" charset="0"/>
              </a:rPr>
              <a:t> </a:t>
            </a:r>
            <a:r>
              <a:rPr lang="pt-BR" sz="4000" dirty="0" err="1">
                <a:latin typeface="Calibri" panose="020F0502020204030204" pitchFamily="34" charset="0"/>
                <a:cs typeface="Calibri" panose="020F0502020204030204" pitchFamily="34" charset="0"/>
              </a:rPr>
              <a:t>Research</a:t>
            </a:r>
            <a:r>
              <a:rPr lang="pt-BR" sz="4000" dirty="0">
                <a:latin typeface="Calibri" panose="020F0502020204030204" pitchFamily="34" charset="0"/>
                <a:cs typeface="Calibri" panose="020F0502020204030204" pitchFamily="34" charset="0"/>
              </a:rPr>
              <a:t>, v. 14, n. 1, p. 1–9, 2019.</a:t>
            </a:r>
          </a:p>
          <a:p>
            <a:r>
              <a:rPr lang="pt-BR" sz="4000" dirty="0">
                <a:latin typeface="Calibri" panose="020F0502020204030204" pitchFamily="34" charset="0"/>
                <a:cs typeface="Calibri" panose="020F0502020204030204" pitchFamily="34" charset="0"/>
              </a:rPr>
              <a:t>KUTSCHER, M. et al. </a:t>
            </a:r>
            <a:r>
              <a:rPr lang="pt-BR" sz="4000" i="1" dirty="0" err="1">
                <a:latin typeface="Calibri" panose="020F0502020204030204" pitchFamily="34" charset="0"/>
                <a:cs typeface="Calibri" panose="020F0502020204030204" pitchFamily="34" charset="0"/>
              </a:rPr>
              <a:t>Two-incision</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minimally</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invasive</a:t>
            </a:r>
            <a:r>
              <a:rPr lang="pt-BR" sz="4000" i="1" dirty="0">
                <a:latin typeface="Calibri" panose="020F0502020204030204" pitchFamily="34" charset="0"/>
                <a:cs typeface="Calibri" panose="020F0502020204030204" pitchFamily="34" charset="0"/>
              </a:rPr>
              <a:t> approach for </a:t>
            </a:r>
            <a:r>
              <a:rPr lang="pt-BR" sz="4000" i="1" dirty="0" err="1">
                <a:latin typeface="Calibri" panose="020F0502020204030204" pitchFamily="34" charset="0"/>
                <a:cs typeface="Calibri" panose="020F0502020204030204" pitchFamily="34" charset="0"/>
              </a:rPr>
              <a:t>the</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treatment</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of</a:t>
            </a:r>
            <a:r>
              <a:rPr lang="pt-BR" sz="4000" i="1" dirty="0">
                <a:latin typeface="Calibri" panose="020F0502020204030204" pitchFamily="34" charset="0"/>
                <a:cs typeface="Calibri" panose="020F0502020204030204" pitchFamily="34" charset="0"/>
              </a:rPr>
              <a:t> anterior </a:t>
            </a:r>
            <a:r>
              <a:rPr lang="pt-BR" sz="4000" i="1" dirty="0" err="1">
                <a:latin typeface="Calibri" panose="020F0502020204030204" pitchFamily="34" charset="0"/>
                <a:cs typeface="Calibri" panose="020F0502020204030204" pitchFamily="34" charset="0"/>
              </a:rPr>
              <a:t>column</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acetabular</a:t>
            </a:r>
            <a:r>
              <a:rPr lang="pt-BR" sz="4000" i="1" dirty="0">
                <a:latin typeface="Calibri" panose="020F0502020204030204" pitchFamily="34" charset="0"/>
                <a:cs typeface="Calibri" panose="020F0502020204030204" pitchFamily="34" charset="0"/>
              </a:rPr>
              <a:t> </a:t>
            </a:r>
            <a:r>
              <a:rPr lang="pt-BR" sz="4000" i="1" dirty="0" err="1">
                <a:latin typeface="Calibri" panose="020F0502020204030204" pitchFamily="34" charset="0"/>
                <a:cs typeface="Calibri" panose="020F0502020204030204" pitchFamily="34" charset="0"/>
              </a:rPr>
              <a:t>fractures</a:t>
            </a:r>
            <a:r>
              <a:rPr lang="pt-BR" sz="4000" dirty="0">
                <a:latin typeface="Calibri" panose="020F0502020204030204" pitchFamily="34" charset="0"/>
                <a:cs typeface="Calibri" panose="020F0502020204030204" pitchFamily="34" charset="0"/>
              </a:rPr>
              <a:t>. JBJS </a:t>
            </a:r>
            <a:r>
              <a:rPr lang="pt-BR" sz="4000" dirty="0" err="1">
                <a:latin typeface="Calibri" panose="020F0502020204030204" pitchFamily="34" charset="0"/>
                <a:cs typeface="Calibri" panose="020F0502020204030204" pitchFamily="34" charset="0"/>
              </a:rPr>
              <a:t>Essential</a:t>
            </a:r>
            <a:r>
              <a:rPr lang="pt-BR" sz="4000" dirty="0">
                <a:latin typeface="Calibri" panose="020F0502020204030204" pitchFamily="34" charset="0"/>
                <a:cs typeface="Calibri" panose="020F0502020204030204" pitchFamily="34" charset="0"/>
              </a:rPr>
              <a:t> </a:t>
            </a:r>
            <a:r>
              <a:rPr lang="pt-BR" sz="4000" dirty="0" err="1">
                <a:latin typeface="Calibri" panose="020F0502020204030204" pitchFamily="34" charset="0"/>
                <a:cs typeface="Calibri" panose="020F0502020204030204" pitchFamily="34" charset="0"/>
              </a:rPr>
              <a:t>Surgical</a:t>
            </a:r>
            <a:r>
              <a:rPr lang="pt-BR" sz="4000" dirty="0">
                <a:latin typeface="Calibri" panose="020F0502020204030204" pitchFamily="34" charset="0"/>
                <a:cs typeface="Calibri" panose="020F0502020204030204" pitchFamily="34" charset="0"/>
              </a:rPr>
              <a:t> </a:t>
            </a:r>
            <a:r>
              <a:rPr lang="pt-BR" sz="4000" dirty="0" err="1">
                <a:latin typeface="Calibri" panose="020F0502020204030204" pitchFamily="34" charset="0"/>
                <a:cs typeface="Calibri" panose="020F0502020204030204" pitchFamily="34" charset="0"/>
              </a:rPr>
              <a:t>Techniques</a:t>
            </a:r>
            <a:r>
              <a:rPr lang="pt-BR" sz="4000" dirty="0">
                <a:latin typeface="Calibri" panose="020F0502020204030204" pitchFamily="34" charset="0"/>
                <a:cs typeface="Calibri" panose="020F0502020204030204" pitchFamily="34" charset="0"/>
              </a:rPr>
              <a:t>, v. 8, n. 4, p. e26, 2018.</a:t>
            </a:r>
          </a:p>
          <a:p>
            <a:endParaRPr lang="pt-BR" sz="4000" dirty="0">
              <a:latin typeface="Calibri" panose="020F0502020204030204" pitchFamily="34" charset="0"/>
              <a:cs typeface="Calibri" panose="020F0502020204030204" pitchFamily="34" charset="0"/>
            </a:endParaRPr>
          </a:p>
        </p:txBody>
      </p:sp>
      <p:sp>
        <p:nvSpPr>
          <p:cNvPr id="19" name="CaixaDeTexto 18"/>
          <p:cNvSpPr txBox="1"/>
          <p:nvPr/>
        </p:nvSpPr>
        <p:spPr>
          <a:xfrm>
            <a:off x="460374" y="38923378"/>
            <a:ext cx="14569003" cy="523220"/>
          </a:xfrm>
          <a:prstGeom prst="rect">
            <a:avLst/>
          </a:prstGeom>
          <a:noFill/>
        </p:spPr>
        <p:txBody>
          <a:bodyPr wrap="square" rtlCol="0">
            <a:spAutoFit/>
          </a:bodyPr>
          <a:lstStyle/>
          <a:p>
            <a:r>
              <a:rPr lang="pt-BR" sz="2800" dirty="0">
                <a:latin typeface="Calibri" panose="020F0502020204030204" pitchFamily="34" charset="0"/>
                <a:cs typeface="Calibri" panose="020F0502020204030204" pitchFamily="34" charset="0"/>
              </a:rPr>
              <a:t>Radiografia mostrando sinal da gaivota. Tomografia mostrando fragmentos ósseos intra-articulares. </a:t>
            </a:r>
            <a:endParaRPr lang="pt-B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xmlns="" id="{79FFA355-A75A-C2DE-E190-AB9C09873BB8}"/>
              </a:ext>
            </a:extLst>
          </p:cNvPr>
          <p:cNvPicPr>
            <a:picLocks noChangeAspect="1"/>
          </p:cNvPicPr>
          <p:nvPr/>
        </p:nvPicPr>
        <p:blipFill>
          <a:blip r:embed="Rca337334936543b6">
            <a:extLst>
              <a:ext uri="{28A0092B-C50C-407E-A947-70E740481C1C}">
                <a14:useLocalDpi xmlns:a14="http://schemas.microsoft.com/office/drawing/2010/main" val="0"/>
              </a:ext>
            </a:extLst>
          </a:blip>
          <a:stretch>
            <a:fillRect/>
          </a:stretch>
        </p:blipFill>
        <p:spPr>
          <a:xfrm>
            <a:off x="-3" y="0"/>
            <a:ext cx="28800425" cy="4692410"/>
          </a:xfrm>
          <a:prstGeom prst="rect">
            <a:avLst/>
          </a:prstGeom>
        </p:spPr>
      </p:pic>
      <p:pic>
        <p:nvPicPr>
          <p:cNvPr id="7" name="Imagem 6">
            <a:extLst>
              <a:ext uri="{FF2B5EF4-FFF2-40B4-BE49-F238E27FC236}">
                <a16:creationId xmlns:a16="http://schemas.microsoft.com/office/drawing/2014/main" xmlns="" id="{C9AF6D0D-0BC3-6481-03E9-CC32363D5A4B}"/>
              </a:ext>
            </a:extLst>
          </p:cNvPr>
          <p:cNvPicPr>
            <a:picLocks noChangeAspect="1"/>
          </p:cNvPicPr>
          <p:nvPr/>
        </p:nvPicPr>
        <p:blipFill>
          <a:blip r:embed="Rf86056dcb9b8460a">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xmlns="" id="{B4A8323F-F76B-7656-1176-6C5817981E8E}"/>
              </a:ext>
            </a:extLst>
          </p:cNvPr>
          <p:cNvSpPr txBox="1"/>
          <p:nvPr/>
        </p:nvSpPr>
        <p:spPr>
          <a:xfrm>
            <a:off x="6689559" y="4587503"/>
            <a:ext cx="20549936" cy="5016758"/>
          </a:xfrm>
          <a:prstGeom prst="rect">
            <a:avLst/>
          </a:prstGeom>
          <a:noFill/>
        </p:spPr>
        <p:txBody>
          <a:bodyPr wrap="square" numCol="2" rtlCol="0">
            <a:spAutoFit/>
          </a:bodyPr>
          <a:lstStyle/>
          <a:p>
            <a:r>
              <a:rPr lang="pt-BR" sz="3200" dirty="0" err="1">
                <a:latin typeface="Calibri" panose="020F0502020204030204" pitchFamily="34" charset="0"/>
                <a:cs typeface="Calibri" panose="020F0502020204030204" pitchFamily="34" charset="0"/>
              </a:rPr>
              <a:t>Autores:Carolina</a:t>
            </a:r>
            <a:r>
              <a:rPr lang="pt-BR" sz="3200" dirty="0">
                <a:latin typeface="Calibri" panose="020F0502020204030204" pitchFamily="34" charset="0"/>
                <a:cs typeface="Calibri" panose="020F0502020204030204" pitchFamily="34" charset="0"/>
              </a:rPr>
              <a:t> Pereira Vieira – Médica especialista, IOG.</a:t>
            </a:r>
          </a:p>
          <a:p>
            <a:r>
              <a:rPr lang="pt-BR" sz="3200" dirty="0">
                <a:latin typeface="Calibri" panose="020F0502020204030204" pitchFamily="34" charset="0"/>
                <a:cs typeface="Calibri" panose="020F0502020204030204" pitchFamily="34" charset="0"/>
              </a:rPr>
              <a:t>Rebecca Gomes Moura Bastos– Médica residente, IOG.</a:t>
            </a:r>
          </a:p>
          <a:p>
            <a:r>
              <a:rPr lang="pt-BR" sz="3200" dirty="0">
                <a:latin typeface="Calibri" panose="020F0502020204030204" pitchFamily="34" charset="0"/>
                <a:cs typeface="Calibri" panose="020F0502020204030204" pitchFamily="34" charset="0"/>
              </a:rPr>
              <a:t>Rafaela Gonçalves Barbosa – Médica residente, IOG.</a:t>
            </a:r>
          </a:p>
          <a:p>
            <a:r>
              <a:rPr lang="pt-BR" sz="3200" dirty="0" err="1">
                <a:latin typeface="Calibri" panose="020F0502020204030204" pitchFamily="34" charset="0"/>
                <a:cs typeface="Calibri" panose="020F0502020204030204" pitchFamily="34" charset="0"/>
              </a:rPr>
              <a:t>Edimar</a:t>
            </a:r>
            <a:r>
              <a:rPr lang="pt-BR" sz="3200" dirty="0">
                <a:latin typeface="Calibri" panose="020F0502020204030204" pitchFamily="34" charset="0"/>
                <a:cs typeface="Calibri" panose="020F0502020204030204" pitchFamily="34" charset="0"/>
              </a:rPr>
              <a:t> Gomes Custódio Júnior– Médico residente, IOG.</a:t>
            </a:r>
          </a:p>
          <a:p>
            <a:r>
              <a:rPr lang="pt-BR" sz="3200" dirty="0">
                <a:latin typeface="Calibri" panose="020F0502020204030204" pitchFamily="34" charset="0"/>
                <a:cs typeface="Calibri" panose="020F0502020204030204" pitchFamily="34" charset="0"/>
              </a:rPr>
              <a:t>Adriano Ferro </a:t>
            </a:r>
            <a:r>
              <a:rPr lang="pt-BR" sz="3200" dirty="0" err="1">
                <a:latin typeface="Calibri" panose="020F0502020204030204" pitchFamily="34" charset="0"/>
                <a:cs typeface="Calibri" panose="020F0502020204030204" pitchFamily="34" charset="0"/>
              </a:rPr>
              <a:t>Rotondano</a:t>
            </a:r>
            <a:r>
              <a:rPr lang="pt-BR" sz="3200" dirty="0">
                <a:latin typeface="Calibri" panose="020F0502020204030204" pitchFamily="34" charset="0"/>
                <a:cs typeface="Calibri" panose="020F0502020204030204" pitchFamily="34" charset="0"/>
              </a:rPr>
              <a:t>  – Médico residente, IOG.</a:t>
            </a:r>
          </a:p>
          <a:p>
            <a:r>
              <a:rPr lang="pt-BR" sz="3200" dirty="0">
                <a:latin typeface="Calibri" panose="020F0502020204030204" pitchFamily="34" charset="0"/>
                <a:cs typeface="Calibri" panose="020F0502020204030204" pitchFamily="34" charset="0"/>
              </a:rPr>
              <a:t>Marcos Vinicius Amorim Silva – Médico residente, IOG.</a:t>
            </a:r>
          </a:p>
          <a:p>
            <a:r>
              <a:rPr lang="pt-BR" sz="3200" dirty="0">
                <a:latin typeface="Calibri" panose="020F0502020204030204" pitchFamily="34" charset="0"/>
                <a:cs typeface="Calibri" panose="020F0502020204030204" pitchFamily="34" charset="0"/>
              </a:rPr>
              <a:t>Vinicius Ribamar </a:t>
            </a:r>
            <a:r>
              <a:rPr lang="pt-BR" sz="3200" dirty="0" err="1">
                <a:latin typeface="Calibri" panose="020F0502020204030204" pitchFamily="34" charset="0"/>
                <a:cs typeface="Calibri" panose="020F0502020204030204" pitchFamily="34" charset="0"/>
              </a:rPr>
              <a:t>Gonçvalves</a:t>
            </a:r>
            <a:r>
              <a:rPr lang="pt-BR" sz="3200" dirty="0">
                <a:latin typeface="Calibri" panose="020F0502020204030204" pitchFamily="34" charset="0"/>
                <a:cs typeface="Calibri" panose="020F0502020204030204" pitchFamily="34" charset="0"/>
              </a:rPr>
              <a:t> Moreira – Médico residente, IOG.</a:t>
            </a:r>
          </a:p>
          <a:p>
            <a:r>
              <a:rPr lang="pt-BR" sz="3200" dirty="0" err="1">
                <a:latin typeface="Calibri" panose="020F0502020204030204" pitchFamily="34" charset="0"/>
                <a:cs typeface="Calibri" panose="020F0502020204030204" pitchFamily="34" charset="0"/>
              </a:rPr>
              <a:t>Karllos</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Adryano</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Priscinotte</a:t>
            </a:r>
            <a:r>
              <a:rPr lang="pt-BR" sz="3200" dirty="0">
                <a:latin typeface="Calibri" panose="020F0502020204030204" pitchFamily="34" charset="0"/>
                <a:cs typeface="Calibri" panose="020F0502020204030204" pitchFamily="34" charset="0"/>
              </a:rPr>
              <a:t> Rodrigues Lima–Médico especialista</a:t>
            </a:r>
          </a:p>
          <a:p>
            <a:r>
              <a:rPr lang="pt-BR" sz="3200" dirty="0">
                <a:latin typeface="Calibri" panose="020F0502020204030204" pitchFamily="34" charset="0"/>
                <a:cs typeface="Calibri" panose="020F0502020204030204" pitchFamily="34" charset="0"/>
              </a:rPr>
              <a:t>Francisco Cavalcante Ramiro – Médico chefe do serviço de quadril e trauma - IOG</a:t>
            </a:r>
          </a:p>
          <a:p>
            <a:endParaRPr lang="pt-BR" sz="3200" dirty="0"/>
          </a:p>
        </p:txBody>
      </p:sp>
      <p:sp>
        <p:nvSpPr>
          <p:cNvPr id="5" name="Retângulo 4">
            <a:extLst>
              <a:ext uri="{FF2B5EF4-FFF2-40B4-BE49-F238E27FC236}">
                <a16:creationId xmlns:a16="http://schemas.microsoft.com/office/drawing/2014/main" xmlns="" id="{3007A07D-72E4-76F5-FAC4-1A20576BB004}"/>
              </a:ext>
            </a:extLst>
          </p:cNvPr>
          <p:cNvSpPr/>
          <p:nvPr/>
        </p:nvSpPr>
        <p:spPr>
          <a:xfrm>
            <a:off x="460375" y="9243602"/>
            <a:ext cx="28340050" cy="1569660"/>
          </a:xfrm>
          <a:prstGeom prst="rect">
            <a:avLst/>
          </a:prstGeom>
          <a:solidFill>
            <a:schemeClr val="tx2">
              <a:lumMod val="25000"/>
              <a:lumOff val="75000"/>
            </a:schemeClr>
          </a:solidFill>
          <a:ln>
            <a:solidFill>
              <a:schemeClr val="tx1"/>
            </a:solidFill>
          </a:ln>
        </p:spPr>
        <p:txBody>
          <a:bodyPr wrap="square">
            <a:spAutoFit/>
          </a:bodyPr>
          <a:lstStyle/>
          <a:p>
            <a:pPr algn="ctr"/>
            <a:r>
              <a:rPr lang="pt-BR" sz="4800" b="1" dirty="0">
                <a:latin typeface="Calibri" panose="020F0502020204030204" pitchFamily="34" charset="0"/>
                <a:cs typeface="Calibri" panose="020F0502020204030204" pitchFamily="34" charset="0"/>
              </a:rPr>
              <a:t>TRATAMENTO DE FRATURAS DIAFISÁRIAS BILATERAIS DE FÊMUR COM HASTE RETRÓGRAFADA: DESAFIOS CIRÚRGICOS E EVOLUÇÃO FUNCIONAL EM UM CASO DE TRAUMA DE ALTA ENERGIA</a:t>
            </a:r>
          </a:p>
        </p:txBody>
      </p:sp>
      <p:sp>
        <p:nvSpPr>
          <p:cNvPr id="6" name="CaixaDeTexto 5">
            <a:extLst>
              <a:ext uri="{FF2B5EF4-FFF2-40B4-BE49-F238E27FC236}">
                <a16:creationId xmlns:a16="http://schemas.microsoft.com/office/drawing/2014/main" xmlns="" id="{A935B1B4-F2EF-E3D8-41DB-69B005E99028}"/>
              </a:ext>
            </a:extLst>
          </p:cNvPr>
          <p:cNvSpPr txBox="1"/>
          <p:nvPr/>
        </p:nvSpPr>
        <p:spPr>
          <a:xfrm>
            <a:off x="2997200" y="4578694"/>
            <a:ext cx="1925527"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Instituição</a:t>
            </a:r>
          </a:p>
        </p:txBody>
      </p:sp>
      <p:sp>
        <p:nvSpPr>
          <p:cNvPr id="8" name="CaixaDeTexto 7">
            <a:extLst>
              <a:ext uri="{FF2B5EF4-FFF2-40B4-BE49-F238E27FC236}">
                <a16:creationId xmlns:a16="http://schemas.microsoft.com/office/drawing/2014/main" xmlns="" id="{790DF04B-0EA8-686F-EEE1-656E54E2771F}"/>
              </a:ext>
            </a:extLst>
          </p:cNvPr>
          <p:cNvSpPr txBox="1"/>
          <p:nvPr/>
        </p:nvSpPr>
        <p:spPr>
          <a:xfrm>
            <a:off x="1145093" y="16893291"/>
            <a:ext cx="12977306" cy="1323439"/>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Relatar um caso de fratura </a:t>
            </a:r>
            <a:r>
              <a:rPr lang="pt-BR" sz="4000" dirty="0">
                <a:latin typeface="Calibri" panose="020F0502020204030204" pitchFamily="34" charset="0"/>
                <a:ea typeface="Times New Roman" panose="02020603050405020304" pitchFamily="18" charset="0"/>
                <a:cs typeface="Calibri" panose="020F0502020204030204" pitchFamily="34" charset="0"/>
              </a:rPr>
              <a:t>de fêmur bilateral trata com haste retrógrada simultaneamente </a:t>
            </a:r>
            <a:endParaRPr lang="pt-BR" sz="40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xmlns="" id="{A32E23BE-436F-032A-622B-A66EAF16BD5C}"/>
              </a:ext>
            </a:extLst>
          </p:cNvPr>
          <p:cNvSpPr txBox="1"/>
          <p:nvPr/>
        </p:nvSpPr>
        <p:spPr>
          <a:xfrm>
            <a:off x="1371600" y="10887037"/>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xmlns="" id="{6017FC5B-1552-BBE6-714F-03D2C1E15166}"/>
              </a:ext>
            </a:extLst>
          </p:cNvPr>
          <p:cNvSpPr txBox="1"/>
          <p:nvPr/>
        </p:nvSpPr>
        <p:spPr>
          <a:xfrm>
            <a:off x="1189634" y="19935723"/>
            <a:ext cx="12932765" cy="8597225"/>
          </a:xfrm>
          <a:prstGeom prst="rect">
            <a:avLst/>
          </a:prstGeom>
          <a:noFill/>
        </p:spPr>
        <p:txBody>
          <a:bodyPr wrap="square" rtlCol="0">
            <a:spAutoFit/>
          </a:bodyPr>
          <a:lstStyle/>
          <a:p>
            <a:pPr indent="449580" algn="just">
              <a:lnSpc>
                <a:spcPct val="115000"/>
              </a:lnSpc>
              <a:spcAft>
                <a:spcPts val="800"/>
              </a:spcAft>
            </a:pPr>
            <a:r>
              <a:rPr lang="pt-BR" sz="4000" kern="100" dirty="0">
                <a:effectLst/>
                <a:latin typeface="Calibri" panose="020F0502020204030204" pitchFamily="34" charset="0"/>
                <a:ea typeface="Aptos" panose="020B0004020202020204" pitchFamily="34" charset="0"/>
                <a:cs typeface="Calibri" panose="020F0502020204030204" pitchFamily="34" charset="0"/>
              </a:rPr>
              <a:t>Este relato apresenta um paciente masculino, 19 anos, com fraturas </a:t>
            </a:r>
            <a:r>
              <a:rPr lang="pt-BR" sz="4000" kern="100" dirty="0" err="1">
                <a:effectLst/>
                <a:latin typeface="Calibri" panose="020F0502020204030204" pitchFamily="34" charset="0"/>
                <a:ea typeface="Aptos" panose="020B0004020202020204" pitchFamily="34" charset="0"/>
                <a:cs typeface="Calibri" panose="020F0502020204030204" pitchFamily="34" charset="0"/>
              </a:rPr>
              <a:t>diafisárias</a:t>
            </a:r>
            <a:r>
              <a:rPr lang="pt-BR" sz="4000" kern="100" dirty="0">
                <a:effectLst/>
                <a:latin typeface="Calibri" panose="020F0502020204030204" pitchFamily="34" charset="0"/>
                <a:ea typeface="Aptos" panose="020B0004020202020204" pitchFamily="34" charset="0"/>
                <a:cs typeface="Calibri" panose="020F0502020204030204" pitchFamily="34" charset="0"/>
              </a:rPr>
              <a:t> bilaterais do fêmur (AO 32A3), expostas, inicialmente submetido a fixação externa bilateral como medida de controle de danos. Posteriormente, realizou-se a fixação intramedular retrógrada bilateral, com apoio de coxim para posicionamento adequado e utilização dos pinos do fixador como joystick para redução. As hastes foram implantadas com bloqueios proximais e distais. A reabilitação precoce foi possível, com início da marcha sem auxílio após três semanas, e o paciente evoluiu para marcha normal e ausência de sintomas.</a:t>
            </a:r>
          </a:p>
          <a:p>
            <a:pPr algn="just"/>
            <a:endParaRPr lang="pt-BR" sz="40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xmlns="" id="{719ECD29-8E79-6688-896A-4EAA229BF9D3}"/>
              </a:ext>
            </a:extLst>
          </p:cNvPr>
          <p:cNvSpPr txBox="1"/>
          <p:nvPr/>
        </p:nvSpPr>
        <p:spPr>
          <a:xfrm>
            <a:off x="1143309" y="19072167"/>
            <a:ext cx="307365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6" name="CaixaDeTexto 15">
            <a:extLst>
              <a:ext uri="{FF2B5EF4-FFF2-40B4-BE49-F238E27FC236}">
                <a16:creationId xmlns:a16="http://schemas.microsoft.com/office/drawing/2014/main" xmlns="" id="{A826B188-9A62-BD2B-FD17-AF4A01CDC365}"/>
              </a:ext>
            </a:extLst>
          </p:cNvPr>
          <p:cNvSpPr txBox="1"/>
          <p:nvPr/>
        </p:nvSpPr>
        <p:spPr>
          <a:xfrm>
            <a:off x="1194738" y="28409927"/>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xmlns="" id="{C9801DE1-BE9C-91B4-8E6A-5E2F98EA3E2B}"/>
              </a:ext>
            </a:extLst>
          </p:cNvPr>
          <p:cNvSpPr txBox="1"/>
          <p:nvPr/>
        </p:nvSpPr>
        <p:spPr>
          <a:xfrm>
            <a:off x="15228929" y="18165349"/>
            <a:ext cx="12541504" cy="8094524"/>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A literatura corrobora os achados deste caso, indicando que a técnica intramedular retrógrada oferece um perfil de complicações aceitável e resultados funcionais satisfatórios, mesmo em casos bilaterais (T. A. et al., 2019; M. L. et al., 2021). Contudo, ressalta-se a necessidade de planejamento rigoroso e acompanhamento contínuo para otimizar a recuperação funcional. Meta-análise recente reforça a eficácia e segurança dessa abordagem em comparação com outras opções cirúrgicas (R. P. et al., 2022).</a:t>
            </a:r>
          </a:p>
          <a:p>
            <a:pPr algn="just"/>
            <a:r>
              <a:rPr lang="pt-BR" sz="3200" dirty="0"/>
              <a:t/>
            </a:r>
            <a:br>
              <a:rPr lang="pt-BR" sz="3200" dirty="0"/>
            </a:br>
            <a:endParaRPr lang="pt-BR" sz="3200" dirty="0"/>
          </a:p>
          <a:p>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xmlns="" id="{B7AD82AB-87AF-5708-26D4-3AB73CB17AE3}"/>
              </a:ext>
            </a:extLst>
          </p:cNvPr>
          <p:cNvSpPr txBox="1"/>
          <p:nvPr/>
        </p:nvSpPr>
        <p:spPr>
          <a:xfrm>
            <a:off x="15228930" y="17360912"/>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xmlns="" id="{D70C7F32-77F2-4AA0-D017-04EBA42F3AC4}"/>
              </a:ext>
            </a:extLst>
          </p:cNvPr>
          <p:cNvSpPr txBox="1"/>
          <p:nvPr/>
        </p:nvSpPr>
        <p:spPr>
          <a:xfrm>
            <a:off x="15228930" y="26118737"/>
            <a:ext cx="12541503" cy="5262979"/>
          </a:xfrm>
          <a:prstGeom prst="rect">
            <a:avLst/>
          </a:prstGeom>
          <a:noFill/>
        </p:spPr>
        <p:txBody>
          <a:bodyPr wrap="square" rtlCol="0">
            <a:spAutoFit/>
          </a:bodyPr>
          <a:lstStyle/>
          <a:p>
            <a:pPr algn="just"/>
            <a:r>
              <a:rPr lang="pt-BR" sz="4000" kern="100" dirty="0">
                <a:effectLst/>
                <a:latin typeface="Calibri" panose="020F0502020204030204" pitchFamily="34" charset="0"/>
                <a:ea typeface="Aptos" panose="020B0004020202020204" pitchFamily="34" charset="0"/>
                <a:cs typeface="Calibri" panose="020F0502020204030204" pitchFamily="34" charset="0"/>
              </a:rPr>
              <a:t>A experiência cirúrgica relatada reafirma a viabilidade e a efetividade da fixação intramedular retrógrada em fraturas bilaterais do fêmur, ressaltando a importância de estratégias individualizadas no tratamento ortopédico contemporâneo.</a:t>
            </a:r>
          </a:p>
          <a:p>
            <a:pPr algn="just"/>
            <a:r>
              <a:rPr lang="pt-BR" sz="1800" dirty="0">
                <a:effectLst/>
                <a:latin typeface="Times New Roman" panose="02020603050405020304" pitchFamily="18" charset="0"/>
                <a:ea typeface="Times New Roman" panose="02020603050405020304" pitchFamily="18" charset="0"/>
              </a:rPr>
              <a:t>.</a:t>
            </a:r>
            <a:r>
              <a:rPr lang="pt-BR" sz="4000" dirty="0">
                <a:effectLst/>
              </a:rPr>
              <a:t> </a:t>
            </a:r>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xmlns="" id="{B2BFC977-3492-1383-FA2E-5AFF9694BF8D}"/>
              </a:ext>
            </a:extLst>
          </p:cNvPr>
          <p:cNvSpPr txBox="1"/>
          <p:nvPr/>
        </p:nvSpPr>
        <p:spPr>
          <a:xfrm>
            <a:off x="15228930" y="25236324"/>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xmlns="" id="{11AC0074-C1C8-4018-D601-2CB479214EDE}"/>
              </a:ext>
            </a:extLst>
          </p:cNvPr>
          <p:cNvSpPr txBox="1"/>
          <p:nvPr/>
        </p:nvSpPr>
        <p:spPr>
          <a:xfrm>
            <a:off x="15228930" y="31276393"/>
            <a:ext cx="12541503" cy="8325356"/>
          </a:xfrm>
          <a:prstGeom prst="rect">
            <a:avLst/>
          </a:prstGeom>
          <a:noFill/>
        </p:spPr>
        <p:txBody>
          <a:bodyPr wrap="square" rtlCol="0">
            <a:spAutoFit/>
          </a:bodyPr>
          <a:lstStyle/>
          <a:p>
            <a:pPr algn="just">
              <a:lnSpc>
                <a:spcPct val="115000"/>
              </a:lnSpc>
              <a:spcAft>
                <a:spcPts val="1000"/>
              </a:spcAft>
            </a:pPr>
            <a:r>
              <a:rPr lang="pt-BR" sz="4000" dirty="0">
                <a:effectLst/>
                <a:latin typeface="Calibri" panose="020F0502020204030204" pitchFamily="34" charset="0"/>
                <a:ea typeface="Times New Roman" panose="02020603050405020304" pitchFamily="18" charset="0"/>
                <a:cs typeface="Calibri" panose="020F0502020204030204" pitchFamily="34" charset="0"/>
              </a:rPr>
              <a:t>TAVARES, A. L. et al. Tratamento das fraturas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diafisárias</a:t>
            </a:r>
            <a:r>
              <a:rPr lang="pt-BR" sz="4000" dirty="0">
                <a:effectLst/>
                <a:latin typeface="Calibri" panose="020F0502020204030204" pitchFamily="34" charset="0"/>
                <a:ea typeface="Times New Roman" panose="02020603050405020304" pitchFamily="18" charset="0"/>
                <a:cs typeface="Calibri" panose="020F0502020204030204" pitchFamily="34" charset="0"/>
              </a:rPr>
              <a:t> bilaterais do fêmur com haste intramedular retrógrada: uma análise retrospectiva. Revista Brasileira de Ortopedia, São Paulo, v. 54,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n</a:t>
            </a:r>
            <a:r>
              <a:rPr lang="pt-BR" sz="4000" dirty="0">
                <a:effectLst/>
                <a:latin typeface="Calibri" panose="020F0502020204030204" pitchFamily="34" charset="0"/>
                <a:ea typeface="Times New Roman" panose="02020603050405020304" pitchFamily="18" charset="0"/>
                <a:cs typeface="Calibri" panose="020F0502020204030204" pitchFamily="34" charset="0"/>
              </a:rPr>
              <a:t>. 3, p. 290–296, 2019.</a:t>
            </a:r>
          </a:p>
          <a:p>
            <a:pPr algn="just">
              <a:lnSpc>
                <a:spcPct val="115000"/>
              </a:lnSpc>
              <a:spcAft>
                <a:spcPts val="1000"/>
              </a:spcAft>
            </a:pPr>
            <a:endParaRPr lang="pt-BR" sz="40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spcAft>
                <a:spcPts val="1000"/>
              </a:spcAft>
            </a:pPr>
            <a:r>
              <a:rPr lang="pt-BR" sz="4000" dirty="0">
                <a:effectLst/>
                <a:latin typeface="Calibri" panose="020F0502020204030204" pitchFamily="34" charset="0"/>
                <a:ea typeface="Times New Roman" panose="02020603050405020304" pitchFamily="18" charset="0"/>
                <a:cs typeface="Calibri" panose="020F0502020204030204" pitchFamily="34" charset="0"/>
              </a:rPr>
              <a:t>MOURA, L. M. et al. Resultados funcionais da fixação intramedular retrógrada em fraturas femorais bilaterais: estudo multicêntrico. Acta Ortopédica Brasileira, São Paulo, v. 29,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n</a:t>
            </a:r>
            <a:r>
              <a:rPr lang="pt-BR" sz="4000" dirty="0">
                <a:effectLst/>
                <a:latin typeface="Calibri" panose="020F0502020204030204" pitchFamily="34" charset="0"/>
                <a:ea typeface="Times New Roman" panose="02020603050405020304" pitchFamily="18" charset="0"/>
                <a:cs typeface="Calibri" panose="020F0502020204030204" pitchFamily="34" charset="0"/>
              </a:rPr>
              <a:t>. 2, p. 85–90, 2021.</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xmlns="" id="{8A7BD139-0A03-BF1D-EB75-D7E215E276C8}"/>
              </a:ext>
            </a:extLst>
          </p:cNvPr>
          <p:cNvSpPr txBox="1"/>
          <p:nvPr/>
        </p:nvSpPr>
        <p:spPr>
          <a:xfrm>
            <a:off x="15228930" y="30471956"/>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sp>
        <p:nvSpPr>
          <p:cNvPr id="2" name="AutoShape 2" descr="Instituto Ortopédico de Goiâ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8" name="Picture 17"/>
          <p:cNvPicPr>
            <a:picLocks noChangeAspect="1"/>
          </p:cNvPicPr>
          <p:nvPr/>
        </p:nvPicPr>
        <p:blipFill>
          <a:blip r:embed="R8ebaab3945f14dc7"/>
          <a:stretch>
            <a:fillRect/>
          </a:stretch>
        </p:blipFill>
        <p:spPr>
          <a:xfrm>
            <a:off x="2372349" y="5331027"/>
            <a:ext cx="3075970" cy="2274568"/>
          </a:xfrm>
          <a:prstGeom prst="rect">
            <a:avLst/>
          </a:prstGeom>
        </p:spPr>
      </p:pic>
      <p:sp>
        <p:nvSpPr>
          <p:cNvPr id="32" name="CaixaDeTexto 10">
            <a:extLst>
              <a:ext uri="{FF2B5EF4-FFF2-40B4-BE49-F238E27FC236}">
                <a16:creationId xmlns:a16="http://schemas.microsoft.com/office/drawing/2014/main" xmlns="" id="{A32E23BE-436F-032A-622B-A66EAF16BD5C}"/>
              </a:ext>
            </a:extLst>
          </p:cNvPr>
          <p:cNvSpPr txBox="1"/>
          <p:nvPr/>
        </p:nvSpPr>
        <p:spPr>
          <a:xfrm>
            <a:off x="1371600" y="16029735"/>
            <a:ext cx="2365428"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Objetivos</a:t>
            </a:r>
          </a:p>
        </p:txBody>
      </p:sp>
      <p:sp>
        <p:nvSpPr>
          <p:cNvPr id="33" name="CaixaDeTexto 7">
            <a:extLst>
              <a:ext uri="{FF2B5EF4-FFF2-40B4-BE49-F238E27FC236}">
                <a16:creationId xmlns:a16="http://schemas.microsoft.com/office/drawing/2014/main" xmlns="" id="{790DF04B-0EA8-686F-EEE1-656E54E2771F}"/>
              </a:ext>
            </a:extLst>
          </p:cNvPr>
          <p:cNvSpPr txBox="1"/>
          <p:nvPr/>
        </p:nvSpPr>
        <p:spPr>
          <a:xfrm>
            <a:off x="1189438" y="11398127"/>
            <a:ext cx="12932961" cy="5016758"/>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As fraturas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diafisárias</a:t>
            </a:r>
            <a:r>
              <a:rPr lang="pt-BR" sz="4000" dirty="0">
                <a:effectLst/>
                <a:latin typeface="Calibri" panose="020F0502020204030204" pitchFamily="34" charset="0"/>
                <a:ea typeface="Times New Roman" panose="02020603050405020304" pitchFamily="18" charset="0"/>
                <a:cs typeface="Calibri" panose="020F0502020204030204" pitchFamily="34" charset="0"/>
              </a:rPr>
              <a:t> bilaterais do fêmur representam lesões ortopédicas complexas, comumente associadas a traumas de alta energia em pacientes jovens, como colisões automobilísticas. A condução terapêutica desses casos é desafiadora, dado o potencial para complicações sistêmicas e dificuldades funcionais decorrentes da simultaneidade das lesões.</a:t>
            </a:r>
          </a:p>
          <a:p>
            <a:pPr algn="just"/>
            <a:endParaRPr lang="pt-BR" sz="4000" dirty="0">
              <a:latin typeface="Calibri" panose="020F0502020204030204" pitchFamily="34" charset="0"/>
              <a:cs typeface="Calibri" panose="020F0502020204030204" pitchFamily="34" charset="0"/>
            </a:endParaRPr>
          </a:p>
        </p:txBody>
      </p:sp>
      <p:pic>
        <p:nvPicPr>
          <p:cNvPr id="10" name="Picture 7">
            <a:extLst>
              <a:ext uri="{FF2B5EF4-FFF2-40B4-BE49-F238E27FC236}">
                <a16:creationId xmlns:a16="http://schemas.microsoft.com/office/drawing/2014/main" xmlns="" id="{DD7769AC-AD22-D817-3BD9-223A7819A030}"/>
              </a:ext>
            </a:extLst>
          </p:cNvPr>
          <p:cNvPicPr>
            <a:picLocks noChangeAspect="1" noChangeArrowheads="1"/>
          </p:cNvPicPr>
          <p:nvPr/>
        </p:nvPicPr>
        <p:blipFill>
          <a:blip r:embed="Rec3aad8df83a4c23"/>
          <a:srcRect l="44666" t="25625" r="37215" b="15913"/>
          <a:stretch>
            <a:fillRect/>
          </a:stretch>
        </p:blipFill>
        <p:spPr bwMode="auto">
          <a:xfrm>
            <a:off x="213031" y="29399506"/>
            <a:ext cx="3028338" cy="5493434"/>
          </a:xfrm>
          <a:prstGeom prst="rect">
            <a:avLst/>
          </a:prstGeom>
          <a:noFill/>
          <a:ln w="9525">
            <a:noFill/>
            <a:miter lim="800000"/>
            <a:headEnd/>
            <a:tailEnd/>
          </a:ln>
          <a:effectLst/>
        </p:spPr>
      </p:pic>
      <p:pic>
        <p:nvPicPr>
          <p:cNvPr id="14" name="Picture 8">
            <a:extLst>
              <a:ext uri="{FF2B5EF4-FFF2-40B4-BE49-F238E27FC236}">
                <a16:creationId xmlns:a16="http://schemas.microsoft.com/office/drawing/2014/main" xmlns="" id="{5EBC71AC-9313-226C-18BC-DCCAD986D4FC}"/>
              </a:ext>
            </a:extLst>
          </p:cNvPr>
          <p:cNvPicPr>
            <a:picLocks noChangeAspect="1" noChangeArrowheads="1"/>
          </p:cNvPicPr>
          <p:nvPr/>
        </p:nvPicPr>
        <p:blipFill>
          <a:blip r:embed="R30d0808d71f54c20"/>
          <a:srcRect l="47248" t="26539" r="38047" b="15961"/>
          <a:stretch>
            <a:fillRect/>
          </a:stretch>
        </p:blipFill>
        <p:spPr bwMode="auto">
          <a:xfrm>
            <a:off x="3265303" y="29368173"/>
            <a:ext cx="2504050" cy="5505228"/>
          </a:xfrm>
          <a:prstGeom prst="rect">
            <a:avLst/>
          </a:prstGeom>
          <a:noFill/>
          <a:ln w="9525">
            <a:noFill/>
            <a:miter lim="800000"/>
            <a:headEnd/>
            <a:tailEnd/>
          </a:ln>
          <a:effectLst/>
        </p:spPr>
      </p:pic>
      <p:pic>
        <p:nvPicPr>
          <p:cNvPr id="17" name="Picture 9">
            <a:extLst>
              <a:ext uri="{FF2B5EF4-FFF2-40B4-BE49-F238E27FC236}">
                <a16:creationId xmlns:a16="http://schemas.microsoft.com/office/drawing/2014/main" xmlns="" id="{9F2D303B-9D5C-D8D9-23FF-F3264A32073A}"/>
              </a:ext>
            </a:extLst>
          </p:cNvPr>
          <p:cNvPicPr>
            <a:picLocks noChangeAspect="1" noChangeArrowheads="1"/>
          </p:cNvPicPr>
          <p:nvPr/>
        </p:nvPicPr>
        <p:blipFill>
          <a:blip r:embed="Ra912f5db6f5c48e5"/>
          <a:srcRect l="48630" t="26010" r="32521" b="19567"/>
          <a:stretch>
            <a:fillRect/>
          </a:stretch>
        </p:blipFill>
        <p:spPr bwMode="auto">
          <a:xfrm>
            <a:off x="5741246" y="29323695"/>
            <a:ext cx="3418688" cy="5549706"/>
          </a:xfrm>
          <a:prstGeom prst="rect">
            <a:avLst/>
          </a:prstGeom>
          <a:noFill/>
          <a:ln w="9525">
            <a:noFill/>
            <a:miter lim="800000"/>
            <a:headEnd/>
            <a:tailEnd/>
          </a:ln>
          <a:effectLst/>
        </p:spPr>
      </p:pic>
      <p:pic>
        <p:nvPicPr>
          <p:cNvPr id="19" name="Picture 10">
            <a:extLst>
              <a:ext uri="{FF2B5EF4-FFF2-40B4-BE49-F238E27FC236}">
                <a16:creationId xmlns:a16="http://schemas.microsoft.com/office/drawing/2014/main" xmlns="" id="{250E1812-EB98-316C-3CA9-F5058D48B1C9}"/>
              </a:ext>
            </a:extLst>
          </p:cNvPr>
          <p:cNvPicPr>
            <a:picLocks noChangeAspect="1" noChangeArrowheads="1"/>
          </p:cNvPicPr>
          <p:nvPr/>
        </p:nvPicPr>
        <p:blipFill>
          <a:blip r:embed="Ra24bd1701e7747c5"/>
          <a:srcRect l="46937" t="26010" r="35548" b="20913"/>
          <a:stretch>
            <a:fillRect/>
          </a:stretch>
        </p:blipFill>
        <p:spPr bwMode="auto">
          <a:xfrm>
            <a:off x="9159934" y="29300966"/>
            <a:ext cx="3257437" cy="5549705"/>
          </a:xfrm>
          <a:prstGeom prst="rect">
            <a:avLst/>
          </a:prstGeom>
          <a:noFill/>
          <a:ln w="9525">
            <a:noFill/>
            <a:miter lim="800000"/>
            <a:headEnd/>
            <a:tailEnd/>
          </a:ln>
          <a:effectLst/>
        </p:spPr>
      </p:pic>
      <p:pic>
        <p:nvPicPr>
          <p:cNvPr id="22" name="Picture 2">
            <a:extLst>
              <a:ext uri="{FF2B5EF4-FFF2-40B4-BE49-F238E27FC236}">
                <a16:creationId xmlns:a16="http://schemas.microsoft.com/office/drawing/2014/main" xmlns="" id="{869D82C9-235E-2E8C-7760-14C05880378A}"/>
              </a:ext>
            </a:extLst>
          </p:cNvPr>
          <p:cNvPicPr>
            <a:picLocks noChangeAspect="1" noChangeArrowheads="1"/>
          </p:cNvPicPr>
          <p:nvPr/>
        </p:nvPicPr>
        <p:blipFill>
          <a:blip r:embed="R34ba1001d2094ac5"/>
          <a:srcRect l="48638" t="26539" r="38912" b="15178"/>
          <a:stretch>
            <a:fillRect/>
          </a:stretch>
        </p:blipFill>
        <p:spPr bwMode="auto">
          <a:xfrm>
            <a:off x="15420230" y="11118302"/>
            <a:ext cx="2067951" cy="5442853"/>
          </a:xfrm>
          <a:prstGeom prst="rect">
            <a:avLst/>
          </a:prstGeom>
          <a:noFill/>
          <a:ln w="9525">
            <a:noFill/>
            <a:miter lim="800000"/>
            <a:headEnd/>
            <a:tailEnd/>
          </a:ln>
          <a:effectLst/>
        </p:spPr>
      </p:pic>
      <p:pic>
        <p:nvPicPr>
          <p:cNvPr id="23" name="Picture 3">
            <a:extLst>
              <a:ext uri="{FF2B5EF4-FFF2-40B4-BE49-F238E27FC236}">
                <a16:creationId xmlns:a16="http://schemas.microsoft.com/office/drawing/2014/main" xmlns="" id="{E07A2213-865A-C9CF-2FC4-0D6B123E1BCA}"/>
              </a:ext>
            </a:extLst>
          </p:cNvPr>
          <p:cNvPicPr>
            <a:picLocks noChangeAspect="1" noChangeArrowheads="1"/>
          </p:cNvPicPr>
          <p:nvPr/>
        </p:nvPicPr>
        <p:blipFill>
          <a:blip r:embed="R3df963a031694935"/>
          <a:srcRect l="48018" t="25817" r="41630" b="15721"/>
          <a:stretch>
            <a:fillRect/>
          </a:stretch>
        </p:blipFill>
        <p:spPr bwMode="auto">
          <a:xfrm>
            <a:off x="17553295" y="11102101"/>
            <a:ext cx="1716258" cy="5449189"/>
          </a:xfrm>
          <a:prstGeom prst="rect">
            <a:avLst/>
          </a:prstGeom>
          <a:noFill/>
          <a:ln w="9525">
            <a:noFill/>
            <a:miter lim="800000"/>
            <a:headEnd/>
            <a:tailEnd/>
          </a:ln>
          <a:effectLst/>
        </p:spPr>
      </p:pic>
      <p:pic>
        <p:nvPicPr>
          <p:cNvPr id="28" name="Picture 7">
            <a:extLst>
              <a:ext uri="{FF2B5EF4-FFF2-40B4-BE49-F238E27FC236}">
                <a16:creationId xmlns:a16="http://schemas.microsoft.com/office/drawing/2014/main" xmlns="" id="{177F38AC-913F-264D-7FA9-AB4DB9CCC327}"/>
              </a:ext>
            </a:extLst>
          </p:cNvPr>
          <p:cNvPicPr>
            <a:picLocks noChangeAspect="1" noChangeArrowheads="1"/>
          </p:cNvPicPr>
          <p:nvPr/>
        </p:nvPicPr>
        <p:blipFill>
          <a:blip r:embed="Rea88c3b675a44f93"/>
          <a:srcRect l="45315" t="26587" r="42467" b="18990"/>
          <a:stretch>
            <a:fillRect/>
          </a:stretch>
        </p:blipFill>
        <p:spPr bwMode="auto">
          <a:xfrm>
            <a:off x="19334667" y="11085462"/>
            <a:ext cx="2142937" cy="5366827"/>
          </a:xfrm>
          <a:prstGeom prst="rect">
            <a:avLst/>
          </a:prstGeom>
          <a:noFill/>
          <a:ln w="9525">
            <a:noFill/>
            <a:miter lim="800000"/>
            <a:headEnd/>
            <a:tailEnd/>
          </a:ln>
          <a:effectLst/>
        </p:spPr>
      </p:pic>
      <p:pic>
        <p:nvPicPr>
          <p:cNvPr id="29" name="Picture 5">
            <a:extLst>
              <a:ext uri="{FF2B5EF4-FFF2-40B4-BE49-F238E27FC236}">
                <a16:creationId xmlns:a16="http://schemas.microsoft.com/office/drawing/2014/main" xmlns="" id="{AB0DBD8A-2627-300D-7999-D466031C78A4}"/>
              </a:ext>
            </a:extLst>
          </p:cNvPr>
          <p:cNvPicPr>
            <a:picLocks noChangeAspect="1" noChangeArrowheads="1"/>
          </p:cNvPicPr>
          <p:nvPr/>
        </p:nvPicPr>
        <p:blipFill>
          <a:blip r:embed="R731f7cf725444208"/>
          <a:srcRect l="44125" t="26010" r="41235" b="15529"/>
          <a:stretch>
            <a:fillRect/>
          </a:stretch>
        </p:blipFill>
        <p:spPr bwMode="auto">
          <a:xfrm>
            <a:off x="21542718" y="11058039"/>
            <a:ext cx="2415409" cy="5423096"/>
          </a:xfrm>
          <a:prstGeom prst="rect">
            <a:avLst/>
          </a:prstGeom>
          <a:noFill/>
          <a:ln w="9525">
            <a:noFill/>
            <a:miter lim="800000"/>
            <a:headEnd/>
            <a:tailEnd/>
          </a:ln>
          <a:effectLst/>
        </p:spPr>
      </p:pic>
      <p:pic>
        <p:nvPicPr>
          <p:cNvPr id="30" name="Picture 4">
            <a:extLst>
              <a:ext uri="{FF2B5EF4-FFF2-40B4-BE49-F238E27FC236}">
                <a16:creationId xmlns:a16="http://schemas.microsoft.com/office/drawing/2014/main" xmlns="" id="{6BE88C56-EA20-2527-94A9-E8AA28C21707}"/>
              </a:ext>
            </a:extLst>
          </p:cNvPr>
          <p:cNvPicPr>
            <a:picLocks noChangeAspect="1" noChangeArrowheads="1"/>
          </p:cNvPicPr>
          <p:nvPr/>
        </p:nvPicPr>
        <p:blipFill>
          <a:blip r:embed="Rc2806e679f924a13"/>
          <a:srcRect l="46657" t="26394" r="43181" b="16490"/>
          <a:stretch>
            <a:fillRect/>
          </a:stretch>
        </p:blipFill>
        <p:spPr bwMode="auto">
          <a:xfrm>
            <a:off x="24023241" y="11085462"/>
            <a:ext cx="1716258" cy="5423095"/>
          </a:xfrm>
          <a:prstGeom prst="rect">
            <a:avLst/>
          </a:prstGeom>
          <a:noFill/>
          <a:ln w="9525">
            <a:noFill/>
            <a:miter lim="800000"/>
            <a:headEnd/>
            <a:tailEnd/>
          </a:ln>
          <a:effectLst/>
        </p:spPr>
      </p:pic>
      <p:pic>
        <p:nvPicPr>
          <p:cNvPr id="31" name="Picture 6">
            <a:extLst>
              <a:ext uri="{FF2B5EF4-FFF2-40B4-BE49-F238E27FC236}">
                <a16:creationId xmlns:a16="http://schemas.microsoft.com/office/drawing/2014/main" xmlns="" id="{252A1AFD-F149-0505-DAAC-0CFF286DFBFB}"/>
              </a:ext>
            </a:extLst>
          </p:cNvPr>
          <p:cNvPicPr>
            <a:picLocks noChangeAspect="1" noChangeArrowheads="1"/>
          </p:cNvPicPr>
          <p:nvPr/>
        </p:nvPicPr>
        <p:blipFill>
          <a:blip r:embed="Rc16a1257e1e84242"/>
          <a:srcRect l="50656" t="26299" r="38749" b="21302"/>
          <a:stretch>
            <a:fillRect/>
          </a:stretch>
        </p:blipFill>
        <p:spPr bwMode="auto">
          <a:xfrm>
            <a:off x="25809351" y="11058039"/>
            <a:ext cx="1961082" cy="5452404"/>
          </a:xfrm>
          <a:prstGeom prst="rect">
            <a:avLst/>
          </a:prstGeom>
          <a:noFill/>
          <a:ln w="9525">
            <a:noFill/>
            <a:miter lim="800000"/>
            <a:headEnd/>
            <a:tailEnd/>
          </a:ln>
          <a:effectLst/>
        </p:spPr>
      </p:pic>
    </p:spTree>
    <p:extLst>
      <p:ext uri="{BB962C8B-B14F-4D97-AF65-F5344CB8AC3E}">
        <p14:creationId xmlns:p14="http://schemas.microsoft.com/office/powerpoint/2010/main" val="3207035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7557c45d14dd4aad">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7b8b87ec967845dd">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166903" y="7182902"/>
            <a:ext cx="19626220" cy="2369880"/>
          </a:xfrm>
          <a:prstGeom prst="rect">
            <a:avLst/>
          </a:prstGeom>
          <a:noFill/>
        </p:spPr>
        <p:txBody>
          <a:bodyPr wrap="square" lIns="91440" tIns="45720" rIns="91440" bIns="45720" rtlCol="0" anchor="t">
            <a:spAutoFit/>
          </a:bodyPr>
          <a:lstStyle/>
          <a:p>
            <a:r>
              <a:rPr lang="pt-BR" sz="4000" dirty="0"/>
              <a:t>Autores:  </a:t>
            </a:r>
            <a:r>
              <a:rPr lang="pt-BR" sz="4000" dirty="0" err="1"/>
              <a:t>Antonio</a:t>
            </a:r>
            <a:r>
              <a:rPr lang="pt-BR" sz="4000" dirty="0"/>
              <a:t> Tufi Neder Filho; Lucas dos Santos Alcantara</a:t>
            </a:r>
          </a:p>
          <a:p>
            <a:endParaRPr lang="pt-BR" sz="3600" dirty="0"/>
          </a:p>
          <a:p>
            <a:r>
              <a:rPr lang="pt-BR" sz="3600" dirty="0"/>
              <a:t>Médicos especialistas em Ortopedia, Traumatologia e Cirurgia da Mão da Rede Mater Dei de Saúde em Belo Horizonte, Minas Gerais.</a:t>
            </a:r>
          </a:p>
        </p:txBody>
      </p:sp>
      <p:sp>
        <p:nvSpPr>
          <p:cNvPr id="5" name="Retângulo 4">
            <a:extLst>
              <a:ext uri="{FF2B5EF4-FFF2-40B4-BE49-F238E27FC236}">
                <a16:creationId xmlns:a16="http://schemas.microsoft.com/office/drawing/2014/main" id="{3007A07D-72E4-76F5-FAC4-1A20576BB004}"/>
              </a:ext>
            </a:extLst>
          </p:cNvPr>
          <p:cNvSpPr/>
          <p:nvPr/>
        </p:nvSpPr>
        <p:spPr>
          <a:xfrm>
            <a:off x="7824288" y="5515792"/>
            <a:ext cx="19819782" cy="1215717"/>
          </a:xfrm>
          <a:prstGeom prst="rect">
            <a:avLst/>
          </a:prstGeom>
          <a:noFill/>
          <a:ln>
            <a:noFill/>
          </a:ln>
        </p:spPr>
        <p:txBody>
          <a:bodyPr wrap="square" lIns="91440" tIns="45720" rIns="91440" bIns="45720" anchor="t">
            <a:spAutoFit/>
          </a:bodyPr>
          <a:lstStyle/>
          <a:p>
            <a:pPr algn="r"/>
            <a:r>
              <a:rPr lang="pt-BR" sz="7200" b="1" dirty="0">
                <a:ea typeface="+mn-lt"/>
                <a:cs typeface="+mn-lt"/>
              </a:rPr>
              <a:t>Por que retiramos a placa </a:t>
            </a:r>
            <a:r>
              <a:rPr lang="pt-BR" sz="7200" b="1" dirty="0" err="1">
                <a:ea typeface="+mn-lt"/>
                <a:cs typeface="+mn-lt"/>
              </a:rPr>
              <a:t>volar</a:t>
            </a:r>
            <a:r>
              <a:rPr lang="pt-BR" sz="7200" b="1" dirty="0">
                <a:ea typeface="+mn-lt"/>
                <a:cs typeface="+mn-lt"/>
              </a:rPr>
              <a:t> de rádio distal?</a:t>
            </a:r>
            <a:endParaRPr lang="pt-BR" sz="7200" b="1"/>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600" y="10059839"/>
            <a:ext cx="12444994" cy="19759255"/>
          </a:xfrm>
          <a:prstGeom prst="rect">
            <a:avLst/>
          </a:prstGeom>
          <a:noFill/>
        </p:spPr>
        <p:txBody>
          <a:bodyPr wrap="square" lIns="91440" tIns="45720" rIns="91440" bIns="45720" rtlCol="0" anchor="t">
            <a:spAutoFit/>
          </a:bodyPr>
          <a:lstStyle/>
          <a:p>
            <a:pPr algn="just"/>
            <a:r>
              <a:rPr lang="pt-BR" sz="4800" b="1" dirty="0">
                <a:ea typeface="+mn-lt"/>
                <a:cs typeface="+mn-lt"/>
              </a:rPr>
              <a:t>Introdução</a:t>
            </a:r>
          </a:p>
          <a:p>
            <a:pPr algn="just"/>
            <a:endParaRPr lang="pt-BR" sz="3600" dirty="0">
              <a:ea typeface="+mn-lt"/>
              <a:cs typeface="+mn-lt"/>
            </a:endParaRPr>
          </a:p>
          <a:p>
            <a:pPr algn="just"/>
            <a:r>
              <a:rPr lang="pt-BR" sz="4200" dirty="0">
                <a:ea typeface="+mn-lt"/>
                <a:cs typeface="+mn-lt"/>
              </a:rPr>
              <a:t>O uso de placas </a:t>
            </a:r>
            <a:r>
              <a:rPr lang="pt-BR" sz="4200" err="1">
                <a:ea typeface="+mn-lt"/>
                <a:cs typeface="+mn-lt"/>
              </a:rPr>
              <a:t>volares</a:t>
            </a:r>
            <a:r>
              <a:rPr lang="pt-BR" sz="4200" dirty="0">
                <a:ea typeface="+mn-lt"/>
                <a:cs typeface="+mn-lt"/>
              </a:rPr>
              <a:t> para o tratamento de fraturas do rádio distal é amplamente difundido. Contudo, a necessidade de remoção do material de síntese ainda gera controvérsias. Este estudo buscou identificar fatores que levaram à retirada das placas </a:t>
            </a:r>
            <a:r>
              <a:rPr lang="pt-BR" sz="4200" err="1">
                <a:ea typeface="+mn-lt"/>
                <a:cs typeface="+mn-lt"/>
              </a:rPr>
              <a:t>volares</a:t>
            </a:r>
            <a:r>
              <a:rPr lang="pt-BR" sz="4200" dirty="0">
                <a:ea typeface="+mn-lt"/>
                <a:cs typeface="+mn-lt"/>
              </a:rPr>
              <a:t> de rádio distal em uma coorte de pacientes atendidos por um mesmo cirurgião de mão na cidade de Belo Horizonte, Minas Gerais, Brasil.</a:t>
            </a:r>
            <a:endParaRPr lang="pt-BR" sz="4200" dirty="0"/>
          </a:p>
          <a:p>
            <a:pPr algn="just"/>
            <a:endParaRPr lang="pt-BR" sz="4800" dirty="0">
              <a:ea typeface="+mn-lt"/>
              <a:cs typeface="+mn-lt"/>
            </a:endParaRPr>
          </a:p>
          <a:p>
            <a:pPr algn="just"/>
            <a:r>
              <a:rPr lang="pt-BR" sz="4800" b="1" dirty="0">
                <a:ea typeface="+mn-lt"/>
                <a:cs typeface="+mn-lt"/>
              </a:rPr>
              <a:t>Objetivos</a:t>
            </a:r>
          </a:p>
          <a:p>
            <a:pPr algn="just"/>
            <a:endParaRPr lang="pt-BR" sz="3600" dirty="0">
              <a:ea typeface="+mn-lt"/>
              <a:cs typeface="+mn-lt"/>
            </a:endParaRPr>
          </a:p>
          <a:p>
            <a:pPr algn="just"/>
            <a:r>
              <a:rPr lang="pt-BR" sz="4200" dirty="0">
                <a:ea typeface="+mn-lt"/>
                <a:cs typeface="+mn-lt"/>
              </a:rPr>
              <a:t>Identificar as razões que resultam na remoção do implante, fornecendo uma visão mais clara sobre a frequência e outros aspectos relacionados a essa prática.</a:t>
            </a:r>
            <a:endParaRPr lang="pt-BR" sz="4200"/>
          </a:p>
          <a:p>
            <a:pPr algn="just"/>
            <a:endParaRPr lang="pt-BR" sz="4800" dirty="0">
              <a:ea typeface="+mn-lt"/>
              <a:cs typeface="+mn-lt"/>
            </a:endParaRPr>
          </a:p>
          <a:p>
            <a:pPr algn="just"/>
            <a:r>
              <a:rPr lang="pt-BR" sz="4800" b="1" dirty="0">
                <a:ea typeface="+mn-lt"/>
                <a:cs typeface="+mn-lt"/>
              </a:rPr>
              <a:t>Métodos</a:t>
            </a:r>
          </a:p>
          <a:p>
            <a:pPr algn="just"/>
            <a:endParaRPr lang="pt-BR" sz="3600" dirty="0">
              <a:ea typeface="+mn-lt"/>
              <a:cs typeface="+mn-lt"/>
            </a:endParaRPr>
          </a:p>
          <a:p>
            <a:pPr algn="just"/>
            <a:r>
              <a:rPr lang="pt-BR" sz="4200" dirty="0">
                <a:ea typeface="+mn-lt"/>
                <a:cs typeface="+mn-lt"/>
              </a:rPr>
              <a:t>Realizou-se um estudo retrospectivo através de revisão de prontuários eletrônicos de pacientes submetidos à retirada de placa </a:t>
            </a:r>
            <a:r>
              <a:rPr lang="pt-BR" sz="4200" dirty="0" err="1">
                <a:ea typeface="+mn-lt"/>
                <a:cs typeface="+mn-lt"/>
              </a:rPr>
              <a:t>volar</a:t>
            </a:r>
            <a:r>
              <a:rPr lang="pt-BR" sz="4200" dirty="0">
                <a:ea typeface="+mn-lt"/>
                <a:cs typeface="+mn-lt"/>
              </a:rPr>
              <a:t> de rádio distal entre novembro de 2014 e outubro de 2024. Foram analisados dados clínico-epidemiológicos, incluindo complicações relacionadas à fixação com placas e os motivos que levaram ao procedimento de retirada.</a:t>
            </a:r>
            <a:endParaRPr lang="pt-BR" sz="4200"/>
          </a:p>
          <a:p>
            <a:pPr algn="just"/>
            <a:endParaRPr lang="pt-BR" sz="4800" dirty="0">
              <a:ea typeface="+mn-lt"/>
              <a:cs typeface="+mn-lt"/>
            </a:endParaRPr>
          </a:p>
          <a:p>
            <a:pPr algn="just"/>
            <a:endParaRPr lang="pt-BR" sz="4800" dirty="0">
              <a:ea typeface="+mn-lt"/>
              <a:cs typeface="+mn-lt"/>
            </a:endParaRPr>
          </a:p>
        </p:txBody>
      </p:sp>
      <p:sp>
        <p:nvSpPr>
          <p:cNvPr id="18" name="CaixaDeTexto 17">
            <a:extLst>
              <a:ext uri="{FF2B5EF4-FFF2-40B4-BE49-F238E27FC236}">
                <a16:creationId xmlns:a16="http://schemas.microsoft.com/office/drawing/2014/main" id="{C80E4BF7-1A61-67B8-D636-C889A273C8A2}"/>
              </a:ext>
            </a:extLst>
          </p:cNvPr>
          <p:cNvSpPr txBox="1"/>
          <p:nvPr/>
        </p:nvSpPr>
        <p:spPr>
          <a:xfrm>
            <a:off x="14926114" y="10032616"/>
            <a:ext cx="12469381" cy="31485542"/>
          </a:xfrm>
          <a:prstGeom prst="rect">
            <a:avLst/>
          </a:prstGeom>
          <a:noFill/>
        </p:spPr>
        <p:txBody>
          <a:bodyPr wrap="square" lIns="91440" tIns="45720" rIns="91440" bIns="45720" rtlCol="0" anchor="t">
            <a:spAutoFit/>
          </a:bodyPr>
          <a:lstStyle/>
          <a:p>
            <a:pPr algn="just"/>
            <a:r>
              <a:rPr lang="pt-BR" sz="4800" b="1" dirty="0">
                <a:ea typeface="+mn-lt"/>
                <a:cs typeface="+mn-lt"/>
              </a:rPr>
              <a:t>Resultados</a:t>
            </a:r>
          </a:p>
          <a:p>
            <a:pPr algn="just"/>
            <a:endParaRPr lang="pt-BR" sz="3600" dirty="0">
              <a:ea typeface="+mn-lt"/>
              <a:cs typeface="+mn-lt"/>
            </a:endParaRPr>
          </a:p>
          <a:p>
            <a:pPr algn="just"/>
            <a:r>
              <a:rPr lang="pt-BR" sz="4200" dirty="0">
                <a:ea typeface="+mn-lt"/>
                <a:cs typeface="+mn-lt"/>
              </a:rPr>
              <a:t>Trinta e um pacientes foram submetidos a 32 retiradas. As principais razões incluíram dor persistente, limitação da amplitude de movimento, irritação de partes moles, perda de redução secundária e material de síntese protuberante. Outras causas não enquadradas como complicações incluíram desejo do paciente e realização da retirada de maneira oportuna secundariamente a outros procedimentos cirúrgicos no mesmo membro. O tempo médio entre a aplicação e a retirada das placas foi de 557 dias com mediana de 365 dias. Apenas um paciente teve uma complicação maior no pós-operatório.</a:t>
            </a:r>
            <a:endParaRPr lang="pt-BR" sz="4200"/>
          </a:p>
          <a:p>
            <a:pPr algn="just"/>
            <a:endParaRPr lang="pt-BR" sz="4800" dirty="0"/>
          </a:p>
          <a:p>
            <a:pPr algn="just"/>
            <a:r>
              <a:rPr lang="pt-BR" sz="4800" b="1" dirty="0">
                <a:ea typeface="+mn-lt"/>
                <a:cs typeface="+mn-lt"/>
              </a:rPr>
              <a:t>Discussão</a:t>
            </a:r>
            <a:endParaRPr lang="pt-BR" b="1" dirty="0">
              <a:ea typeface="+mn-lt"/>
              <a:cs typeface="+mn-lt"/>
            </a:endParaRPr>
          </a:p>
          <a:p>
            <a:pPr algn="just"/>
            <a:endParaRPr lang="pt-BR" sz="3600" dirty="0">
              <a:ea typeface="+mn-lt"/>
              <a:cs typeface="+mn-lt"/>
            </a:endParaRPr>
          </a:p>
          <a:p>
            <a:pPr algn="just"/>
            <a:r>
              <a:rPr lang="pt-BR" sz="4200" dirty="0">
                <a:ea typeface="+mn-lt"/>
                <a:cs typeface="+mn-lt"/>
              </a:rPr>
              <a:t>A retirada de placa é um procedimento comum e seguro, sendo frequentemente motivada por dor persistente, complicações mecânicas ou desejo do paciente.</a:t>
            </a:r>
            <a:endParaRPr lang="pt-BR" sz="4200"/>
          </a:p>
          <a:p>
            <a:pPr algn="just"/>
            <a:endParaRPr lang="pt-BR" sz="4800">
              <a:ea typeface="+mn-lt"/>
              <a:cs typeface="+mn-lt"/>
            </a:endParaRPr>
          </a:p>
          <a:p>
            <a:pPr algn="just"/>
            <a:r>
              <a:rPr lang="pt-BR" sz="4800" b="1" dirty="0">
                <a:ea typeface="+mn-lt"/>
                <a:cs typeface="+mn-lt"/>
              </a:rPr>
              <a:t>Conclusão</a:t>
            </a:r>
          </a:p>
          <a:p>
            <a:pPr algn="just"/>
            <a:endParaRPr lang="pt-BR" sz="3600" dirty="0">
              <a:ea typeface="+mn-lt"/>
              <a:cs typeface="+mn-lt"/>
            </a:endParaRPr>
          </a:p>
          <a:p>
            <a:pPr algn="just"/>
            <a:r>
              <a:rPr lang="pt-BR" sz="4200" dirty="0">
                <a:ea typeface="+mn-lt"/>
                <a:cs typeface="+mn-lt"/>
              </a:rPr>
              <a:t>Os achados destacam a importância de conhecer causas preveníveis de complicações associadas ao uso de placas anatômicas e adotar medidas que diminuam a necessidade de </a:t>
            </a:r>
            <a:r>
              <a:rPr lang="pt-BR" sz="4200" err="1">
                <a:ea typeface="+mn-lt"/>
                <a:cs typeface="+mn-lt"/>
              </a:rPr>
              <a:t>reabordagem</a:t>
            </a:r>
            <a:r>
              <a:rPr lang="pt-BR" sz="4200" dirty="0">
                <a:ea typeface="+mn-lt"/>
                <a:cs typeface="+mn-lt"/>
              </a:rPr>
              <a:t> cirúrgica.</a:t>
            </a:r>
            <a:endParaRPr lang="pt-BR" sz="4200"/>
          </a:p>
          <a:p>
            <a:pPr algn="just"/>
            <a:endParaRPr lang="pt-BR" sz="4800" b="1" dirty="0">
              <a:ea typeface="+mn-lt"/>
              <a:cs typeface="+mn-lt"/>
            </a:endParaRPr>
          </a:p>
          <a:p>
            <a:pPr algn="just"/>
            <a:r>
              <a:rPr lang="pt-BR" sz="3600" b="1" dirty="0">
                <a:ea typeface="+mn-lt"/>
                <a:cs typeface="+mn-lt"/>
              </a:rPr>
              <a:t>Referências</a:t>
            </a:r>
            <a:endParaRPr lang="pt-BR" sz="3600" b="1">
              <a:ea typeface="+mn-lt"/>
              <a:cs typeface="+mn-lt"/>
            </a:endParaRPr>
          </a:p>
          <a:p>
            <a:pPr algn="just"/>
            <a:endParaRPr lang="pt-BR" sz="3000" b="1" dirty="0">
              <a:ea typeface="+mn-lt"/>
              <a:cs typeface="+mn-lt"/>
            </a:endParaRPr>
          </a:p>
          <a:p>
            <a:pPr algn="just"/>
            <a:r>
              <a:rPr lang="pt-BR" sz="3000" dirty="0">
                <a:ea typeface="+mn-lt"/>
                <a:cs typeface="+mn-lt"/>
              </a:rPr>
              <a:t>ALTER, Todd H.; SANDROWSKI, Kristin; GALLANT, Gregory; et al. </a:t>
            </a:r>
            <a:r>
              <a:rPr lang="pt-BR" sz="3000" err="1">
                <a:ea typeface="+mn-lt"/>
                <a:cs typeface="+mn-lt"/>
              </a:rPr>
              <a:t>Complications</a:t>
            </a:r>
            <a:r>
              <a:rPr lang="pt-BR" sz="3000" dirty="0">
                <a:ea typeface="+mn-lt"/>
                <a:cs typeface="+mn-lt"/>
              </a:rPr>
              <a:t> </a:t>
            </a:r>
            <a:r>
              <a:rPr lang="pt-BR" sz="3000" err="1">
                <a:ea typeface="+mn-lt"/>
                <a:cs typeface="+mn-lt"/>
              </a:rPr>
              <a:t>of</a:t>
            </a:r>
            <a:r>
              <a:rPr lang="pt-BR" sz="3000" dirty="0">
                <a:ea typeface="+mn-lt"/>
                <a:cs typeface="+mn-lt"/>
              </a:rPr>
              <a:t> </a:t>
            </a:r>
            <a:r>
              <a:rPr lang="pt-BR" sz="3000" err="1">
                <a:ea typeface="+mn-lt"/>
                <a:cs typeface="+mn-lt"/>
              </a:rPr>
              <a:t>Volar</a:t>
            </a:r>
            <a:r>
              <a:rPr lang="pt-BR" sz="3000" dirty="0">
                <a:ea typeface="+mn-lt"/>
                <a:cs typeface="+mn-lt"/>
              </a:rPr>
              <a:t> </a:t>
            </a:r>
            <a:r>
              <a:rPr lang="pt-BR" sz="3000" err="1">
                <a:ea typeface="+mn-lt"/>
                <a:cs typeface="+mn-lt"/>
              </a:rPr>
              <a:t>Plating</a:t>
            </a:r>
            <a:r>
              <a:rPr lang="pt-BR" sz="3000" dirty="0">
                <a:ea typeface="+mn-lt"/>
                <a:cs typeface="+mn-lt"/>
              </a:rPr>
              <a:t> </a:t>
            </a:r>
            <a:r>
              <a:rPr lang="pt-BR" sz="3000" err="1">
                <a:ea typeface="+mn-lt"/>
                <a:cs typeface="+mn-lt"/>
              </a:rPr>
              <a:t>of</a:t>
            </a:r>
            <a:r>
              <a:rPr lang="pt-BR" sz="3000" dirty="0">
                <a:ea typeface="+mn-lt"/>
                <a:cs typeface="+mn-lt"/>
              </a:rPr>
              <a:t> Distal </a:t>
            </a:r>
            <a:r>
              <a:rPr lang="pt-BR" sz="3000" err="1">
                <a:ea typeface="+mn-lt"/>
                <a:cs typeface="+mn-lt"/>
              </a:rPr>
              <a:t>Radius</a:t>
            </a:r>
            <a:r>
              <a:rPr lang="pt-BR" sz="3000" dirty="0">
                <a:ea typeface="+mn-lt"/>
                <a:cs typeface="+mn-lt"/>
              </a:rPr>
              <a:t> </a:t>
            </a:r>
            <a:r>
              <a:rPr lang="pt-BR" sz="3000" err="1">
                <a:ea typeface="+mn-lt"/>
                <a:cs typeface="+mn-lt"/>
              </a:rPr>
              <a:t>Fractures</a:t>
            </a:r>
            <a:r>
              <a:rPr lang="pt-BR" sz="3000" dirty="0">
                <a:ea typeface="+mn-lt"/>
                <a:cs typeface="+mn-lt"/>
              </a:rPr>
              <a:t>: A </a:t>
            </a:r>
            <a:r>
              <a:rPr lang="pt-BR" sz="3000" err="1">
                <a:ea typeface="+mn-lt"/>
                <a:cs typeface="+mn-lt"/>
              </a:rPr>
              <a:t>Systematic</a:t>
            </a:r>
            <a:r>
              <a:rPr lang="pt-BR" sz="3000" dirty="0">
                <a:ea typeface="+mn-lt"/>
                <a:cs typeface="+mn-lt"/>
              </a:rPr>
              <a:t> Review. </a:t>
            </a:r>
            <a:r>
              <a:rPr lang="pt-BR" sz="3000" b="1" err="1">
                <a:ea typeface="+mn-lt"/>
                <a:cs typeface="+mn-lt"/>
              </a:rPr>
              <a:t>Journal</a:t>
            </a:r>
            <a:r>
              <a:rPr lang="pt-BR" sz="3000" b="1" dirty="0">
                <a:ea typeface="+mn-lt"/>
                <a:cs typeface="+mn-lt"/>
              </a:rPr>
              <a:t> </a:t>
            </a:r>
            <a:r>
              <a:rPr lang="pt-BR" sz="3000" b="1" err="1">
                <a:ea typeface="+mn-lt"/>
                <a:cs typeface="+mn-lt"/>
              </a:rPr>
              <a:t>of</a:t>
            </a:r>
            <a:r>
              <a:rPr lang="pt-BR" sz="3000" b="1" dirty="0">
                <a:ea typeface="+mn-lt"/>
                <a:cs typeface="+mn-lt"/>
              </a:rPr>
              <a:t> </a:t>
            </a:r>
            <a:r>
              <a:rPr lang="pt-BR" sz="3000" b="1" err="1">
                <a:ea typeface="+mn-lt"/>
                <a:cs typeface="+mn-lt"/>
              </a:rPr>
              <a:t>Wrist</a:t>
            </a:r>
            <a:r>
              <a:rPr lang="pt-BR" sz="3000" b="1" dirty="0">
                <a:ea typeface="+mn-lt"/>
                <a:cs typeface="+mn-lt"/>
              </a:rPr>
              <a:t> </a:t>
            </a:r>
            <a:r>
              <a:rPr lang="pt-BR" sz="3000" b="1" err="1">
                <a:ea typeface="+mn-lt"/>
                <a:cs typeface="+mn-lt"/>
              </a:rPr>
              <a:t>Surgery</a:t>
            </a:r>
            <a:r>
              <a:rPr lang="pt-BR" sz="3000" dirty="0">
                <a:ea typeface="+mn-lt"/>
                <a:cs typeface="+mn-lt"/>
              </a:rPr>
              <a:t>, v. 08, n. 03, p. 255–262, 2019.</a:t>
            </a:r>
            <a:endParaRPr lang="pt-BR" sz="3000">
              <a:ea typeface="+mn-lt"/>
              <a:cs typeface="+mn-lt"/>
            </a:endParaRPr>
          </a:p>
          <a:p>
            <a:pPr algn="just"/>
            <a:endParaRPr lang="pt-BR" sz="2400" dirty="0">
              <a:ea typeface="+mn-lt"/>
              <a:cs typeface="+mn-lt"/>
            </a:endParaRPr>
          </a:p>
          <a:p>
            <a:pPr algn="just"/>
            <a:r>
              <a:rPr lang="pt-BR" sz="3000" dirty="0">
                <a:ea typeface="+mn-lt"/>
                <a:cs typeface="+mn-lt"/>
              </a:rPr>
              <a:t>ROSENAUER, R.; PEZZEI, Ch.; QUADLBAUER, S.; et al. </a:t>
            </a:r>
            <a:r>
              <a:rPr lang="pt-BR" sz="3000" dirty="0" err="1">
                <a:ea typeface="+mn-lt"/>
                <a:cs typeface="+mn-lt"/>
              </a:rPr>
              <a:t>Complications</a:t>
            </a:r>
            <a:r>
              <a:rPr lang="pt-BR" sz="3000" dirty="0">
                <a:ea typeface="+mn-lt"/>
                <a:cs typeface="+mn-lt"/>
              </a:rPr>
              <a:t> </a:t>
            </a:r>
            <a:r>
              <a:rPr lang="pt-BR" sz="3000" dirty="0" err="1">
                <a:ea typeface="+mn-lt"/>
                <a:cs typeface="+mn-lt"/>
              </a:rPr>
              <a:t>after</a:t>
            </a:r>
            <a:r>
              <a:rPr lang="pt-BR" sz="3000" dirty="0">
                <a:ea typeface="+mn-lt"/>
                <a:cs typeface="+mn-lt"/>
              </a:rPr>
              <a:t> </a:t>
            </a:r>
            <a:r>
              <a:rPr lang="pt-BR" sz="3000" dirty="0" err="1">
                <a:ea typeface="+mn-lt"/>
                <a:cs typeface="+mn-lt"/>
              </a:rPr>
              <a:t>operatively</a:t>
            </a:r>
            <a:r>
              <a:rPr lang="pt-BR" sz="3000" dirty="0">
                <a:ea typeface="+mn-lt"/>
                <a:cs typeface="+mn-lt"/>
              </a:rPr>
              <a:t> </a:t>
            </a:r>
            <a:r>
              <a:rPr lang="pt-BR" sz="3000" dirty="0" err="1">
                <a:ea typeface="+mn-lt"/>
                <a:cs typeface="+mn-lt"/>
              </a:rPr>
              <a:t>treated</a:t>
            </a:r>
            <a:r>
              <a:rPr lang="pt-BR" sz="3000" dirty="0">
                <a:ea typeface="+mn-lt"/>
                <a:cs typeface="+mn-lt"/>
              </a:rPr>
              <a:t> distal </a:t>
            </a:r>
            <a:r>
              <a:rPr lang="pt-BR" sz="3000" dirty="0" err="1">
                <a:ea typeface="+mn-lt"/>
                <a:cs typeface="+mn-lt"/>
              </a:rPr>
              <a:t>radius</a:t>
            </a:r>
            <a:r>
              <a:rPr lang="pt-BR" sz="3000" dirty="0">
                <a:ea typeface="+mn-lt"/>
                <a:cs typeface="+mn-lt"/>
              </a:rPr>
              <a:t> </a:t>
            </a:r>
            <a:r>
              <a:rPr lang="pt-BR" sz="3000" dirty="0" err="1">
                <a:ea typeface="+mn-lt"/>
                <a:cs typeface="+mn-lt"/>
              </a:rPr>
              <a:t>fractures</a:t>
            </a:r>
            <a:r>
              <a:rPr lang="pt-BR" sz="3000" dirty="0">
                <a:ea typeface="+mn-lt"/>
                <a:cs typeface="+mn-lt"/>
              </a:rPr>
              <a:t>. </a:t>
            </a:r>
            <a:r>
              <a:rPr lang="pt-BR" sz="3000" b="1" dirty="0" err="1">
                <a:ea typeface="+mn-lt"/>
                <a:cs typeface="+mn-lt"/>
              </a:rPr>
              <a:t>Archives</a:t>
            </a:r>
            <a:r>
              <a:rPr lang="pt-BR" sz="3000" b="1" dirty="0">
                <a:ea typeface="+mn-lt"/>
                <a:cs typeface="+mn-lt"/>
              </a:rPr>
              <a:t> </a:t>
            </a:r>
            <a:r>
              <a:rPr lang="pt-BR" sz="3000" b="1" dirty="0" err="1">
                <a:ea typeface="+mn-lt"/>
                <a:cs typeface="+mn-lt"/>
              </a:rPr>
              <a:t>of</a:t>
            </a:r>
            <a:r>
              <a:rPr lang="pt-BR" sz="3000" b="1" dirty="0">
                <a:ea typeface="+mn-lt"/>
                <a:cs typeface="+mn-lt"/>
              </a:rPr>
              <a:t> </a:t>
            </a:r>
            <a:r>
              <a:rPr lang="pt-BR" sz="3000" b="1" dirty="0" err="1">
                <a:ea typeface="+mn-lt"/>
                <a:cs typeface="+mn-lt"/>
              </a:rPr>
              <a:t>Orthopaedic</a:t>
            </a:r>
            <a:r>
              <a:rPr lang="pt-BR" sz="3000" b="1" dirty="0">
                <a:ea typeface="+mn-lt"/>
                <a:cs typeface="+mn-lt"/>
              </a:rPr>
              <a:t> </a:t>
            </a:r>
            <a:r>
              <a:rPr lang="pt-BR" sz="3000" b="1" dirty="0" err="1">
                <a:ea typeface="+mn-lt"/>
                <a:cs typeface="+mn-lt"/>
              </a:rPr>
              <a:t>and</a:t>
            </a:r>
            <a:r>
              <a:rPr lang="pt-BR" sz="3000" b="1" dirty="0">
                <a:ea typeface="+mn-lt"/>
                <a:cs typeface="+mn-lt"/>
              </a:rPr>
              <a:t> Trauma </a:t>
            </a:r>
            <a:r>
              <a:rPr lang="pt-BR" sz="3000" b="1" dirty="0" err="1">
                <a:ea typeface="+mn-lt"/>
                <a:cs typeface="+mn-lt"/>
              </a:rPr>
              <a:t>Surgery</a:t>
            </a:r>
            <a:r>
              <a:rPr lang="pt-BR" sz="3000" dirty="0">
                <a:ea typeface="+mn-lt"/>
                <a:cs typeface="+mn-lt"/>
              </a:rPr>
              <a:t>, v. 140, n. 5, p. 665–673, 2020.</a:t>
            </a:r>
            <a:endParaRPr lang="pt-BR" sz="3000"/>
          </a:p>
          <a:p>
            <a:pPr algn="just"/>
            <a:endParaRPr lang="pt-BR" sz="2400" dirty="0">
              <a:ea typeface="+mn-lt"/>
              <a:cs typeface="+mn-lt"/>
            </a:endParaRPr>
          </a:p>
          <a:p>
            <a:pPr algn="just"/>
            <a:r>
              <a:rPr lang="pt-BR" sz="3000" dirty="0">
                <a:ea typeface="+mn-lt"/>
                <a:cs typeface="+mn-lt"/>
              </a:rPr>
              <a:t>SHLAIFER, Amir; ATLAN, Franck; KADAR, Assaf; et al. </a:t>
            </a:r>
            <a:r>
              <a:rPr lang="pt-BR" sz="3000" dirty="0" err="1">
                <a:ea typeface="+mn-lt"/>
                <a:cs typeface="+mn-lt"/>
              </a:rPr>
              <a:t>Removal</a:t>
            </a:r>
            <a:r>
              <a:rPr lang="pt-BR" sz="3000" dirty="0">
                <a:ea typeface="+mn-lt"/>
                <a:cs typeface="+mn-lt"/>
              </a:rPr>
              <a:t> </a:t>
            </a:r>
            <a:r>
              <a:rPr lang="pt-BR" sz="3000" dirty="0" err="1">
                <a:ea typeface="+mn-lt"/>
                <a:cs typeface="+mn-lt"/>
              </a:rPr>
              <a:t>of</a:t>
            </a:r>
            <a:r>
              <a:rPr lang="pt-BR" sz="3000" dirty="0">
                <a:ea typeface="+mn-lt"/>
                <a:cs typeface="+mn-lt"/>
              </a:rPr>
              <a:t> </a:t>
            </a:r>
            <a:r>
              <a:rPr lang="pt-BR" sz="3000" dirty="0" err="1">
                <a:ea typeface="+mn-lt"/>
                <a:cs typeface="+mn-lt"/>
              </a:rPr>
              <a:t>volar</a:t>
            </a:r>
            <a:r>
              <a:rPr lang="pt-BR" sz="3000" dirty="0">
                <a:ea typeface="+mn-lt"/>
                <a:cs typeface="+mn-lt"/>
              </a:rPr>
              <a:t> </a:t>
            </a:r>
            <a:r>
              <a:rPr lang="pt-BR" sz="3000" dirty="0" err="1">
                <a:ea typeface="+mn-lt"/>
                <a:cs typeface="+mn-lt"/>
              </a:rPr>
              <a:t>plate</a:t>
            </a:r>
            <a:r>
              <a:rPr lang="pt-BR" sz="3000" dirty="0">
                <a:ea typeface="+mn-lt"/>
                <a:cs typeface="+mn-lt"/>
              </a:rPr>
              <a:t> </a:t>
            </a:r>
            <a:r>
              <a:rPr lang="pt-BR" sz="3000" dirty="0" err="1">
                <a:ea typeface="+mn-lt"/>
                <a:cs typeface="+mn-lt"/>
              </a:rPr>
              <a:t>after</a:t>
            </a:r>
            <a:r>
              <a:rPr lang="pt-BR" sz="3000" dirty="0">
                <a:ea typeface="+mn-lt"/>
                <a:cs typeface="+mn-lt"/>
              </a:rPr>
              <a:t> open </a:t>
            </a:r>
            <a:r>
              <a:rPr lang="pt-BR" sz="3000" dirty="0" err="1">
                <a:ea typeface="+mn-lt"/>
                <a:cs typeface="+mn-lt"/>
              </a:rPr>
              <a:t>reduction</a:t>
            </a:r>
            <a:r>
              <a:rPr lang="pt-BR" sz="3000" dirty="0">
                <a:ea typeface="+mn-lt"/>
                <a:cs typeface="+mn-lt"/>
              </a:rPr>
              <a:t> </a:t>
            </a:r>
            <a:r>
              <a:rPr lang="pt-BR" sz="3000" dirty="0" err="1">
                <a:ea typeface="+mn-lt"/>
                <a:cs typeface="+mn-lt"/>
              </a:rPr>
              <a:t>internal</a:t>
            </a:r>
            <a:r>
              <a:rPr lang="pt-BR" sz="3000" dirty="0">
                <a:ea typeface="+mn-lt"/>
                <a:cs typeface="+mn-lt"/>
              </a:rPr>
              <a:t> </a:t>
            </a:r>
            <a:r>
              <a:rPr lang="pt-BR" sz="3000" dirty="0" err="1">
                <a:ea typeface="+mn-lt"/>
                <a:cs typeface="+mn-lt"/>
              </a:rPr>
              <a:t>fixation</a:t>
            </a:r>
            <a:r>
              <a:rPr lang="pt-BR" sz="3000" dirty="0">
                <a:ea typeface="+mn-lt"/>
                <a:cs typeface="+mn-lt"/>
              </a:rPr>
              <a:t> </a:t>
            </a:r>
            <a:r>
              <a:rPr lang="pt-BR" sz="3000" dirty="0" err="1">
                <a:ea typeface="+mn-lt"/>
                <a:cs typeface="+mn-lt"/>
              </a:rPr>
              <a:t>of</a:t>
            </a:r>
            <a:r>
              <a:rPr lang="pt-BR" sz="3000" dirty="0">
                <a:ea typeface="+mn-lt"/>
                <a:cs typeface="+mn-lt"/>
              </a:rPr>
              <a:t> distal </a:t>
            </a:r>
            <a:r>
              <a:rPr lang="pt-BR" sz="3000" dirty="0" err="1">
                <a:ea typeface="+mn-lt"/>
                <a:cs typeface="+mn-lt"/>
              </a:rPr>
              <a:t>radius</a:t>
            </a:r>
            <a:r>
              <a:rPr lang="pt-BR" sz="3000" dirty="0">
                <a:ea typeface="+mn-lt"/>
                <a:cs typeface="+mn-lt"/>
              </a:rPr>
              <a:t> </a:t>
            </a:r>
            <a:r>
              <a:rPr lang="pt-BR" sz="3000" dirty="0" err="1">
                <a:ea typeface="+mn-lt"/>
                <a:cs typeface="+mn-lt"/>
              </a:rPr>
              <a:t>fractures</a:t>
            </a:r>
            <a:r>
              <a:rPr lang="pt-BR" sz="3000" dirty="0">
                <a:ea typeface="+mn-lt"/>
                <a:cs typeface="+mn-lt"/>
              </a:rPr>
              <a:t> : </a:t>
            </a:r>
            <a:r>
              <a:rPr lang="pt-BR" sz="3000" dirty="0" err="1">
                <a:ea typeface="+mn-lt"/>
                <a:cs typeface="+mn-lt"/>
              </a:rPr>
              <a:t>clinical</a:t>
            </a:r>
            <a:r>
              <a:rPr lang="pt-BR" sz="3000" dirty="0">
                <a:ea typeface="+mn-lt"/>
                <a:cs typeface="+mn-lt"/>
              </a:rPr>
              <a:t> </a:t>
            </a:r>
            <a:r>
              <a:rPr lang="pt-BR" sz="3000" dirty="0" err="1">
                <a:ea typeface="+mn-lt"/>
                <a:cs typeface="+mn-lt"/>
              </a:rPr>
              <a:t>and</a:t>
            </a:r>
            <a:r>
              <a:rPr lang="pt-BR" sz="3000" dirty="0">
                <a:ea typeface="+mn-lt"/>
                <a:cs typeface="+mn-lt"/>
              </a:rPr>
              <a:t> </a:t>
            </a:r>
            <a:r>
              <a:rPr lang="pt-BR" sz="3000" dirty="0" err="1">
                <a:ea typeface="+mn-lt"/>
                <a:cs typeface="+mn-lt"/>
              </a:rPr>
              <a:t>radiographic</a:t>
            </a:r>
            <a:r>
              <a:rPr lang="pt-BR" sz="3000" dirty="0">
                <a:ea typeface="+mn-lt"/>
                <a:cs typeface="+mn-lt"/>
              </a:rPr>
              <a:t> </a:t>
            </a:r>
            <a:r>
              <a:rPr lang="pt-BR" sz="3000" dirty="0" err="1">
                <a:ea typeface="+mn-lt"/>
                <a:cs typeface="+mn-lt"/>
              </a:rPr>
              <a:t>analysis</a:t>
            </a:r>
            <a:r>
              <a:rPr lang="pt-BR" sz="3000" dirty="0">
                <a:ea typeface="+mn-lt"/>
                <a:cs typeface="+mn-lt"/>
              </a:rPr>
              <a:t> ORIGINAL STUDY. </a:t>
            </a:r>
            <a:r>
              <a:rPr lang="pt-BR" sz="3000" b="1" dirty="0">
                <a:ea typeface="+mn-lt"/>
                <a:cs typeface="+mn-lt"/>
              </a:rPr>
              <a:t>Acta </a:t>
            </a:r>
            <a:r>
              <a:rPr lang="pt-BR" sz="3000" b="1" dirty="0" err="1">
                <a:ea typeface="+mn-lt"/>
                <a:cs typeface="+mn-lt"/>
              </a:rPr>
              <a:t>Orthopaedica</a:t>
            </a:r>
            <a:r>
              <a:rPr lang="pt-BR" sz="3000" b="1" dirty="0">
                <a:ea typeface="+mn-lt"/>
                <a:cs typeface="+mn-lt"/>
              </a:rPr>
              <a:t> </a:t>
            </a:r>
            <a:r>
              <a:rPr lang="pt-BR" sz="3000" b="1" dirty="0" err="1">
                <a:ea typeface="+mn-lt"/>
                <a:cs typeface="+mn-lt"/>
              </a:rPr>
              <a:t>Belgica</a:t>
            </a:r>
            <a:r>
              <a:rPr lang="pt-BR" sz="3000" dirty="0">
                <a:ea typeface="+mn-lt"/>
                <a:cs typeface="+mn-lt"/>
              </a:rPr>
              <a:t>, v. 87, e-</a:t>
            </a:r>
            <a:r>
              <a:rPr lang="pt-BR" sz="3000" dirty="0" err="1">
                <a:ea typeface="+mn-lt"/>
                <a:cs typeface="+mn-lt"/>
              </a:rPr>
              <a:t>Supplement</a:t>
            </a:r>
            <a:r>
              <a:rPr lang="pt-BR" sz="3000" dirty="0">
                <a:ea typeface="+mn-lt"/>
                <a:cs typeface="+mn-lt"/>
              </a:rPr>
              <a:t> - 1, p. 103–110, 2021.</a:t>
            </a:r>
            <a:endParaRPr lang="pt-BR" sz="3000"/>
          </a:p>
          <a:p>
            <a:pPr algn="just"/>
            <a:endParaRPr lang="pt-BR" sz="2400" dirty="0">
              <a:ea typeface="+mn-lt"/>
              <a:cs typeface="+mn-lt"/>
            </a:endParaRPr>
          </a:p>
          <a:p>
            <a:pPr algn="just"/>
            <a:r>
              <a:rPr lang="pt-BR" sz="3000" dirty="0">
                <a:ea typeface="+mn-lt"/>
                <a:cs typeface="+mn-lt"/>
              </a:rPr>
              <a:t>SOONG, </a:t>
            </a:r>
            <a:r>
              <a:rPr lang="pt-BR" sz="3000" dirty="0" err="1">
                <a:ea typeface="+mn-lt"/>
                <a:cs typeface="+mn-lt"/>
              </a:rPr>
              <a:t>Maximillian</a:t>
            </a:r>
            <a:r>
              <a:rPr lang="pt-BR" sz="3000" dirty="0">
                <a:ea typeface="+mn-lt"/>
                <a:cs typeface="+mn-lt"/>
              </a:rPr>
              <a:t>; VAN LEERDAM, Roderick; GUITTON, Thierry G.; et al. </a:t>
            </a:r>
            <a:r>
              <a:rPr lang="pt-BR" sz="3000" dirty="0" err="1">
                <a:ea typeface="+mn-lt"/>
                <a:cs typeface="+mn-lt"/>
              </a:rPr>
              <a:t>Fracture</a:t>
            </a:r>
            <a:r>
              <a:rPr lang="pt-BR" sz="3000" dirty="0">
                <a:ea typeface="+mn-lt"/>
                <a:cs typeface="+mn-lt"/>
              </a:rPr>
              <a:t> </a:t>
            </a:r>
            <a:r>
              <a:rPr lang="pt-BR" sz="3000" dirty="0" err="1">
                <a:ea typeface="+mn-lt"/>
                <a:cs typeface="+mn-lt"/>
              </a:rPr>
              <a:t>of</a:t>
            </a:r>
            <a:r>
              <a:rPr lang="pt-BR" sz="3000" dirty="0">
                <a:ea typeface="+mn-lt"/>
                <a:cs typeface="+mn-lt"/>
              </a:rPr>
              <a:t> </a:t>
            </a:r>
            <a:r>
              <a:rPr lang="pt-BR" sz="3000" dirty="0" err="1">
                <a:ea typeface="+mn-lt"/>
                <a:cs typeface="+mn-lt"/>
              </a:rPr>
              <a:t>the</a:t>
            </a:r>
            <a:r>
              <a:rPr lang="pt-BR" sz="3000" dirty="0">
                <a:ea typeface="+mn-lt"/>
                <a:cs typeface="+mn-lt"/>
              </a:rPr>
              <a:t> Distal </a:t>
            </a:r>
            <a:r>
              <a:rPr lang="pt-BR" sz="3000" dirty="0" err="1">
                <a:ea typeface="+mn-lt"/>
                <a:cs typeface="+mn-lt"/>
              </a:rPr>
              <a:t>Radius</a:t>
            </a:r>
            <a:r>
              <a:rPr lang="pt-BR" sz="3000" dirty="0">
                <a:ea typeface="+mn-lt"/>
                <a:cs typeface="+mn-lt"/>
              </a:rPr>
              <a:t>: Risk </a:t>
            </a:r>
            <a:r>
              <a:rPr lang="pt-BR" sz="3000" dirty="0" err="1">
                <a:ea typeface="+mn-lt"/>
                <a:cs typeface="+mn-lt"/>
              </a:rPr>
              <a:t>Factors</a:t>
            </a:r>
            <a:r>
              <a:rPr lang="pt-BR" sz="3000" dirty="0">
                <a:ea typeface="+mn-lt"/>
                <a:cs typeface="+mn-lt"/>
              </a:rPr>
              <a:t> for </a:t>
            </a:r>
            <a:r>
              <a:rPr lang="pt-BR" sz="3000" dirty="0" err="1">
                <a:ea typeface="+mn-lt"/>
                <a:cs typeface="+mn-lt"/>
              </a:rPr>
              <a:t>Complications</a:t>
            </a:r>
            <a:r>
              <a:rPr lang="pt-BR" sz="3000" dirty="0">
                <a:ea typeface="+mn-lt"/>
                <a:cs typeface="+mn-lt"/>
              </a:rPr>
              <a:t> </a:t>
            </a:r>
            <a:r>
              <a:rPr lang="pt-BR" sz="3000" dirty="0" err="1">
                <a:ea typeface="+mn-lt"/>
                <a:cs typeface="+mn-lt"/>
              </a:rPr>
              <a:t>After</a:t>
            </a:r>
            <a:r>
              <a:rPr lang="pt-BR" sz="3000" dirty="0">
                <a:ea typeface="+mn-lt"/>
                <a:cs typeface="+mn-lt"/>
              </a:rPr>
              <a:t> </a:t>
            </a:r>
            <a:r>
              <a:rPr lang="pt-BR" sz="3000" dirty="0" err="1">
                <a:ea typeface="+mn-lt"/>
                <a:cs typeface="+mn-lt"/>
              </a:rPr>
              <a:t>Locked</a:t>
            </a:r>
            <a:r>
              <a:rPr lang="pt-BR" sz="3000" dirty="0">
                <a:ea typeface="+mn-lt"/>
                <a:cs typeface="+mn-lt"/>
              </a:rPr>
              <a:t> </a:t>
            </a:r>
            <a:r>
              <a:rPr lang="pt-BR" sz="3000" dirty="0" err="1">
                <a:ea typeface="+mn-lt"/>
                <a:cs typeface="+mn-lt"/>
              </a:rPr>
              <a:t>Volar</a:t>
            </a:r>
            <a:r>
              <a:rPr lang="pt-BR" sz="3000" dirty="0">
                <a:ea typeface="+mn-lt"/>
                <a:cs typeface="+mn-lt"/>
              </a:rPr>
              <a:t> Plate </a:t>
            </a:r>
            <a:r>
              <a:rPr lang="pt-BR" sz="3000" dirty="0" err="1">
                <a:ea typeface="+mn-lt"/>
                <a:cs typeface="+mn-lt"/>
              </a:rPr>
              <a:t>Fixation</a:t>
            </a:r>
            <a:r>
              <a:rPr lang="pt-BR" sz="3000" dirty="0">
                <a:ea typeface="+mn-lt"/>
                <a:cs typeface="+mn-lt"/>
              </a:rPr>
              <a:t>. </a:t>
            </a:r>
            <a:r>
              <a:rPr lang="pt-BR" sz="3000" b="1" dirty="0">
                <a:ea typeface="+mn-lt"/>
                <a:cs typeface="+mn-lt"/>
              </a:rPr>
              <a:t>The </a:t>
            </a:r>
            <a:r>
              <a:rPr lang="pt-BR" sz="3000" b="1" dirty="0" err="1">
                <a:ea typeface="+mn-lt"/>
                <a:cs typeface="+mn-lt"/>
              </a:rPr>
              <a:t>Journal</a:t>
            </a:r>
            <a:r>
              <a:rPr lang="pt-BR" sz="3000" b="1" dirty="0">
                <a:ea typeface="+mn-lt"/>
                <a:cs typeface="+mn-lt"/>
              </a:rPr>
              <a:t> </a:t>
            </a:r>
            <a:r>
              <a:rPr lang="pt-BR" sz="3000" b="1" dirty="0" err="1">
                <a:ea typeface="+mn-lt"/>
                <a:cs typeface="+mn-lt"/>
              </a:rPr>
              <a:t>of</a:t>
            </a:r>
            <a:r>
              <a:rPr lang="pt-BR" sz="3000" b="1" dirty="0">
                <a:ea typeface="+mn-lt"/>
                <a:cs typeface="+mn-lt"/>
              </a:rPr>
              <a:t> Hand </a:t>
            </a:r>
            <a:r>
              <a:rPr lang="pt-BR" sz="3000" b="1" dirty="0" err="1">
                <a:ea typeface="+mn-lt"/>
                <a:cs typeface="+mn-lt"/>
              </a:rPr>
              <a:t>Surgery</a:t>
            </a:r>
            <a:r>
              <a:rPr lang="pt-BR" sz="3000" dirty="0">
                <a:ea typeface="+mn-lt"/>
                <a:cs typeface="+mn-lt"/>
              </a:rPr>
              <a:t>, v. 36, n. 1, p. 3–9, 2011.</a:t>
            </a:r>
            <a:endParaRPr lang="pt-BR" sz="3000"/>
          </a:p>
          <a:p>
            <a:pPr algn="just"/>
            <a:endParaRPr lang="pt-BR" sz="2400" dirty="0">
              <a:ea typeface="+mn-lt"/>
              <a:cs typeface="+mn-lt"/>
            </a:endParaRPr>
          </a:p>
          <a:p>
            <a:pPr algn="just"/>
            <a:r>
              <a:rPr lang="pt-BR" sz="3000" dirty="0">
                <a:ea typeface="+mn-lt"/>
                <a:cs typeface="+mn-lt"/>
              </a:rPr>
              <a:t>YAMAMOTO, </a:t>
            </a:r>
            <a:r>
              <a:rPr lang="pt-BR" sz="3000" dirty="0" err="1">
                <a:ea typeface="+mn-lt"/>
                <a:cs typeface="+mn-lt"/>
              </a:rPr>
              <a:t>Michiro</a:t>
            </a:r>
            <a:r>
              <a:rPr lang="pt-BR" sz="3000" dirty="0">
                <a:ea typeface="+mn-lt"/>
                <a:cs typeface="+mn-lt"/>
              </a:rPr>
              <a:t>; FUJIHARA, </a:t>
            </a:r>
            <a:r>
              <a:rPr lang="pt-BR" sz="3000" dirty="0" err="1">
                <a:ea typeface="+mn-lt"/>
                <a:cs typeface="+mn-lt"/>
              </a:rPr>
              <a:t>Yuki</a:t>
            </a:r>
            <a:r>
              <a:rPr lang="pt-BR" sz="3000" dirty="0">
                <a:ea typeface="+mn-lt"/>
                <a:cs typeface="+mn-lt"/>
              </a:rPr>
              <a:t>; FUJIHARA, Nasa; et al. A </a:t>
            </a:r>
            <a:r>
              <a:rPr lang="pt-BR" sz="3000" dirty="0" err="1">
                <a:ea typeface="+mn-lt"/>
                <a:cs typeface="+mn-lt"/>
              </a:rPr>
              <a:t>systematic</a:t>
            </a:r>
            <a:r>
              <a:rPr lang="pt-BR" sz="3000" dirty="0">
                <a:ea typeface="+mn-lt"/>
                <a:cs typeface="+mn-lt"/>
              </a:rPr>
              <a:t> review </a:t>
            </a:r>
            <a:r>
              <a:rPr lang="pt-BR" sz="3000" dirty="0" err="1">
                <a:ea typeface="+mn-lt"/>
                <a:cs typeface="+mn-lt"/>
              </a:rPr>
              <a:t>of</a:t>
            </a:r>
            <a:r>
              <a:rPr lang="pt-BR" sz="3000" dirty="0">
                <a:ea typeface="+mn-lt"/>
                <a:cs typeface="+mn-lt"/>
              </a:rPr>
              <a:t> </a:t>
            </a:r>
            <a:r>
              <a:rPr lang="pt-BR" sz="3000" dirty="0" err="1">
                <a:ea typeface="+mn-lt"/>
                <a:cs typeface="+mn-lt"/>
              </a:rPr>
              <a:t>volar</a:t>
            </a:r>
            <a:r>
              <a:rPr lang="pt-BR" sz="3000" dirty="0">
                <a:ea typeface="+mn-lt"/>
                <a:cs typeface="+mn-lt"/>
              </a:rPr>
              <a:t> </a:t>
            </a:r>
            <a:r>
              <a:rPr lang="pt-BR" sz="3000" dirty="0" err="1">
                <a:ea typeface="+mn-lt"/>
                <a:cs typeface="+mn-lt"/>
              </a:rPr>
              <a:t>locking</a:t>
            </a:r>
            <a:r>
              <a:rPr lang="pt-BR" sz="3000" dirty="0">
                <a:ea typeface="+mn-lt"/>
                <a:cs typeface="+mn-lt"/>
              </a:rPr>
              <a:t> </a:t>
            </a:r>
            <a:r>
              <a:rPr lang="pt-BR" sz="3000" dirty="0" err="1">
                <a:ea typeface="+mn-lt"/>
                <a:cs typeface="+mn-lt"/>
              </a:rPr>
              <a:t>plate</a:t>
            </a:r>
            <a:r>
              <a:rPr lang="pt-BR" sz="3000" dirty="0">
                <a:ea typeface="+mn-lt"/>
                <a:cs typeface="+mn-lt"/>
              </a:rPr>
              <a:t> </a:t>
            </a:r>
            <a:r>
              <a:rPr lang="pt-BR" sz="3000" dirty="0" err="1">
                <a:ea typeface="+mn-lt"/>
                <a:cs typeface="+mn-lt"/>
              </a:rPr>
              <a:t>removal</a:t>
            </a:r>
            <a:r>
              <a:rPr lang="pt-BR" sz="3000" dirty="0">
                <a:ea typeface="+mn-lt"/>
                <a:cs typeface="+mn-lt"/>
              </a:rPr>
              <a:t> </a:t>
            </a:r>
            <a:r>
              <a:rPr lang="pt-BR" sz="3000" dirty="0" err="1">
                <a:ea typeface="+mn-lt"/>
                <a:cs typeface="+mn-lt"/>
              </a:rPr>
              <a:t>after</a:t>
            </a:r>
            <a:r>
              <a:rPr lang="pt-BR" sz="3000" dirty="0">
                <a:ea typeface="+mn-lt"/>
                <a:cs typeface="+mn-lt"/>
              </a:rPr>
              <a:t> distal </a:t>
            </a:r>
            <a:r>
              <a:rPr lang="pt-BR" sz="3000" dirty="0" err="1">
                <a:ea typeface="+mn-lt"/>
                <a:cs typeface="+mn-lt"/>
              </a:rPr>
              <a:t>radius</a:t>
            </a:r>
            <a:r>
              <a:rPr lang="pt-BR" sz="3000" dirty="0">
                <a:ea typeface="+mn-lt"/>
                <a:cs typeface="+mn-lt"/>
              </a:rPr>
              <a:t> </a:t>
            </a:r>
            <a:r>
              <a:rPr lang="pt-BR" sz="3000" dirty="0" err="1">
                <a:ea typeface="+mn-lt"/>
                <a:cs typeface="+mn-lt"/>
              </a:rPr>
              <a:t>fracture</a:t>
            </a:r>
            <a:r>
              <a:rPr lang="pt-BR" sz="3000" dirty="0">
                <a:ea typeface="+mn-lt"/>
                <a:cs typeface="+mn-lt"/>
              </a:rPr>
              <a:t>. </a:t>
            </a:r>
            <a:r>
              <a:rPr lang="pt-BR" sz="3000" b="1" dirty="0" err="1">
                <a:ea typeface="+mn-lt"/>
                <a:cs typeface="+mn-lt"/>
              </a:rPr>
              <a:t>Injury</a:t>
            </a:r>
            <a:r>
              <a:rPr lang="pt-BR" sz="3000" dirty="0">
                <a:ea typeface="+mn-lt"/>
                <a:cs typeface="+mn-lt"/>
              </a:rPr>
              <a:t>, v. 48, n. 12, p. 2650–2656, 2017.</a:t>
            </a:r>
            <a:endParaRPr lang="pt-BR" sz="3000" dirty="0"/>
          </a:p>
          <a:p>
            <a:pPr algn="just"/>
            <a:endParaRPr lang="pt-BR" sz="3600" dirty="0">
              <a:ea typeface="+mn-lt"/>
              <a:cs typeface="+mn-lt"/>
            </a:endParaRPr>
          </a:p>
          <a:p>
            <a:pPr algn="just"/>
            <a:endParaRPr lang="pt-BR" sz="4800" dirty="0">
              <a:ea typeface="+mn-lt"/>
              <a:cs typeface="+mn-lt"/>
            </a:endParaRPr>
          </a:p>
        </p:txBody>
      </p:sp>
      <p:pic>
        <p:nvPicPr>
          <p:cNvPr id="9" name="Imagem 8" descr="Uma imagem contendo mesa, homem, telefone&#10;&#10;O conteúdo gerado por IA pode estar incorreto.">
            <a:extLst>
              <a:ext uri="{FF2B5EF4-FFF2-40B4-BE49-F238E27FC236}">
                <a16:creationId xmlns:a16="http://schemas.microsoft.com/office/drawing/2014/main" id="{A7558CDC-EB7A-7AAC-10BA-8F25558E5D27}"/>
              </a:ext>
            </a:extLst>
          </p:cNvPr>
          <p:cNvPicPr>
            <a:picLocks noChangeAspect="1"/>
          </p:cNvPicPr>
          <p:nvPr/>
        </p:nvPicPr>
        <p:blipFill>
          <a:blip r:embed="R6e24a61e5c8443f6"/>
          <a:srcRect l="-210" t="9375" r="-2128" b="7751"/>
          <a:stretch/>
        </p:blipFill>
        <p:spPr>
          <a:xfrm>
            <a:off x="5586596" y="34656692"/>
            <a:ext cx="8484467" cy="4675764"/>
          </a:xfrm>
          <a:prstGeom prst="rect">
            <a:avLst/>
          </a:prstGeom>
        </p:spPr>
      </p:pic>
      <p:pic>
        <p:nvPicPr>
          <p:cNvPr id="10" name="Imagem 9" descr="Uma imagem contendo no interior, tesoura, par, mesa&#10;&#10;O conteúdo gerado por IA pode estar incorreto.">
            <a:extLst>
              <a:ext uri="{FF2B5EF4-FFF2-40B4-BE49-F238E27FC236}">
                <a16:creationId xmlns:a16="http://schemas.microsoft.com/office/drawing/2014/main" id="{EEF0844F-DA3B-9DBE-0B81-618638F0E78E}"/>
              </a:ext>
            </a:extLst>
          </p:cNvPr>
          <p:cNvPicPr>
            <a:picLocks noChangeAspect="1"/>
          </p:cNvPicPr>
          <p:nvPr/>
        </p:nvPicPr>
        <p:blipFill>
          <a:blip r:embed="R0dddef38549a4c5a"/>
          <a:stretch>
            <a:fillRect/>
          </a:stretch>
        </p:blipFill>
        <p:spPr>
          <a:xfrm>
            <a:off x="1390710" y="28114597"/>
            <a:ext cx="12342355" cy="6000634"/>
          </a:xfrm>
          <a:prstGeom prst="rect">
            <a:avLst/>
          </a:prstGeom>
        </p:spPr>
      </p:pic>
      <p:sp>
        <p:nvSpPr>
          <p:cNvPr id="11" name="CaixaDeTexto 10">
            <a:extLst>
              <a:ext uri="{FF2B5EF4-FFF2-40B4-BE49-F238E27FC236}">
                <a16:creationId xmlns:a16="http://schemas.microsoft.com/office/drawing/2014/main" id="{5A7D17A9-57AB-FE02-8612-0F12DE84040F}"/>
              </a:ext>
            </a:extLst>
          </p:cNvPr>
          <p:cNvSpPr txBox="1"/>
          <p:nvPr/>
        </p:nvSpPr>
        <p:spPr>
          <a:xfrm>
            <a:off x="1039613" y="34623771"/>
            <a:ext cx="4268454" cy="466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pt-BR" sz="3300" dirty="0"/>
              <a:t>Fotos ilustrando causas de retirada de material de síntese por complicações relacionadas ao implante (quebra e implante intra-articular). Fonte: arquivo do cirurgião.</a:t>
            </a:r>
          </a:p>
        </p:txBody>
      </p:sp>
      <p:pic>
        <p:nvPicPr>
          <p:cNvPr id="2" name="Imagem 1" descr="Logotipo, nome da empresa&#10;&#10;O conteúdo gerado por IA pode estar incorreto.">
            <a:extLst>
              <a:ext uri="{FF2B5EF4-FFF2-40B4-BE49-F238E27FC236}">
                <a16:creationId xmlns:a16="http://schemas.microsoft.com/office/drawing/2014/main" id="{BFAC4DD1-590F-8FCF-7C55-B2950481A533}"/>
              </a:ext>
            </a:extLst>
          </p:cNvPr>
          <p:cNvPicPr>
            <a:picLocks noChangeAspect="1"/>
          </p:cNvPicPr>
          <p:nvPr/>
        </p:nvPicPr>
        <p:blipFill>
          <a:blip r:embed="R15fc635d9fdb44fd"/>
          <a:stretch>
            <a:fillRect/>
          </a:stretch>
        </p:blipFill>
        <p:spPr>
          <a:xfrm>
            <a:off x="1416364" y="5171417"/>
            <a:ext cx="6268883" cy="4261371"/>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p:cNvPicPr>
            <a:picLocks noChangeAspect="1"/>
          </p:cNvPicPr>
          <p:nvPr/>
        </p:nvPicPr>
        <p:blipFill>
          <a:blip r:embed="R05907dba8fb44d66">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p:cNvPicPr>
            <a:picLocks noChangeAspect="1"/>
          </p:cNvPicPr>
          <p:nvPr/>
        </p:nvPicPr>
        <p:blipFill>
          <a:blip r:embed="Rb2736921078d4fee">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aixa de Texto 1"/>
          <p:cNvSpPr txBox="1"/>
          <p:nvPr/>
        </p:nvSpPr>
        <p:spPr>
          <a:xfrm>
            <a:off x="354965" y="4907280"/>
            <a:ext cx="28064460" cy="4661535"/>
          </a:xfrm>
          <a:prstGeom prst="rect">
            <a:avLst/>
          </a:prstGeom>
        </p:spPr>
        <p:txBody>
          <a:bodyPr wrap="square">
            <a:spAutoFit/>
          </a:bodyPr>
          <a:p>
            <a:pPr algn="ctr" defTabSz="266700">
              <a:lnSpc>
                <a:spcPct val="150000"/>
              </a:lnSpc>
              <a:spcAft>
                <a:spcPct val="0"/>
              </a:spcAft>
            </a:pPr>
            <a:r>
              <a:rPr lang="en-US" altLang="pt-BR" sz="6600" b="1">
                <a:highlight>
                  <a:srgbClr val="C0C0C0"/>
                </a:highlight>
                <a:latin typeface="Calibri" panose="020F0502020204030204" charset="0"/>
                <a:ea typeface="SimSun" panose="02010600030101010101" pitchFamily="2" charset="-122"/>
                <a:cs typeface="Calibri" panose="020F0502020204030204" charset="0"/>
              </a:rPr>
              <a:t>O Ensino da Ortopedia na Gradua</a:t>
            </a:r>
            <a:r>
              <a:rPr lang="" altLang="en-US" sz="6600" b="1">
                <a:highlight>
                  <a:srgbClr val="C0C0C0"/>
                </a:highlight>
                <a:latin typeface="Calibri" panose="020F0502020204030204" charset="0"/>
                <a:ea typeface="SimSun" panose="02010600030101010101" pitchFamily="2" charset="-122"/>
                <a:cs typeface="Calibri" panose="020F0502020204030204" charset="0"/>
              </a:rPr>
              <a:t>ç</a:t>
            </a:r>
            <a:r>
              <a:rPr lang="en-US" altLang="en-US" sz="6600" b="1">
                <a:highlight>
                  <a:srgbClr val="C0C0C0"/>
                </a:highlight>
                <a:latin typeface="Calibri" panose="020F0502020204030204" charset="0"/>
                <a:ea typeface="SimSun" panose="02010600030101010101" pitchFamily="2" charset="-122"/>
                <a:cs typeface="Calibri" panose="020F0502020204030204" charset="0"/>
              </a:rPr>
              <a:t>ã</a:t>
            </a:r>
            <a:r>
              <a:rPr lang="en-US" altLang="pt-BR" sz="6600" b="1">
                <a:highlight>
                  <a:srgbClr val="C0C0C0"/>
                </a:highlight>
                <a:latin typeface="Calibri" panose="020F0502020204030204" charset="0"/>
                <a:ea typeface="SimSun" panose="02010600030101010101" pitchFamily="2" charset="-122"/>
                <a:cs typeface="Calibri" panose="020F0502020204030204" charset="0"/>
              </a:rPr>
              <a:t>o M</a:t>
            </a:r>
            <a:r>
              <a:rPr lang="en-US" altLang="en-US" sz="6600" b="1">
                <a:highlight>
                  <a:srgbClr val="C0C0C0"/>
                </a:highlight>
                <a:latin typeface="Calibri" panose="020F0502020204030204" charset="0"/>
                <a:ea typeface="SimSun" panose="02010600030101010101" pitchFamily="2" charset="-122"/>
                <a:cs typeface="Calibri" panose="020F0502020204030204" charset="0"/>
              </a:rPr>
              <a:t>é</a:t>
            </a:r>
            <a:r>
              <a:rPr lang="en-US" altLang="pt-BR" sz="6600" b="1">
                <a:highlight>
                  <a:srgbClr val="C0C0C0"/>
                </a:highlight>
                <a:latin typeface="Calibri" panose="020F0502020204030204" charset="0"/>
                <a:ea typeface="SimSun" panose="02010600030101010101" pitchFamily="2" charset="-122"/>
                <a:cs typeface="Calibri" panose="020F0502020204030204" charset="0"/>
              </a:rPr>
              <a:t>dica:</a:t>
            </a:r>
            <a:endParaRPr lang="en-US" altLang="pt-BR" sz="6600" b="1">
              <a:highlight>
                <a:srgbClr val="C0C0C0"/>
              </a:highlight>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r>
              <a:rPr lang="en-US" altLang="pt-BR" sz="6600" b="1">
                <a:highlight>
                  <a:srgbClr val="C0C0C0"/>
                </a:highlight>
                <a:latin typeface="Calibri" panose="020F0502020204030204" charset="0"/>
                <a:ea typeface="SimSun" panose="02010600030101010101" pitchFamily="2" charset="-122"/>
                <a:cs typeface="Calibri" panose="020F0502020204030204" charset="0"/>
              </a:rPr>
              <a:t> Forma</a:t>
            </a:r>
            <a:r>
              <a:rPr lang="" altLang="en-US" sz="6600" b="1">
                <a:highlight>
                  <a:srgbClr val="C0C0C0"/>
                </a:highlight>
                <a:latin typeface="Calibri" panose="020F0502020204030204" charset="0"/>
                <a:ea typeface="SimSun" panose="02010600030101010101" pitchFamily="2" charset="-122"/>
                <a:cs typeface="Calibri" panose="020F0502020204030204" charset="0"/>
              </a:rPr>
              <a:t>ç</a:t>
            </a:r>
            <a:r>
              <a:rPr lang="en-US" altLang="en-US" sz="6600" b="1">
                <a:highlight>
                  <a:srgbClr val="C0C0C0"/>
                </a:highlight>
                <a:latin typeface="Calibri" panose="020F0502020204030204" charset="0"/>
                <a:ea typeface="SimSun" panose="02010600030101010101" pitchFamily="2" charset="-122"/>
                <a:cs typeface="Calibri" panose="020F0502020204030204" charset="0"/>
              </a:rPr>
              <a:t>ã</a:t>
            </a:r>
            <a:r>
              <a:rPr lang="en-US" altLang="pt-BR" sz="6600" b="1">
                <a:highlight>
                  <a:srgbClr val="C0C0C0"/>
                </a:highlight>
                <a:latin typeface="Calibri" panose="020F0502020204030204" charset="0"/>
                <a:ea typeface="SimSun" panose="02010600030101010101" pitchFamily="2" charset="-122"/>
                <a:cs typeface="Calibri" panose="020F0502020204030204" charset="0"/>
              </a:rPr>
              <a:t>o T</a:t>
            </a:r>
            <a:r>
              <a:rPr lang="en-US" altLang="en-US" sz="6600" b="1">
                <a:highlight>
                  <a:srgbClr val="C0C0C0"/>
                </a:highlight>
                <a:latin typeface="Calibri" panose="020F0502020204030204" charset="0"/>
                <a:ea typeface="SimSun" panose="02010600030101010101" pitchFamily="2" charset="-122"/>
                <a:cs typeface="Calibri" panose="020F0502020204030204" charset="0"/>
              </a:rPr>
              <a:t>é</a:t>
            </a:r>
            <a:r>
              <a:rPr lang="en-US" altLang="pt-BR" sz="6600" b="1">
                <a:highlight>
                  <a:srgbClr val="C0C0C0"/>
                </a:highlight>
                <a:latin typeface="Calibri" panose="020F0502020204030204" charset="0"/>
                <a:ea typeface="SimSun" panose="02010600030101010101" pitchFamily="2" charset="-122"/>
                <a:cs typeface="Calibri" panose="020F0502020204030204" charset="0"/>
              </a:rPr>
              <a:t>cnica Essencial para o Atendimento Inicial ao Trauma</a:t>
            </a:r>
            <a:endParaRPr lang="en-US" altLang="pt-BR" sz="6600" b="1">
              <a:highlight>
                <a:srgbClr val="C0C0C0"/>
              </a:highlight>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endParaRPr sz="6600" b="1">
              <a:highlight>
                <a:srgbClr val="C0C0C0"/>
              </a:highlight>
              <a:latin typeface="Calibri" panose="020F0502020204030204" charset="0"/>
              <a:ea typeface="SimSun" panose="02010600030101010101" pitchFamily="2" charset="-122"/>
              <a:cs typeface="Calibri" panose="020F0502020204030204" charset="0"/>
            </a:endParaRPr>
          </a:p>
        </p:txBody>
      </p:sp>
      <p:sp>
        <p:nvSpPr>
          <p:cNvPr id="3" name="Caixa de Texto 2"/>
          <p:cNvSpPr txBox="1"/>
          <p:nvPr/>
        </p:nvSpPr>
        <p:spPr>
          <a:xfrm>
            <a:off x="355600" y="8296910"/>
            <a:ext cx="28063190" cy="1367155"/>
          </a:xfrm>
          <a:prstGeom prst="rect">
            <a:avLst/>
          </a:prstGeom>
        </p:spPr>
        <p:txBody>
          <a:bodyPr wrap="square">
            <a:noAutofit/>
          </a:bodyPr>
          <a:p>
            <a:pPr algn="ctr" defTabSz="266700">
              <a:lnSpc>
                <a:spcPct val="150000"/>
              </a:lnSpc>
              <a:spcAft>
                <a:spcPct val="0"/>
              </a:spcAft>
            </a:pPr>
            <a:r>
              <a:rPr lang="en-US" altLang="pt-BR" sz="4800" b="1">
                <a:latin typeface="Calibri" panose="020F0502020204030204" charset="0"/>
                <a:ea typeface="SimSun" panose="02010600030101010101" pitchFamily="2" charset="-122"/>
                <a:cs typeface="Calibri" panose="020F0502020204030204" charset="0"/>
              </a:rPr>
              <a:t>Bruno de Queiroz Camargo</a:t>
            </a:r>
            <a:r>
              <a:rPr lang="pt-BR" altLang="en-US" sz="4800" b="1" baseline="30000">
                <a:latin typeface="Calibri" panose="020F0502020204030204" charset="0"/>
                <a:ea typeface="SimSun" panose="02010600030101010101" pitchFamily="2" charset="-122"/>
                <a:cs typeface="Calibri" panose="020F0502020204030204" charset="0"/>
              </a:rPr>
              <a:t>1,2</a:t>
            </a:r>
            <a:r>
              <a:rPr lang="en-US" altLang="pt-BR" sz="4800" b="1">
                <a:latin typeface="Calibri" panose="020F0502020204030204" charset="0"/>
                <a:ea typeface="SimSun" panose="02010600030101010101" pitchFamily="2" charset="-122"/>
                <a:cs typeface="Calibri" panose="020F0502020204030204" charset="0"/>
              </a:rPr>
              <a:t>; </a:t>
            </a:r>
            <a:r>
              <a:rPr lang="pt-BR" altLang="en-US" sz="4800" b="1">
                <a:latin typeface="Calibri" panose="020F0502020204030204" charset="0"/>
                <a:ea typeface="SimSun" panose="02010600030101010101" pitchFamily="2" charset="-122"/>
                <a:cs typeface="Calibri" panose="020F0502020204030204" charset="0"/>
              </a:rPr>
              <a:t>Juliana Cavalcanti Andrade Falcão Ferraz</a:t>
            </a:r>
            <a:r>
              <a:rPr lang="pt-BR" altLang="en-US" sz="4800" b="1" baseline="30000">
                <a:latin typeface="Calibri" panose="020F0502020204030204" charset="0"/>
                <a:ea typeface="SimSun" panose="02010600030101010101" pitchFamily="2" charset="-122"/>
                <a:cs typeface="Calibri" panose="020F0502020204030204" charset="0"/>
              </a:rPr>
              <a:t>2</a:t>
            </a:r>
            <a:endParaRPr lang="en-US" altLang="pt-BR" sz="4800" b="1">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endParaRPr lang="en-US" altLang="pt-BR" sz="4800" b="1">
              <a:latin typeface="Calibri" panose="020F0502020204030204" charset="0"/>
              <a:ea typeface="SimSun" panose="02010600030101010101" pitchFamily="2" charset="-122"/>
              <a:cs typeface="Calibri" panose="020F0502020204030204" charset="0"/>
            </a:endParaRPr>
          </a:p>
        </p:txBody>
      </p:sp>
      <p:sp>
        <p:nvSpPr>
          <p:cNvPr id="5" name="Caixa de Texto 4"/>
          <p:cNvSpPr txBox="1"/>
          <p:nvPr/>
        </p:nvSpPr>
        <p:spPr>
          <a:xfrm>
            <a:off x="354965" y="9765665"/>
            <a:ext cx="28063190" cy="768350"/>
          </a:xfrm>
          <a:prstGeom prst="rect">
            <a:avLst/>
          </a:prstGeom>
          <a:noFill/>
        </p:spPr>
        <p:txBody>
          <a:bodyPr wrap="square" rtlCol="0" anchor="t">
            <a:spAutoFit/>
          </a:bodyPr>
          <a:p>
            <a:pPr algn="ctr"/>
            <a:r>
              <a:rPr lang="pt-BR" altLang="en-US" sz="4400" b="1" baseline="30000">
                <a:latin typeface="Calibri" panose="020F0502020204030204" charset="0"/>
                <a:ea typeface="SimSun" panose="02010600030101010101" pitchFamily="2" charset="-122"/>
                <a:cs typeface="Calibri" panose="020F0502020204030204" charset="0"/>
                <a:sym typeface="+mn-ea"/>
              </a:rPr>
              <a:t>1</a:t>
            </a:r>
            <a:r>
              <a:rPr lang="en-US" altLang="pt-BR" sz="4400" b="1">
                <a:latin typeface="Calibri" panose="020F0502020204030204" charset="0"/>
                <a:ea typeface="SimSun" panose="02010600030101010101" pitchFamily="2" charset="-122"/>
                <a:cs typeface="Calibri" panose="020F0502020204030204" charset="0"/>
                <a:sym typeface="+mn-ea"/>
              </a:rPr>
              <a:t>Hospital Regional d</a:t>
            </a:r>
            <a:r>
              <a:rPr lang="pt-BR" altLang="en-US" sz="4400" b="1">
                <a:latin typeface="Calibri" panose="020F0502020204030204" charset="0"/>
                <a:ea typeface="SimSun" panose="02010600030101010101" pitchFamily="2" charset="-122"/>
                <a:cs typeface="Calibri" panose="020F0502020204030204" charset="0"/>
                <a:sym typeface="+mn-ea"/>
              </a:rPr>
              <a:t>o</a:t>
            </a:r>
            <a:r>
              <a:rPr lang="en-US" altLang="pt-BR" sz="4400" b="1">
                <a:latin typeface="Calibri" panose="020F0502020204030204" charset="0"/>
                <a:ea typeface="SimSun" panose="02010600030101010101" pitchFamily="2" charset="-122"/>
                <a:cs typeface="Calibri" panose="020F0502020204030204" charset="0"/>
                <a:sym typeface="+mn-ea"/>
              </a:rPr>
              <a:t> </a:t>
            </a:r>
            <a:r>
              <a:rPr lang="pt-BR" altLang="en-US" sz="4400" b="1">
                <a:latin typeface="Calibri" panose="020F0502020204030204" charset="0"/>
                <a:ea typeface="SimSun" panose="02010600030101010101" pitchFamily="2" charset="-122"/>
                <a:cs typeface="Calibri" panose="020F0502020204030204" charset="0"/>
                <a:sym typeface="+mn-ea"/>
              </a:rPr>
              <a:t>Gama - DF</a:t>
            </a:r>
            <a:r>
              <a:rPr lang="en-US" altLang="pt-BR" sz="4400" b="1">
                <a:latin typeface="Calibri" panose="020F0502020204030204" charset="0"/>
                <a:ea typeface="SimSun" panose="02010600030101010101" pitchFamily="2" charset="-122"/>
                <a:cs typeface="Calibri" panose="020F0502020204030204" charset="0"/>
                <a:sym typeface="+mn-ea"/>
              </a:rPr>
              <a:t>, </a:t>
            </a:r>
            <a:r>
              <a:rPr lang="pt-BR" altLang="en-US" sz="4400" b="1" baseline="30000">
                <a:latin typeface="Calibri" panose="020F0502020204030204" charset="0"/>
                <a:ea typeface="SimSun" panose="02010600030101010101" pitchFamily="2" charset="-122"/>
                <a:cs typeface="Calibri" panose="020F0502020204030204" charset="0"/>
                <a:sym typeface="+mn-ea"/>
              </a:rPr>
              <a:t>2</a:t>
            </a:r>
            <a:r>
              <a:rPr lang="pt-BR" sz="4400" b="1">
                <a:latin typeface="Calibri" panose="020F0502020204030204" charset="0"/>
                <a:ea typeface="SimSun" panose="02010600030101010101" pitchFamily="2" charset="-122"/>
                <a:cs typeface="Calibri" panose="020F0502020204030204" charset="0"/>
                <a:sym typeface="+mn-ea"/>
              </a:rPr>
              <a:t>Secretaria de Saúde do Distrito Federal</a:t>
            </a:r>
            <a:endParaRPr lang="pt-BR" altLang="en-US" sz="4400" b="1">
              <a:latin typeface="Calibri" panose="020F0502020204030204" charset="0"/>
              <a:ea typeface="SimSun" panose="02010600030101010101" pitchFamily="2" charset="-122"/>
              <a:cs typeface="Calibri" panose="020F0502020204030204" charset="0"/>
              <a:sym typeface="+mn-ea"/>
            </a:endParaRPr>
          </a:p>
        </p:txBody>
      </p:sp>
      <p:cxnSp>
        <p:nvCxnSpPr>
          <p:cNvPr id="6" name="Conector Reto 5"/>
          <p:cNvCxnSpPr/>
          <p:nvPr/>
        </p:nvCxnSpPr>
        <p:spPr>
          <a:xfrm flipV="1">
            <a:off x="10160" y="9618345"/>
            <a:ext cx="28752800"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ector Reto 7"/>
          <p:cNvCxnSpPr/>
          <p:nvPr/>
        </p:nvCxnSpPr>
        <p:spPr>
          <a:xfrm flipV="1">
            <a:off x="0" y="31812230"/>
            <a:ext cx="287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9" name="Caixa de Texto 8"/>
          <p:cNvSpPr txBox="1"/>
          <p:nvPr/>
        </p:nvSpPr>
        <p:spPr>
          <a:xfrm>
            <a:off x="556895" y="33522285"/>
            <a:ext cx="12014200" cy="4523105"/>
          </a:xfrm>
          <a:prstGeom prst="rect">
            <a:avLst/>
          </a:prstGeom>
        </p:spPr>
        <p:txBody>
          <a:bodyPr wrap="square">
            <a:spAutoFit/>
          </a:bodyPr>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rPr>
              <a:t>CASTRO, M. E. et al. A ortopedia no curr</a:t>
            </a:r>
            <a:r>
              <a:rPr lang="en-US" altLang="en-US" sz="2400">
                <a:latin typeface="Calibri" panose="020F0502020204030204" charset="0"/>
                <a:ea typeface="SimSun" panose="02010600030101010101" pitchFamily="2" charset="-122"/>
                <a:cs typeface="Calibri" panose="020F0502020204030204" charset="0"/>
              </a:rPr>
              <a:t>í</a:t>
            </a:r>
            <a:r>
              <a:rPr lang="en-US" altLang="pt-BR" sz="2400">
                <a:latin typeface="Calibri" panose="020F0502020204030204" charset="0"/>
                <a:ea typeface="SimSun" panose="02010600030101010101" pitchFamily="2" charset="-122"/>
                <a:cs typeface="Calibri" panose="020F0502020204030204" charset="0"/>
              </a:rPr>
              <a:t>culo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dico: desafios e possibilidades. Revista Brasileira de Educa</a:t>
            </a:r>
            <a:r>
              <a:rPr lang="" altLang="en-US" sz="2400">
                <a:latin typeface="Calibri" panose="020F0502020204030204" charset="0"/>
                <a:ea typeface="SimSun" panose="02010600030101010101" pitchFamily="2" charset="-122"/>
                <a:cs typeface="Calibri" panose="020F0502020204030204" charset="0"/>
              </a:rPr>
              <a:t>ç</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dica, Bras</a:t>
            </a:r>
            <a:r>
              <a:rPr lang="en-US" altLang="en-US" sz="2400">
                <a:latin typeface="Calibri" panose="020F0502020204030204" charset="0"/>
                <a:ea typeface="SimSun" panose="02010600030101010101" pitchFamily="2" charset="-122"/>
                <a:cs typeface="Calibri" panose="020F0502020204030204" charset="0"/>
              </a:rPr>
              <a:t>í</a:t>
            </a:r>
            <a:r>
              <a:rPr lang="en-US" altLang="pt-BR" sz="2400">
                <a:latin typeface="Calibri" panose="020F0502020204030204" charset="0"/>
                <a:ea typeface="SimSun" panose="02010600030101010101" pitchFamily="2" charset="-122"/>
                <a:cs typeface="Calibri" panose="020F0502020204030204" charset="0"/>
              </a:rPr>
              <a:t>lia, v. 45, n. 2, p. 1–7, 2021.</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rPr>
              <a:t>FARIA, G. P. et al. O ensino da Ortopedia na gradua</a:t>
            </a:r>
            <a:r>
              <a:rPr lang="" altLang="en-US" sz="2400">
                <a:latin typeface="Calibri" panose="020F0502020204030204" charset="0"/>
                <a:ea typeface="SimSun" panose="02010600030101010101" pitchFamily="2" charset="-122"/>
                <a:cs typeface="Calibri" panose="020F0502020204030204" charset="0"/>
              </a:rPr>
              <a:t>ç</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dica: uma an</a:t>
            </a:r>
            <a:r>
              <a:rPr lang="en-US" altLang="en-US" sz="2400">
                <a:latin typeface="Calibri" panose="020F0502020204030204" charset="0"/>
                <a:ea typeface="SimSun" panose="02010600030101010101" pitchFamily="2" charset="-122"/>
                <a:cs typeface="Calibri" panose="020F0502020204030204" charset="0"/>
              </a:rPr>
              <a:t>á</a:t>
            </a:r>
            <a:r>
              <a:rPr lang="en-US" altLang="pt-BR" sz="2400">
                <a:latin typeface="Calibri" panose="020F0502020204030204" charset="0"/>
                <a:ea typeface="SimSun" panose="02010600030101010101" pitchFamily="2" charset="-122"/>
                <a:cs typeface="Calibri" panose="020F0502020204030204" charset="0"/>
              </a:rPr>
              <a:t>lise curricular. Rev Bras Educ Med, S</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Paulo, v. 40, n. 1, p. 34-40, 2016.</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rPr>
              <a:t>FERREIRA, L. J. et al. Trauma musculoesquel</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tico: preparo do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dico generalista para atendimento inicial. Rev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 Res, Bras</a:t>
            </a:r>
            <a:r>
              <a:rPr lang="en-US" altLang="en-US" sz="2400">
                <a:latin typeface="Calibri" panose="020F0502020204030204" charset="0"/>
                <a:ea typeface="SimSun" panose="02010600030101010101" pitchFamily="2" charset="-122"/>
                <a:cs typeface="Calibri" panose="020F0502020204030204" charset="0"/>
              </a:rPr>
              <a:t>í</a:t>
            </a:r>
            <a:r>
              <a:rPr lang="en-US" altLang="pt-BR" sz="2400">
                <a:latin typeface="Calibri" panose="020F0502020204030204" charset="0"/>
                <a:ea typeface="SimSun" panose="02010600030101010101" pitchFamily="2" charset="-122"/>
                <a:cs typeface="Calibri" panose="020F0502020204030204" charset="0"/>
              </a:rPr>
              <a:t>lia, v. 20, n. 2, p. 101-108, 2021.</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rPr>
              <a:t>FONSECA, H. A. et al. Atendimento ortop</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dico inicial no SUS: compet</a:t>
            </a:r>
            <a:r>
              <a:rPr lang="en-US" altLang="en-US" sz="2400">
                <a:latin typeface="Calibri" panose="020F0502020204030204" charset="0"/>
                <a:ea typeface="SimSun" panose="02010600030101010101" pitchFamily="2" charset="-122"/>
                <a:cs typeface="Calibri" panose="020F0502020204030204" charset="0"/>
              </a:rPr>
              <a:t>ê</a:t>
            </a:r>
            <a:r>
              <a:rPr lang="en-US" altLang="pt-BR" sz="2400">
                <a:latin typeface="Calibri" panose="020F0502020204030204" charset="0"/>
                <a:ea typeface="SimSun" panose="02010600030101010101" pitchFamily="2" charset="-122"/>
                <a:cs typeface="Calibri" panose="020F0502020204030204" charset="0"/>
              </a:rPr>
              <a:t>ncia do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dico generalista. Acta Ortop Bras, S</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Paulo, v. 26, n. 4, p. 245–250, 2018.</a:t>
            </a:r>
            <a:endParaRPr lang="en-US" altLang="pt-BR" sz="2400">
              <a:latin typeface="Calibri" panose="020F0502020204030204" charset="0"/>
              <a:ea typeface="SimSun" panose="02010600030101010101" pitchFamily="2" charset="-122"/>
              <a:cs typeface="Calibri" panose="020F0502020204030204" charset="0"/>
            </a:endParaRPr>
          </a:p>
        </p:txBody>
      </p:sp>
      <p:sp>
        <p:nvSpPr>
          <p:cNvPr id="10" name="Caixa de Texto 9"/>
          <p:cNvSpPr txBox="1"/>
          <p:nvPr/>
        </p:nvSpPr>
        <p:spPr>
          <a:xfrm>
            <a:off x="13914755" y="33522285"/>
            <a:ext cx="14401800" cy="5077460"/>
          </a:xfrm>
          <a:prstGeom prst="rect">
            <a:avLst/>
          </a:prstGeom>
          <a:noFill/>
        </p:spPr>
        <p:txBody>
          <a:bodyPr wrap="square" rtlCol="0" anchor="t">
            <a:spAutoFit/>
          </a:bodyPr>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sym typeface="+mn-ea"/>
              </a:rPr>
              <a:t>MASLACH, C.; JACKSON, S. E. The measurement of experienced burnout. Journal of Organizational Behavior, v. 2, n. LOPES, F. A. et al. Ensino baseado em problemas na Ortopedia: impacto na forma</a:t>
            </a:r>
            <a:r>
              <a:rPr lang="" altLang="en-US" sz="2400">
                <a:latin typeface="Calibri" panose="020F0502020204030204" charset="0"/>
                <a:ea typeface="SimSun" panose="02010600030101010101" pitchFamily="2" charset="-122"/>
                <a:cs typeface="Calibri" panose="020F0502020204030204" charset="0"/>
                <a:sym typeface="+mn-ea"/>
              </a:rPr>
              <a:t>ç</a:t>
            </a:r>
            <a:r>
              <a:rPr lang="en-US" altLang="en-US" sz="2400">
                <a:latin typeface="Calibri" panose="020F0502020204030204" charset="0"/>
                <a:ea typeface="SimSun" panose="02010600030101010101" pitchFamily="2" charset="-122"/>
                <a:cs typeface="Calibri" panose="020F0502020204030204" charset="0"/>
                <a:sym typeface="+mn-ea"/>
              </a:rPr>
              <a:t>ã</a:t>
            </a:r>
            <a:r>
              <a:rPr lang="en-US" altLang="pt-BR" sz="2400">
                <a:latin typeface="Calibri" panose="020F0502020204030204" charset="0"/>
                <a:ea typeface="SimSun" panose="02010600030101010101" pitchFamily="2" charset="-122"/>
                <a:cs typeface="Calibri" panose="020F0502020204030204" charset="0"/>
                <a:sym typeface="+mn-ea"/>
              </a:rPr>
              <a:t>o cl</a:t>
            </a:r>
            <a:r>
              <a:rPr lang="en-US" altLang="en-US" sz="2400">
                <a:latin typeface="Calibri" panose="020F0502020204030204" charset="0"/>
                <a:ea typeface="SimSun" panose="02010600030101010101" pitchFamily="2" charset="-122"/>
                <a:cs typeface="Calibri" panose="020F0502020204030204" charset="0"/>
                <a:sym typeface="+mn-ea"/>
              </a:rPr>
              <a:t>í</a:t>
            </a:r>
            <a:r>
              <a:rPr lang="en-US" altLang="pt-BR" sz="2400">
                <a:latin typeface="Calibri" panose="020F0502020204030204" charset="0"/>
                <a:ea typeface="SimSun" panose="02010600030101010101" pitchFamily="2" charset="-122"/>
                <a:cs typeface="Calibri" panose="020F0502020204030204" charset="0"/>
                <a:sym typeface="+mn-ea"/>
              </a:rPr>
              <a:t>nica. Revista Brasileira de Metodologias Ativas, Recife, v. 4, n. 1, p. 87–94, 2022.</a:t>
            </a:r>
            <a:endParaRPr lang="en-US" altLang="pt-BR" sz="2400">
              <a:latin typeface="Calibri" panose="020F0502020204030204" charset="0"/>
              <a:ea typeface="SimSun" panose="02010600030101010101" pitchFamily="2" charset="-122"/>
              <a:cs typeface="Calibri" panose="020F0502020204030204" charset="0"/>
              <a:sym typeface="+mn-ea"/>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sym typeface="+mn-ea"/>
              </a:rPr>
              <a:t>NUNES, M. A. et al. O papel do preceptor na aprendizagem cl</a:t>
            </a:r>
            <a:r>
              <a:rPr lang="en-US" altLang="en-US" sz="2400">
                <a:latin typeface="Calibri" panose="020F0502020204030204" charset="0"/>
                <a:ea typeface="SimSun" panose="02010600030101010101" pitchFamily="2" charset="-122"/>
                <a:cs typeface="Calibri" panose="020F0502020204030204" charset="0"/>
                <a:sym typeface="+mn-ea"/>
              </a:rPr>
              <a:t>í</a:t>
            </a:r>
            <a:r>
              <a:rPr lang="en-US" altLang="pt-BR" sz="2400">
                <a:latin typeface="Calibri" panose="020F0502020204030204" charset="0"/>
                <a:ea typeface="SimSun" panose="02010600030101010101" pitchFamily="2" charset="-122"/>
                <a:cs typeface="Calibri" panose="020F0502020204030204" charset="0"/>
                <a:sym typeface="+mn-ea"/>
              </a:rPr>
              <a:t>nica na urg</a:t>
            </a:r>
            <a:r>
              <a:rPr lang="en-US" altLang="en-US" sz="2400">
                <a:latin typeface="Calibri" panose="020F0502020204030204" charset="0"/>
                <a:ea typeface="SimSun" panose="02010600030101010101" pitchFamily="2" charset="-122"/>
                <a:cs typeface="Calibri" panose="020F0502020204030204" charset="0"/>
                <a:sym typeface="+mn-ea"/>
              </a:rPr>
              <a:t>ê</a:t>
            </a:r>
            <a:r>
              <a:rPr lang="en-US" altLang="pt-BR" sz="2400">
                <a:latin typeface="Calibri" panose="020F0502020204030204" charset="0"/>
                <a:ea typeface="SimSun" panose="02010600030101010101" pitchFamily="2" charset="-122"/>
                <a:cs typeface="Calibri" panose="020F0502020204030204" charset="0"/>
                <a:sym typeface="+mn-ea"/>
              </a:rPr>
              <a:t>ncia. Revista da ABEM, Bras</a:t>
            </a:r>
            <a:r>
              <a:rPr lang="en-US" altLang="en-US" sz="2400">
                <a:latin typeface="Calibri" panose="020F0502020204030204" charset="0"/>
                <a:ea typeface="SimSun" panose="02010600030101010101" pitchFamily="2" charset="-122"/>
                <a:cs typeface="Calibri" panose="020F0502020204030204" charset="0"/>
                <a:sym typeface="+mn-ea"/>
              </a:rPr>
              <a:t>í</a:t>
            </a:r>
            <a:r>
              <a:rPr lang="en-US" altLang="pt-BR" sz="2400">
                <a:latin typeface="Calibri" panose="020F0502020204030204" charset="0"/>
                <a:ea typeface="SimSun" panose="02010600030101010101" pitchFamily="2" charset="-122"/>
                <a:cs typeface="Calibri" panose="020F0502020204030204" charset="0"/>
                <a:sym typeface="+mn-ea"/>
              </a:rPr>
              <a:t>lia, v. 23, n. 3, p. 55–62, 2020.</a:t>
            </a:r>
            <a:endParaRPr lang="en-US" altLang="pt-BR" sz="2400">
              <a:latin typeface="Calibri" panose="020F0502020204030204" charset="0"/>
              <a:ea typeface="SimSun" panose="02010600030101010101" pitchFamily="2" charset="-122"/>
              <a:cs typeface="Calibri" panose="020F0502020204030204" charset="0"/>
              <a:sym typeface="+mn-ea"/>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sym typeface="+mn-ea"/>
              </a:rPr>
              <a:t>SILVA, M. A. et al. Compet</a:t>
            </a:r>
            <a:r>
              <a:rPr lang="en-US" altLang="en-US" sz="2400">
                <a:latin typeface="Calibri" panose="020F0502020204030204" charset="0"/>
                <a:ea typeface="SimSun" panose="02010600030101010101" pitchFamily="2" charset="-122"/>
                <a:cs typeface="Calibri" panose="020F0502020204030204" charset="0"/>
                <a:sym typeface="+mn-ea"/>
              </a:rPr>
              <a:t>ê</a:t>
            </a:r>
            <a:r>
              <a:rPr lang="en-US" altLang="pt-BR" sz="2400">
                <a:latin typeface="Calibri" panose="020F0502020204030204" charset="0"/>
                <a:ea typeface="SimSun" panose="02010600030101010101" pitchFamily="2" charset="-122"/>
                <a:cs typeface="Calibri" panose="020F0502020204030204" charset="0"/>
                <a:sym typeface="+mn-ea"/>
              </a:rPr>
              <a:t>ncia cl</a:t>
            </a:r>
            <a:r>
              <a:rPr lang="en-US" altLang="en-US" sz="2400">
                <a:latin typeface="Calibri" panose="020F0502020204030204" charset="0"/>
                <a:ea typeface="SimSun" panose="02010600030101010101" pitchFamily="2" charset="-122"/>
                <a:cs typeface="Calibri" panose="020F0502020204030204" charset="0"/>
                <a:sym typeface="+mn-ea"/>
              </a:rPr>
              <a:t>í</a:t>
            </a:r>
            <a:r>
              <a:rPr lang="en-US" altLang="pt-BR" sz="2400">
                <a:latin typeface="Calibri" panose="020F0502020204030204" charset="0"/>
                <a:ea typeface="SimSun" panose="02010600030101010101" pitchFamily="2" charset="-122"/>
                <a:cs typeface="Calibri" panose="020F0502020204030204" charset="0"/>
                <a:sym typeface="+mn-ea"/>
              </a:rPr>
              <a:t>nica ortop</a:t>
            </a:r>
            <a:r>
              <a:rPr lang="en-US" altLang="en-US" sz="2400">
                <a:latin typeface="Calibri" panose="020F0502020204030204" charset="0"/>
                <a:ea typeface="SimSun" panose="02010600030101010101" pitchFamily="2" charset="-122"/>
                <a:cs typeface="Calibri" panose="020F0502020204030204" charset="0"/>
                <a:sym typeface="+mn-ea"/>
              </a:rPr>
              <a:t>é</a:t>
            </a:r>
            <a:r>
              <a:rPr lang="en-US" altLang="pt-BR" sz="2400">
                <a:latin typeface="Calibri" panose="020F0502020204030204" charset="0"/>
                <a:ea typeface="SimSun" panose="02010600030101010101" pitchFamily="2" charset="-122"/>
                <a:cs typeface="Calibri" panose="020F0502020204030204" charset="0"/>
                <a:sym typeface="+mn-ea"/>
              </a:rPr>
              <a:t>dica de graduandos em medicina. Acta Ortop Bras, S</a:t>
            </a:r>
            <a:r>
              <a:rPr lang="en-US" altLang="en-US" sz="2400">
                <a:latin typeface="Calibri" panose="020F0502020204030204" charset="0"/>
                <a:ea typeface="SimSun" panose="02010600030101010101" pitchFamily="2" charset="-122"/>
                <a:cs typeface="Calibri" panose="020F0502020204030204" charset="0"/>
                <a:sym typeface="+mn-ea"/>
              </a:rPr>
              <a:t>ã</a:t>
            </a:r>
            <a:r>
              <a:rPr lang="en-US" altLang="pt-BR" sz="2400">
                <a:latin typeface="Calibri" panose="020F0502020204030204" charset="0"/>
                <a:ea typeface="SimSun" panose="02010600030101010101" pitchFamily="2" charset="-122"/>
                <a:cs typeface="Calibri" panose="020F0502020204030204" charset="0"/>
                <a:sym typeface="+mn-ea"/>
              </a:rPr>
              <a:t>o Paulo, v. 27, n. 3, p. 145–149, 2019.</a:t>
            </a:r>
            <a:endParaRPr lang="en-US" altLang="pt-BR" sz="2400">
              <a:latin typeface="Calibri" panose="020F0502020204030204" charset="0"/>
              <a:ea typeface="SimSun" panose="02010600030101010101" pitchFamily="2" charset="-122"/>
              <a:cs typeface="Calibri" panose="020F0502020204030204" charset="0"/>
              <a:sym typeface="+mn-ea"/>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sym typeface="+mn-ea"/>
              </a:rPr>
              <a:t>SILVA, R. D. et al. Perfil epidemiol</a:t>
            </a:r>
            <a:r>
              <a:rPr lang="en-US" altLang="en-US" sz="2400">
                <a:latin typeface="Calibri" panose="020F0502020204030204" charset="0"/>
                <a:ea typeface="SimSun" panose="02010600030101010101" pitchFamily="2" charset="-122"/>
                <a:cs typeface="Calibri" panose="020F0502020204030204" charset="0"/>
                <a:sym typeface="+mn-ea"/>
              </a:rPr>
              <a:t>ó</a:t>
            </a:r>
            <a:r>
              <a:rPr lang="en-US" altLang="pt-BR" sz="2400">
                <a:latin typeface="Calibri" panose="020F0502020204030204" charset="0"/>
                <a:ea typeface="SimSun" panose="02010600030101010101" pitchFamily="2" charset="-122"/>
                <a:cs typeface="Calibri" panose="020F0502020204030204" charset="0"/>
                <a:sym typeface="+mn-ea"/>
              </a:rPr>
              <a:t>gico do trauma musculoesquel</a:t>
            </a:r>
            <a:r>
              <a:rPr lang="en-US" altLang="en-US" sz="2400">
                <a:latin typeface="Calibri" panose="020F0502020204030204" charset="0"/>
                <a:ea typeface="SimSun" panose="02010600030101010101" pitchFamily="2" charset="-122"/>
                <a:cs typeface="Calibri" panose="020F0502020204030204" charset="0"/>
                <a:sym typeface="+mn-ea"/>
              </a:rPr>
              <a:t>é</a:t>
            </a:r>
            <a:r>
              <a:rPr lang="en-US" altLang="pt-BR" sz="2400">
                <a:latin typeface="Calibri" panose="020F0502020204030204" charset="0"/>
                <a:ea typeface="SimSun" panose="02010600030101010101" pitchFamily="2" charset="-122"/>
                <a:cs typeface="Calibri" panose="020F0502020204030204" charset="0"/>
                <a:sym typeface="+mn-ea"/>
              </a:rPr>
              <a:t>tico atendido no SUS. Cadernos de Sa</a:t>
            </a:r>
            <a:r>
              <a:rPr lang="en-US" altLang="en-US" sz="2400">
                <a:latin typeface="Calibri" panose="020F0502020204030204" charset="0"/>
                <a:ea typeface="SimSun" panose="02010600030101010101" pitchFamily="2" charset="-122"/>
                <a:cs typeface="Calibri" panose="020F0502020204030204" charset="0"/>
                <a:sym typeface="+mn-ea"/>
              </a:rPr>
              <a:t>ú</a:t>
            </a:r>
            <a:r>
              <a:rPr lang="en-US" altLang="pt-BR" sz="2400">
                <a:latin typeface="Calibri" panose="020F0502020204030204" charset="0"/>
                <a:ea typeface="SimSun" panose="02010600030101010101" pitchFamily="2" charset="-122"/>
                <a:cs typeface="Calibri" panose="020F0502020204030204" charset="0"/>
                <a:sym typeface="+mn-ea"/>
              </a:rPr>
              <a:t>de P</a:t>
            </a:r>
            <a:r>
              <a:rPr lang="en-US" altLang="en-US" sz="2400">
                <a:latin typeface="Calibri" panose="020F0502020204030204" charset="0"/>
                <a:ea typeface="SimSun" panose="02010600030101010101" pitchFamily="2" charset="-122"/>
                <a:cs typeface="Calibri" panose="020F0502020204030204" charset="0"/>
                <a:sym typeface="+mn-ea"/>
              </a:rPr>
              <a:t>ú</a:t>
            </a:r>
            <a:r>
              <a:rPr lang="en-US" altLang="pt-BR" sz="2400">
                <a:latin typeface="Calibri" panose="020F0502020204030204" charset="0"/>
                <a:ea typeface="SimSun" panose="02010600030101010101" pitchFamily="2" charset="-122"/>
                <a:cs typeface="Calibri" panose="020F0502020204030204" charset="0"/>
                <a:sym typeface="+mn-ea"/>
              </a:rPr>
              <a:t>blica, Rio de Janeiro, v. 36, n. 5, p. e00234520, 2020.</a:t>
            </a:r>
            <a:endParaRPr lang="en-US" altLang="pt-BR" sz="2400">
              <a:latin typeface="Calibri" panose="020F0502020204030204" charset="0"/>
              <a:ea typeface="SimSun" panose="02010600030101010101" pitchFamily="2" charset="-122"/>
              <a:cs typeface="Calibri" panose="020F0502020204030204" charset="0"/>
              <a:sym typeface="+mn-ea"/>
            </a:endParaRPr>
          </a:p>
        </p:txBody>
      </p:sp>
      <p:sp>
        <p:nvSpPr>
          <p:cNvPr id="11" name="Caixa de Texto 10"/>
          <p:cNvSpPr txBox="1"/>
          <p:nvPr/>
        </p:nvSpPr>
        <p:spPr>
          <a:xfrm>
            <a:off x="556895" y="3240405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REFERÊNCIAS</a:t>
            </a:r>
            <a:endParaRPr lang="pt-BR" altLang="en-US" sz="5400" b="1">
              <a:highlight>
                <a:srgbClr val="C0C0C0"/>
              </a:highlight>
              <a:latin typeface="Calibri" panose="020F0502020204030204" charset="0"/>
              <a:cs typeface="Calibri" panose="020F0502020204030204" charset="0"/>
            </a:endParaRPr>
          </a:p>
        </p:txBody>
      </p:sp>
      <p:sp>
        <p:nvSpPr>
          <p:cNvPr id="12" name="Caixa de Texto 11"/>
          <p:cNvSpPr txBox="1"/>
          <p:nvPr/>
        </p:nvSpPr>
        <p:spPr>
          <a:xfrm>
            <a:off x="783590" y="12815570"/>
            <a:ext cx="13131800" cy="8216900"/>
          </a:xfrm>
          <a:prstGeom prst="rect">
            <a:avLst/>
          </a:prstGeom>
        </p:spPr>
        <p:txBody>
          <a:bodyPr wrap="square">
            <a:spAutoFit/>
          </a:bodyPr>
          <a:p>
            <a:pPr indent="457200" algn="just" defTabSz="266700">
              <a:lnSpc>
                <a:spcPct val="150000"/>
              </a:lnSpc>
            </a:pPr>
            <a:r>
              <a:rPr lang="en-US" altLang="pt-BR" sz="3200">
                <a:latin typeface="Calibri" panose="020F0502020204030204" charset="0"/>
                <a:ea typeface="SimSun" panose="02010600030101010101" pitchFamily="2" charset="-122"/>
                <a:cs typeface="Calibri" panose="020F0502020204030204" charset="0"/>
              </a:rPr>
              <a:t>O trauma musculoesquel</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tico </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 altamente prevalente nos servi</a:t>
            </a:r>
            <a:r>
              <a:rPr lang="" altLang="en-US" sz="3200">
                <a:latin typeface="Calibri" panose="020F0502020204030204" charset="0"/>
                <a:ea typeface="SimSun" panose="02010600030101010101" pitchFamily="2" charset="-122"/>
                <a:cs typeface="Calibri" panose="020F0502020204030204" charset="0"/>
              </a:rPr>
              <a:t>ç</a:t>
            </a:r>
            <a:r>
              <a:rPr lang="en-US" altLang="pt-BR" sz="3200">
                <a:latin typeface="Calibri" panose="020F0502020204030204" charset="0"/>
                <a:ea typeface="SimSun" panose="02010600030101010101" pitchFamily="2" charset="-122"/>
                <a:cs typeface="Calibri" panose="020F0502020204030204" charset="0"/>
              </a:rPr>
              <a:t>os de emerg</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 e requer abordagem r</a:t>
            </a:r>
            <a:r>
              <a:rPr lang="en-US" altLang="en-US" sz="3200">
                <a:latin typeface="Calibri" panose="020F0502020204030204" charset="0"/>
                <a:ea typeface="SimSun" panose="02010600030101010101" pitchFamily="2" charset="-122"/>
                <a:cs typeface="Calibri" panose="020F0502020204030204" charset="0"/>
              </a:rPr>
              <a:t>á</a:t>
            </a:r>
            <a:r>
              <a:rPr lang="en-US" altLang="pt-BR" sz="3200">
                <a:latin typeface="Calibri" panose="020F0502020204030204" charset="0"/>
                <a:ea typeface="SimSun" panose="02010600030101010101" pitchFamily="2" charset="-122"/>
                <a:cs typeface="Calibri" panose="020F0502020204030204" charset="0"/>
              </a:rPr>
              <a:t>pida e precisa, especialmente por m</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dicos rec</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m-formados. No entanto, a forma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em Ortopedia durante a gradua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m</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dica no Brasil ainda </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 limitada, com carga hor</a:t>
            </a:r>
            <a:r>
              <a:rPr lang="en-US" altLang="en-US" sz="3200">
                <a:latin typeface="Calibri" panose="020F0502020204030204" charset="0"/>
                <a:ea typeface="SimSun" panose="02010600030101010101" pitchFamily="2" charset="-122"/>
                <a:cs typeface="Calibri" panose="020F0502020204030204" charset="0"/>
              </a:rPr>
              <a:t>á</a:t>
            </a:r>
            <a:r>
              <a:rPr lang="en-US" altLang="pt-BR" sz="3200">
                <a:latin typeface="Calibri" panose="020F0502020204030204" charset="0"/>
                <a:ea typeface="SimSun" panose="02010600030101010101" pitchFamily="2" charset="-122"/>
                <a:cs typeface="Calibri" panose="020F0502020204030204" charset="0"/>
              </a:rPr>
              <a:t>ria reduzida e pouca integra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com a pr</a:t>
            </a:r>
            <a:r>
              <a:rPr lang="en-US" altLang="en-US" sz="3200">
                <a:latin typeface="Calibri" panose="020F0502020204030204" charset="0"/>
                <a:ea typeface="SimSun" panose="02010600030101010101" pitchFamily="2" charset="-122"/>
                <a:cs typeface="Calibri" panose="020F0502020204030204" charset="0"/>
              </a:rPr>
              <a:t>á</a:t>
            </a:r>
            <a:r>
              <a:rPr lang="en-US" altLang="pt-BR" sz="3200">
                <a:latin typeface="Calibri" panose="020F0502020204030204" charset="0"/>
                <a:ea typeface="SimSun" panose="02010600030101010101" pitchFamily="2" charset="-122"/>
                <a:cs typeface="Calibri" panose="020F0502020204030204" charset="0"/>
              </a:rPr>
              <a:t>tica em urg</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ncias.</a:t>
            </a:r>
            <a:endParaRPr lang="en-US" altLang="pt-BR" sz="3200">
              <a:latin typeface="Calibri" panose="020F0502020204030204" charset="0"/>
              <a:ea typeface="SimSun" panose="02010600030101010101" pitchFamily="2" charset="-122"/>
              <a:cs typeface="Calibri" panose="020F0502020204030204" charset="0"/>
            </a:endParaRPr>
          </a:p>
          <a:p>
            <a:pPr indent="457200" algn="just" defTabSz="266700">
              <a:lnSpc>
                <a:spcPct val="150000"/>
              </a:lnSpc>
            </a:pPr>
            <a:r>
              <a:rPr lang="en-US" altLang="pt-BR" sz="3200">
                <a:latin typeface="Calibri" panose="020F0502020204030204" charset="0"/>
                <a:ea typeface="SimSun" panose="02010600030101010101" pitchFamily="2" charset="-122"/>
                <a:cs typeface="Calibri" panose="020F0502020204030204" charset="0"/>
              </a:rPr>
              <a:t>Este estudo realizou uma revis</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integrativa da literatura nas bases SciELO, PubMed e BVS, abrangendo artigos de 2010 a 2024. Foram analisadas as lacunas no ensino de Ortopedia, os desafios enfrentados por egressos diante de traumas musculoesquel</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ticos e propostas pedag</a:t>
            </a:r>
            <a:r>
              <a:rPr lang="en-US" altLang="en-US" sz="3200">
                <a:latin typeface="Calibri" panose="020F0502020204030204" charset="0"/>
                <a:ea typeface="SimSun" panose="02010600030101010101" pitchFamily="2" charset="-122"/>
                <a:cs typeface="Calibri" panose="020F0502020204030204" charset="0"/>
              </a:rPr>
              <a:t>ó</a:t>
            </a:r>
            <a:r>
              <a:rPr lang="en-US" altLang="pt-BR" sz="3200">
                <a:latin typeface="Calibri" panose="020F0502020204030204" charset="0"/>
                <a:ea typeface="SimSun" panose="02010600030101010101" pitchFamily="2" charset="-122"/>
                <a:cs typeface="Calibri" panose="020F0502020204030204" charset="0"/>
              </a:rPr>
              <a:t>gicas para qualificar o ensino ortop</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dico na forma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m</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dica geral, visando melhorar a assist</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 inicial ao trauma.</a:t>
            </a:r>
            <a:endParaRPr lang="en-US" altLang="pt-BR" sz="3200">
              <a:latin typeface="Calibri" panose="020F0502020204030204" charset="0"/>
              <a:ea typeface="SimSun" panose="02010600030101010101" pitchFamily="2" charset="-122"/>
              <a:cs typeface="Calibri" panose="020F0502020204030204" charset="0"/>
            </a:endParaRPr>
          </a:p>
        </p:txBody>
      </p:sp>
      <p:sp>
        <p:nvSpPr>
          <p:cNvPr id="13" name="Caixa de Texto 12"/>
          <p:cNvSpPr txBox="1"/>
          <p:nvPr/>
        </p:nvSpPr>
        <p:spPr>
          <a:xfrm>
            <a:off x="556895" y="1139698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RESUMO</a:t>
            </a:r>
            <a:endParaRPr lang="pt-BR" altLang="en-US" sz="5400" b="1">
              <a:highlight>
                <a:srgbClr val="C0C0C0"/>
              </a:highlight>
              <a:latin typeface="Calibri" panose="020F0502020204030204" charset="0"/>
              <a:cs typeface="Calibri" panose="020F0502020204030204" charset="0"/>
            </a:endParaRPr>
          </a:p>
        </p:txBody>
      </p:sp>
      <p:cxnSp>
        <p:nvCxnSpPr>
          <p:cNvPr id="14" name="Conector Reto 13"/>
          <p:cNvCxnSpPr/>
          <p:nvPr/>
        </p:nvCxnSpPr>
        <p:spPr>
          <a:xfrm>
            <a:off x="14361795" y="10991215"/>
            <a:ext cx="152400" cy="20128230"/>
          </a:xfrm>
          <a:prstGeom prst="line">
            <a:avLst/>
          </a:prstGeom>
        </p:spPr>
        <p:style>
          <a:lnRef idx="2">
            <a:schemeClr val="accent1"/>
          </a:lnRef>
          <a:fillRef idx="0">
            <a:schemeClr val="accent1"/>
          </a:fillRef>
          <a:effectRef idx="1">
            <a:schemeClr val="accent1"/>
          </a:effectRef>
          <a:fontRef idx="minor">
            <a:schemeClr val="tx1"/>
          </a:fontRef>
        </p:style>
      </p:cxnSp>
      <p:sp>
        <p:nvSpPr>
          <p:cNvPr id="15" name="Caixa de Texto 14"/>
          <p:cNvSpPr txBox="1"/>
          <p:nvPr/>
        </p:nvSpPr>
        <p:spPr>
          <a:xfrm>
            <a:off x="783590" y="2163699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RESULTADOS E DISCUSSÃO</a:t>
            </a:r>
            <a:endParaRPr lang="pt-BR" altLang="en-US" sz="5400" b="1">
              <a:highlight>
                <a:srgbClr val="C0C0C0"/>
              </a:highlight>
              <a:latin typeface="Calibri" panose="020F0502020204030204" charset="0"/>
              <a:cs typeface="Calibri" panose="020F0502020204030204" charset="0"/>
            </a:endParaRPr>
          </a:p>
        </p:txBody>
      </p:sp>
      <p:sp>
        <p:nvSpPr>
          <p:cNvPr id="16" name="Caixa de Texto 15"/>
          <p:cNvSpPr txBox="1"/>
          <p:nvPr/>
        </p:nvSpPr>
        <p:spPr>
          <a:xfrm>
            <a:off x="783590" y="22806660"/>
            <a:ext cx="13131165" cy="5213350"/>
          </a:xfrm>
          <a:prstGeom prst="rect">
            <a:avLst/>
          </a:prstGeom>
        </p:spPr>
        <p:txBody>
          <a:bodyPr>
            <a:noAutofit/>
          </a:bodyPr>
          <a:p>
            <a:pPr indent="457200" algn="just">
              <a:lnSpc>
                <a:spcPct val="150000"/>
              </a:lnSpc>
            </a:pPr>
            <a:r>
              <a:rPr lang="en-US" altLang="pt-BR" sz="3200">
                <a:latin typeface="Calibri" panose="020F0502020204030204" charset="0"/>
                <a:cs typeface="Calibri" panose="020F0502020204030204" charset="0"/>
              </a:rPr>
              <a:t>A an</a:t>
            </a:r>
            <a:r>
              <a:rPr lang="en-US" altLang="en-US" sz="3200">
                <a:latin typeface="Calibri" panose="020F0502020204030204" charset="0"/>
                <a:cs typeface="Calibri" panose="020F0502020204030204" charset="0"/>
              </a:rPr>
              <a:t>á</a:t>
            </a:r>
            <a:r>
              <a:rPr lang="en-US" altLang="pt-BR" sz="3200">
                <a:latin typeface="Calibri" panose="020F0502020204030204" charset="0"/>
                <a:cs typeface="Calibri" panose="020F0502020204030204" charset="0"/>
              </a:rPr>
              <a:t>lise dos estudos revelou que grande parte das faculdades de medicina no Brasil dedica menos de 60 horas ao ensino formal de Ortopedia, com foco limitado às patologias eletivas e escassa exposi</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ao contexto do trauma (Faria et al., 2016; Castro et al., 2021). Muitos alunos relatam inseguran</a:t>
            </a:r>
            <a:r>
              <a:rPr lang="" altLang="en-US" sz="3200">
                <a:latin typeface="Calibri" panose="020F0502020204030204" charset="0"/>
                <a:cs typeface="Calibri" panose="020F0502020204030204" charset="0"/>
              </a:rPr>
              <a:t>ç</a:t>
            </a:r>
            <a:r>
              <a:rPr lang="en-US" altLang="pt-BR" sz="3200">
                <a:latin typeface="Calibri" panose="020F0502020204030204" charset="0"/>
                <a:cs typeface="Calibri" panose="020F0502020204030204" charset="0"/>
              </a:rPr>
              <a:t>a para realizar exame f</a:t>
            </a:r>
            <a:r>
              <a:rPr lang="en-US" altLang="en-US" sz="3200">
                <a:latin typeface="Calibri" panose="020F0502020204030204" charset="0"/>
                <a:cs typeface="Calibri" panose="020F0502020204030204" charset="0"/>
              </a:rPr>
              <a:t>í</a:t>
            </a:r>
            <a:r>
              <a:rPr lang="en-US" altLang="pt-BR" sz="3200">
                <a:latin typeface="Calibri" panose="020F0502020204030204" charset="0"/>
                <a:cs typeface="Calibri" panose="020F0502020204030204" charset="0"/>
              </a:rPr>
              <a:t>sico ortop</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dico, aplicar imobiliza</a:t>
            </a:r>
            <a:r>
              <a:rPr lang="" altLang="en-US" sz="3200">
                <a:latin typeface="Calibri" panose="020F0502020204030204" charset="0"/>
                <a:cs typeface="Calibri" panose="020F0502020204030204" charset="0"/>
              </a:rPr>
              <a:t>çõ</a:t>
            </a:r>
            <a:r>
              <a:rPr lang="en-US" altLang="pt-BR" sz="3200">
                <a:latin typeface="Calibri" panose="020F0502020204030204" charset="0"/>
                <a:cs typeface="Calibri" panose="020F0502020204030204" charset="0"/>
              </a:rPr>
              <a:t>es adequadas e interpretar exames de imagem simples, como radiografias de fratura (Silva et al., 2019).</a:t>
            </a:r>
            <a:endParaRPr lang="en-US" altLang="pt-BR" sz="3200">
              <a:latin typeface="Calibri" panose="020F0502020204030204" charset="0"/>
              <a:cs typeface="Calibri" panose="020F0502020204030204" charset="0"/>
            </a:endParaRPr>
          </a:p>
          <a:p>
            <a:pPr indent="457200" algn="just">
              <a:lnSpc>
                <a:spcPct val="150000"/>
              </a:lnSpc>
            </a:pPr>
            <a:r>
              <a:rPr lang="en-US" altLang="pt-BR" sz="3200">
                <a:latin typeface="Calibri" panose="020F0502020204030204" charset="0"/>
                <a:cs typeface="Calibri" panose="020F0502020204030204" charset="0"/>
              </a:rPr>
              <a:t>Ferreira et al. (2021) destacam que apenas 23% dos egressos se sentem aptos a conduzir o atendimento inicial de um paciente politraumatizado com les</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musculoesquel</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tica. Os m</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todos de ensino tradicionais, centrados na transmiss</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expositiva e sem pr</a:t>
            </a:r>
            <a:r>
              <a:rPr lang="en-US" altLang="en-US" sz="3200">
                <a:latin typeface="Calibri" panose="020F0502020204030204" charset="0"/>
                <a:cs typeface="Calibri" panose="020F0502020204030204" charset="0"/>
              </a:rPr>
              <a:t>á</a:t>
            </a:r>
            <a:r>
              <a:rPr lang="en-US" altLang="pt-BR" sz="3200">
                <a:latin typeface="Calibri" panose="020F0502020204030204" charset="0"/>
                <a:cs typeface="Calibri" panose="020F0502020204030204" charset="0"/>
              </a:rPr>
              <a:t>tica supervisionada, contribuem para essa defasagem.</a:t>
            </a:r>
            <a:endParaRPr lang="en-US" altLang="pt-BR" sz="3200">
              <a:latin typeface="Calibri" panose="020F0502020204030204" charset="0"/>
              <a:cs typeface="Calibri" panose="020F0502020204030204" charset="0"/>
            </a:endParaRPr>
          </a:p>
        </p:txBody>
      </p:sp>
      <p:sp>
        <p:nvSpPr>
          <p:cNvPr id="17" name="Caixa de Texto 16"/>
          <p:cNvSpPr txBox="1"/>
          <p:nvPr/>
        </p:nvSpPr>
        <p:spPr>
          <a:xfrm>
            <a:off x="15064740" y="11367770"/>
            <a:ext cx="13354685" cy="11171555"/>
          </a:xfrm>
          <a:prstGeom prst="rect">
            <a:avLst/>
          </a:prstGeom>
          <a:noFill/>
        </p:spPr>
        <p:txBody>
          <a:bodyPr wrap="square" rtlCol="0" anchor="t">
            <a:spAutoFit/>
          </a:bodyPr>
          <a:p>
            <a:pPr indent="457200" algn="just">
              <a:lnSpc>
                <a:spcPct val="150000"/>
              </a:lnSpc>
            </a:pPr>
            <a:r>
              <a:rPr lang="en-US" altLang="pt-BR" sz="3200">
                <a:latin typeface="Calibri" panose="020F0502020204030204" charset="0"/>
                <a:cs typeface="Calibri" panose="020F0502020204030204" charset="0"/>
                <a:sym typeface="+mn-ea"/>
              </a:rPr>
              <a:t>A urg</a:t>
            </a:r>
            <a:r>
              <a:rPr lang="en-US" altLang="en-US" sz="3200">
                <a:latin typeface="Calibri" panose="020F0502020204030204" charset="0"/>
                <a:cs typeface="Calibri" panose="020F0502020204030204" charset="0"/>
                <a:sym typeface="+mn-ea"/>
              </a:rPr>
              <a:t>ê</a:t>
            </a:r>
            <a:r>
              <a:rPr lang="en-US" altLang="pt-BR" sz="3200">
                <a:latin typeface="Calibri" panose="020F0502020204030204" charset="0"/>
                <a:cs typeface="Calibri" panose="020F0502020204030204" charset="0"/>
                <a:sym typeface="+mn-ea"/>
              </a:rPr>
              <a:t>ncia ortop</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dica </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 uma das realidades mais presentes na rotina do m</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dico generalista, especialmente na atua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em prontos-socorros, UPAs e unidades b</a:t>
            </a:r>
            <a:r>
              <a:rPr lang="en-US" altLang="en-US" sz="3200">
                <a:latin typeface="Calibri" panose="020F0502020204030204" charset="0"/>
                <a:cs typeface="Calibri" panose="020F0502020204030204" charset="0"/>
                <a:sym typeface="+mn-ea"/>
              </a:rPr>
              <a:t>á</a:t>
            </a:r>
            <a:r>
              <a:rPr lang="en-US" altLang="pt-BR" sz="3200">
                <a:latin typeface="Calibri" panose="020F0502020204030204" charset="0"/>
                <a:cs typeface="Calibri" panose="020F0502020204030204" charset="0"/>
                <a:sym typeface="+mn-ea"/>
              </a:rPr>
              <a:t>sicas com atendimento de intercorr</a:t>
            </a:r>
            <a:r>
              <a:rPr lang="en-US" altLang="en-US" sz="3200">
                <a:latin typeface="Calibri" panose="020F0502020204030204" charset="0"/>
                <a:cs typeface="Calibri" panose="020F0502020204030204" charset="0"/>
                <a:sym typeface="+mn-ea"/>
              </a:rPr>
              <a:t>ê</a:t>
            </a:r>
            <a:r>
              <a:rPr lang="en-US" altLang="pt-BR" sz="3200">
                <a:latin typeface="Calibri" panose="020F0502020204030204" charset="0"/>
                <a:cs typeface="Calibri" panose="020F0502020204030204" charset="0"/>
                <a:sym typeface="+mn-ea"/>
              </a:rPr>
              <a:t>ncias. A aus</a:t>
            </a:r>
            <a:r>
              <a:rPr lang="en-US" altLang="en-US" sz="3200">
                <a:latin typeface="Calibri" panose="020F0502020204030204" charset="0"/>
                <a:cs typeface="Calibri" panose="020F0502020204030204" charset="0"/>
                <a:sym typeface="+mn-ea"/>
              </a:rPr>
              <a:t>ê</a:t>
            </a:r>
            <a:r>
              <a:rPr lang="en-US" altLang="pt-BR" sz="3200">
                <a:latin typeface="Calibri" panose="020F0502020204030204" charset="0"/>
                <a:cs typeface="Calibri" panose="020F0502020204030204" charset="0"/>
                <a:sym typeface="+mn-ea"/>
              </a:rPr>
              <a:t>ncia de forma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adequada impacta diretamente na resolubilidade dos casos, sobrecarrega especialistas e aumenta o risco de condutas inadequadas (Fonseca et al., 2018).</a:t>
            </a:r>
            <a:endParaRPr lang="en-US" altLang="pt-BR" sz="3200">
              <a:latin typeface="Calibri" panose="020F0502020204030204" charset="0"/>
              <a:cs typeface="Calibri" panose="020F0502020204030204" charset="0"/>
              <a:sym typeface="+mn-ea"/>
            </a:endParaRPr>
          </a:p>
          <a:p>
            <a:pPr indent="457200" algn="just">
              <a:lnSpc>
                <a:spcPct val="150000"/>
              </a:lnSpc>
            </a:pPr>
            <a:r>
              <a:rPr lang="en-US" altLang="pt-BR" sz="3200">
                <a:latin typeface="Calibri" panose="020F0502020204030204" charset="0"/>
                <a:cs typeface="Calibri" panose="020F0502020204030204" charset="0"/>
                <a:sym typeface="+mn-ea"/>
              </a:rPr>
              <a:t>O ensino ortop</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dico deve ser estruturado de forma progressiva, iniciando-se com o exame f</a:t>
            </a:r>
            <a:r>
              <a:rPr lang="en-US" altLang="en-US" sz="3200">
                <a:latin typeface="Calibri" panose="020F0502020204030204" charset="0"/>
                <a:cs typeface="Calibri" panose="020F0502020204030204" charset="0"/>
                <a:sym typeface="+mn-ea"/>
              </a:rPr>
              <a:t>í</a:t>
            </a:r>
            <a:r>
              <a:rPr lang="en-US" altLang="pt-BR" sz="3200">
                <a:latin typeface="Calibri" panose="020F0502020204030204" charset="0"/>
                <a:cs typeface="Calibri" panose="020F0502020204030204" charset="0"/>
                <a:sym typeface="+mn-ea"/>
              </a:rPr>
              <a:t>sico sistematizado, seguido por interpreta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radiol</a:t>
            </a:r>
            <a:r>
              <a:rPr lang="en-US" altLang="en-US" sz="3200">
                <a:latin typeface="Calibri" panose="020F0502020204030204" charset="0"/>
                <a:cs typeface="Calibri" panose="020F0502020204030204" charset="0"/>
                <a:sym typeface="+mn-ea"/>
              </a:rPr>
              <a:t>ó</a:t>
            </a:r>
            <a:r>
              <a:rPr lang="en-US" altLang="pt-BR" sz="3200">
                <a:latin typeface="Calibri" panose="020F0502020204030204" charset="0"/>
                <a:cs typeface="Calibri" panose="020F0502020204030204" charset="0"/>
                <a:sym typeface="+mn-ea"/>
              </a:rPr>
              <a:t>gica, simula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de procedimentos e atividades em campo real, como ambulat</a:t>
            </a:r>
            <a:r>
              <a:rPr lang="en-US" altLang="en-US" sz="3200">
                <a:latin typeface="Calibri" panose="020F0502020204030204" charset="0"/>
                <a:cs typeface="Calibri" panose="020F0502020204030204" charset="0"/>
                <a:sym typeface="+mn-ea"/>
              </a:rPr>
              <a:t>ó</a:t>
            </a:r>
            <a:r>
              <a:rPr lang="en-US" altLang="pt-BR" sz="3200">
                <a:latin typeface="Calibri" panose="020F0502020204030204" charset="0"/>
                <a:cs typeface="Calibri" panose="020F0502020204030204" charset="0"/>
                <a:sym typeface="+mn-ea"/>
              </a:rPr>
              <a:t>rios de trauma. A inser</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de metodologias ativas, como PBL (Problem-Based Learning), simula</a:t>
            </a:r>
            <a:r>
              <a:rPr lang="" altLang="en-US" sz="3200">
                <a:latin typeface="Calibri" panose="020F0502020204030204" charset="0"/>
                <a:cs typeface="Calibri" panose="020F0502020204030204" charset="0"/>
                <a:sym typeface="+mn-ea"/>
              </a:rPr>
              <a:t>çõ</a:t>
            </a:r>
            <a:r>
              <a:rPr lang="en-US" altLang="pt-BR" sz="3200">
                <a:latin typeface="Calibri" panose="020F0502020204030204" charset="0"/>
                <a:cs typeface="Calibri" panose="020F0502020204030204" charset="0"/>
                <a:sym typeface="+mn-ea"/>
              </a:rPr>
              <a:t>es real</a:t>
            </a:r>
            <a:r>
              <a:rPr lang="en-US" altLang="en-US" sz="3200">
                <a:latin typeface="Calibri" panose="020F0502020204030204" charset="0"/>
                <a:cs typeface="Calibri" panose="020F0502020204030204" charset="0"/>
                <a:sym typeface="+mn-ea"/>
              </a:rPr>
              <a:t>í</a:t>
            </a:r>
            <a:r>
              <a:rPr lang="en-US" altLang="pt-BR" sz="3200">
                <a:latin typeface="Calibri" panose="020F0502020204030204" charset="0"/>
                <a:cs typeface="Calibri" panose="020F0502020204030204" charset="0"/>
                <a:sym typeface="+mn-ea"/>
              </a:rPr>
              <a:t>sticas e ensino baseado em casos, mostrou-se eficaz para o aprendizado significativo (Lopes et al., 2022).</a:t>
            </a:r>
            <a:endParaRPr lang="en-US" altLang="pt-BR" sz="3200">
              <a:latin typeface="Calibri" panose="020F0502020204030204" charset="0"/>
              <a:cs typeface="Calibri" panose="020F0502020204030204" charset="0"/>
              <a:sym typeface="+mn-ea"/>
            </a:endParaRPr>
          </a:p>
          <a:p>
            <a:pPr indent="457200" algn="just">
              <a:lnSpc>
                <a:spcPct val="150000"/>
              </a:lnSpc>
            </a:pPr>
            <a:r>
              <a:rPr lang="en-US" altLang="pt-BR" sz="3200">
                <a:latin typeface="Calibri" panose="020F0502020204030204" charset="0"/>
                <a:cs typeface="Calibri" panose="020F0502020204030204" charset="0"/>
                <a:sym typeface="+mn-ea"/>
              </a:rPr>
              <a:t>Al</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m disso, a articula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entre ensino e servi</a:t>
            </a:r>
            <a:r>
              <a:rPr lang="" altLang="en-US" sz="3200">
                <a:latin typeface="Calibri" panose="020F0502020204030204" charset="0"/>
                <a:cs typeface="Calibri" panose="020F0502020204030204" charset="0"/>
                <a:sym typeface="+mn-ea"/>
              </a:rPr>
              <a:t>ç</a:t>
            </a:r>
            <a:r>
              <a:rPr lang="en-US" altLang="pt-BR" sz="3200">
                <a:latin typeface="Calibri" panose="020F0502020204030204" charset="0"/>
                <a:cs typeface="Calibri" panose="020F0502020204030204" charset="0"/>
                <a:sym typeface="+mn-ea"/>
              </a:rPr>
              <a:t>o </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 estrat</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gica para consolidar o conhecimento cl</a:t>
            </a:r>
            <a:r>
              <a:rPr lang="en-US" altLang="en-US" sz="3200">
                <a:latin typeface="Calibri" panose="020F0502020204030204" charset="0"/>
                <a:cs typeface="Calibri" panose="020F0502020204030204" charset="0"/>
                <a:sym typeface="+mn-ea"/>
              </a:rPr>
              <a:t>í</a:t>
            </a:r>
            <a:r>
              <a:rPr lang="en-US" altLang="pt-BR" sz="3200">
                <a:latin typeface="Calibri" panose="020F0502020204030204" charset="0"/>
                <a:cs typeface="Calibri" panose="020F0502020204030204" charset="0"/>
                <a:sym typeface="+mn-ea"/>
              </a:rPr>
              <a:t>nico e desenvolver habilidades t</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cnicas e comportamentais. O preceptor ortopedista assume papel central nesse processo, funcionando como facilitador da aprendizagem e modelo de conduta (Nunes et al., 2020).</a:t>
            </a:r>
            <a:endParaRPr lang="en-US" altLang="pt-BR" sz="3200">
              <a:latin typeface="Calibri" panose="020F0502020204030204" charset="0"/>
              <a:cs typeface="Calibri" panose="020F0502020204030204" charset="0"/>
              <a:sym typeface="+mn-ea"/>
            </a:endParaRPr>
          </a:p>
        </p:txBody>
      </p:sp>
      <p:sp>
        <p:nvSpPr>
          <p:cNvPr id="19" name="Caixa de Texto 18"/>
          <p:cNvSpPr txBox="1"/>
          <p:nvPr/>
        </p:nvSpPr>
        <p:spPr>
          <a:xfrm>
            <a:off x="14961235" y="22695535"/>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CONCLUSÃO</a:t>
            </a:r>
            <a:endParaRPr lang="pt-BR" altLang="en-US" sz="5400" b="1">
              <a:highlight>
                <a:srgbClr val="C0C0C0"/>
              </a:highlight>
              <a:latin typeface="Calibri" panose="020F0502020204030204" charset="0"/>
              <a:cs typeface="Calibri" panose="020F0502020204030204" charset="0"/>
            </a:endParaRPr>
          </a:p>
        </p:txBody>
      </p:sp>
      <p:sp>
        <p:nvSpPr>
          <p:cNvPr id="20" name="Caixa de Texto 19"/>
          <p:cNvSpPr txBox="1"/>
          <p:nvPr/>
        </p:nvSpPr>
        <p:spPr>
          <a:xfrm>
            <a:off x="14961235" y="23524845"/>
            <a:ext cx="13434695" cy="7477760"/>
          </a:xfrm>
          <a:prstGeom prst="rect">
            <a:avLst/>
          </a:prstGeom>
        </p:spPr>
        <p:txBody>
          <a:bodyPr wrap="square">
            <a:spAutoFit/>
          </a:bodyPr>
          <a:p>
            <a:pPr indent="457200" algn="just">
              <a:lnSpc>
                <a:spcPct val="150000"/>
              </a:lnSpc>
            </a:pPr>
            <a:r>
              <a:rPr lang="en-US" altLang="pt-BR" sz="3200">
                <a:latin typeface="Calibri" panose="020F0502020204030204" charset="0"/>
                <a:cs typeface="Calibri" panose="020F0502020204030204" charset="0"/>
              </a:rPr>
              <a:t>O ensino de Ortopedia na gradua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m</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dica precisa ser fortalecido para preparar adequadamente os futuros m</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dicos ao atendimento de urg</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ncias musculoesquel</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ticas. A baixa carga hor</a:t>
            </a:r>
            <a:r>
              <a:rPr lang="en-US" altLang="en-US" sz="3200">
                <a:latin typeface="Calibri" panose="020F0502020204030204" charset="0"/>
                <a:cs typeface="Calibri" panose="020F0502020204030204" charset="0"/>
              </a:rPr>
              <a:t>á</a:t>
            </a:r>
            <a:r>
              <a:rPr lang="en-US" altLang="pt-BR" sz="3200">
                <a:latin typeface="Calibri" panose="020F0502020204030204" charset="0"/>
                <a:cs typeface="Calibri" panose="020F0502020204030204" charset="0"/>
              </a:rPr>
              <a:t>ria, a aus</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de viv</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pr</a:t>
            </a:r>
            <a:r>
              <a:rPr lang="en-US" altLang="en-US" sz="3200">
                <a:latin typeface="Calibri" panose="020F0502020204030204" charset="0"/>
                <a:cs typeface="Calibri" panose="020F0502020204030204" charset="0"/>
              </a:rPr>
              <a:t>á</a:t>
            </a:r>
            <a:r>
              <a:rPr lang="en-US" altLang="pt-BR" sz="3200">
                <a:latin typeface="Calibri" panose="020F0502020204030204" charset="0"/>
                <a:cs typeface="Calibri" panose="020F0502020204030204" charset="0"/>
              </a:rPr>
              <a:t>tica e a desarticula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com os servi</a:t>
            </a:r>
            <a:r>
              <a:rPr lang="" altLang="en-US" sz="3200">
                <a:latin typeface="Calibri" panose="020F0502020204030204" charset="0"/>
                <a:cs typeface="Calibri" panose="020F0502020204030204" charset="0"/>
              </a:rPr>
              <a:t>ç</a:t>
            </a:r>
            <a:r>
              <a:rPr lang="en-US" altLang="pt-BR" sz="3200">
                <a:latin typeface="Calibri" panose="020F0502020204030204" charset="0"/>
                <a:cs typeface="Calibri" panose="020F0502020204030204" charset="0"/>
              </a:rPr>
              <a:t>os de urg</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s</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entraves que comprometem a forma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cl</a:t>
            </a:r>
            <a:r>
              <a:rPr lang="en-US" altLang="en-US" sz="3200">
                <a:latin typeface="Calibri" panose="020F0502020204030204" charset="0"/>
                <a:cs typeface="Calibri" panose="020F0502020204030204" charset="0"/>
              </a:rPr>
              <a:t>í</a:t>
            </a:r>
            <a:r>
              <a:rPr lang="en-US" altLang="pt-BR" sz="3200">
                <a:latin typeface="Calibri" panose="020F0502020204030204" charset="0"/>
                <a:cs typeface="Calibri" panose="020F0502020204030204" charset="0"/>
              </a:rPr>
              <a:t>nica dos graduandos.</a:t>
            </a:r>
            <a:endParaRPr lang="en-US" altLang="pt-BR" sz="3200">
              <a:latin typeface="Calibri" panose="020F0502020204030204" charset="0"/>
              <a:cs typeface="Calibri" panose="020F0502020204030204" charset="0"/>
            </a:endParaRPr>
          </a:p>
          <a:p>
            <a:pPr indent="457200" algn="just">
              <a:lnSpc>
                <a:spcPct val="150000"/>
              </a:lnSpc>
            </a:pPr>
            <a:r>
              <a:rPr lang="en-US" altLang="pt-BR" sz="3200">
                <a:latin typeface="Calibri" panose="020F0502020204030204" charset="0"/>
                <a:cs typeface="Calibri" panose="020F0502020204030204" charset="0"/>
              </a:rPr>
              <a:t>Diante da alta demanda por atendimento ortop</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dico no SUS e na medicina suplementar, </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 imperativo que os cursos de medicina capacitem seus egressos para o exame, a imobiliza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e a conduta inicial em traumas comuns. Investir na educa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ortop</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dica </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 investir na qualidade da assist</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na seguran</a:t>
            </a:r>
            <a:r>
              <a:rPr lang="" altLang="en-US" sz="3200">
                <a:latin typeface="Calibri" panose="020F0502020204030204" charset="0"/>
                <a:cs typeface="Calibri" panose="020F0502020204030204" charset="0"/>
              </a:rPr>
              <a:t>ç</a:t>
            </a:r>
            <a:r>
              <a:rPr lang="en-US" altLang="pt-BR" sz="3200">
                <a:latin typeface="Calibri" panose="020F0502020204030204" charset="0"/>
                <a:cs typeface="Calibri" panose="020F0502020204030204" charset="0"/>
              </a:rPr>
              <a:t>a do paciente e na efici</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do sistema de sa</a:t>
            </a:r>
            <a:r>
              <a:rPr lang="en-US" altLang="en-US" sz="3200">
                <a:latin typeface="Calibri" panose="020F0502020204030204" charset="0"/>
                <a:cs typeface="Calibri" panose="020F0502020204030204" charset="0"/>
              </a:rPr>
              <a:t>ú</a:t>
            </a:r>
            <a:r>
              <a:rPr lang="en-US" altLang="pt-BR" sz="3200">
                <a:latin typeface="Calibri" panose="020F0502020204030204" charset="0"/>
                <a:cs typeface="Calibri" panose="020F0502020204030204" charset="0"/>
              </a:rPr>
              <a:t>de.</a:t>
            </a:r>
            <a:endParaRPr lang="en-US" altLang="pt-BR" sz="3200">
              <a:latin typeface="Calibri" panose="020F0502020204030204" charset="0"/>
              <a:cs typeface="Calibri" panose="020F050202020403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4321143474244058">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4955b67b0bc14b2b">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4722044" cy="2554545"/>
          </a:xfrm>
          <a:prstGeom prst="rect">
            <a:avLst/>
          </a:prstGeom>
          <a:noFill/>
        </p:spPr>
        <p:txBody>
          <a:bodyPr wrap="none" rtlCol="0">
            <a:spAutoFit/>
          </a:bodyPr>
          <a:lstStyle/>
          <a:p>
            <a:r>
              <a:rPr lang="pt-BR" sz="3200" dirty="0"/>
              <a:t>Autores: 	</a:t>
            </a:r>
          </a:p>
          <a:p>
            <a:r>
              <a:rPr lang="pt-BR" sz="3200" dirty="0"/>
              <a:t>Carlos Guilherme </a:t>
            </a:r>
            <a:r>
              <a:rPr lang="pt-BR" sz="3200" dirty="0" err="1"/>
              <a:t>Weissheimer</a:t>
            </a:r>
            <a:r>
              <a:rPr lang="pt-BR" sz="3200" dirty="0"/>
              <a:t> </a:t>
            </a:r>
            <a:r>
              <a:rPr lang="pt-BR" sz="3200" dirty="0" err="1"/>
              <a:t>Berwanger</a:t>
            </a:r>
            <a:r>
              <a:rPr lang="pt-BR" sz="3200" dirty="0"/>
              <a:t>, Hospital Cristo Redentor – Porto Alegre</a:t>
            </a:r>
          </a:p>
          <a:p>
            <a:r>
              <a:rPr lang="pt-BR" sz="3200" dirty="0"/>
              <a:t>Douglas </a:t>
            </a:r>
            <a:r>
              <a:rPr lang="pt-BR" sz="3200" dirty="0" err="1"/>
              <a:t>Backes</a:t>
            </a:r>
            <a:r>
              <a:rPr lang="pt-BR" sz="3200" dirty="0"/>
              <a:t> </a:t>
            </a:r>
            <a:r>
              <a:rPr lang="pt-BR" sz="3200" dirty="0" err="1"/>
              <a:t>Schreiner</a:t>
            </a:r>
            <a:r>
              <a:rPr lang="pt-BR" sz="3200" dirty="0"/>
              <a:t>, Hospital Cristo Redentor – Porto Alegre</a:t>
            </a:r>
          </a:p>
          <a:p>
            <a:r>
              <a:rPr lang="pt-BR" sz="3200" dirty="0"/>
              <a:t>Gandhi Rocha Campos, R4 Trauma Ortopédico - Hospital Cristo Redentor</a:t>
            </a:r>
          </a:p>
          <a:p>
            <a:endParaRPr lang="pt-BR" sz="3200" dirty="0"/>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ce5664eb35894528">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1727200" y="8115250"/>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dirty="0">
                <a:latin typeface="Calibri" panose="020F0502020204030204" pitchFamily="34" charset="0"/>
                <a:cs typeface="Calibri" panose="020F0502020204030204" pitchFamily="34" charset="0"/>
              </a:rPr>
              <a:t>Título: </a:t>
            </a:r>
            <a:r>
              <a:rPr lang="pt-BR" sz="5400" b="1" dirty="0">
                <a:latin typeface="Calibri" panose="020F0502020204030204" pitchFamily="34" charset="0"/>
                <a:ea typeface="Calibri" panose="020F0502020204030204" pitchFamily="34" charset="0"/>
                <a:cs typeface="Calibri" panose="020F0502020204030204" pitchFamily="34" charset="0"/>
              </a:rPr>
              <a:t>COMPARAÇÃO DE DESFECHOS DE HASTE INTRAMEDULAR NAS FRATURAS DIAFISÁRIAS EXPOSTAS DE TÍBIA TRATADAS NA URGÊNCIA</a:t>
            </a:r>
            <a:endParaRPr lang="pt-BR" sz="5400" b="1" dirty="0">
              <a:latin typeface="Calibri" panose="020F0502020204030204" pitchFamily="34" charset="0"/>
              <a:cs typeface="Calibri" panose="020F0502020204030204" pitchFamily="34" charset="0"/>
            </a:endParaRP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600" y="11810206"/>
            <a:ext cx="11144250" cy="5016758"/>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As fraturas </a:t>
            </a:r>
            <a:r>
              <a:rPr lang="pt-BR" sz="3200" dirty="0" err="1">
                <a:latin typeface="Calibri" panose="020F0502020204030204" pitchFamily="34" charset="0"/>
                <a:ea typeface="Calibri" panose="020F0502020204030204" pitchFamily="34" charset="0"/>
                <a:cs typeface="Calibri" panose="020F0502020204030204" pitchFamily="34" charset="0"/>
              </a:rPr>
              <a:t>diafisárias</a:t>
            </a:r>
            <a:r>
              <a:rPr lang="pt-BR" sz="3200" dirty="0">
                <a:latin typeface="Calibri" panose="020F0502020204030204" pitchFamily="34" charset="0"/>
                <a:ea typeface="Calibri" panose="020F0502020204030204" pitchFamily="34" charset="0"/>
                <a:cs typeface="Calibri" panose="020F0502020204030204" pitchFamily="34" charset="0"/>
              </a:rPr>
              <a:t> da tíbia são frequentes na prática ortopédica, com destaque para sua alta incidência entre as fraturas expostas, especialmente devido à escassa proteção de partes moles na região anterior da perna. Apresentam distribuição bimodal, sendo mais comuns em jovens do sexo masculino por traumas de alta energia e em idosos por traumas de baixa energia associados à fragilidade óssea. Devido à alta taxa de complicações — como infecções, síndrome </a:t>
            </a:r>
            <a:r>
              <a:rPr lang="pt-BR" sz="3200" dirty="0" err="1">
                <a:latin typeface="Calibri" panose="020F0502020204030204" pitchFamily="34" charset="0"/>
                <a:ea typeface="Calibri" panose="020F0502020204030204" pitchFamily="34" charset="0"/>
                <a:cs typeface="Calibri" panose="020F0502020204030204" pitchFamily="34" charset="0"/>
              </a:rPr>
              <a:t>compartimental</a:t>
            </a:r>
            <a:r>
              <a:rPr lang="pt-BR" sz="3200" dirty="0">
                <a:latin typeface="Calibri" panose="020F0502020204030204" pitchFamily="34" charset="0"/>
                <a:ea typeface="Calibri" panose="020F0502020204030204" pitchFamily="34" charset="0"/>
                <a:cs typeface="Calibri" panose="020F0502020204030204" pitchFamily="34" charset="0"/>
              </a:rPr>
              <a:t> e não consolidação —, a abordagem terapêutica deve ser constantemente revisada para otimizar os desfechos funcionais.</a:t>
            </a:r>
          </a:p>
        </p:txBody>
      </p:sp>
      <p:sp>
        <p:nvSpPr>
          <p:cNvPr id="10" name="CaixaDeTexto 9">
            <a:extLst>
              <a:ext uri="{FF2B5EF4-FFF2-40B4-BE49-F238E27FC236}">
                <a16:creationId xmlns:a16="http://schemas.microsoft.com/office/drawing/2014/main" id="{67C5046E-C98C-A4A2-C188-F6853C5D42F9}"/>
              </a:ext>
            </a:extLst>
          </p:cNvPr>
          <p:cNvSpPr txBox="1"/>
          <p:nvPr/>
        </p:nvSpPr>
        <p:spPr>
          <a:xfrm>
            <a:off x="1371600" y="35435448"/>
            <a:ext cx="7129772" cy="400110"/>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Tabela 1: Apresentação de resultados conforme análise estatística</a:t>
            </a: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423533" y="18445328"/>
            <a:ext cx="11222446" cy="7478970"/>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Trata-se de um estudo de coorte retrospectiva com pacientes portadores de fraturas expostas do terço </a:t>
            </a:r>
            <a:r>
              <a:rPr lang="pt-BR" sz="3200" dirty="0" err="1">
                <a:latin typeface="Calibri" panose="020F0502020204030204" pitchFamily="34" charset="0"/>
                <a:ea typeface="Calibri" panose="020F0502020204030204" pitchFamily="34" charset="0"/>
                <a:cs typeface="Calibri" panose="020F0502020204030204" pitchFamily="34" charset="0"/>
              </a:rPr>
              <a:t>diafisário</a:t>
            </a:r>
            <a:r>
              <a:rPr lang="pt-BR" sz="3200" dirty="0">
                <a:latin typeface="Calibri" panose="020F0502020204030204" pitchFamily="34" charset="0"/>
                <a:ea typeface="Calibri" panose="020F0502020204030204" pitchFamily="34" charset="0"/>
                <a:cs typeface="Calibri" panose="020F0502020204030204" pitchFamily="34" charset="0"/>
              </a:rPr>
              <a:t> da tíbia, tratados cirurgicamente no Hospital Cristo Redentor (Porto Alegre) entre 01/2015 e 08/2024. Foram incluídos pacientes com maturidade esquelética, tratados na urgência com haste intramedular ou fixador externo seguido de haste durante a mesma internação, apresentando prontuário completo contendo dados clínicos, classificação de </a:t>
            </a:r>
            <a:r>
              <a:rPr lang="pt-BR" sz="3200" dirty="0" err="1">
                <a:latin typeface="Calibri" panose="020F0502020204030204" pitchFamily="34" charset="0"/>
                <a:ea typeface="Calibri" panose="020F0502020204030204" pitchFamily="34" charset="0"/>
                <a:cs typeface="Calibri" panose="020F0502020204030204" pitchFamily="34" charset="0"/>
              </a:rPr>
              <a:t>Gustilo</a:t>
            </a:r>
            <a:r>
              <a:rPr lang="pt-BR" sz="3200" dirty="0">
                <a:latin typeface="Calibri" panose="020F0502020204030204" pitchFamily="34" charset="0"/>
                <a:ea typeface="Calibri" panose="020F0502020204030204" pitchFamily="34" charset="0"/>
                <a:cs typeface="Calibri" panose="020F0502020204030204" pitchFamily="34" charset="0"/>
              </a:rPr>
              <a:t> e Anderson e evolução pós-operatória. Foram excluídas fraturas fechadas, </a:t>
            </a:r>
            <a:r>
              <a:rPr lang="pt-BR" sz="3200" dirty="0" err="1">
                <a:latin typeface="Calibri" panose="020F0502020204030204" pitchFamily="34" charset="0"/>
                <a:ea typeface="Calibri" panose="020F0502020204030204" pitchFamily="34" charset="0"/>
                <a:cs typeface="Calibri" panose="020F0502020204030204" pitchFamily="34" charset="0"/>
              </a:rPr>
              <a:t>extra-diafisárias</a:t>
            </a:r>
            <a:r>
              <a:rPr lang="pt-BR" sz="3200" dirty="0">
                <a:latin typeface="Calibri" panose="020F0502020204030204" pitchFamily="34" charset="0"/>
                <a:ea typeface="Calibri" panose="020F0502020204030204" pitchFamily="34" charset="0"/>
                <a:cs typeface="Calibri" panose="020F0502020204030204" pitchFamily="34" charset="0"/>
              </a:rPr>
              <a:t>, tratamentos fora da urgência ou com métodos distintos, pacientes </a:t>
            </a:r>
            <a:r>
              <a:rPr lang="pt-BR" sz="3200" dirty="0" err="1">
                <a:latin typeface="Calibri" panose="020F0502020204030204" pitchFamily="34" charset="0"/>
                <a:ea typeface="Calibri" panose="020F0502020204030204" pitchFamily="34" charset="0"/>
                <a:cs typeface="Calibri" panose="020F0502020204030204" pitchFamily="34" charset="0"/>
              </a:rPr>
              <a:t>esueleticamente</a:t>
            </a:r>
            <a:r>
              <a:rPr lang="pt-BR" sz="3200" dirty="0">
                <a:latin typeface="Calibri" panose="020F0502020204030204" pitchFamily="34" charset="0"/>
                <a:ea typeface="Calibri" panose="020F0502020204030204" pitchFamily="34" charset="0"/>
                <a:cs typeface="Calibri" panose="020F0502020204030204" pitchFamily="34" charset="0"/>
              </a:rPr>
              <a:t> imaturos ou com prontuários incompletos. A seleção foi feita via código SUS e CID específicos. Os pacientes foram divididos em dois grupos conforme o tipo de tratamento inicial, e comparados quanto a características clínicas, complicações e evolução.</a:t>
            </a: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371600" y="17282203"/>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5080138" y="10647081"/>
            <a:ext cx="11285062" cy="7478970"/>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O tratamento inicial foi definido pela conduta do cirurgião de plantão, com 51,7% submetidos ao tratamento estagiado (FE) e 48,3% à HIM primária.</a:t>
            </a:r>
          </a:p>
          <a:p>
            <a:pPr algn="just"/>
            <a:r>
              <a:rPr lang="pt-BR" sz="3200" dirty="0">
                <a:latin typeface="Calibri" panose="020F0502020204030204" pitchFamily="34" charset="0"/>
                <a:ea typeface="Calibri" panose="020F0502020204030204" pitchFamily="34" charset="0"/>
                <a:cs typeface="Calibri" panose="020F0502020204030204" pitchFamily="34" charset="0"/>
              </a:rPr>
              <a:t>O grupo FE apresentou maior tempo médio de internação (12,5 dias vs. 3 dias, </a:t>
            </a:r>
            <a:r>
              <a:rPr lang="pt-BR" sz="3200" i="1" dirty="0">
                <a:latin typeface="Calibri" panose="020F0502020204030204" pitchFamily="34" charset="0"/>
                <a:ea typeface="Calibri" panose="020F0502020204030204" pitchFamily="34" charset="0"/>
                <a:cs typeface="Calibri" panose="020F0502020204030204" pitchFamily="34" charset="0"/>
              </a:rPr>
              <a:t>p</a:t>
            </a:r>
            <a:r>
              <a:rPr lang="pt-BR" sz="3200" dirty="0">
                <a:latin typeface="Calibri" panose="020F0502020204030204" pitchFamily="34" charset="0"/>
                <a:ea typeface="Calibri" panose="020F0502020204030204" pitchFamily="34" charset="0"/>
                <a:cs typeface="Calibri" panose="020F0502020204030204" pitchFamily="34" charset="0"/>
              </a:rPr>
              <a:t>&lt;0,001) e de seguimento (7 meses vs. 3 meses, </a:t>
            </a:r>
            <a:r>
              <a:rPr lang="pt-BR" sz="3200" i="1" dirty="0">
                <a:latin typeface="Calibri" panose="020F0502020204030204" pitchFamily="34" charset="0"/>
                <a:ea typeface="Calibri" panose="020F0502020204030204" pitchFamily="34" charset="0"/>
                <a:cs typeface="Calibri" panose="020F0502020204030204" pitchFamily="34" charset="0"/>
              </a:rPr>
              <a:t>p</a:t>
            </a:r>
            <a:r>
              <a:rPr lang="pt-BR" sz="3200" dirty="0">
                <a:latin typeface="Calibri" panose="020F0502020204030204" pitchFamily="34" charset="0"/>
                <a:ea typeface="Calibri" panose="020F0502020204030204" pitchFamily="34" charset="0"/>
                <a:cs typeface="Calibri" panose="020F0502020204030204" pitchFamily="34" charset="0"/>
              </a:rPr>
              <a:t>&lt;0,001). As complicações gerais foram mais frequentes no grupo FE (21,7% vs. 9,1%, </a:t>
            </a:r>
            <a:r>
              <a:rPr lang="pt-BR" sz="3200" i="1" dirty="0">
                <a:latin typeface="Calibri" panose="020F0502020204030204" pitchFamily="34" charset="0"/>
                <a:ea typeface="Calibri" panose="020F0502020204030204" pitchFamily="34" charset="0"/>
                <a:cs typeface="Calibri" panose="020F0502020204030204" pitchFamily="34" charset="0"/>
              </a:rPr>
              <a:t>p</a:t>
            </a:r>
            <a:r>
              <a:rPr lang="pt-BR" sz="3200" dirty="0">
                <a:latin typeface="Calibri" panose="020F0502020204030204" pitchFamily="34" charset="0"/>
                <a:ea typeface="Calibri" panose="020F0502020204030204" pitchFamily="34" charset="0"/>
                <a:cs typeface="Calibri" panose="020F0502020204030204" pitchFamily="34" charset="0"/>
              </a:rPr>
              <a:t>=0,029), com maior taxa de </a:t>
            </a:r>
            <a:r>
              <a:rPr lang="pt-BR" sz="3200" dirty="0" err="1">
                <a:latin typeface="Calibri" panose="020F0502020204030204" pitchFamily="34" charset="0"/>
                <a:ea typeface="Calibri" panose="020F0502020204030204" pitchFamily="34" charset="0"/>
                <a:cs typeface="Calibri" panose="020F0502020204030204" pitchFamily="34" charset="0"/>
              </a:rPr>
              <a:t>pseudoartrose</a:t>
            </a:r>
            <a:r>
              <a:rPr lang="pt-BR" sz="3200" dirty="0">
                <a:latin typeface="Calibri" panose="020F0502020204030204" pitchFamily="34" charset="0"/>
                <a:ea typeface="Calibri" panose="020F0502020204030204" pitchFamily="34" charset="0"/>
                <a:cs typeface="Calibri" panose="020F0502020204030204" pitchFamily="34" charset="0"/>
              </a:rPr>
              <a:t> (8,5% vs. 2%, </a:t>
            </a:r>
            <a:r>
              <a:rPr lang="pt-BR" sz="3200" i="1" dirty="0">
                <a:latin typeface="Calibri" panose="020F0502020204030204" pitchFamily="34" charset="0"/>
                <a:ea typeface="Calibri" panose="020F0502020204030204" pitchFamily="34" charset="0"/>
                <a:cs typeface="Calibri" panose="020F0502020204030204" pitchFamily="34" charset="0"/>
              </a:rPr>
              <a:t>p</a:t>
            </a:r>
            <a:r>
              <a:rPr lang="pt-BR" sz="3200" dirty="0">
                <a:latin typeface="Calibri" panose="020F0502020204030204" pitchFamily="34" charset="0"/>
                <a:ea typeface="Calibri" panose="020F0502020204030204" pitchFamily="34" charset="0"/>
                <a:cs typeface="Calibri" panose="020F0502020204030204" pitchFamily="34" charset="0"/>
              </a:rPr>
              <a:t>=0,040). A taxa de infecção foi maior no grupo FE (9,4% vs. 4%), mas sem significância estatística (</a:t>
            </a:r>
            <a:r>
              <a:rPr lang="pt-BR" sz="3200" i="1" dirty="0">
                <a:latin typeface="Calibri" panose="020F0502020204030204" pitchFamily="34" charset="0"/>
                <a:ea typeface="Calibri" panose="020F0502020204030204" pitchFamily="34" charset="0"/>
                <a:cs typeface="Calibri" panose="020F0502020204030204" pitchFamily="34" charset="0"/>
              </a:rPr>
              <a:t>p</a:t>
            </a:r>
            <a:r>
              <a:rPr lang="pt-BR" sz="3200" dirty="0">
                <a:latin typeface="Calibri" panose="020F0502020204030204" pitchFamily="34" charset="0"/>
                <a:ea typeface="Calibri" panose="020F0502020204030204" pitchFamily="34" charset="0"/>
                <a:cs typeface="Calibri" panose="020F0502020204030204" pitchFamily="34" charset="0"/>
              </a:rPr>
              <a:t>=0,112). A necessidade de novas cirurgias foi significativamente maior no grupo FE, principalmente pela conversão do método.</a:t>
            </a:r>
          </a:p>
          <a:p>
            <a:pPr algn="just"/>
            <a:r>
              <a:rPr lang="pt-BR" sz="3200" dirty="0">
                <a:latin typeface="Calibri" panose="020F0502020204030204" pitchFamily="34" charset="0"/>
                <a:ea typeface="Calibri" panose="020F0502020204030204" pitchFamily="34" charset="0"/>
                <a:cs typeface="Calibri" panose="020F0502020204030204" pitchFamily="34" charset="0"/>
              </a:rPr>
              <a:t>Houve associação entre padrão de fratura e tipo de tratamento: AO42A1/A3 e GA1 foram mais comuns no grupo HIM, enquanto AO42B2/C3 e GA3A/B predominaram no grupo FE (</a:t>
            </a:r>
            <a:r>
              <a:rPr lang="pt-BR" sz="3200" i="1" dirty="0">
                <a:latin typeface="Calibri" panose="020F0502020204030204" pitchFamily="34" charset="0"/>
                <a:ea typeface="Calibri" panose="020F0502020204030204" pitchFamily="34" charset="0"/>
                <a:cs typeface="Calibri" panose="020F0502020204030204" pitchFamily="34" charset="0"/>
              </a:rPr>
              <a:t>p</a:t>
            </a:r>
            <a:r>
              <a:rPr lang="pt-BR" sz="3200" dirty="0">
                <a:latin typeface="Calibri" panose="020F0502020204030204" pitchFamily="34" charset="0"/>
                <a:ea typeface="Calibri" panose="020F0502020204030204" pitchFamily="34" charset="0"/>
                <a:cs typeface="Calibri" panose="020F0502020204030204" pitchFamily="34" charset="0"/>
              </a:rPr>
              <a:t>=0,012 e </a:t>
            </a:r>
            <a:r>
              <a:rPr lang="pt-BR" sz="3200" i="1" dirty="0">
                <a:latin typeface="Calibri" panose="020F0502020204030204" pitchFamily="34" charset="0"/>
                <a:ea typeface="Calibri" panose="020F0502020204030204" pitchFamily="34" charset="0"/>
                <a:cs typeface="Calibri" panose="020F0502020204030204" pitchFamily="34" charset="0"/>
              </a:rPr>
              <a:t>p</a:t>
            </a:r>
            <a:r>
              <a:rPr lang="pt-BR" sz="3200" dirty="0">
                <a:latin typeface="Calibri" panose="020F0502020204030204" pitchFamily="34" charset="0"/>
                <a:ea typeface="Calibri" panose="020F0502020204030204" pitchFamily="34" charset="0"/>
                <a:cs typeface="Calibri" panose="020F0502020204030204" pitchFamily="34" charset="0"/>
              </a:rPr>
              <a:t>=0,026, respectivamente).</a:t>
            </a: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343235" y="36114360"/>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5080138" y="19485278"/>
            <a:ext cx="11240979" cy="6986528"/>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Apesar dos avanços no manejo das fraturas expostas da diáfise tibial, persiste controvérsia sobre a melhor abordagem cirúrgica inicial. Na América Latina, a preferência por fixação externa com conversão tardia permanece alta, especialmente em fraturas </a:t>
            </a:r>
            <a:r>
              <a:rPr lang="pt-BR" sz="3200" dirty="0" err="1">
                <a:latin typeface="Calibri" panose="020F0502020204030204" pitchFamily="34" charset="0"/>
                <a:ea typeface="Calibri" panose="020F0502020204030204" pitchFamily="34" charset="0"/>
                <a:cs typeface="Calibri" panose="020F0502020204030204" pitchFamily="34" charset="0"/>
              </a:rPr>
              <a:t>Gustilo</a:t>
            </a:r>
            <a:r>
              <a:rPr lang="pt-BR" sz="3200" dirty="0">
                <a:latin typeface="Calibri" panose="020F0502020204030204" pitchFamily="34" charset="0"/>
                <a:ea typeface="Calibri" panose="020F0502020204030204" pitchFamily="34" charset="0"/>
                <a:cs typeface="Calibri" panose="020F0502020204030204" pitchFamily="34" charset="0"/>
              </a:rPr>
              <a:t> 3, devido ao temor de infecção — principal complicação relacionada à não união.</a:t>
            </a:r>
          </a:p>
          <a:p>
            <a:pPr algn="just"/>
            <a:r>
              <a:rPr lang="pt-BR" sz="3200" dirty="0">
                <a:latin typeface="Calibri" panose="020F0502020204030204" pitchFamily="34" charset="0"/>
                <a:ea typeface="Calibri" panose="020F0502020204030204" pitchFamily="34" charset="0"/>
                <a:cs typeface="Calibri" panose="020F0502020204030204" pitchFamily="34" charset="0"/>
              </a:rPr>
              <a:t>No entanto, dados contemporâneos, como os do estudo FIXIT, mostram melhores resultados com fixação interna precoce, inclusive em fraturas graves, desafiando o uso rotineiro de fixadores externos como tratamento definitivo. Esses achados reforçam a importância de revisar condutas regionais, alinhando-as com a literatura atual baseada em evidências.</a:t>
            </a:r>
          </a:p>
          <a:p>
            <a:pPr algn="just"/>
            <a:endParaRPr lang="pt-BR" sz="3200" dirty="0">
              <a:latin typeface="Calibri" panose="020F0502020204030204" pitchFamily="34" charset="0"/>
              <a:ea typeface="Calibri" panose="020F0502020204030204" pitchFamily="34" charset="0"/>
              <a:cs typeface="Calibri" panose="020F0502020204030204" pitchFamily="34" charset="0"/>
            </a:endParaRPr>
          </a:p>
          <a:p>
            <a:pPr algn="just"/>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5080138" y="18443579"/>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5080138" y="26832937"/>
            <a:ext cx="11526729" cy="4031873"/>
          </a:xfrm>
          <a:prstGeom prst="rect">
            <a:avLst/>
          </a:prstGeom>
          <a:noFill/>
        </p:spPr>
        <p:txBody>
          <a:bodyPr wrap="square" rtlCol="0">
            <a:spAutoFit/>
          </a:bodyPr>
          <a:lstStyle/>
          <a:p>
            <a:pPr algn="just"/>
            <a:r>
              <a:rPr lang="pt-PT" sz="3200" dirty="0">
                <a:latin typeface="Calibri" panose="020F0502020204030204" pitchFamily="34" charset="0"/>
                <a:ea typeface="Calibri" panose="020F0502020204030204" pitchFamily="34" charset="0"/>
                <a:cs typeface="Calibri" panose="020F0502020204030204" pitchFamily="34" charset="0"/>
              </a:rPr>
              <a:t>O estudo destaca a segurança do tratamento precoce com osteossíntese para as fraturas expostas de tibia, bem como a necessidade de criação de </a:t>
            </a:r>
            <a:r>
              <a:rPr lang="es-ES" sz="3200">
                <a:latin typeface="Calibri" panose="020F0502020204030204" pitchFamily="34" charset="0"/>
                <a:ea typeface="Calibri" panose="020F0502020204030204" pitchFamily="34" charset="0"/>
                <a:cs typeface="Calibri" panose="020F0502020204030204" pitchFamily="34" charset="0"/>
              </a:rPr>
              <a:t>protocolos </a:t>
            </a:r>
            <a:r>
              <a:rPr lang="pt-PT" sz="3200" dirty="0">
                <a:latin typeface="Calibri" panose="020F0502020204030204" pitchFamily="34" charset="0"/>
                <a:ea typeface="Calibri" panose="020F0502020204030204" pitchFamily="34" charset="0"/>
                <a:cs typeface="Calibri" panose="020F0502020204030204" pitchFamily="34" charset="0"/>
              </a:rPr>
              <a:t>institucionais para a abordagem dessas lesões. A fixaçã</a:t>
            </a:r>
            <a:r>
              <a:rPr lang="it-IT" sz="3200" dirty="0">
                <a:latin typeface="Calibri" panose="020F0502020204030204" pitchFamily="34" charset="0"/>
                <a:ea typeface="Calibri" panose="020F0502020204030204" pitchFamily="34" charset="0"/>
                <a:cs typeface="Calibri" panose="020F0502020204030204" pitchFamily="34" charset="0"/>
              </a:rPr>
              <a:t>o interna prim</a:t>
            </a:r>
            <a:r>
              <a:rPr lang="pt-PT" sz="3200" dirty="0">
                <a:latin typeface="Calibri" panose="020F0502020204030204" pitchFamily="34" charset="0"/>
                <a:ea typeface="Calibri" panose="020F0502020204030204" pitchFamily="34" charset="0"/>
                <a:cs typeface="Calibri" panose="020F0502020204030204" pitchFamily="34" charset="0"/>
              </a:rPr>
              <a:t>ária pode ser uma opçã</a:t>
            </a:r>
            <a:r>
              <a:rPr lang="es-ES" sz="3200" dirty="0">
                <a:latin typeface="Calibri" panose="020F0502020204030204" pitchFamily="34" charset="0"/>
                <a:ea typeface="Calibri" panose="020F0502020204030204" pitchFamily="34" charset="0"/>
                <a:cs typeface="Calibri" panose="020F0502020204030204" pitchFamily="34" charset="0"/>
              </a:rPr>
              <a:t>o preferencial,</a:t>
            </a:r>
            <a:r>
              <a:rPr lang="pt-PT" sz="3200" dirty="0">
                <a:latin typeface="Calibri" panose="020F0502020204030204" pitchFamily="34" charset="0"/>
                <a:ea typeface="Calibri" panose="020F0502020204030204" pitchFamily="34" charset="0"/>
                <a:cs typeface="Calibri" panose="020F0502020204030204" pitchFamily="34" charset="0"/>
              </a:rPr>
              <a:t> com resultados consistentes, e menores riscos de complicações, especialmente em fraturas de baixa energia.</a:t>
            </a:r>
            <a:endParaRPr lang="pt-BR" sz="3200">
              <a:latin typeface="Calibri" panose="020F0502020204030204" pitchFamily="34" charset="0"/>
              <a:ea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991973" y="25924298"/>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5080138" y="31225941"/>
            <a:ext cx="11526729" cy="9448740"/>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1-) </a:t>
            </a:r>
            <a:r>
              <a:rPr lang="pt-PT" sz="3200" dirty="0">
                <a:latin typeface="Calibri" panose="020F0502020204030204" pitchFamily="34" charset="0"/>
                <a:ea typeface="Calibri" panose="020F0502020204030204" pitchFamily="34" charset="0"/>
                <a:cs typeface="Calibri" panose="020F0502020204030204" pitchFamily="34" charset="0"/>
              </a:rPr>
              <a:t>BELANGERO WD, FOGAGNOLO F, KOJIMA KE, et al. Fraturas expostas isoladas da di</a:t>
            </a:r>
            <a:r>
              <a:rPr lang="en-US" sz="3200" dirty="0" err="1">
                <a:latin typeface="Calibri" panose="020F0502020204030204" pitchFamily="34" charset="0"/>
                <a:ea typeface="Calibri" panose="020F0502020204030204" pitchFamily="34" charset="0"/>
                <a:cs typeface="Calibri" panose="020F0502020204030204" pitchFamily="34" charset="0"/>
              </a:rPr>
              <a:t>áfise</a:t>
            </a:r>
            <a:r>
              <a:rPr lang="en-US" sz="3200" dirty="0">
                <a:latin typeface="Calibri" panose="020F0502020204030204" pitchFamily="34" charset="0"/>
                <a:ea typeface="Calibri" panose="020F0502020204030204" pitchFamily="34" charset="0"/>
                <a:cs typeface="Calibri" panose="020F0502020204030204" pitchFamily="34" charset="0"/>
              </a:rPr>
              <a:t> da </a:t>
            </a:r>
            <a:r>
              <a:rPr lang="en-US" sz="3200" dirty="0" err="1">
                <a:latin typeface="Calibri" panose="020F0502020204030204" pitchFamily="34" charset="0"/>
                <a:ea typeface="Calibri" panose="020F0502020204030204" pitchFamily="34" charset="0"/>
                <a:cs typeface="Calibri" panose="020F0502020204030204" pitchFamily="34" charset="0"/>
              </a:rPr>
              <a:t>tí</a:t>
            </a:r>
            <a:r>
              <a:rPr lang="pt-PT" sz="3200" dirty="0">
                <a:latin typeface="Calibri" panose="020F0502020204030204" pitchFamily="34" charset="0"/>
                <a:ea typeface="Calibri" panose="020F0502020204030204" pitchFamily="34" charset="0"/>
                <a:cs typeface="Calibri" panose="020F0502020204030204" pitchFamily="34" charset="0"/>
              </a:rPr>
              <a:t>bia: estudo prospectivo observacional em sete hospitais de dois pa</a:t>
            </a:r>
            <a:r>
              <a:rPr lang="en-US" sz="3200" dirty="0">
                <a:latin typeface="Calibri" panose="020F0502020204030204" pitchFamily="34" charset="0"/>
                <a:ea typeface="Calibri" panose="020F0502020204030204" pitchFamily="34" charset="0"/>
                <a:cs typeface="Calibri" panose="020F0502020204030204" pitchFamily="34" charset="0"/>
              </a:rPr>
              <a:t>í</a:t>
            </a:r>
            <a:r>
              <a:rPr lang="pt-PT" sz="3200" dirty="0">
                <a:latin typeface="Calibri" panose="020F0502020204030204" pitchFamily="34" charset="0"/>
                <a:ea typeface="Calibri" panose="020F0502020204030204" pitchFamily="34" charset="0"/>
                <a:cs typeface="Calibri" panose="020F0502020204030204" pitchFamily="34" charset="0"/>
              </a:rPr>
              <a:t>ses da Am</a:t>
            </a:r>
            <a:r>
              <a:rPr lang="fr-FR" sz="3200" dirty="0">
                <a:latin typeface="Calibri" panose="020F0502020204030204" pitchFamily="34" charset="0"/>
                <a:ea typeface="Calibri" panose="020F0502020204030204" pitchFamily="34" charset="0"/>
                <a:cs typeface="Calibri" panose="020F0502020204030204" pitchFamily="34" charset="0"/>
              </a:rPr>
              <a:t>é</a:t>
            </a:r>
            <a:r>
              <a:rPr lang="it-IT" sz="3200" dirty="0">
                <a:latin typeface="Calibri" panose="020F0502020204030204" pitchFamily="34" charset="0"/>
                <a:ea typeface="Calibri" panose="020F0502020204030204" pitchFamily="34" charset="0"/>
                <a:cs typeface="Calibri" panose="020F0502020204030204" pitchFamily="34" charset="0"/>
              </a:rPr>
              <a:t>rica Latina. </a:t>
            </a:r>
            <a:r>
              <a:rPr lang="pt-PT" sz="3200" i="1" dirty="0">
                <a:latin typeface="Calibri" panose="020F0502020204030204" pitchFamily="34" charset="0"/>
                <a:ea typeface="Calibri" panose="020F0502020204030204" pitchFamily="34" charset="0"/>
                <a:cs typeface="Calibri" panose="020F0502020204030204" pitchFamily="34" charset="0"/>
              </a:rPr>
              <a:t>Rev Col Bras Cir</a:t>
            </a:r>
            <a:r>
              <a:rPr lang="en-US" sz="3200" dirty="0">
                <a:latin typeface="Calibri" panose="020F0502020204030204" pitchFamily="34" charset="0"/>
                <a:ea typeface="Calibri" panose="020F0502020204030204" pitchFamily="34" charset="0"/>
                <a:cs typeface="Calibri" panose="020F0502020204030204" pitchFamily="34" charset="0"/>
              </a:rPr>
              <a:t>. 2022;49. doi:10.1590/0100-6991e-20223301</a:t>
            </a:r>
          </a:p>
          <a:p>
            <a:pPr algn="just"/>
            <a:r>
              <a:rPr lang="en-US" sz="3200" dirty="0">
                <a:latin typeface="Calibri" panose="020F0502020204030204" pitchFamily="34" charset="0"/>
                <a:ea typeface="Calibri" panose="020F0502020204030204" pitchFamily="34" charset="0"/>
                <a:cs typeface="Calibri" panose="020F0502020204030204" pitchFamily="34" charset="0"/>
              </a:rPr>
              <a:t>2-) Albright PD, </a:t>
            </a:r>
            <a:r>
              <a:rPr lang="en-US" sz="3200" dirty="0" err="1">
                <a:latin typeface="Calibri" panose="020F0502020204030204" pitchFamily="34" charset="0"/>
                <a:ea typeface="Calibri" panose="020F0502020204030204" pitchFamily="34" charset="0"/>
                <a:cs typeface="Calibri" panose="020F0502020204030204" pitchFamily="34" charset="0"/>
              </a:rPr>
              <a:t>MacKechnie</a:t>
            </a:r>
            <a:r>
              <a:rPr lang="en-US" sz="3200" dirty="0">
                <a:latin typeface="Calibri" panose="020F0502020204030204" pitchFamily="34" charset="0"/>
                <a:ea typeface="Calibri" panose="020F0502020204030204" pitchFamily="34" charset="0"/>
                <a:cs typeface="Calibri" panose="020F0502020204030204" pitchFamily="34" charset="0"/>
              </a:rPr>
              <a:t> MC, Roberts HJ, et al. Open </a:t>
            </a:r>
            <a:r>
              <a:rPr lang="en-US" sz="3200" dirty="0" err="1">
                <a:latin typeface="Calibri" panose="020F0502020204030204" pitchFamily="34" charset="0"/>
                <a:ea typeface="Calibri" panose="020F0502020204030204" pitchFamily="34" charset="0"/>
                <a:cs typeface="Calibri" panose="020F0502020204030204" pitchFamily="34" charset="0"/>
              </a:rPr>
              <a:t>Tibial</a:t>
            </a:r>
            <a:r>
              <a:rPr lang="en-US" sz="3200" dirty="0">
                <a:latin typeface="Calibri" panose="020F0502020204030204" pitchFamily="34" charset="0"/>
                <a:ea typeface="Calibri" panose="020F0502020204030204" pitchFamily="34" charset="0"/>
                <a:cs typeface="Calibri" panose="020F0502020204030204" pitchFamily="34" charset="0"/>
              </a:rPr>
              <a:t> Shaft Fractures: Treatment Patterns in Latin America. </a:t>
            </a:r>
            <a:r>
              <a:rPr lang="it-IT" sz="3200" i="1" dirty="0">
                <a:latin typeface="Calibri" panose="020F0502020204030204" pitchFamily="34" charset="0"/>
                <a:ea typeface="Calibri" panose="020F0502020204030204" pitchFamily="34" charset="0"/>
                <a:cs typeface="Calibri" panose="020F0502020204030204" pitchFamily="34" charset="0"/>
              </a:rPr>
              <a:t>J Bone Jt Surg</a:t>
            </a:r>
            <a:r>
              <a:rPr lang="en-US" sz="3200" dirty="0">
                <a:latin typeface="Calibri" panose="020F0502020204030204" pitchFamily="34" charset="0"/>
                <a:ea typeface="Calibri" panose="020F0502020204030204" pitchFamily="34" charset="0"/>
                <a:cs typeface="Calibri" panose="020F0502020204030204" pitchFamily="34" charset="0"/>
              </a:rPr>
              <a:t>. 2020;102(22):E126. doi:10.2106/JBJS.20.00292</a:t>
            </a:r>
          </a:p>
          <a:p>
            <a:pPr algn="just"/>
            <a:r>
              <a:rPr lang="en-US" sz="3200" dirty="0">
                <a:latin typeface="Calibri" panose="020F0502020204030204" pitchFamily="34" charset="0"/>
                <a:ea typeface="Calibri" panose="020F0502020204030204" pitchFamily="34" charset="0"/>
                <a:cs typeface="Calibri" panose="020F0502020204030204" pitchFamily="34" charset="0"/>
              </a:rPr>
              <a:t>3-) </a:t>
            </a:r>
            <a:r>
              <a:rPr lang="it-IT" sz="3200" dirty="0">
                <a:latin typeface="Calibri" panose="020F0502020204030204" pitchFamily="34" charset="0"/>
                <a:ea typeface="Calibri" panose="020F0502020204030204" pitchFamily="34" charset="0"/>
                <a:cs typeface="Calibri" panose="020F0502020204030204" pitchFamily="34" charset="0"/>
              </a:rPr>
              <a:t>Tornetta III P. </a:t>
            </a:r>
            <a:r>
              <a:rPr lang="en-US" sz="3200" i="1" dirty="0">
                <a:latin typeface="Calibri" panose="020F0502020204030204" pitchFamily="34" charset="0"/>
                <a:ea typeface="Calibri" panose="020F0502020204030204" pitchFamily="34" charset="0"/>
                <a:cs typeface="Calibri" panose="020F0502020204030204" pitchFamily="34" charset="0"/>
              </a:rPr>
              <a:t>Rockwood and Green</a:t>
            </a:r>
            <a:r>
              <a:rPr lang="ar-SA" sz="3200" i="1" dirty="0">
                <a:latin typeface="Calibri" panose="020F0502020204030204" pitchFamily="34" charset="0"/>
                <a:ea typeface="Calibri" panose="020F0502020204030204" pitchFamily="34" charset="0"/>
                <a:cs typeface="Calibri" panose="020F0502020204030204" pitchFamily="34" charset="0"/>
              </a:rPr>
              <a:t>’</a:t>
            </a:r>
            <a:r>
              <a:rPr lang="en-US" sz="3200" i="1" dirty="0">
                <a:latin typeface="Calibri" panose="020F0502020204030204" pitchFamily="34" charset="0"/>
                <a:ea typeface="Calibri" panose="020F0502020204030204" pitchFamily="34" charset="0"/>
                <a:cs typeface="Calibri" panose="020F0502020204030204" pitchFamily="34" charset="0"/>
              </a:rPr>
              <a:t>s Fractures in Adults, 10e</a:t>
            </a:r>
            <a:r>
              <a:rPr lang="en-US" sz="3200" dirty="0">
                <a:latin typeface="Calibri" panose="020F0502020204030204" pitchFamily="34" charset="0"/>
                <a:ea typeface="Calibri" panose="020F0502020204030204" pitchFamily="34" charset="0"/>
                <a:cs typeface="Calibri" panose="020F0502020204030204" pitchFamily="34" charset="0"/>
              </a:rPr>
              <a:t>. (Ricci WM, </a:t>
            </a:r>
            <a:r>
              <a:rPr lang="en-US" sz="3200" dirty="0" err="1">
                <a:latin typeface="Calibri" panose="020F0502020204030204" pitchFamily="34" charset="0"/>
                <a:ea typeface="Calibri" panose="020F0502020204030204" pitchFamily="34" charset="0"/>
                <a:cs typeface="Calibri" panose="020F0502020204030204" pitchFamily="34" charset="0"/>
              </a:rPr>
              <a:t>Ostrum</a:t>
            </a:r>
            <a:r>
              <a:rPr lang="en-US" sz="3200" dirty="0">
                <a:latin typeface="Calibri" panose="020F0502020204030204" pitchFamily="34" charset="0"/>
                <a:ea typeface="Calibri" panose="020F0502020204030204" pitchFamily="34" charset="0"/>
                <a:cs typeface="Calibri" panose="020F0502020204030204" pitchFamily="34" charset="0"/>
              </a:rPr>
              <a:t> RF, McQueen MM, McKee MD, Court-Brown CM, orgs.). Lippincott Williams &amp; Wilkins, a Wolters Kluwer business; 2019.</a:t>
            </a:r>
          </a:p>
          <a:p>
            <a:pPr algn="just"/>
            <a:r>
              <a:rPr lang="en-US" sz="3200" dirty="0">
                <a:latin typeface="Calibri" panose="020F0502020204030204" pitchFamily="34" charset="0"/>
                <a:ea typeface="Calibri" panose="020F0502020204030204" pitchFamily="34" charset="0"/>
                <a:cs typeface="Calibri" panose="020F0502020204030204" pitchFamily="34" charset="0"/>
              </a:rPr>
              <a:t>4-) Lin CA, </a:t>
            </a:r>
            <a:r>
              <a:rPr lang="en-US" sz="3200" dirty="0" err="1">
                <a:latin typeface="Calibri" panose="020F0502020204030204" pitchFamily="34" charset="0"/>
                <a:ea typeface="Calibri" panose="020F0502020204030204" pitchFamily="34" charset="0"/>
                <a:cs typeface="Calibri" panose="020F0502020204030204" pitchFamily="34" charset="0"/>
              </a:rPr>
              <a:t>Swiontkowski</a:t>
            </a:r>
            <a:r>
              <a:rPr lang="en-US" sz="3200" dirty="0">
                <a:latin typeface="Calibri" panose="020F0502020204030204" pitchFamily="34" charset="0"/>
                <a:ea typeface="Calibri" panose="020F0502020204030204" pitchFamily="34" charset="0"/>
                <a:cs typeface="Calibri" panose="020F0502020204030204" pitchFamily="34" charset="0"/>
              </a:rPr>
              <a:t> M, Bhandari M, et al. Reaming Does Not Affect Functional Outcomes after Open and Closed </a:t>
            </a:r>
            <a:r>
              <a:rPr lang="en-US" sz="3200" dirty="0" err="1">
                <a:latin typeface="Calibri" panose="020F0502020204030204" pitchFamily="34" charset="0"/>
                <a:ea typeface="Calibri" panose="020F0502020204030204" pitchFamily="34" charset="0"/>
                <a:cs typeface="Calibri" panose="020F0502020204030204" pitchFamily="34" charset="0"/>
              </a:rPr>
              <a:t>Tibial</a:t>
            </a:r>
            <a:r>
              <a:rPr lang="en-US" sz="3200" dirty="0">
                <a:latin typeface="Calibri" panose="020F0502020204030204" pitchFamily="34" charset="0"/>
                <a:ea typeface="Calibri" panose="020F0502020204030204" pitchFamily="34" charset="0"/>
                <a:cs typeface="Calibri" panose="020F0502020204030204" pitchFamily="34" charset="0"/>
              </a:rPr>
              <a:t> Shaft Fractures: The Results of a Randomized Controlled Trial. In: </a:t>
            </a:r>
            <a:r>
              <a:rPr lang="en-US" sz="3200" i="1" dirty="0">
                <a:latin typeface="Calibri" panose="020F0502020204030204" pitchFamily="34" charset="0"/>
                <a:ea typeface="Calibri" panose="020F0502020204030204" pitchFamily="34" charset="0"/>
                <a:cs typeface="Calibri" panose="020F0502020204030204" pitchFamily="34" charset="0"/>
              </a:rPr>
              <a:t>Journal of </a:t>
            </a:r>
            <a:r>
              <a:rPr lang="en-US" sz="3200" i="1" dirty="0" err="1">
                <a:latin typeface="Calibri" panose="020F0502020204030204" pitchFamily="34" charset="0"/>
                <a:ea typeface="Calibri" panose="020F0502020204030204" pitchFamily="34" charset="0"/>
                <a:cs typeface="Calibri" panose="020F0502020204030204" pitchFamily="34" charset="0"/>
              </a:rPr>
              <a:t>Orthopaedic</a:t>
            </a:r>
            <a:r>
              <a:rPr lang="en-US" sz="3200" i="1" dirty="0">
                <a:latin typeface="Calibri" panose="020F0502020204030204" pitchFamily="34" charset="0"/>
                <a:ea typeface="Calibri" panose="020F0502020204030204" pitchFamily="34" charset="0"/>
                <a:cs typeface="Calibri" panose="020F0502020204030204" pitchFamily="34" charset="0"/>
              </a:rPr>
              <a:t> Trauma</a:t>
            </a:r>
            <a:r>
              <a:rPr lang="en-US" sz="3200" dirty="0">
                <a:latin typeface="Calibri" panose="020F0502020204030204" pitchFamily="34" charset="0"/>
                <a:ea typeface="Calibri" panose="020F0502020204030204" pitchFamily="34" charset="0"/>
                <a:cs typeface="Calibri" panose="020F0502020204030204" pitchFamily="34" charset="0"/>
              </a:rPr>
              <a:t>. Vol 30. Lippincott Williams and Wilkins; 2016:142–</a:t>
            </a:r>
            <a:r>
              <a:rPr lang="pt-PT" sz="3200" dirty="0">
                <a:latin typeface="Calibri" panose="020F0502020204030204" pitchFamily="34" charset="0"/>
                <a:ea typeface="Calibri" panose="020F0502020204030204" pitchFamily="34" charset="0"/>
                <a:cs typeface="Calibri" panose="020F0502020204030204" pitchFamily="34" charset="0"/>
              </a:rPr>
              <a:t>148. doi:10.1097/BOT.0000000000000497</a:t>
            </a:r>
            <a:endParaRPr lang="pt-BR" sz="3200" dirty="0">
              <a:latin typeface="Calibri" panose="020F0502020204030204" pitchFamily="34" charset="0"/>
              <a:ea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985473" y="30122873"/>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graphicFrame>
        <p:nvGraphicFramePr>
          <p:cNvPr id="17" name="Tabela 16"/>
          <p:cNvGraphicFramePr>
            <a:graphicFrameLocks noGrp="1"/>
          </p:cNvGraphicFramePr>
          <p:nvPr>
            <p:extLst>
              <p:ext uri="{D42A27DB-BD31-4B8C-83A1-F6EECF244321}">
                <p14:modId xmlns:p14="http://schemas.microsoft.com/office/powerpoint/2010/main" val="3906286769"/>
              </p:ext>
            </p:extLst>
          </p:nvPr>
        </p:nvGraphicFramePr>
        <p:xfrm>
          <a:off x="1371601" y="26383195"/>
          <a:ext cx="11144250" cy="8753239"/>
        </p:xfrm>
        <a:graphic>
          <a:graphicData uri="http://schemas.openxmlformats.org/drawingml/2006/table">
            <a:tbl>
              <a:tblPr firstRow="1" firstCol="1" bandRow="1">
                <a:tableStyleId>{5C22544A-7EE6-4342-B048-85BDC9FD1C3A}</a:tableStyleId>
              </a:tblPr>
              <a:tblGrid>
                <a:gridCol w="4603910">
                  <a:extLst>
                    <a:ext uri="{9D8B030D-6E8A-4147-A177-3AD203B41FA5}">
                      <a16:colId xmlns:a16="http://schemas.microsoft.com/office/drawing/2014/main" val="3995179584"/>
                    </a:ext>
                  </a:extLst>
                </a:gridCol>
                <a:gridCol w="2162811">
                  <a:extLst>
                    <a:ext uri="{9D8B030D-6E8A-4147-A177-3AD203B41FA5}">
                      <a16:colId xmlns:a16="http://schemas.microsoft.com/office/drawing/2014/main" val="2734390135"/>
                    </a:ext>
                  </a:extLst>
                </a:gridCol>
                <a:gridCol w="2249323">
                  <a:extLst>
                    <a:ext uri="{9D8B030D-6E8A-4147-A177-3AD203B41FA5}">
                      <a16:colId xmlns:a16="http://schemas.microsoft.com/office/drawing/2014/main" val="2416458139"/>
                    </a:ext>
                  </a:extLst>
                </a:gridCol>
                <a:gridCol w="2128206">
                  <a:extLst>
                    <a:ext uri="{9D8B030D-6E8A-4147-A177-3AD203B41FA5}">
                      <a16:colId xmlns:a16="http://schemas.microsoft.com/office/drawing/2014/main" val="3431950051"/>
                    </a:ext>
                  </a:extLst>
                </a:gridCol>
              </a:tblGrid>
              <a:tr h="760640">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Variável</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Grupo HIM</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Grupo FE</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p</a:t>
                      </a:r>
                    </a:p>
                  </a:txBody>
                  <a:tcPr marL="9525" marR="9525" marT="9525" marB="9525" anchor="ctr"/>
                </a:tc>
                <a:extLst>
                  <a:ext uri="{0D108BD9-81ED-4DB2-BD59-A6C34878D82A}">
                    <a16:rowId xmlns:a16="http://schemas.microsoft.com/office/drawing/2014/main" val="815422201"/>
                  </a:ext>
                </a:extLst>
              </a:tr>
              <a:tr h="664091">
                <a:tc>
                  <a:txBody>
                    <a:bodyPr/>
                    <a:lstStyle/>
                    <a:p>
                      <a:pP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N (%)</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99 (48,3%)</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106 (51,7%)</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a:t>
                      </a:r>
                    </a:p>
                  </a:txBody>
                  <a:tcPr marL="9525" marR="9525" marT="9525" marB="9525" anchor="ctr"/>
                </a:tc>
                <a:extLst>
                  <a:ext uri="{0D108BD9-81ED-4DB2-BD59-A6C34878D82A}">
                    <a16:rowId xmlns:a16="http://schemas.microsoft.com/office/drawing/2014/main" val="276573211"/>
                  </a:ext>
                </a:extLst>
              </a:tr>
              <a:tr h="646556">
                <a:tc>
                  <a:txBody>
                    <a:bodyPr/>
                    <a:lstStyle/>
                    <a:p>
                      <a:pP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Idade média (anos)</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36</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36</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NS</a:t>
                      </a:r>
                    </a:p>
                  </a:txBody>
                  <a:tcPr marL="9525" marR="9525" marT="9525" marB="9525" anchor="ctr"/>
                </a:tc>
                <a:extLst>
                  <a:ext uri="{0D108BD9-81ED-4DB2-BD59-A6C34878D82A}">
                    <a16:rowId xmlns:a16="http://schemas.microsoft.com/office/drawing/2014/main" val="1609933930"/>
                  </a:ext>
                </a:extLst>
              </a:tr>
              <a:tr h="760640">
                <a:tc>
                  <a:txBody>
                    <a:bodyPr/>
                    <a:lstStyle/>
                    <a:p>
                      <a:pPr>
                        <a:lnSpc>
                          <a:spcPct val="107000"/>
                        </a:lnSpc>
                        <a:spcAft>
                          <a:spcPts val="0"/>
                        </a:spcAft>
                      </a:pPr>
                      <a:r>
                        <a:rPr lang="pt-BR" sz="3200" dirty="0" err="1">
                          <a:effectLst/>
                          <a:latin typeface="Calibri" panose="020F0502020204030204" pitchFamily="34" charset="0"/>
                          <a:ea typeface="Calibri" panose="020F0502020204030204" pitchFamily="34" charset="0"/>
                          <a:cs typeface="Calibri" panose="020F0502020204030204" pitchFamily="34" charset="0"/>
                        </a:rPr>
                        <a:t>Cassificação</a:t>
                      </a:r>
                      <a:r>
                        <a:rPr lang="pt-BR" sz="3200" baseline="0" dirty="0">
                          <a:effectLst/>
                          <a:latin typeface="Calibri" panose="020F0502020204030204" pitchFamily="34" charset="0"/>
                          <a:ea typeface="Calibri" panose="020F0502020204030204" pitchFamily="34" charset="0"/>
                          <a:cs typeface="Calibri" panose="020F0502020204030204" pitchFamily="34" charset="0"/>
                        </a:rPr>
                        <a:t> AO + comum</a:t>
                      </a:r>
                      <a:endParaRPr lang="pt-BR" sz="3200" dirty="0">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AO42A1</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AO42B2</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0,012</a:t>
                      </a:r>
                    </a:p>
                  </a:txBody>
                  <a:tcPr marL="9525" marR="9525" marT="9525" marB="9525" anchor="ctr"/>
                </a:tc>
                <a:extLst>
                  <a:ext uri="{0D108BD9-81ED-4DB2-BD59-A6C34878D82A}">
                    <a16:rowId xmlns:a16="http://schemas.microsoft.com/office/drawing/2014/main" val="3234456056"/>
                  </a:ext>
                </a:extLst>
              </a:tr>
              <a:tr h="760640">
                <a:tc>
                  <a:txBody>
                    <a:bodyPr/>
                    <a:lstStyle/>
                    <a:p>
                      <a:pP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Classificação GA + comum</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GA1</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GA3A</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0,026</a:t>
                      </a:r>
                    </a:p>
                  </a:txBody>
                  <a:tcPr marL="9525" marR="9525" marT="9525" marB="9525" anchor="ctr"/>
                </a:tc>
                <a:extLst>
                  <a:ext uri="{0D108BD9-81ED-4DB2-BD59-A6C34878D82A}">
                    <a16:rowId xmlns:a16="http://schemas.microsoft.com/office/drawing/2014/main" val="202092365"/>
                  </a:ext>
                </a:extLst>
              </a:tr>
              <a:tr h="972427">
                <a:tc>
                  <a:txBody>
                    <a:bodyPr/>
                    <a:lstStyle/>
                    <a:p>
                      <a:pP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Média</a:t>
                      </a:r>
                      <a:r>
                        <a:rPr lang="pt-BR" sz="3200" baseline="0" dirty="0">
                          <a:effectLst/>
                          <a:latin typeface="Calibri" panose="020F0502020204030204" pitchFamily="34" charset="0"/>
                          <a:ea typeface="Calibri" panose="020F0502020204030204" pitchFamily="34" charset="0"/>
                          <a:cs typeface="Calibri" panose="020F0502020204030204" pitchFamily="34" charset="0"/>
                        </a:rPr>
                        <a:t> de internação (dias)</a:t>
                      </a:r>
                      <a:endParaRPr lang="pt-BR" sz="3200" dirty="0">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3</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12,5</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&lt; 0,001</a:t>
                      </a:r>
                    </a:p>
                  </a:txBody>
                  <a:tcPr marL="9525" marR="9525" marT="9525" marB="9525" anchor="ctr"/>
                </a:tc>
                <a:extLst>
                  <a:ext uri="{0D108BD9-81ED-4DB2-BD59-A6C34878D82A}">
                    <a16:rowId xmlns:a16="http://schemas.microsoft.com/office/drawing/2014/main" val="1269701782"/>
                  </a:ext>
                </a:extLst>
              </a:tr>
              <a:tr h="1173956">
                <a:tc>
                  <a:txBody>
                    <a:bodyPr/>
                    <a:lstStyle/>
                    <a:p>
                      <a:pP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Média de seguimento (meses)</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3</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7</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&lt; 0,001</a:t>
                      </a:r>
                    </a:p>
                  </a:txBody>
                  <a:tcPr marL="9525" marR="9525" marT="9525" marB="9525" anchor="ctr"/>
                </a:tc>
                <a:extLst>
                  <a:ext uri="{0D108BD9-81ED-4DB2-BD59-A6C34878D82A}">
                    <a16:rowId xmlns:a16="http://schemas.microsoft.com/office/drawing/2014/main" val="153390482"/>
                  </a:ext>
                </a:extLst>
              </a:tr>
              <a:tr h="646556">
                <a:tc>
                  <a:txBody>
                    <a:bodyPr/>
                    <a:lstStyle/>
                    <a:p>
                      <a:pP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Complicações totais (%)</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9,1%</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21,7%</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0,029</a:t>
                      </a:r>
                    </a:p>
                  </a:txBody>
                  <a:tcPr marL="9525" marR="9525" marT="9525" marB="9525" anchor="ctr"/>
                </a:tc>
                <a:extLst>
                  <a:ext uri="{0D108BD9-81ED-4DB2-BD59-A6C34878D82A}">
                    <a16:rowId xmlns:a16="http://schemas.microsoft.com/office/drawing/2014/main" val="3580514834"/>
                  </a:ext>
                </a:extLst>
              </a:tr>
              <a:tr h="597500">
                <a:tc>
                  <a:txBody>
                    <a:bodyPr/>
                    <a:lstStyle/>
                    <a:p>
                      <a:pP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Infecção (%)</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4%</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9,4%</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0,112 (NS)</a:t>
                      </a:r>
                    </a:p>
                  </a:txBody>
                  <a:tcPr marL="9525" marR="9525" marT="9525" marB="9525" anchor="ctr"/>
                </a:tc>
                <a:extLst>
                  <a:ext uri="{0D108BD9-81ED-4DB2-BD59-A6C34878D82A}">
                    <a16:rowId xmlns:a16="http://schemas.microsoft.com/office/drawing/2014/main" val="4290392671"/>
                  </a:ext>
                </a:extLst>
              </a:tr>
              <a:tr h="597500">
                <a:tc>
                  <a:txBody>
                    <a:bodyPr/>
                    <a:lstStyle/>
                    <a:p>
                      <a:pP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Pseudoartrose (%)</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2%</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8,5%</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0,040</a:t>
                      </a:r>
                    </a:p>
                  </a:txBody>
                  <a:tcPr marL="9525" marR="9525" marT="9525" marB="9525" anchor="ctr"/>
                </a:tc>
                <a:extLst>
                  <a:ext uri="{0D108BD9-81ED-4DB2-BD59-A6C34878D82A}">
                    <a16:rowId xmlns:a16="http://schemas.microsoft.com/office/drawing/2014/main" val="2973468135"/>
                  </a:ext>
                </a:extLst>
              </a:tr>
              <a:tr h="1172733">
                <a:tc>
                  <a:txBody>
                    <a:bodyPr/>
                    <a:lstStyle/>
                    <a:p>
                      <a:pPr>
                        <a:lnSpc>
                          <a:spcPct val="107000"/>
                        </a:lnSpc>
                        <a:spcAft>
                          <a:spcPts val="0"/>
                        </a:spcAft>
                      </a:pPr>
                      <a:r>
                        <a:rPr lang="pt-BR" sz="3200" dirty="0" err="1">
                          <a:effectLst/>
                          <a:latin typeface="Calibri" panose="020F0502020204030204" pitchFamily="34" charset="0"/>
                          <a:ea typeface="Calibri" panose="020F0502020204030204" pitchFamily="34" charset="0"/>
                          <a:cs typeface="Calibri" panose="020F0502020204030204" pitchFamily="34" charset="0"/>
                        </a:rPr>
                        <a:t>Reoperação</a:t>
                      </a:r>
                      <a:r>
                        <a:rPr lang="pt-BR" sz="3200" dirty="0">
                          <a:effectLst/>
                          <a:latin typeface="Calibri" panose="020F0502020204030204" pitchFamily="34" charset="0"/>
                          <a:ea typeface="Calibri" panose="020F0502020204030204" pitchFamily="34" charset="0"/>
                          <a:cs typeface="Calibri" panose="020F0502020204030204" pitchFamily="34" charset="0"/>
                        </a:rPr>
                        <a:t> necessária (%)</a:t>
                      </a:r>
                    </a:p>
                  </a:txBody>
                  <a:tcPr marL="9525" marR="9525" marT="9525" marB="9525" anchor="ctr"/>
                </a:tc>
                <a:tc>
                  <a:txBody>
                    <a:bodyPr/>
                    <a:lstStyle/>
                    <a:p>
                      <a:pPr algn="ctr">
                        <a:lnSpc>
                          <a:spcPct val="107000"/>
                        </a:lnSpc>
                        <a:spcAft>
                          <a:spcPts val="0"/>
                        </a:spcAft>
                      </a:pPr>
                      <a:r>
                        <a:rPr lang="pt-BR" sz="3200">
                          <a:effectLst/>
                          <a:latin typeface="Calibri" panose="020F0502020204030204" pitchFamily="34" charset="0"/>
                          <a:ea typeface="Calibri" panose="020F0502020204030204" pitchFamily="34" charset="0"/>
                          <a:cs typeface="Calibri" panose="020F0502020204030204" pitchFamily="34" charset="0"/>
                        </a:rPr>
                        <a:t>Baixa</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Alta (por conversão)</a:t>
                      </a:r>
                    </a:p>
                  </a:txBody>
                  <a:tcPr marL="9525" marR="9525" marT="9525" marB="9525" anchor="ctr"/>
                </a:tc>
                <a:tc>
                  <a:txBody>
                    <a:bodyPr/>
                    <a:lstStyle/>
                    <a:p>
                      <a:pPr algn="ctr">
                        <a:lnSpc>
                          <a:spcPct val="107000"/>
                        </a:lnSpc>
                        <a:spcAft>
                          <a:spcPts val="0"/>
                        </a:spcAft>
                      </a:pPr>
                      <a:r>
                        <a:rPr lang="pt-BR" sz="3200" dirty="0">
                          <a:effectLst/>
                          <a:latin typeface="Calibri" panose="020F0502020204030204" pitchFamily="34" charset="0"/>
                          <a:ea typeface="Calibri" panose="020F0502020204030204" pitchFamily="34" charset="0"/>
                          <a:cs typeface="Calibri" panose="020F0502020204030204" pitchFamily="34" charset="0"/>
                        </a:rPr>
                        <a:t>–</a:t>
                      </a:r>
                    </a:p>
                  </a:txBody>
                  <a:tcPr marL="9525" marR="9525" marT="9525" marB="9525" anchor="ctr"/>
                </a:tc>
                <a:extLst>
                  <a:ext uri="{0D108BD9-81ED-4DB2-BD59-A6C34878D82A}">
                    <a16:rowId xmlns:a16="http://schemas.microsoft.com/office/drawing/2014/main" val="1619505595"/>
                  </a:ext>
                </a:extLst>
              </a:tr>
            </a:tbl>
          </a:graphicData>
        </a:graphic>
      </p:graphicFrame>
      <p:sp>
        <p:nvSpPr>
          <p:cNvPr id="31" name="CaixaDeTexto 30">
            <a:extLst>
              <a:ext uri="{FF2B5EF4-FFF2-40B4-BE49-F238E27FC236}">
                <a16:creationId xmlns:a16="http://schemas.microsoft.com/office/drawing/2014/main" id="{D70C7F32-77F2-4AA0-D017-04EBA42F3AC4}"/>
              </a:ext>
            </a:extLst>
          </p:cNvPr>
          <p:cNvSpPr txBox="1"/>
          <p:nvPr/>
        </p:nvSpPr>
        <p:spPr>
          <a:xfrm>
            <a:off x="1271392" y="36831545"/>
            <a:ext cx="11374588" cy="3076736"/>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Foram analisados 205 pacientes com fraturas expostas da diáfise tibial, divididos entre dois grupos: haste intramedular na urgência (HIM) e fixador externo seguido de haste (FE). Ambos os grupos apresentaram idade média de 36 anos, sendo predominantes os tipos AO42B2 (29,8%) e AO42B3 (22,4%), com fraturas GA 2 (37,6%) e GA 1 (35,6%).</a:t>
            </a:r>
            <a:endParaRPr lang="pt-BR"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77b47e052acf4fb1">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7fcbdae944af46f1">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6732722" cy="1446550"/>
          </a:xfrm>
          <a:prstGeom prst="rect">
            <a:avLst/>
          </a:prstGeom>
          <a:noFill/>
        </p:spPr>
        <p:txBody>
          <a:bodyPr wrap="none" rtlCol="0">
            <a:spAutoFit/>
          </a:bodyPr>
          <a:lstStyle/>
          <a:p>
            <a:r>
              <a:rPr lang="pt-BR" sz="4400" dirty="0"/>
              <a:t>Autores: </a:t>
            </a:r>
            <a:r>
              <a:rPr lang="pt-BR" sz="4400" b="0" i="0" dirty="0">
                <a:effectLst/>
              </a:rPr>
              <a:t>Marco Antônio De Castro Veado; Victor Marccel Lino Alves; </a:t>
            </a:r>
            <a:br>
              <a:rPr lang="pt-BR" sz="4400" b="0" i="0" dirty="0">
                <a:effectLst/>
              </a:rPr>
            </a:br>
            <a:r>
              <a:rPr lang="pt-BR" sz="4400" b="0" i="0" dirty="0">
                <a:effectLst/>
              </a:rPr>
              <a:t>Sérvulo </a:t>
            </a:r>
            <a:r>
              <a:rPr lang="pt-BR" sz="4400" b="0" i="0" dirty="0" err="1">
                <a:effectLst/>
              </a:rPr>
              <a:t>Wallner</a:t>
            </a:r>
            <a:r>
              <a:rPr lang="pt-BR" sz="4400" b="0" i="0" dirty="0">
                <a:effectLst/>
              </a:rPr>
              <a:t> Pitangui Filho (Rede </a:t>
            </a:r>
            <a:r>
              <a:rPr lang="pt-BR" sz="4400" b="0" i="0" dirty="0" err="1">
                <a:effectLst/>
              </a:rPr>
              <a:t>Mater</a:t>
            </a:r>
            <a:r>
              <a:rPr lang="pt-BR" sz="4400" b="0" i="0" dirty="0">
                <a:effectLst/>
              </a:rPr>
              <a:t> Dei de Saúde)</a:t>
            </a:r>
            <a:endParaRPr lang="pt-BR" sz="4400" dirty="0"/>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5eca7522ffa246f1">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1727200" y="8115250"/>
            <a:ext cx="24638000" cy="923330"/>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i="0" dirty="0">
                <a:effectLst/>
                <a:latin typeface="Calibri" panose="020F0502020204030204" pitchFamily="34" charset="0"/>
                <a:ea typeface="Calibri" panose="020F0502020204030204" pitchFamily="34" charset="0"/>
                <a:cs typeface="Calibri" panose="020F0502020204030204" pitchFamily="34" charset="0"/>
              </a:rPr>
              <a:t>Fratura-luxação glenoumeral bilateral - posterior e anterior: Relato de Caso</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53046" y="11617872"/>
            <a:ext cx="10725150" cy="5016758"/>
          </a:xfrm>
          <a:prstGeom prst="rect">
            <a:avLst/>
          </a:prstGeom>
          <a:noFill/>
        </p:spPr>
        <p:txBody>
          <a:bodyPr wrap="square" rtlCol="0">
            <a:spAutoFit/>
          </a:bodyPr>
          <a:lstStyle/>
          <a:p>
            <a:pPr algn="just"/>
            <a:r>
              <a:rPr lang="pt-BR" sz="3200" b="0" i="0" dirty="0">
                <a:effectLst/>
                <a:latin typeface="Calibri" panose="020F0502020204030204" pitchFamily="34" charset="0"/>
                <a:ea typeface="Calibri" panose="020F0502020204030204" pitchFamily="34" charset="0"/>
                <a:cs typeface="Calibri" panose="020F0502020204030204" pitchFamily="34" charset="0"/>
              </a:rPr>
              <a:t>As luxações glenoumerais posteriores são aproximadamente 4% de todas as luxações, e dessas, apenas 1% contem fratura. Estão associadas a </a:t>
            </a:r>
            <a:r>
              <a:rPr lang="pt-BR" sz="3200" b="0" i="0" dirty="0" err="1">
                <a:effectLst/>
                <a:latin typeface="Calibri" panose="020F0502020204030204" pitchFamily="34" charset="0"/>
                <a:ea typeface="Calibri" panose="020F0502020204030204" pitchFamily="34" charset="0"/>
                <a:cs typeface="Calibri" panose="020F0502020204030204" pitchFamily="34" charset="0"/>
              </a:rPr>
              <a:t>a</a:t>
            </a:r>
            <a:r>
              <a:rPr lang="pt-BR" sz="3200" b="0" i="0" dirty="0">
                <a:effectLst/>
                <a:latin typeface="Calibri" panose="020F0502020204030204" pitchFamily="34" charset="0"/>
                <a:ea typeface="Calibri" panose="020F0502020204030204" pitchFamily="34" charset="0"/>
                <a:cs typeface="Calibri" panose="020F0502020204030204" pitchFamily="34" charset="0"/>
              </a:rPr>
              <a:t> trauma de alta energia, eletrocussão ou convulsões. Os eventos são mais raros quando associados à luxação glenoumeral contralateral. As causas do evento e lesões associadas demandam avaliação e condução minuciosa. Objetivos primários e secundários: Relatar um caso de fratura-luxação posterior em ombro esquerdo, associado a fratura-luxação anterior de ombro direito, com propedêutica e terapêutica</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a:extLst>
              <a:ext uri="{FF2B5EF4-FFF2-40B4-BE49-F238E27FC236}">
                <a16:creationId xmlns:a16="http://schemas.microsoft.com/office/drawing/2014/main" id="{67C5046E-C98C-A4A2-C188-F6853C5D42F9}"/>
              </a:ext>
            </a:extLst>
          </p:cNvPr>
          <p:cNvSpPr txBox="1"/>
          <p:nvPr/>
        </p:nvSpPr>
        <p:spPr>
          <a:xfrm>
            <a:off x="15080139" y="25325349"/>
            <a:ext cx="11661334" cy="707886"/>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Imagem 3: Radiografias de controle pós operatório em ombro esquerdo evidenciando osteossíntese de fratura</a:t>
            </a:r>
            <a:br>
              <a:rPr lang="pt-BR" sz="2000" dirty="0">
                <a:latin typeface="Calibri" panose="020F0502020204030204" pitchFamily="34" charset="0"/>
                <a:cs typeface="Calibri" panose="020F0502020204030204" pitchFamily="34" charset="0"/>
              </a:rPr>
            </a:br>
            <a:r>
              <a:rPr lang="pt-BR" sz="2000" dirty="0">
                <a:latin typeface="Calibri" panose="020F0502020204030204" pitchFamily="34" charset="0"/>
                <a:cs typeface="Calibri" panose="020F0502020204030204" pitchFamily="34" charset="0"/>
              </a:rPr>
              <a:t>da extremidade proximal do úmero com placa bloqueada e parafusos  A – incidência perfil. B – anteroposterior.</a:t>
            </a: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71600" y="17446534"/>
            <a:ext cx="10725150" cy="6986528"/>
          </a:xfrm>
          <a:prstGeom prst="rect">
            <a:avLst/>
          </a:prstGeom>
          <a:noFill/>
        </p:spPr>
        <p:txBody>
          <a:bodyPr wrap="square" rtlCol="0">
            <a:spAutoFit/>
          </a:bodyPr>
          <a:lstStyle/>
          <a:p>
            <a:pPr algn="just"/>
            <a:r>
              <a:rPr lang="pt-BR" sz="3200" b="0" i="0" dirty="0">
                <a:effectLst/>
                <a:latin typeface="Calibri" panose="020F0502020204030204" pitchFamily="34" charset="0"/>
                <a:ea typeface="Calibri" panose="020F0502020204030204" pitchFamily="34" charset="0"/>
                <a:cs typeface="Calibri" panose="020F0502020204030204" pitchFamily="34" charset="0"/>
              </a:rPr>
              <a:t>Homem, 68 anos, violonista, cursa com convulsão generalizada em primo episódio. Mobilidade reduzida bilateralmente em ombros. Radiografias evidenciando luxação anterior em ombro direito e luxação posterior em ombro esquerdo. Realizada redução glenoumeral esquerda; insucesso à redução de ombro esquerdo. À tomografia de ombros evidenciado à </a:t>
            </a:r>
            <a:r>
              <a:rPr lang="pt-BR" sz="3200" b="0" i="0" dirty="0" err="1">
                <a:effectLst/>
                <a:latin typeface="Calibri" panose="020F0502020204030204" pitchFamily="34" charset="0"/>
                <a:ea typeface="Calibri" panose="020F0502020204030204" pitchFamily="34" charset="0"/>
                <a:cs typeface="Calibri" panose="020F0502020204030204" pitchFamily="34" charset="0"/>
              </a:rPr>
              <a:t>dir</a:t>
            </a:r>
            <a:r>
              <a:rPr lang="pt-BR" sz="3200" b="0" i="0" dirty="0">
                <a:effectLst/>
                <a:latin typeface="Calibri" panose="020F0502020204030204" pitchFamily="34" charset="0"/>
                <a:ea typeface="Calibri" panose="020F0502020204030204" pitchFamily="34" charset="0"/>
                <a:cs typeface="Calibri" panose="020F0502020204030204" pitchFamily="34" charset="0"/>
              </a:rPr>
              <a:t>: lesão de </a:t>
            </a:r>
            <a:r>
              <a:rPr lang="pt-BR" sz="3200" b="0" i="0" dirty="0" err="1">
                <a:effectLst/>
                <a:latin typeface="Calibri" panose="020F0502020204030204" pitchFamily="34" charset="0"/>
                <a:ea typeface="Calibri" panose="020F0502020204030204" pitchFamily="34" charset="0"/>
                <a:cs typeface="Calibri" panose="020F0502020204030204" pitchFamily="34" charset="0"/>
              </a:rPr>
              <a:t>bankart</a:t>
            </a:r>
            <a:r>
              <a:rPr lang="pt-BR" sz="3200" b="0" i="0" dirty="0">
                <a:effectLst/>
                <a:latin typeface="Calibri" panose="020F0502020204030204" pitchFamily="34" charset="0"/>
                <a:ea typeface="Calibri" panose="020F0502020204030204" pitchFamily="34" charset="0"/>
                <a:cs typeface="Calibri" panose="020F0502020204030204" pitchFamily="34" charset="0"/>
              </a:rPr>
              <a:t> + fratura cominuída da glenoide; à </a:t>
            </a:r>
            <a:r>
              <a:rPr lang="pt-BR" sz="3200" b="0" i="0" dirty="0" err="1">
                <a:effectLst/>
                <a:latin typeface="Calibri" panose="020F0502020204030204" pitchFamily="34" charset="0"/>
                <a:ea typeface="Calibri" panose="020F0502020204030204" pitchFamily="34" charset="0"/>
                <a:cs typeface="Calibri" panose="020F0502020204030204" pitchFamily="34" charset="0"/>
              </a:rPr>
              <a:t>esq</a:t>
            </a:r>
            <a:r>
              <a:rPr lang="pt-BR" sz="3200" b="0" i="0" dirty="0">
                <a:effectLst/>
                <a:latin typeface="Calibri" panose="020F0502020204030204" pitchFamily="34" charset="0"/>
                <a:ea typeface="Calibri" panose="020F0502020204030204" pitchFamily="34" charset="0"/>
                <a:cs typeface="Calibri" panose="020F0502020204030204" pitchFamily="34" charset="0"/>
              </a:rPr>
              <a:t>: fratura de cabeça umeral impactada em rebordo posterior da glenoide (</a:t>
            </a:r>
            <a:r>
              <a:rPr lang="pt-BR" sz="3200" b="0" i="0" dirty="0" err="1">
                <a:effectLst/>
                <a:latin typeface="Calibri" panose="020F0502020204030204" pitchFamily="34" charset="0"/>
                <a:ea typeface="Calibri" panose="020F0502020204030204" pitchFamily="34" charset="0"/>
                <a:cs typeface="Calibri" panose="020F0502020204030204" pitchFamily="34" charset="0"/>
              </a:rPr>
              <a:t>Hillsachs</a:t>
            </a:r>
            <a:r>
              <a:rPr lang="pt-BR" sz="3200" b="0" i="0" dirty="0">
                <a:effectLst/>
                <a:latin typeface="Calibri" panose="020F0502020204030204" pitchFamily="34" charset="0"/>
                <a:ea typeface="Calibri" panose="020F0502020204030204" pitchFamily="34" charset="0"/>
                <a:cs typeface="Calibri" panose="020F0502020204030204" pitchFamily="34" charset="0"/>
              </a:rPr>
              <a:t> e </a:t>
            </a:r>
            <a:r>
              <a:rPr lang="pt-BR" sz="3200" b="0" i="0" dirty="0" err="1">
                <a:effectLst/>
                <a:latin typeface="Calibri" panose="020F0502020204030204" pitchFamily="34" charset="0"/>
                <a:ea typeface="Calibri" panose="020F0502020204030204" pitchFamily="34" charset="0"/>
                <a:cs typeface="Calibri" panose="020F0502020204030204" pitchFamily="34" charset="0"/>
              </a:rPr>
              <a:t>Bankart</a:t>
            </a:r>
            <a:r>
              <a:rPr lang="pt-BR" sz="3200" b="0" i="0" dirty="0">
                <a:effectLst/>
                <a:latin typeface="Calibri" panose="020F0502020204030204" pitchFamily="34" charset="0"/>
                <a:ea typeface="Calibri" panose="020F0502020204030204" pitchFamily="34" charset="0"/>
                <a:cs typeface="Calibri" panose="020F0502020204030204" pitchFamily="34" charset="0"/>
              </a:rPr>
              <a:t> reversos) (imagens 1 e 2). Optado por redução glenoumeral </a:t>
            </a:r>
            <a:r>
              <a:rPr lang="pt-BR" sz="3200" b="0" i="0" dirty="0" err="1">
                <a:effectLst/>
                <a:latin typeface="Calibri" panose="020F0502020204030204" pitchFamily="34" charset="0"/>
                <a:ea typeface="Calibri" panose="020F0502020204030204" pitchFamily="34" charset="0"/>
                <a:cs typeface="Calibri" panose="020F0502020204030204" pitchFamily="34" charset="0"/>
              </a:rPr>
              <a:t>esq</a:t>
            </a:r>
            <a:r>
              <a:rPr lang="pt-BR" sz="3200" b="0" i="0" dirty="0">
                <a:effectLst/>
                <a:latin typeface="Calibri" panose="020F0502020204030204" pitchFamily="34" charset="0"/>
                <a:ea typeface="Calibri" panose="020F0502020204030204" pitchFamily="34" charset="0"/>
                <a:cs typeface="Calibri" panose="020F0502020204030204" pitchFamily="34" charset="0"/>
              </a:rPr>
              <a:t> com disposição de materiais cirúrgicos, se preciso. Novo insucesso de redução fechada, optado por redução aberta e fixação interna de fratura com placa bloqueada e parafusos (imagem 3). Indicado tratamento conservador em ombro direito.</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434077" y="16623748"/>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4" name="CaixaDeTexto 13">
            <a:extLst>
              <a:ext uri="{FF2B5EF4-FFF2-40B4-BE49-F238E27FC236}">
                <a16:creationId xmlns:a16="http://schemas.microsoft.com/office/drawing/2014/main" id="{198F0AF7-F893-96E5-26A1-1D208A777100}"/>
              </a:ext>
            </a:extLst>
          </p:cNvPr>
          <p:cNvSpPr txBox="1"/>
          <p:nvPr/>
        </p:nvSpPr>
        <p:spPr>
          <a:xfrm>
            <a:off x="1567977" y="32401778"/>
            <a:ext cx="12066188" cy="707886"/>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Imagem 1: A - Radiografia de ombro direito com articulação glenoumeral reduzida e fratura em região inferior da</a:t>
            </a:r>
            <a:br>
              <a:rPr lang="pt-BR" sz="2000" dirty="0">
                <a:latin typeface="Calibri" panose="020F0502020204030204" pitchFamily="34" charset="0"/>
                <a:cs typeface="Calibri" panose="020F0502020204030204" pitchFamily="34" charset="0"/>
              </a:rPr>
            </a:br>
            <a:r>
              <a:rPr lang="pt-BR" sz="2000" dirty="0">
                <a:latin typeface="Calibri" panose="020F0502020204030204" pitchFamily="34" charset="0"/>
                <a:cs typeface="Calibri" panose="020F0502020204030204" pitchFamily="34" charset="0"/>
              </a:rPr>
              <a:t>glenoide. B – Radiografia de ombro esquerdo com fratura da cabeça umeral e incongruência articular ao método.  </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727200" y="33834881"/>
            <a:ext cx="11134972" cy="2554545"/>
          </a:xfrm>
          <a:prstGeom prst="rect">
            <a:avLst/>
          </a:prstGeom>
          <a:noFill/>
        </p:spPr>
        <p:txBody>
          <a:bodyPr wrap="square" rtlCol="0">
            <a:spAutoFit/>
          </a:bodyPr>
          <a:lstStyle/>
          <a:p>
            <a:pPr algn="just"/>
            <a:r>
              <a:rPr lang="pt-BR" sz="3200" b="0" i="0" dirty="0">
                <a:effectLst/>
                <a:latin typeface="Calibri" panose="020F0502020204030204" pitchFamily="34" charset="0"/>
                <a:ea typeface="Calibri" panose="020F0502020204030204" pitchFamily="34" charset="0"/>
                <a:cs typeface="Calibri" panose="020F0502020204030204" pitchFamily="34" charset="0"/>
              </a:rPr>
              <a:t>Seguimento com recuperação funcional regular após fixação da cabeça umeral. Em casos de luxação pós convulsão deve se obter diagnóstico neurológico, dado o risco de novas crises e consequentemente novas luxações. No caso em questão foi diagnosticado glioma cerebral de alto grau.</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5046471" y="26794766"/>
            <a:ext cx="11285061" cy="3046988"/>
          </a:xfrm>
          <a:prstGeom prst="rect">
            <a:avLst/>
          </a:prstGeom>
          <a:noFill/>
        </p:spPr>
        <p:txBody>
          <a:bodyPr wrap="square" rtlCol="0">
            <a:spAutoFit/>
          </a:bodyPr>
          <a:lstStyle/>
          <a:p>
            <a:pPr algn="just"/>
            <a:r>
              <a:rPr lang="pt-BR" sz="3200" b="0" i="0" dirty="0">
                <a:effectLst/>
                <a:latin typeface="Calibri" panose="020F0502020204030204" pitchFamily="34" charset="0"/>
                <a:ea typeface="Calibri" panose="020F0502020204030204" pitchFamily="34" charset="0"/>
                <a:cs typeface="Calibri" panose="020F0502020204030204" pitchFamily="34" charset="0"/>
              </a:rPr>
              <a:t> Fraturas desse padrão exigem diagnóstico e intervenção rápidos. A propedêutica adequada e disponibilidade de tratamento efetivo podem resultar na melhora funcional e prevenção de déficits. As tentativas seriadas de redução, na vigência de uma fratura-luxação, podem cursar com aumento dos desvios fragmentares podem dificultar o tratamento cirúrgico. </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5080139" y="26008680"/>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4973848" y="30657264"/>
            <a:ext cx="11117334" cy="1569660"/>
          </a:xfrm>
          <a:prstGeom prst="rect">
            <a:avLst/>
          </a:prstGeom>
          <a:noFill/>
        </p:spPr>
        <p:txBody>
          <a:bodyPr wrap="square" rtlCol="0">
            <a:spAutoFit/>
          </a:bodyPr>
          <a:lstStyle/>
          <a:p>
            <a:pPr algn="just"/>
            <a:r>
              <a:rPr lang="pt-BR" sz="3200" b="0" i="0" dirty="0">
                <a:effectLst/>
                <a:latin typeface="Calibri" panose="020F0502020204030204" pitchFamily="34" charset="0"/>
                <a:ea typeface="Calibri" panose="020F0502020204030204" pitchFamily="34" charset="0"/>
                <a:cs typeface="Calibri" panose="020F0502020204030204" pitchFamily="34" charset="0"/>
              </a:rPr>
              <a:t> Em fratura-luxação posterior com insucesso na primeira redução, recomenda-se tentativa em bloco cirúrgico com possibilidade de conversão aberta.</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5080139" y="30003009"/>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4973848" y="33057641"/>
            <a:ext cx="10804379" cy="3170099"/>
          </a:xfrm>
          <a:prstGeom prst="rect">
            <a:avLst/>
          </a:prstGeom>
          <a:noFill/>
        </p:spPr>
        <p:txBody>
          <a:bodyPr wrap="square" rtlCol="0">
            <a:spAutoFit/>
          </a:bodyPr>
          <a:lstStyle/>
          <a:p>
            <a:pPr algn="l"/>
            <a:r>
              <a:rPr lang="pt-BR" sz="2000" dirty="0">
                <a:latin typeface="Calibri" panose="020F0502020204030204" pitchFamily="34" charset="0"/>
                <a:ea typeface="Calibri" panose="020F0502020204030204" pitchFamily="34" charset="0"/>
                <a:cs typeface="Calibri" panose="020F0502020204030204" pitchFamily="34" charset="0"/>
              </a:rPr>
              <a:t>1-)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Beeres</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FJP,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Hallensleben</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NDL,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Rhemrev</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SJ, et al. Plate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fixation</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of</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the</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proximal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humerus</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an</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international</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multicentre</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comparative</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study</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of</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postoperative</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complications</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1" u="none" strike="noStrike" baseline="0" dirty="0">
                <a:latin typeface="Calibri" panose="020F0502020204030204" pitchFamily="34" charset="0"/>
                <a:ea typeface="Calibri" panose="020F0502020204030204" pitchFamily="34" charset="0"/>
                <a:cs typeface="Calibri" panose="020F0502020204030204" pitchFamily="34" charset="0"/>
              </a:rPr>
              <a:t>Arch</a:t>
            </a:r>
          </a:p>
          <a:p>
            <a:pPr algn="l"/>
            <a:r>
              <a:rPr lang="pt-BR" sz="2000" b="0" i="1" u="none" strike="noStrike" baseline="0" dirty="0" err="1">
                <a:latin typeface="Calibri" panose="020F0502020204030204" pitchFamily="34" charset="0"/>
                <a:ea typeface="Calibri" panose="020F0502020204030204" pitchFamily="34" charset="0"/>
                <a:cs typeface="Calibri" panose="020F0502020204030204" pitchFamily="34" charset="0"/>
              </a:rPr>
              <a:t>Orthop</a:t>
            </a:r>
            <a:r>
              <a:rPr lang="pt-BR" sz="2000" b="0" i="1" u="none" strike="noStrike" baseline="0" dirty="0">
                <a:latin typeface="Calibri" panose="020F0502020204030204" pitchFamily="34" charset="0"/>
                <a:ea typeface="Calibri" panose="020F0502020204030204" pitchFamily="34" charset="0"/>
                <a:cs typeface="Calibri" panose="020F0502020204030204" pitchFamily="34" charset="0"/>
              </a:rPr>
              <a:t> Trauma </a:t>
            </a:r>
            <a:r>
              <a:rPr lang="pt-BR" sz="2000" b="0" i="1" u="none" strike="noStrike" baseline="0" dirty="0" err="1">
                <a:latin typeface="Calibri" panose="020F0502020204030204" pitchFamily="34" charset="0"/>
                <a:ea typeface="Calibri" panose="020F0502020204030204" pitchFamily="34" charset="0"/>
                <a:cs typeface="Calibri" panose="020F0502020204030204" pitchFamily="34" charset="0"/>
              </a:rPr>
              <a:t>Surg</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2017;137(12):1685–1692.</a:t>
            </a:r>
          </a:p>
          <a:p>
            <a:pPr algn="l"/>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2)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Bigorre</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N, Talha A, Cronier P, et al. A prospective study of a new locking plate for proximal humeral fracture. </a:t>
            </a:r>
            <a:r>
              <a:rPr lang="en-US" sz="2000" b="0" i="1" u="none" strike="noStrike" baseline="0" dirty="0">
                <a:latin typeface="Calibri" panose="020F0502020204030204" pitchFamily="34" charset="0"/>
                <a:ea typeface="Calibri" panose="020F0502020204030204" pitchFamily="34" charset="0"/>
                <a:cs typeface="Calibri" panose="020F0502020204030204" pitchFamily="34" charset="0"/>
              </a:rPr>
              <a:t>Injury</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2009;40(2):192–196.</a:t>
            </a:r>
          </a:p>
          <a:p>
            <a:pPr algn="l"/>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3)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Behera</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P, Kumar V,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Aggarwal</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S.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Humeral</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shaft</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fracture</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with</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ipsilateral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shoulder</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0" u="none" strike="noStrike" baseline="0" dirty="0" err="1">
                <a:latin typeface="Calibri" panose="020F0502020204030204" pitchFamily="34" charset="0"/>
                <a:ea typeface="Calibri" panose="020F0502020204030204" pitchFamily="34" charset="0"/>
                <a:cs typeface="Calibri" panose="020F0502020204030204" pitchFamily="34" charset="0"/>
              </a:rPr>
              <a:t>dislocation</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pt-BR" sz="2000" b="0" i="1" u="none" strike="noStrike" baseline="0" dirty="0">
                <a:latin typeface="Calibri" panose="020F0502020204030204" pitchFamily="34" charset="0"/>
                <a:ea typeface="Calibri" panose="020F0502020204030204" pitchFamily="34" charset="0"/>
                <a:cs typeface="Calibri" panose="020F0502020204030204" pitchFamily="34" charset="0"/>
              </a:rPr>
              <a:t>Chin J </a:t>
            </a:r>
            <a:r>
              <a:rPr lang="pt-BR" sz="2000" b="0" i="1" u="none" strike="noStrike" baseline="0" dirty="0" err="1">
                <a:latin typeface="Calibri" panose="020F0502020204030204" pitchFamily="34" charset="0"/>
                <a:ea typeface="Calibri" panose="020F0502020204030204" pitchFamily="34" charset="0"/>
                <a:cs typeface="Calibri" panose="020F0502020204030204" pitchFamily="34" charset="0"/>
              </a:rPr>
              <a:t>Traumatol</a:t>
            </a:r>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 2014;17(1):57–59.</a:t>
            </a:r>
            <a:endParaRPr lang="pt-BR" sz="2000" dirty="0">
              <a:latin typeface="Calibri" panose="020F0502020204030204" pitchFamily="34" charset="0"/>
              <a:ea typeface="Calibri" panose="020F0502020204030204" pitchFamily="34" charset="0"/>
              <a:cs typeface="Calibri" panose="020F0502020204030204" pitchFamily="34" charset="0"/>
            </a:endParaRPr>
          </a:p>
          <a:p>
            <a:pPr algn="l"/>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4)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Sasashige</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Y, Kurata T, Masuda Y, et al. Dislocation of the shoulder joint with ipsilateral humeral shaft fracture: two case reports. </a:t>
            </a:r>
            <a:r>
              <a:rPr lang="en-US" sz="2000" b="0" i="1" u="none" strike="noStrike" baseline="0" dirty="0">
                <a:latin typeface="Calibri" panose="020F0502020204030204" pitchFamily="34" charset="0"/>
                <a:ea typeface="Calibri" panose="020F0502020204030204" pitchFamily="34" charset="0"/>
                <a:cs typeface="Calibri" panose="020F0502020204030204" pitchFamily="34" charset="0"/>
              </a:rPr>
              <a:t>Arch </a:t>
            </a:r>
            <a:r>
              <a:rPr lang="en-US" sz="2000" b="0" i="1" u="none" strike="noStrike" baseline="0" dirty="0" err="1">
                <a:latin typeface="Calibri" panose="020F0502020204030204" pitchFamily="34" charset="0"/>
                <a:ea typeface="Calibri" panose="020F0502020204030204" pitchFamily="34" charset="0"/>
                <a:cs typeface="Calibri" panose="020F0502020204030204" pitchFamily="34" charset="0"/>
              </a:rPr>
              <a:t>Orthop</a:t>
            </a:r>
            <a:r>
              <a:rPr lang="en-US" sz="2000" b="0" i="1" u="none" strike="noStrike" baseline="0" dirty="0">
                <a:latin typeface="Calibri" panose="020F0502020204030204" pitchFamily="34" charset="0"/>
                <a:ea typeface="Calibri" panose="020F0502020204030204" pitchFamily="34" charset="0"/>
                <a:cs typeface="Calibri" panose="020F0502020204030204" pitchFamily="34" charset="0"/>
              </a:rPr>
              <a:t> Trauma Surg</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2006;126(8):562–</a:t>
            </a:r>
          </a:p>
          <a:p>
            <a:pPr algn="l"/>
            <a:r>
              <a:rPr lang="pt-BR" sz="2000" b="0" i="0" u="none" strike="noStrike" baseline="0" dirty="0">
                <a:latin typeface="Calibri" panose="020F0502020204030204" pitchFamily="34" charset="0"/>
                <a:ea typeface="Calibri" panose="020F0502020204030204" pitchFamily="34" charset="0"/>
                <a:cs typeface="Calibri" panose="020F0502020204030204" pitchFamily="34" charset="0"/>
              </a:rPr>
              <a:t>567</a:t>
            </a:r>
            <a:r>
              <a:rPr lang="pt-BR" sz="1800" b="0" i="0" u="none" strike="noStrike" baseline="0" dirty="0">
                <a:latin typeface="LiberationSerif"/>
              </a:rPr>
              <a:t>.</a:t>
            </a:r>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973848" y="32213818"/>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17" name="Imagem 16">
            <a:extLst>
              <a:ext uri="{FF2B5EF4-FFF2-40B4-BE49-F238E27FC236}">
                <a16:creationId xmlns:a16="http://schemas.microsoft.com/office/drawing/2014/main" id="{069899A3-601D-5FD2-365A-46CBBE6F3E01}"/>
              </a:ext>
            </a:extLst>
          </p:cNvPr>
          <p:cNvPicPr>
            <a:picLocks noChangeAspect="1"/>
          </p:cNvPicPr>
          <p:nvPr/>
        </p:nvPicPr>
        <p:blipFill>
          <a:blip r:embed="Rfc0da8baf08c4452"/>
          <a:srcRect l="30569"/>
          <a:stretch/>
        </p:blipFill>
        <p:spPr>
          <a:xfrm>
            <a:off x="6661177" y="24560495"/>
            <a:ext cx="6788387" cy="7370788"/>
          </a:xfrm>
          <a:prstGeom prst="rect">
            <a:avLst/>
          </a:prstGeom>
        </p:spPr>
      </p:pic>
      <p:pic>
        <p:nvPicPr>
          <p:cNvPr id="28" name="Imagem 27">
            <a:extLst>
              <a:ext uri="{FF2B5EF4-FFF2-40B4-BE49-F238E27FC236}">
                <a16:creationId xmlns:a16="http://schemas.microsoft.com/office/drawing/2014/main" id="{1E96E6D5-6675-EC88-2440-C68C3C269F97}"/>
              </a:ext>
            </a:extLst>
          </p:cNvPr>
          <p:cNvPicPr>
            <a:picLocks noChangeAspect="1"/>
          </p:cNvPicPr>
          <p:nvPr/>
        </p:nvPicPr>
        <p:blipFill>
          <a:blip r:embed="R5253be029d224b0b"/>
          <a:stretch>
            <a:fillRect/>
          </a:stretch>
        </p:blipFill>
        <p:spPr>
          <a:xfrm>
            <a:off x="1434077" y="24581050"/>
            <a:ext cx="5251687" cy="7370787"/>
          </a:xfrm>
          <a:prstGeom prst="rect">
            <a:avLst/>
          </a:prstGeom>
        </p:spPr>
      </p:pic>
      <p:pic>
        <p:nvPicPr>
          <p:cNvPr id="30" name="Imagem 29">
            <a:extLst>
              <a:ext uri="{FF2B5EF4-FFF2-40B4-BE49-F238E27FC236}">
                <a16:creationId xmlns:a16="http://schemas.microsoft.com/office/drawing/2014/main" id="{F1C68F34-FECC-896E-A144-3D9647FD3CA2}"/>
              </a:ext>
            </a:extLst>
          </p:cNvPr>
          <p:cNvPicPr>
            <a:picLocks noChangeAspect="1"/>
          </p:cNvPicPr>
          <p:nvPr/>
        </p:nvPicPr>
        <p:blipFill>
          <a:blip r:embed="R4b30ad339c0c4494"/>
          <a:srcRect r="4660"/>
          <a:stretch/>
        </p:blipFill>
        <p:spPr>
          <a:xfrm>
            <a:off x="15046472" y="10850757"/>
            <a:ext cx="9756628" cy="6938239"/>
          </a:xfrm>
          <a:prstGeom prst="rect">
            <a:avLst/>
          </a:prstGeom>
        </p:spPr>
      </p:pic>
      <p:pic>
        <p:nvPicPr>
          <p:cNvPr id="32" name="Imagem 31">
            <a:extLst>
              <a:ext uri="{FF2B5EF4-FFF2-40B4-BE49-F238E27FC236}">
                <a16:creationId xmlns:a16="http://schemas.microsoft.com/office/drawing/2014/main" id="{BA23ABEF-48A8-4350-7D06-16BE7BEF32C8}"/>
              </a:ext>
            </a:extLst>
          </p:cNvPr>
          <p:cNvPicPr>
            <a:picLocks noChangeAspect="1"/>
          </p:cNvPicPr>
          <p:nvPr/>
        </p:nvPicPr>
        <p:blipFill>
          <a:blip r:embed="R16594778722a4e57"/>
          <a:srcRect l="50700" t="1010" b="34634"/>
          <a:stretch/>
        </p:blipFill>
        <p:spPr>
          <a:xfrm>
            <a:off x="20204995" y="19200601"/>
            <a:ext cx="5473309" cy="6059529"/>
          </a:xfrm>
          <a:prstGeom prst="rect">
            <a:avLst/>
          </a:prstGeom>
        </p:spPr>
      </p:pic>
      <p:sp>
        <p:nvSpPr>
          <p:cNvPr id="33" name="CaixaDeTexto 32">
            <a:extLst>
              <a:ext uri="{FF2B5EF4-FFF2-40B4-BE49-F238E27FC236}">
                <a16:creationId xmlns:a16="http://schemas.microsoft.com/office/drawing/2014/main" id="{7F7CCC8A-A6C7-94B9-431B-3A66198D970C}"/>
              </a:ext>
            </a:extLst>
          </p:cNvPr>
          <p:cNvSpPr txBox="1"/>
          <p:nvPr/>
        </p:nvSpPr>
        <p:spPr>
          <a:xfrm>
            <a:off x="14973848" y="17887972"/>
            <a:ext cx="11723338" cy="1200329"/>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Imagem 2: Tomografia de ombro esquerdo em cortes axial (A), sagital (B) e coronal (C)</a:t>
            </a:r>
            <a:br>
              <a:rPr lang="pt-BR" sz="2400" dirty="0">
                <a:latin typeface="Calibri" panose="020F0502020204030204" pitchFamily="34" charset="0"/>
                <a:cs typeface="Calibri" panose="020F0502020204030204" pitchFamily="34" charset="0"/>
              </a:rPr>
            </a:br>
            <a:r>
              <a:rPr lang="pt-BR" sz="2400" dirty="0">
                <a:latin typeface="Calibri" panose="020F0502020204030204" pitchFamily="34" charset="0"/>
                <a:cs typeface="Calibri" panose="020F0502020204030204" pitchFamily="34" charset="0"/>
              </a:rPr>
              <a:t> evidenciando fratura-luxação da articulação glenoumeral com impactação da cabeça umeral</a:t>
            </a:r>
            <a:br>
              <a:rPr lang="pt-BR" sz="2400" dirty="0">
                <a:latin typeface="Calibri" panose="020F0502020204030204" pitchFamily="34" charset="0"/>
                <a:cs typeface="Calibri" panose="020F0502020204030204" pitchFamily="34" charset="0"/>
              </a:rPr>
            </a:br>
            <a:r>
              <a:rPr lang="pt-BR" sz="2400" dirty="0">
                <a:latin typeface="Calibri" panose="020F0502020204030204" pitchFamily="34" charset="0"/>
                <a:cs typeface="Calibri" panose="020F0502020204030204" pitchFamily="34" charset="0"/>
              </a:rPr>
              <a:t> em borda glenoidal posterior.</a:t>
            </a:r>
          </a:p>
        </p:txBody>
      </p:sp>
      <p:sp>
        <p:nvSpPr>
          <p:cNvPr id="34" name="CaixaDeTexto 33">
            <a:extLst>
              <a:ext uri="{FF2B5EF4-FFF2-40B4-BE49-F238E27FC236}">
                <a16:creationId xmlns:a16="http://schemas.microsoft.com/office/drawing/2014/main" id="{9B23F5E3-9318-76AA-05BD-5DAF301927F4}"/>
              </a:ext>
            </a:extLst>
          </p:cNvPr>
          <p:cNvSpPr txBox="1"/>
          <p:nvPr/>
        </p:nvSpPr>
        <p:spPr>
          <a:xfrm>
            <a:off x="1727200" y="32977228"/>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pic>
        <p:nvPicPr>
          <p:cNvPr id="36" name="Imagem 35">
            <a:extLst>
              <a:ext uri="{FF2B5EF4-FFF2-40B4-BE49-F238E27FC236}">
                <a16:creationId xmlns:a16="http://schemas.microsoft.com/office/drawing/2014/main" id="{FFA14430-CBB6-E9E1-831C-3F9229551D1E}"/>
              </a:ext>
            </a:extLst>
          </p:cNvPr>
          <p:cNvPicPr>
            <a:picLocks noChangeAspect="1"/>
          </p:cNvPicPr>
          <p:nvPr/>
        </p:nvPicPr>
        <p:blipFill>
          <a:blip r:embed="Rc63ee365b89d45eb"/>
          <a:stretch>
            <a:fillRect/>
          </a:stretch>
        </p:blipFill>
        <p:spPr>
          <a:xfrm>
            <a:off x="15541772" y="19211638"/>
            <a:ext cx="4708378" cy="6063471"/>
          </a:xfrm>
          <a:prstGeom prst="rect">
            <a:avLst/>
          </a:prstGeom>
        </p:spPr>
      </p:pic>
      <p:sp>
        <p:nvSpPr>
          <p:cNvPr id="2" name="Retângulo 1">
            <a:extLst>
              <a:ext uri="{FF2B5EF4-FFF2-40B4-BE49-F238E27FC236}">
                <a16:creationId xmlns:a16="http://schemas.microsoft.com/office/drawing/2014/main" id="{13BE0D92-63EC-9A83-5F5E-609DFC14C263}"/>
              </a:ext>
            </a:extLst>
          </p:cNvPr>
          <p:cNvSpPr/>
          <p:nvPr/>
        </p:nvSpPr>
        <p:spPr>
          <a:xfrm>
            <a:off x="6972064" y="31188800"/>
            <a:ext cx="540223" cy="7367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B</a:t>
            </a:r>
          </a:p>
        </p:txBody>
      </p:sp>
      <p:sp>
        <p:nvSpPr>
          <p:cNvPr id="9" name="Retângulo 8">
            <a:extLst>
              <a:ext uri="{FF2B5EF4-FFF2-40B4-BE49-F238E27FC236}">
                <a16:creationId xmlns:a16="http://schemas.microsoft.com/office/drawing/2014/main" id="{EDD4CBC6-082F-4B15-113C-D3899BC93E50}"/>
              </a:ext>
            </a:extLst>
          </p:cNvPr>
          <p:cNvSpPr/>
          <p:nvPr/>
        </p:nvSpPr>
        <p:spPr>
          <a:xfrm>
            <a:off x="1720377" y="31242000"/>
            <a:ext cx="540223" cy="7367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a:t>
            </a:r>
          </a:p>
        </p:txBody>
      </p:sp>
      <p:sp>
        <p:nvSpPr>
          <p:cNvPr id="16" name="Retângulo 15">
            <a:extLst>
              <a:ext uri="{FF2B5EF4-FFF2-40B4-BE49-F238E27FC236}">
                <a16:creationId xmlns:a16="http://schemas.microsoft.com/office/drawing/2014/main" id="{A89403A9-7E71-3CDE-2C04-89BAB12CED7E}"/>
              </a:ext>
            </a:extLst>
          </p:cNvPr>
          <p:cNvSpPr/>
          <p:nvPr/>
        </p:nvSpPr>
        <p:spPr>
          <a:xfrm>
            <a:off x="15610649" y="24427366"/>
            <a:ext cx="540223" cy="7367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a:t>
            </a:r>
          </a:p>
        </p:txBody>
      </p:sp>
      <p:sp>
        <p:nvSpPr>
          <p:cNvPr id="18" name="Retângulo 17">
            <a:extLst>
              <a:ext uri="{FF2B5EF4-FFF2-40B4-BE49-F238E27FC236}">
                <a16:creationId xmlns:a16="http://schemas.microsoft.com/office/drawing/2014/main" id="{A1012EF4-9DD0-E24C-B2A9-DCC3FABD939A}"/>
              </a:ext>
            </a:extLst>
          </p:cNvPr>
          <p:cNvSpPr/>
          <p:nvPr/>
        </p:nvSpPr>
        <p:spPr>
          <a:xfrm>
            <a:off x="20488186" y="24356077"/>
            <a:ext cx="540223" cy="7367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B</a:t>
            </a:r>
          </a:p>
        </p:txBody>
      </p:sp>
      <p:sp>
        <p:nvSpPr>
          <p:cNvPr id="19" name="Retângulo 18">
            <a:extLst>
              <a:ext uri="{FF2B5EF4-FFF2-40B4-BE49-F238E27FC236}">
                <a16:creationId xmlns:a16="http://schemas.microsoft.com/office/drawing/2014/main" id="{47EF9CFA-99E1-4665-5B04-1E4A8E8A6ABC}"/>
              </a:ext>
            </a:extLst>
          </p:cNvPr>
          <p:cNvSpPr/>
          <p:nvPr/>
        </p:nvSpPr>
        <p:spPr>
          <a:xfrm>
            <a:off x="15051211" y="16809579"/>
            <a:ext cx="540223" cy="7367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a:t>
            </a:r>
          </a:p>
        </p:txBody>
      </p:sp>
      <p:sp>
        <p:nvSpPr>
          <p:cNvPr id="22" name="Retângulo 21">
            <a:extLst>
              <a:ext uri="{FF2B5EF4-FFF2-40B4-BE49-F238E27FC236}">
                <a16:creationId xmlns:a16="http://schemas.microsoft.com/office/drawing/2014/main" id="{6C710B85-A91F-CE89-6A8C-B8409C82475B}"/>
              </a:ext>
            </a:extLst>
          </p:cNvPr>
          <p:cNvSpPr/>
          <p:nvPr/>
        </p:nvSpPr>
        <p:spPr>
          <a:xfrm>
            <a:off x="21605786" y="12918477"/>
            <a:ext cx="540223" cy="7367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B</a:t>
            </a:r>
          </a:p>
        </p:txBody>
      </p:sp>
      <p:sp>
        <p:nvSpPr>
          <p:cNvPr id="23" name="Retângulo 22">
            <a:extLst>
              <a:ext uri="{FF2B5EF4-FFF2-40B4-BE49-F238E27FC236}">
                <a16:creationId xmlns:a16="http://schemas.microsoft.com/office/drawing/2014/main" id="{41125289-4755-6356-43FC-47C5611069CA}"/>
              </a:ext>
            </a:extLst>
          </p:cNvPr>
          <p:cNvSpPr/>
          <p:nvPr/>
        </p:nvSpPr>
        <p:spPr>
          <a:xfrm>
            <a:off x="21605786" y="16779371"/>
            <a:ext cx="540223" cy="7367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C</a:t>
            </a:r>
          </a:p>
        </p:txBody>
      </p:sp>
    </p:spTree>
    <p:extLst>
      <p:ext uri="{BB962C8B-B14F-4D97-AF65-F5344CB8AC3E}">
        <p14:creationId xmlns:p14="http://schemas.microsoft.com/office/powerpoint/2010/main" val="3207035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520ad619be9149f9">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15b4caf40ca64a83">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TextBox 1">
            <a:extLst>
              <a:ext uri="{FF2B5EF4-FFF2-40B4-BE49-F238E27FC236}">
                <a16:creationId xmlns:a16="http://schemas.microsoft.com/office/drawing/2014/main" id="{F8D5341A-2E98-9F8A-094C-9A80D219CB0C}"/>
              </a:ext>
            </a:extLst>
          </p:cNvPr>
          <p:cNvSpPr txBox="1"/>
          <p:nvPr/>
        </p:nvSpPr>
        <p:spPr>
          <a:xfrm>
            <a:off x="0" y="8432988"/>
            <a:ext cx="14400212" cy="11418510"/>
          </a:xfrm>
          <a:prstGeom prst="rect">
            <a:avLst/>
          </a:prstGeom>
          <a:noFill/>
        </p:spPr>
        <p:txBody>
          <a:bodyPr wrap="square" rtlCol="0">
            <a:spAutoFit/>
          </a:bodyPr>
          <a:lstStyle/>
          <a:p>
            <a:r>
              <a:rPr lang="pt-BR" sz="4600">
                <a:solidFill>
                  <a:srgbClr val="000000"/>
                </a:solidFill>
                <a:effectLst/>
                <a:latin typeface="Calibri" panose="020F0502020204030204" pitchFamily="34" charset="0"/>
                <a:cs typeface="Calibri" panose="020F0502020204030204" pitchFamily="34" charset="0"/>
              </a:rPr>
              <a:t>	Os fixadores externos são amplamente usados na ortopedia, principalmente em caráter temporário, por permitirem estabilização rápida das fraturas com mínima agressão cirúrgica, contribuindo para controle de danos</a:t>
            </a:r>
            <a:r>
              <a:rPr lang="pt-BR" sz="4600" baseline="30000">
                <a:solidFill>
                  <a:srgbClr val="000000"/>
                </a:solidFill>
                <a:effectLst/>
                <a:latin typeface="Calibri" panose="020F0502020204030204" pitchFamily="34" charset="0"/>
                <a:cs typeface="Calibri" panose="020F0502020204030204" pitchFamily="34" charset="0"/>
              </a:rPr>
              <a:t>1</a:t>
            </a:r>
            <a:r>
              <a:rPr lang="pt-BR" sz="4600">
                <a:solidFill>
                  <a:srgbClr val="000000"/>
                </a:solidFill>
                <a:effectLst/>
                <a:latin typeface="Calibri" panose="020F0502020204030204" pitchFamily="34" charset="0"/>
                <a:cs typeface="Calibri" panose="020F0502020204030204" pitchFamily="34" charset="0"/>
              </a:rPr>
              <a:t>. Fundamental para o sucesso do tratamento é a estabilidade da montagem, controlando a mobilidade no foco de fratura durante a recupração</a:t>
            </a:r>
            <a:r>
              <a:rPr lang="pt-BR" sz="4600" baseline="30000">
                <a:solidFill>
                  <a:srgbClr val="000000"/>
                </a:solidFill>
                <a:effectLst/>
                <a:latin typeface="Calibri" panose="020F0502020204030204" pitchFamily="34" charset="0"/>
                <a:cs typeface="Calibri" panose="020F0502020204030204" pitchFamily="34" charset="0"/>
              </a:rPr>
              <a:t>2</a:t>
            </a:r>
            <a:r>
              <a:rPr lang="pt-BR" sz="4600">
                <a:solidFill>
                  <a:srgbClr val="000000"/>
                </a:solidFill>
                <a:effectLst/>
                <a:latin typeface="Calibri" panose="020F0502020204030204" pitchFamily="34" charset="0"/>
                <a:cs typeface="Calibri" panose="020F0502020204030204" pitchFamily="34" charset="0"/>
              </a:rPr>
              <a:t>.</a:t>
            </a:r>
          </a:p>
          <a:p>
            <a:r>
              <a:rPr lang="pt-BR" sz="4600">
                <a:solidFill>
                  <a:srgbClr val="000000"/>
                </a:solidFill>
                <a:effectLst/>
                <a:latin typeface="Calibri" panose="020F0502020204030204" pitchFamily="34" charset="0"/>
                <a:cs typeface="Calibri" panose="020F0502020204030204" pitchFamily="34" charset="0"/>
              </a:rPr>
              <a:t>O método dos elementos finitos (FEA) é utilizado em análises estruturais complexas em engenharia, substituindo testes destrutivos, o que reduz significativamente os custos e o tempo de experimentação. Além disso, apresenta alto grau de confiabilidade, sobretudo em análises comparativas</a:t>
            </a:r>
            <a:r>
              <a:rPr lang="pt-BR" sz="4600" baseline="30000">
                <a:solidFill>
                  <a:srgbClr val="000000"/>
                </a:solidFill>
                <a:effectLst/>
                <a:latin typeface="Calibri" panose="020F0502020204030204" pitchFamily="34" charset="0"/>
                <a:cs typeface="Calibri" panose="020F0502020204030204" pitchFamily="34" charset="0"/>
              </a:rPr>
              <a:t>3</a:t>
            </a:r>
            <a:r>
              <a:rPr lang="pt-BR" sz="4600">
                <a:solidFill>
                  <a:srgbClr val="000000"/>
                </a:solidFill>
                <a:effectLst/>
                <a:latin typeface="Calibri" panose="020F0502020204030204" pitchFamily="34" charset="0"/>
                <a:cs typeface="Calibri" panose="020F0502020204030204" pitchFamily="34" charset="0"/>
              </a:rPr>
              <a:t>. Este estudo teve como objetivo comparar a estabilidade de duas configurações de fixadores externos aplicadas a fraturas diafisárias do fêmur, por meio da análise computacional via FEA.</a:t>
            </a:r>
            <a:endParaRPr lang="pt-BR" sz="460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2F26B50-C9A4-6100-8E79-C7BD92133A80}"/>
              </a:ext>
            </a:extLst>
          </p:cNvPr>
          <p:cNvSpPr/>
          <p:nvPr/>
        </p:nvSpPr>
        <p:spPr>
          <a:xfrm>
            <a:off x="0" y="7657199"/>
            <a:ext cx="14400212"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5400" dirty="0">
                <a:latin typeface="Calibri" panose="020F0502020204030204" pitchFamily="34" charset="0"/>
                <a:cs typeface="Calibri" panose="020F0502020204030204" pitchFamily="34" charset="0"/>
              </a:rPr>
              <a:t>INTRODUÇÃO</a:t>
            </a:r>
          </a:p>
        </p:txBody>
      </p:sp>
      <p:sp>
        <p:nvSpPr>
          <p:cNvPr id="5" name="TextBox 4">
            <a:extLst>
              <a:ext uri="{FF2B5EF4-FFF2-40B4-BE49-F238E27FC236}">
                <a16:creationId xmlns:a16="http://schemas.microsoft.com/office/drawing/2014/main" id="{BFA4D3C1-BC5A-BE8C-C930-D2F33ED080FD}"/>
              </a:ext>
            </a:extLst>
          </p:cNvPr>
          <p:cNvSpPr txBox="1"/>
          <p:nvPr/>
        </p:nvSpPr>
        <p:spPr>
          <a:xfrm>
            <a:off x="-2" y="4591552"/>
            <a:ext cx="28800427" cy="1938992"/>
          </a:xfrm>
          <a:prstGeom prst="rect">
            <a:avLst/>
          </a:prstGeom>
          <a:solidFill>
            <a:schemeClr val="accent1"/>
          </a:solidFill>
        </p:spPr>
        <p:txBody>
          <a:bodyPr wrap="square" rtlCol="0">
            <a:spAutoFit/>
          </a:bodyPr>
          <a:lstStyle/>
          <a:p>
            <a:pPr algn="ctr"/>
            <a:r>
              <a:rPr lang="en-US" sz="5400" dirty="0" err="1">
                <a:solidFill>
                  <a:schemeClr val="bg1"/>
                </a:solidFill>
                <a:effectLst/>
                <a:latin typeface="Calibri" panose="020F0502020204030204" pitchFamily="34" charset="0"/>
                <a:cs typeface="Calibri" panose="020F0502020204030204" pitchFamily="34" charset="0"/>
              </a:rPr>
              <a:t>Análise</a:t>
            </a:r>
            <a:r>
              <a:rPr lang="en-US" sz="5400" dirty="0">
                <a:solidFill>
                  <a:schemeClr val="bg1"/>
                </a:solidFill>
                <a:effectLst/>
                <a:latin typeface="Calibri" panose="020F0502020204030204" pitchFamily="34" charset="0"/>
                <a:cs typeface="Calibri" panose="020F0502020204030204" pitchFamily="34" charset="0"/>
              </a:rPr>
              <a:t> </a:t>
            </a:r>
            <a:r>
              <a:rPr lang="en-US" sz="5400" dirty="0" err="1">
                <a:solidFill>
                  <a:schemeClr val="bg1"/>
                </a:solidFill>
                <a:effectLst/>
                <a:latin typeface="Calibri" panose="020F0502020204030204" pitchFamily="34" charset="0"/>
                <a:cs typeface="Calibri" panose="020F0502020204030204" pitchFamily="34" charset="0"/>
              </a:rPr>
              <a:t>Comparativa</a:t>
            </a:r>
            <a:r>
              <a:rPr lang="en-US" sz="5400" dirty="0">
                <a:solidFill>
                  <a:schemeClr val="bg1"/>
                </a:solidFill>
                <a:effectLst/>
                <a:latin typeface="Calibri" panose="020F0502020204030204" pitchFamily="34" charset="0"/>
                <a:cs typeface="Calibri" panose="020F0502020204030204" pitchFamily="34" charset="0"/>
              </a:rPr>
              <a:t> da </a:t>
            </a:r>
            <a:r>
              <a:rPr lang="en-US" sz="5400" dirty="0" err="1">
                <a:solidFill>
                  <a:schemeClr val="bg1"/>
                </a:solidFill>
                <a:effectLst/>
                <a:latin typeface="Calibri" panose="020F0502020204030204" pitchFamily="34" charset="0"/>
                <a:cs typeface="Calibri" panose="020F0502020204030204" pitchFamily="34" charset="0"/>
              </a:rPr>
              <a:t>Resistência</a:t>
            </a:r>
            <a:r>
              <a:rPr lang="en-US" sz="5400" dirty="0">
                <a:solidFill>
                  <a:schemeClr val="bg1"/>
                </a:solidFill>
                <a:effectLst/>
                <a:latin typeface="Calibri" panose="020F0502020204030204" pitchFamily="34" charset="0"/>
                <a:cs typeface="Calibri" panose="020F0502020204030204" pitchFamily="34" charset="0"/>
              </a:rPr>
              <a:t> de Duas </a:t>
            </a:r>
            <a:r>
              <a:rPr lang="en-US" sz="5400" dirty="0" err="1">
                <a:solidFill>
                  <a:schemeClr val="bg1"/>
                </a:solidFill>
                <a:effectLst/>
                <a:latin typeface="Calibri" panose="020F0502020204030204" pitchFamily="34" charset="0"/>
                <a:cs typeface="Calibri" panose="020F0502020204030204" pitchFamily="34" charset="0"/>
              </a:rPr>
              <a:t>Montagens</a:t>
            </a:r>
            <a:r>
              <a:rPr lang="en-US" sz="5400" dirty="0">
                <a:solidFill>
                  <a:schemeClr val="bg1"/>
                </a:solidFill>
                <a:effectLst/>
                <a:latin typeface="Calibri" panose="020F0502020204030204" pitchFamily="34" charset="0"/>
                <a:cs typeface="Calibri" panose="020F0502020204030204" pitchFamily="34" charset="0"/>
              </a:rPr>
              <a:t> de </a:t>
            </a:r>
            <a:r>
              <a:rPr lang="en-US" sz="5400" dirty="0" err="1">
                <a:solidFill>
                  <a:schemeClr val="bg1"/>
                </a:solidFill>
                <a:effectLst/>
                <a:latin typeface="Calibri" panose="020F0502020204030204" pitchFamily="34" charset="0"/>
                <a:cs typeface="Calibri" panose="020F0502020204030204" pitchFamily="34" charset="0"/>
              </a:rPr>
              <a:t>Fixador</a:t>
            </a:r>
            <a:r>
              <a:rPr lang="en-US" sz="5400" dirty="0">
                <a:solidFill>
                  <a:schemeClr val="bg1"/>
                </a:solidFill>
                <a:effectLst/>
                <a:latin typeface="Calibri" panose="020F0502020204030204" pitchFamily="34" charset="0"/>
                <a:cs typeface="Calibri" panose="020F0502020204030204" pitchFamily="34" charset="0"/>
              </a:rPr>
              <a:t> </a:t>
            </a:r>
            <a:r>
              <a:rPr lang="en-US" sz="5400" dirty="0" err="1">
                <a:solidFill>
                  <a:schemeClr val="bg1"/>
                </a:solidFill>
                <a:effectLst/>
                <a:latin typeface="Calibri" panose="020F0502020204030204" pitchFamily="34" charset="0"/>
                <a:cs typeface="Calibri" panose="020F0502020204030204" pitchFamily="34" charset="0"/>
              </a:rPr>
              <a:t>Externo</a:t>
            </a:r>
            <a:r>
              <a:rPr lang="en-US" sz="5400" dirty="0">
                <a:solidFill>
                  <a:schemeClr val="bg1"/>
                </a:solidFill>
                <a:effectLst/>
                <a:latin typeface="Calibri" panose="020F0502020204030204" pitchFamily="34" charset="0"/>
                <a:cs typeface="Calibri" panose="020F0502020204030204" pitchFamily="34" charset="0"/>
              </a:rPr>
              <a:t> </a:t>
            </a:r>
            <a:r>
              <a:rPr lang="en-US" sz="5400" dirty="0" err="1">
                <a:solidFill>
                  <a:schemeClr val="bg1"/>
                </a:solidFill>
                <a:effectLst/>
                <a:latin typeface="Calibri" panose="020F0502020204030204" pitchFamily="34" charset="0"/>
                <a:cs typeface="Calibri" panose="020F0502020204030204" pitchFamily="34" charset="0"/>
              </a:rPr>
              <a:t>em</a:t>
            </a:r>
            <a:r>
              <a:rPr lang="en-US" sz="5400" dirty="0">
                <a:solidFill>
                  <a:schemeClr val="bg1"/>
                </a:solidFill>
                <a:effectLst/>
                <a:latin typeface="Calibri" panose="020F0502020204030204" pitchFamily="34" charset="0"/>
                <a:cs typeface="Calibri" panose="020F0502020204030204" pitchFamily="34" charset="0"/>
              </a:rPr>
              <a:t> </a:t>
            </a:r>
            <a:r>
              <a:rPr lang="en-US" sz="5400" dirty="0" err="1">
                <a:solidFill>
                  <a:schemeClr val="bg1"/>
                </a:solidFill>
                <a:effectLst/>
                <a:latin typeface="Calibri" panose="020F0502020204030204" pitchFamily="34" charset="0"/>
                <a:cs typeface="Calibri" panose="020F0502020204030204" pitchFamily="34" charset="0"/>
              </a:rPr>
              <a:t>Frat</a:t>
            </a:r>
            <a:r>
              <a:rPr lang="en-US" sz="4800" dirty="0" err="1">
                <a:solidFill>
                  <a:schemeClr val="bg1"/>
                </a:solidFill>
                <a:effectLst/>
                <a:latin typeface="Calibri" panose="020F0502020204030204" pitchFamily="34" charset="0"/>
                <a:cs typeface="Calibri" panose="020F0502020204030204" pitchFamily="34" charset="0"/>
              </a:rPr>
              <a:t>uras</a:t>
            </a:r>
            <a:r>
              <a:rPr lang="en-US" sz="4800" dirty="0">
                <a:solidFill>
                  <a:schemeClr val="bg1"/>
                </a:solidFill>
                <a:effectLst/>
                <a:latin typeface="Calibri" panose="020F0502020204030204" pitchFamily="34" charset="0"/>
                <a:cs typeface="Calibri" panose="020F0502020204030204" pitchFamily="34" charset="0"/>
              </a:rPr>
              <a:t> </a:t>
            </a:r>
            <a:r>
              <a:rPr lang="en-US" sz="4800" dirty="0" err="1">
                <a:solidFill>
                  <a:schemeClr val="bg1"/>
                </a:solidFill>
                <a:effectLst/>
                <a:latin typeface="Calibri" panose="020F0502020204030204" pitchFamily="34" charset="0"/>
                <a:cs typeface="Calibri" panose="020F0502020204030204" pitchFamily="34" charset="0"/>
              </a:rPr>
              <a:t>Diafisárias</a:t>
            </a:r>
            <a:r>
              <a:rPr lang="en-US" sz="4800" dirty="0">
                <a:solidFill>
                  <a:schemeClr val="bg1"/>
                </a:solidFill>
                <a:effectLst/>
                <a:latin typeface="Calibri" panose="020F0502020204030204" pitchFamily="34" charset="0"/>
                <a:cs typeface="Calibri" panose="020F0502020204030204" pitchFamily="34" charset="0"/>
              </a:rPr>
              <a:t> do </a:t>
            </a:r>
            <a:r>
              <a:rPr lang="en-US" sz="4800" dirty="0" err="1">
                <a:solidFill>
                  <a:schemeClr val="bg1"/>
                </a:solidFill>
                <a:effectLst/>
                <a:latin typeface="Calibri" panose="020F0502020204030204" pitchFamily="34" charset="0"/>
                <a:cs typeface="Calibri" panose="020F0502020204030204" pitchFamily="34" charset="0"/>
              </a:rPr>
              <a:t>Fêmur</a:t>
            </a:r>
            <a:r>
              <a:rPr lang="en-US" sz="4800" dirty="0">
                <a:solidFill>
                  <a:schemeClr val="bg1"/>
                </a:solidFill>
                <a:effectLst/>
                <a:latin typeface="Calibri" panose="020F0502020204030204" pitchFamily="34" charset="0"/>
                <a:cs typeface="Calibri" panose="020F0502020204030204" pitchFamily="34" charset="0"/>
              </a:rPr>
              <a:t> </a:t>
            </a:r>
            <a:r>
              <a:rPr lang="en-US" sz="4800" dirty="0" err="1">
                <a:solidFill>
                  <a:schemeClr val="bg1"/>
                </a:solidFill>
                <a:effectLst/>
                <a:latin typeface="Calibri" panose="020F0502020204030204" pitchFamily="34" charset="0"/>
                <a:cs typeface="Calibri" panose="020F0502020204030204" pitchFamily="34" charset="0"/>
              </a:rPr>
              <a:t>por</a:t>
            </a:r>
            <a:r>
              <a:rPr lang="en-US" sz="4800" dirty="0">
                <a:solidFill>
                  <a:schemeClr val="bg1"/>
                </a:solidFill>
                <a:effectLst/>
                <a:latin typeface="Calibri" panose="020F0502020204030204" pitchFamily="34" charset="0"/>
                <a:cs typeface="Calibri" panose="020F0502020204030204" pitchFamily="34" charset="0"/>
              </a:rPr>
              <a:t> </a:t>
            </a:r>
            <a:r>
              <a:rPr lang="en-US" sz="4800" dirty="0" err="1">
                <a:solidFill>
                  <a:schemeClr val="bg1"/>
                </a:solidFill>
                <a:effectLst/>
                <a:latin typeface="Calibri" panose="020F0502020204030204" pitchFamily="34" charset="0"/>
                <a:cs typeface="Calibri" panose="020F0502020204030204" pitchFamily="34" charset="0"/>
              </a:rPr>
              <a:t>Método</a:t>
            </a:r>
            <a:r>
              <a:rPr lang="en-US" sz="4800" dirty="0">
                <a:solidFill>
                  <a:schemeClr val="bg1"/>
                </a:solidFill>
                <a:effectLst/>
                <a:latin typeface="Calibri" panose="020F0502020204030204" pitchFamily="34" charset="0"/>
                <a:cs typeface="Calibri" panose="020F0502020204030204" pitchFamily="34" charset="0"/>
              </a:rPr>
              <a:t> dos </a:t>
            </a:r>
            <a:r>
              <a:rPr lang="en-US" sz="4800" dirty="0" err="1">
                <a:solidFill>
                  <a:schemeClr val="bg1"/>
                </a:solidFill>
                <a:effectLst/>
                <a:latin typeface="Calibri" panose="020F0502020204030204" pitchFamily="34" charset="0"/>
                <a:cs typeface="Calibri" panose="020F0502020204030204" pitchFamily="34" charset="0"/>
              </a:rPr>
              <a:t>Elementos</a:t>
            </a:r>
            <a:r>
              <a:rPr lang="en-US" sz="4800" dirty="0">
                <a:solidFill>
                  <a:schemeClr val="bg1"/>
                </a:solidFill>
                <a:effectLst/>
                <a:latin typeface="Calibri" panose="020F0502020204030204" pitchFamily="34" charset="0"/>
                <a:cs typeface="Calibri" panose="020F0502020204030204" pitchFamily="34" charset="0"/>
              </a:rPr>
              <a:t> </a:t>
            </a:r>
            <a:r>
              <a:rPr lang="en-US" sz="4800" dirty="0" err="1">
                <a:solidFill>
                  <a:schemeClr val="bg1"/>
                </a:solidFill>
                <a:effectLst/>
                <a:latin typeface="Calibri" panose="020F0502020204030204" pitchFamily="34" charset="0"/>
                <a:cs typeface="Calibri" panose="020F0502020204030204" pitchFamily="34" charset="0"/>
              </a:rPr>
              <a:t>Finitos</a:t>
            </a:r>
            <a:endParaRPr lang="en-US" sz="4800" dirty="0">
              <a:solidFill>
                <a:schemeClr val="bg1"/>
              </a:solidFill>
              <a:effectLst/>
              <a:latin typeface="Calibri" panose="020F0502020204030204" pitchFamily="34" charset="0"/>
              <a:cs typeface="Calibri" panose="020F0502020204030204" pitchFamily="34" charset="0"/>
            </a:endParaRPr>
          </a:p>
          <a:p>
            <a:endParaRPr lang="pt-BR" dirty="0"/>
          </a:p>
        </p:txBody>
      </p:sp>
      <p:sp>
        <p:nvSpPr>
          <p:cNvPr id="6" name="TextBox 5">
            <a:extLst>
              <a:ext uri="{FF2B5EF4-FFF2-40B4-BE49-F238E27FC236}">
                <a16:creationId xmlns:a16="http://schemas.microsoft.com/office/drawing/2014/main" id="{DB5AAC49-4BAA-908B-9AFD-27F8874811B0}"/>
              </a:ext>
            </a:extLst>
          </p:cNvPr>
          <p:cNvSpPr txBox="1"/>
          <p:nvPr/>
        </p:nvSpPr>
        <p:spPr>
          <a:xfrm>
            <a:off x="4945965" y="6530544"/>
            <a:ext cx="18679889" cy="1077218"/>
          </a:xfrm>
          <a:prstGeom prst="rect">
            <a:avLst/>
          </a:prstGeom>
          <a:noFill/>
        </p:spPr>
        <p:txBody>
          <a:bodyPr wrap="square" rtlCol="0">
            <a:spAutoFit/>
          </a:bodyPr>
          <a:lstStyle/>
          <a:p>
            <a:r>
              <a:rPr lang="pt-BR" sz="3200" dirty="0"/>
              <a:t>Autores: Daphne Juraszek Fischer – Acadêmica de Medicina PUCPR. Engenheira Mecânica pela UTFPR.</a:t>
            </a:r>
          </a:p>
          <a:p>
            <a:r>
              <a:rPr lang="pt-BR" sz="3200" dirty="0"/>
              <a:t>			   Sergei </a:t>
            </a:r>
            <a:r>
              <a:rPr lang="pt-BR" sz="3200" dirty="0" err="1"/>
              <a:t>Taggesell</a:t>
            </a:r>
            <a:r>
              <a:rPr lang="pt-BR" sz="3200" dirty="0"/>
              <a:t> Fischer -  Médico Ortopedista Hospital do Trabalhador. Mestre, FIOTA.</a:t>
            </a:r>
          </a:p>
        </p:txBody>
      </p:sp>
      <p:pic>
        <p:nvPicPr>
          <p:cNvPr id="8" name="Picture 7" descr="A qr code with black squares&#10;&#10;Description automatically generated">
            <a:extLst>
              <a:ext uri="{FF2B5EF4-FFF2-40B4-BE49-F238E27FC236}">
                <a16:creationId xmlns:a16="http://schemas.microsoft.com/office/drawing/2014/main" id="{1FBDA899-CB59-1155-08B0-FFAFA695283A}"/>
              </a:ext>
            </a:extLst>
          </p:cNvPr>
          <p:cNvPicPr>
            <a:picLocks noChangeAspect="1"/>
          </p:cNvPicPr>
          <p:nvPr/>
        </p:nvPicPr>
        <p:blipFill>
          <a:blip r:embed="R4fa0e2e4bc664ebe"/>
          <a:stretch>
            <a:fillRect/>
          </a:stretch>
        </p:blipFill>
        <p:spPr>
          <a:xfrm>
            <a:off x="26042508" y="37538527"/>
            <a:ext cx="2706998" cy="2706998"/>
          </a:xfrm>
          <a:prstGeom prst="rect">
            <a:avLst/>
          </a:prstGeom>
        </p:spPr>
      </p:pic>
      <p:sp>
        <p:nvSpPr>
          <p:cNvPr id="9" name="Rectangle 8">
            <a:extLst>
              <a:ext uri="{FF2B5EF4-FFF2-40B4-BE49-F238E27FC236}">
                <a16:creationId xmlns:a16="http://schemas.microsoft.com/office/drawing/2014/main" id="{9596166F-9164-21A5-D61E-AF5B746BCB64}"/>
              </a:ext>
            </a:extLst>
          </p:cNvPr>
          <p:cNvSpPr/>
          <p:nvPr/>
        </p:nvSpPr>
        <p:spPr>
          <a:xfrm>
            <a:off x="-114303" y="19757935"/>
            <a:ext cx="14400212"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5400" dirty="0">
                <a:latin typeface="Calibri" panose="020F0502020204030204" pitchFamily="34" charset="0"/>
                <a:cs typeface="Calibri" panose="020F0502020204030204" pitchFamily="34" charset="0"/>
              </a:rPr>
              <a:t>METODOLOGIA</a:t>
            </a:r>
          </a:p>
        </p:txBody>
      </p:sp>
      <p:sp>
        <p:nvSpPr>
          <p:cNvPr id="10" name="TextBox 9">
            <a:extLst>
              <a:ext uri="{FF2B5EF4-FFF2-40B4-BE49-F238E27FC236}">
                <a16:creationId xmlns:a16="http://schemas.microsoft.com/office/drawing/2014/main" id="{B82426FC-FCF3-A511-C6E1-A2514F3E5987}"/>
              </a:ext>
            </a:extLst>
          </p:cNvPr>
          <p:cNvSpPr txBox="1"/>
          <p:nvPr/>
        </p:nvSpPr>
        <p:spPr>
          <a:xfrm>
            <a:off x="-3" y="20565675"/>
            <a:ext cx="14171612" cy="13111282"/>
          </a:xfrm>
          <a:prstGeom prst="rect">
            <a:avLst/>
          </a:prstGeom>
          <a:noFill/>
        </p:spPr>
        <p:txBody>
          <a:bodyPr wrap="square" rtlCol="0">
            <a:spAutoFit/>
          </a:bodyPr>
          <a:lstStyle/>
          <a:p>
            <a:r>
              <a:rPr lang="pt-BR" sz="4600">
                <a:solidFill>
                  <a:srgbClr val="000000"/>
                </a:solidFill>
                <a:effectLst/>
                <a:latin typeface="Calibri" panose="020F0502020204030204" pitchFamily="34" charset="0"/>
                <a:cs typeface="Calibri" panose="020F0502020204030204" pitchFamily="34" charset="0"/>
              </a:rPr>
              <a:t>Utilizando o software </a:t>
            </a:r>
            <a:r>
              <a:rPr lang="pt-BR" sz="4600" i="1">
                <a:solidFill>
                  <a:srgbClr val="000000"/>
                </a:solidFill>
                <a:effectLst/>
                <a:latin typeface="Calibri" panose="020F0502020204030204" pitchFamily="34" charset="0"/>
                <a:cs typeface="Calibri" panose="020F0502020204030204" pitchFamily="34" charset="0"/>
              </a:rPr>
              <a:t>SolidWorks (Dassault Systèmes</a:t>
            </a:r>
            <a:r>
              <a:rPr lang="pt-BR" sz="4600">
                <a:solidFill>
                  <a:srgbClr val="000000"/>
                </a:solidFill>
                <a:effectLst/>
                <a:latin typeface="Calibri" panose="020F0502020204030204" pitchFamily="34" charset="0"/>
                <a:cs typeface="Calibri" panose="020F0502020204030204" pitchFamily="34" charset="0"/>
              </a:rPr>
              <a:t>), foram desenvolvidas duas montagens distintas de fixadores externos do tipo </a:t>
            </a:r>
            <a:r>
              <a:rPr lang="pt-BR" sz="4600" i="1">
                <a:solidFill>
                  <a:srgbClr val="000000"/>
                </a:solidFill>
                <a:effectLst/>
                <a:latin typeface="Calibri" panose="020F0502020204030204" pitchFamily="34" charset="0"/>
                <a:cs typeface="Calibri" panose="020F0502020204030204" pitchFamily="34" charset="0"/>
              </a:rPr>
              <a:t>frame</a:t>
            </a:r>
            <a:r>
              <a:rPr lang="pt-BR" sz="4600">
                <a:solidFill>
                  <a:srgbClr val="000000"/>
                </a:solidFill>
                <a:effectLst/>
                <a:latin typeface="Calibri" panose="020F0502020204030204" pitchFamily="34" charset="0"/>
                <a:cs typeface="Calibri" panose="020F0502020204030204" pitchFamily="34" charset="0"/>
              </a:rPr>
              <a:t>, tendo como base modelo digital de fêmur gerado a partir de Tomografia Computadorizada e peças de fixados modeladas pelos autores.</a:t>
            </a:r>
          </a:p>
          <a:p>
            <a:r>
              <a:rPr lang="pt-BR" sz="4600">
                <a:solidFill>
                  <a:srgbClr val="000000"/>
                </a:solidFill>
                <a:effectLst/>
                <a:latin typeface="Calibri" panose="020F0502020204030204" pitchFamily="34" charset="0"/>
                <a:cs typeface="Calibri" panose="020F0502020204030204" pitchFamily="34" charset="0"/>
              </a:rPr>
              <a:t>Ambas as montagens foram configuradas com parafusos de Schanz posicionados em dois planos distintos, formando entre eles ângulo de 30 graus. Além disso, foi realizado um corte transversal na diáfise do fêmur para simular uma fratura. As variantes analisadas foram A (Figura 1a) e B (Figura 1b).</a:t>
            </a:r>
          </a:p>
          <a:p>
            <a:r>
              <a:rPr lang="pt-BR" sz="4600">
                <a:solidFill>
                  <a:srgbClr val="000000"/>
                </a:solidFill>
                <a:effectLst/>
                <a:latin typeface="Calibri" panose="020F0502020204030204" pitchFamily="34" charset="0"/>
                <a:cs typeface="Calibri" panose="020F0502020204030204" pitchFamily="34" charset="0"/>
              </a:rPr>
              <a:t>Após a montagem, cada estrutura foi submetida a três simulações distintas: (1) compressão com aplicação de uma carga de 600 N; (2) flexão, com carga de 500 N aplicada diretamente sobre o foco da fratura; e (3) torque, com momento de 15 N·m. Os valores foram baseados em estudos similares prévios</a:t>
            </a:r>
            <a:r>
              <a:rPr lang="pt-BR" sz="4600" baseline="30000">
                <a:solidFill>
                  <a:srgbClr val="000000"/>
                </a:solidFill>
                <a:effectLst/>
                <a:latin typeface="Calibri" panose="020F0502020204030204" pitchFamily="34" charset="0"/>
                <a:cs typeface="Calibri" panose="020F0502020204030204" pitchFamily="34" charset="0"/>
              </a:rPr>
              <a:t>4,5</a:t>
            </a:r>
            <a:r>
              <a:rPr lang="pt-BR" sz="4600">
                <a:solidFill>
                  <a:srgbClr val="000000"/>
                </a:solidFill>
                <a:effectLst/>
                <a:latin typeface="Calibri" panose="020F0502020204030204" pitchFamily="34" charset="0"/>
                <a:cs typeface="Calibri" panose="020F0502020204030204" pitchFamily="34" charset="0"/>
              </a:rPr>
              <a:t>.</a:t>
            </a:r>
          </a:p>
          <a:p>
            <a:endParaRPr lang="pt-BR"/>
          </a:p>
        </p:txBody>
      </p:sp>
      <p:sp>
        <p:nvSpPr>
          <p:cNvPr id="11" name="Rectangle 10">
            <a:extLst>
              <a:ext uri="{FF2B5EF4-FFF2-40B4-BE49-F238E27FC236}">
                <a16:creationId xmlns:a16="http://schemas.microsoft.com/office/drawing/2014/main" id="{BD18F429-5939-E753-0DC6-EAFCD3854A74}"/>
              </a:ext>
            </a:extLst>
          </p:cNvPr>
          <p:cNvSpPr/>
          <p:nvPr/>
        </p:nvSpPr>
        <p:spPr>
          <a:xfrm>
            <a:off x="14400209" y="7657199"/>
            <a:ext cx="14400212"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5400" dirty="0">
                <a:latin typeface="Calibri" panose="020F0502020204030204" pitchFamily="34" charset="0"/>
                <a:cs typeface="Calibri" panose="020F0502020204030204" pitchFamily="34" charset="0"/>
              </a:rPr>
              <a:t>RESULTADOS</a:t>
            </a:r>
          </a:p>
        </p:txBody>
      </p:sp>
      <p:sp>
        <p:nvSpPr>
          <p:cNvPr id="12" name="Rectangle 11">
            <a:extLst>
              <a:ext uri="{FF2B5EF4-FFF2-40B4-BE49-F238E27FC236}">
                <a16:creationId xmlns:a16="http://schemas.microsoft.com/office/drawing/2014/main" id="{64C96E9B-0251-2468-E48B-2BA8070CD22D}"/>
              </a:ext>
            </a:extLst>
          </p:cNvPr>
          <p:cNvSpPr/>
          <p:nvPr/>
        </p:nvSpPr>
        <p:spPr>
          <a:xfrm>
            <a:off x="14400209" y="16485577"/>
            <a:ext cx="14400212"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5400" dirty="0">
                <a:latin typeface="Calibri" panose="020F0502020204030204" pitchFamily="34" charset="0"/>
                <a:cs typeface="Calibri" panose="020F0502020204030204" pitchFamily="34" charset="0"/>
              </a:rPr>
              <a:t>DISCUSSÃO</a:t>
            </a:r>
          </a:p>
        </p:txBody>
      </p:sp>
      <p:sp>
        <p:nvSpPr>
          <p:cNvPr id="13" name="Rectangle 12">
            <a:extLst>
              <a:ext uri="{FF2B5EF4-FFF2-40B4-BE49-F238E27FC236}">
                <a16:creationId xmlns:a16="http://schemas.microsoft.com/office/drawing/2014/main" id="{4677C5B4-5CBD-98BD-0279-8DCC2A690CB0}"/>
              </a:ext>
            </a:extLst>
          </p:cNvPr>
          <p:cNvSpPr/>
          <p:nvPr/>
        </p:nvSpPr>
        <p:spPr>
          <a:xfrm>
            <a:off x="14232261" y="28150624"/>
            <a:ext cx="14628812"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5400" dirty="0">
                <a:latin typeface="Calibri" panose="020F0502020204030204" pitchFamily="34" charset="0"/>
                <a:cs typeface="Calibri" panose="020F0502020204030204" pitchFamily="34" charset="0"/>
              </a:rPr>
              <a:t>CONCLUSÃO</a:t>
            </a:r>
          </a:p>
        </p:txBody>
      </p:sp>
      <p:sp>
        <p:nvSpPr>
          <p:cNvPr id="14" name="Rectangle 13">
            <a:extLst>
              <a:ext uri="{FF2B5EF4-FFF2-40B4-BE49-F238E27FC236}">
                <a16:creationId xmlns:a16="http://schemas.microsoft.com/office/drawing/2014/main" id="{DEE70EE8-51E3-2078-C2E4-FB14ADFE5294}"/>
              </a:ext>
            </a:extLst>
          </p:cNvPr>
          <p:cNvSpPr/>
          <p:nvPr/>
        </p:nvSpPr>
        <p:spPr>
          <a:xfrm>
            <a:off x="14059009" y="37817095"/>
            <a:ext cx="11693216" cy="21498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5400" dirty="0">
                <a:latin typeface="Calibri" panose="020F0502020204030204" pitchFamily="34" charset="0"/>
                <a:cs typeface="Calibri" panose="020F0502020204030204" pitchFamily="34" charset="0"/>
              </a:rPr>
              <a:t>REFERÊNCIAS E ANEXOS</a:t>
            </a:r>
          </a:p>
        </p:txBody>
      </p:sp>
      <p:sp>
        <p:nvSpPr>
          <p:cNvPr id="16" name="TextBox 15">
            <a:extLst>
              <a:ext uri="{FF2B5EF4-FFF2-40B4-BE49-F238E27FC236}">
                <a16:creationId xmlns:a16="http://schemas.microsoft.com/office/drawing/2014/main" id="{74D3569B-6C60-79C8-5D49-E4E9CF777074}"/>
              </a:ext>
            </a:extLst>
          </p:cNvPr>
          <p:cNvSpPr txBox="1"/>
          <p:nvPr/>
        </p:nvSpPr>
        <p:spPr>
          <a:xfrm>
            <a:off x="14514515" y="17449798"/>
            <a:ext cx="14400212" cy="10741402"/>
          </a:xfrm>
          <a:prstGeom prst="rect">
            <a:avLst/>
          </a:prstGeom>
          <a:noFill/>
        </p:spPr>
        <p:txBody>
          <a:bodyPr wrap="square" rtlCol="0">
            <a:spAutoFit/>
          </a:bodyPr>
          <a:lstStyle/>
          <a:p>
            <a:r>
              <a:rPr lang="pt-BR" sz="4800" dirty="0">
                <a:solidFill>
                  <a:srgbClr val="000000"/>
                </a:solidFill>
                <a:effectLst/>
                <a:latin typeface="Calibri" panose="020F0502020204030204" pitchFamily="34" charset="0"/>
                <a:cs typeface="Calibri" panose="020F0502020204030204" pitchFamily="34" charset="0"/>
              </a:rPr>
              <a:t>		</a:t>
            </a:r>
            <a:r>
              <a:rPr lang="pt-BR" sz="4600" dirty="0">
                <a:solidFill>
                  <a:srgbClr val="000000"/>
                </a:solidFill>
                <a:effectLst/>
                <a:latin typeface="Calibri" panose="020F0502020204030204" pitchFamily="34" charset="0"/>
                <a:cs typeface="Calibri" panose="020F0502020204030204" pitchFamily="34" charset="0"/>
              </a:rPr>
              <a:t>Apesar dos valores absolutos serem próximos, uma  análise comparativa entre </a:t>
            </a:r>
            <a:r>
              <a:rPr lang="pt-BR" sz="4600" dirty="0">
                <a:solidFill>
                  <a:srgbClr val="000000"/>
                </a:solidFill>
                <a:latin typeface="Calibri" panose="020F0502020204030204" pitchFamily="34" charset="0"/>
                <a:cs typeface="Calibri" panose="020F0502020204030204" pitchFamily="34" charset="0"/>
              </a:rPr>
              <a:t>os resultados </a:t>
            </a:r>
            <a:r>
              <a:rPr lang="pt-BR" sz="4600" dirty="0">
                <a:solidFill>
                  <a:srgbClr val="000000"/>
                </a:solidFill>
                <a:effectLst/>
                <a:latin typeface="Calibri" panose="020F0502020204030204" pitchFamily="34" charset="0"/>
                <a:cs typeface="Calibri" panose="020F0502020204030204" pitchFamily="34" charset="0"/>
              </a:rPr>
              <a:t>apresenta maior confiabilidade. O deslocamento no foco da fratura da montagem A em relação a </a:t>
            </a:r>
            <a:r>
              <a:rPr lang="pt-BR" sz="4600" dirty="0" err="1">
                <a:solidFill>
                  <a:srgbClr val="000000"/>
                </a:solidFill>
                <a:effectLst/>
                <a:latin typeface="Calibri" panose="020F0502020204030204" pitchFamily="34" charset="0"/>
                <a:cs typeface="Calibri" panose="020F0502020204030204" pitchFamily="34" charset="0"/>
              </a:rPr>
              <a:t>B</a:t>
            </a:r>
            <a:r>
              <a:rPr lang="pt-BR" sz="4600" dirty="0">
                <a:solidFill>
                  <a:srgbClr val="000000"/>
                </a:solidFill>
                <a:effectLst/>
                <a:latin typeface="Calibri" panose="020F0502020204030204" pitchFamily="34" charset="0"/>
                <a:cs typeface="Calibri" panose="020F0502020204030204" pitchFamily="34" charset="0"/>
              </a:rPr>
              <a:t> foi: 27,4% superior quando submetido a compressão, 9,4% superior quando submetido a flexão e 0,3% inferior quando submetido a torque. </a:t>
            </a:r>
            <a:r>
              <a:rPr lang="pt-BR" sz="4600" dirty="0">
                <a:solidFill>
                  <a:srgbClr val="000000"/>
                </a:solidFill>
                <a:latin typeface="Calibri" panose="020F0502020204030204" pitchFamily="34" charset="0"/>
                <a:cs typeface="Calibri" panose="020F0502020204030204" pitchFamily="34" charset="0"/>
              </a:rPr>
              <a:t>	</a:t>
            </a:r>
          </a:p>
          <a:p>
            <a:r>
              <a:rPr lang="pt-BR" sz="4600" dirty="0">
                <a:solidFill>
                  <a:srgbClr val="000000"/>
                </a:solidFill>
                <a:latin typeface="Calibri" panose="020F0502020204030204" pitchFamily="34" charset="0"/>
                <a:cs typeface="Calibri" panose="020F0502020204030204" pitchFamily="34" charset="0"/>
              </a:rPr>
              <a:t>	Considerando a aplicação temporária dos fixadores externos tipo tubo-tubo, ambas as configurações seriam adequadas. Entretanto, em complicações sistêmicas -não incomuns a politraumatizados – a diferença pode retardar ou até impossibilitar a fixação definitiva das fraturas. Neste caso as diferenças de estabilidade entre as duas variantes podem resultar em desfecho ortopédico, sendo mais recomendável o uso da montagem mais estável (</a:t>
            </a:r>
            <a:r>
              <a:rPr lang="pt-BR" sz="4600" dirty="0" err="1">
                <a:solidFill>
                  <a:srgbClr val="000000"/>
                </a:solidFill>
                <a:latin typeface="Calibri" panose="020F0502020204030204" pitchFamily="34" charset="0"/>
                <a:cs typeface="Calibri" panose="020F0502020204030204" pitchFamily="34" charset="0"/>
              </a:rPr>
              <a:t>B</a:t>
            </a:r>
            <a:r>
              <a:rPr lang="pt-BR" sz="4600" dirty="0">
                <a:solidFill>
                  <a:srgbClr val="000000"/>
                </a:solidFill>
                <a:latin typeface="Calibri" panose="020F0502020204030204" pitchFamily="34" charset="0"/>
                <a:cs typeface="Calibri" panose="020F0502020204030204" pitchFamily="34" charset="0"/>
              </a:rPr>
              <a:t>), por maior chance de promover consolidação óssea. </a:t>
            </a:r>
            <a:endParaRPr lang="pt-BR" sz="4600" i="1" dirty="0">
              <a:solidFill>
                <a:srgbClr val="000000"/>
              </a:solidFill>
              <a:effectLst/>
              <a:latin typeface="Calibri" panose="020F0502020204030204" pitchFamily="34" charset="0"/>
              <a:cs typeface="Calibri" panose="020F0502020204030204" pitchFamily="34" charset="0"/>
            </a:endParaRPr>
          </a:p>
        </p:txBody>
      </p:sp>
      <p:pic>
        <p:nvPicPr>
          <p:cNvPr id="18" name="Picture 17" descr="A blue and black sculpture&#10;&#10;Description automatically generated">
            <a:extLst>
              <a:ext uri="{FF2B5EF4-FFF2-40B4-BE49-F238E27FC236}">
                <a16:creationId xmlns:a16="http://schemas.microsoft.com/office/drawing/2014/main" id="{AFE5F5A6-7CFC-7769-0C63-EE6B3B706F54}"/>
              </a:ext>
            </a:extLst>
          </p:cNvPr>
          <p:cNvPicPr>
            <a:picLocks noChangeAspect="1"/>
          </p:cNvPicPr>
          <p:nvPr/>
        </p:nvPicPr>
        <p:blipFill>
          <a:blip r:embed="Re84c6d5b736f408e">
            <a:extLst>
              <a:ext uri="{28A0092B-C50C-407E-A947-70E740481C1C}">
                <a14:useLocalDpi xmlns:a14="http://schemas.microsoft.com/office/drawing/2010/main" val="0"/>
              </a:ext>
            </a:extLst>
          </a:blip>
          <a:srcRect l="15682" t="3622" r="15459" b="5126"/>
          <a:stretch/>
        </p:blipFill>
        <p:spPr>
          <a:xfrm>
            <a:off x="2707000" y="33926896"/>
            <a:ext cx="4888523" cy="6779570"/>
          </a:xfrm>
          <a:prstGeom prst="rect">
            <a:avLst/>
          </a:prstGeom>
        </p:spPr>
      </p:pic>
      <p:pic>
        <p:nvPicPr>
          <p:cNvPr id="20" name="Picture 19" descr="A 3d model of a bone&#10;&#10;Description automatically generated">
            <a:extLst>
              <a:ext uri="{FF2B5EF4-FFF2-40B4-BE49-F238E27FC236}">
                <a16:creationId xmlns:a16="http://schemas.microsoft.com/office/drawing/2014/main" id="{DC90144C-136B-4DD9-F74E-C1BB00B6E35D}"/>
              </a:ext>
            </a:extLst>
          </p:cNvPr>
          <p:cNvPicPr>
            <a:picLocks noChangeAspect="1"/>
          </p:cNvPicPr>
          <p:nvPr/>
        </p:nvPicPr>
        <p:blipFill>
          <a:blip r:embed="Ree28fcdd318d4d37">
            <a:extLst>
              <a:ext uri="{28A0092B-C50C-407E-A947-70E740481C1C}">
                <a14:useLocalDpi xmlns:a14="http://schemas.microsoft.com/office/drawing/2010/main" val="0"/>
              </a:ext>
            </a:extLst>
          </a:blip>
          <a:srcRect l="15209" r="25221" b="4769"/>
          <a:stretch/>
        </p:blipFill>
        <p:spPr>
          <a:xfrm>
            <a:off x="7595523" y="33926896"/>
            <a:ext cx="3858322" cy="6639776"/>
          </a:xfrm>
          <a:prstGeom prst="rect">
            <a:avLst/>
          </a:prstGeom>
        </p:spPr>
      </p:pic>
      <p:sp>
        <p:nvSpPr>
          <p:cNvPr id="21" name="TextBox 20">
            <a:extLst>
              <a:ext uri="{FF2B5EF4-FFF2-40B4-BE49-F238E27FC236}">
                <a16:creationId xmlns:a16="http://schemas.microsoft.com/office/drawing/2014/main" id="{849BCB0C-B721-E5D4-ED82-C1F73863D5A0}"/>
              </a:ext>
            </a:extLst>
          </p:cNvPr>
          <p:cNvSpPr txBox="1"/>
          <p:nvPr/>
        </p:nvSpPr>
        <p:spPr>
          <a:xfrm>
            <a:off x="14460861" y="8490464"/>
            <a:ext cx="14400212" cy="2308324"/>
          </a:xfrm>
          <a:prstGeom prst="rect">
            <a:avLst/>
          </a:prstGeom>
          <a:noFill/>
        </p:spPr>
        <p:txBody>
          <a:bodyPr wrap="square" rtlCol="0">
            <a:spAutoFit/>
          </a:bodyPr>
          <a:lstStyle/>
          <a:p>
            <a:r>
              <a:rPr lang="pt-BR" sz="4800" dirty="0">
                <a:solidFill>
                  <a:srgbClr val="000000"/>
                </a:solidFill>
                <a:effectLst/>
                <a:latin typeface="Calibri" panose="020F0502020204030204" pitchFamily="34" charset="0"/>
                <a:cs typeface="Calibri" panose="020F0502020204030204" pitchFamily="34" charset="0"/>
              </a:rPr>
              <a:t>		</a:t>
            </a:r>
            <a:r>
              <a:rPr lang="pt-BR" sz="4600" dirty="0">
                <a:solidFill>
                  <a:srgbClr val="000000"/>
                </a:solidFill>
                <a:effectLst/>
                <a:latin typeface="Calibri" panose="020F0502020204030204" pitchFamily="34" charset="0"/>
                <a:cs typeface="Calibri" panose="020F0502020204030204" pitchFamily="34" charset="0"/>
              </a:rPr>
              <a:t>Os resultados de deslocamentos obtidos nas simulações </a:t>
            </a:r>
            <a:r>
              <a:rPr lang="pt-BR" sz="4600" dirty="0">
                <a:solidFill>
                  <a:srgbClr val="000000"/>
                </a:solidFill>
                <a:latin typeface="Calibri" panose="020F0502020204030204" pitchFamily="34" charset="0"/>
                <a:cs typeface="Calibri" panose="020F0502020204030204" pitchFamily="34" charset="0"/>
              </a:rPr>
              <a:t>foram compilados na tabela 1, para imagens e resultados mais detalhados, conferir o anexo no </a:t>
            </a:r>
            <a:r>
              <a:rPr lang="pt-BR" sz="4600" i="1" dirty="0">
                <a:solidFill>
                  <a:srgbClr val="000000"/>
                </a:solidFill>
                <a:latin typeface="Calibri" panose="020F0502020204030204" pitchFamily="34" charset="0"/>
                <a:cs typeface="Calibri" panose="020F0502020204030204" pitchFamily="34" charset="0"/>
              </a:rPr>
              <a:t>QR </a:t>
            </a:r>
            <a:r>
              <a:rPr lang="pt-BR" sz="4600" i="1" dirty="0" err="1">
                <a:solidFill>
                  <a:srgbClr val="000000"/>
                </a:solidFill>
                <a:latin typeface="Calibri" panose="020F0502020204030204" pitchFamily="34" charset="0"/>
                <a:cs typeface="Calibri" panose="020F0502020204030204" pitchFamily="34" charset="0"/>
              </a:rPr>
              <a:t>code</a:t>
            </a:r>
            <a:r>
              <a:rPr lang="pt-BR" sz="4600" i="1" dirty="0">
                <a:solidFill>
                  <a:srgbClr val="000000"/>
                </a:solidFill>
                <a:latin typeface="Calibri" panose="020F0502020204030204" pitchFamily="34" charset="0"/>
                <a:cs typeface="Calibri" panose="020F0502020204030204" pitchFamily="34" charset="0"/>
              </a:rPr>
              <a:t>.</a:t>
            </a:r>
            <a:endParaRPr lang="pt-BR" sz="4600" i="1" dirty="0">
              <a:latin typeface="Calibri" panose="020F0502020204030204" pitchFamily="34" charset="0"/>
              <a:cs typeface="Calibri" panose="020F0502020204030204" pitchFamily="34" charset="0"/>
            </a:endParaRPr>
          </a:p>
        </p:txBody>
      </p:sp>
      <p:graphicFrame>
        <p:nvGraphicFramePr>
          <p:cNvPr id="22" name="Table 21">
            <a:extLst>
              <a:ext uri="{FF2B5EF4-FFF2-40B4-BE49-F238E27FC236}">
                <a16:creationId xmlns:a16="http://schemas.microsoft.com/office/drawing/2014/main" id="{62BC5D0F-12F9-B504-06DF-FC91D0CBCAD4}"/>
              </a:ext>
            </a:extLst>
          </p:cNvPr>
          <p:cNvGraphicFramePr>
            <a:graphicFrameLocks noGrp="1"/>
          </p:cNvGraphicFramePr>
          <p:nvPr>
            <p:extLst>
              <p:ext uri="{D42A27DB-BD31-4B8C-83A1-F6EECF244321}">
                <p14:modId xmlns:p14="http://schemas.microsoft.com/office/powerpoint/2010/main" val="2031176834"/>
              </p:ext>
            </p:extLst>
          </p:nvPr>
        </p:nvGraphicFramePr>
        <p:xfrm>
          <a:off x="15098021" y="11453953"/>
          <a:ext cx="13461804" cy="4393719"/>
        </p:xfrm>
        <a:graphic>
          <a:graphicData uri="http://schemas.openxmlformats.org/drawingml/2006/table">
            <a:tbl>
              <a:tblPr firstRow="1" bandRow="1">
                <a:tableStyleId>{5C22544A-7EE6-4342-B048-85BDC9FD1C3A}</a:tableStyleId>
              </a:tblPr>
              <a:tblGrid>
                <a:gridCol w="4487268">
                  <a:extLst>
                    <a:ext uri="{9D8B030D-6E8A-4147-A177-3AD203B41FA5}">
                      <a16:colId xmlns:a16="http://schemas.microsoft.com/office/drawing/2014/main" val="3845075418"/>
                    </a:ext>
                  </a:extLst>
                </a:gridCol>
                <a:gridCol w="4487268">
                  <a:extLst>
                    <a:ext uri="{9D8B030D-6E8A-4147-A177-3AD203B41FA5}">
                      <a16:colId xmlns:a16="http://schemas.microsoft.com/office/drawing/2014/main" val="1596573989"/>
                    </a:ext>
                  </a:extLst>
                </a:gridCol>
                <a:gridCol w="4487268">
                  <a:extLst>
                    <a:ext uri="{9D8B030D-6E8A-4147-A177-3AD203B41FA5}">
                      <a16:colId xmlns:a16="http://schemas.microsoft.com/office/drawing/2014/main" val="157042860"/>
                    </a:ext>
                  </a:extLst>
                </a:gridCol>
              </a:tblGrid>
              <a:tr h="946413">
                <a:tc>
                  <a:txBody>
                    <a:bodyPr/>
                    <a:lstStyle/>
                    <a:p>
                      <a:r>
                        <a:rPr lang="pt-BR" sz="4800" dirty="0">
                          <a:latin typeface="Calibri" panose="020F0502020204030204" pitchFamily="34" charset="0"/>
                          <a:cs typeface="Calibri" panose="020F0502020204030204" pitchFamily="34" charset="0"/>
                        </a:rPr>
                        <a:t>Simulação/ Montagem</a:t>
                      </a:r>
                    </a:p>
                  </a:txBody>
                  <a:tcPr/>
                </a:tc>
                <a:tc>
                  <a:txBody>
                    <a:bodyPr/>
                    <a:lstStyle/>
                    <a:p>
                      <a:pPr algn="ctr"/>
                      <a:r>
                        <a:rPr lang="pt-BR" sz="4800" dirty="0">
                          <a:latin typeface="Calibri" panose="020F0502020204030204" pitchFamily="34" charset="0"/>
                          <a:cs typeface="Calibri" panose="020F0502020204030204" pitchFamily="34" charset="0"/>
                        </a:rPr>
                        <a:t>A</a:t>
                      </a:r>
                    </a:p>
                  </a:txBody>
                  <a:tcPr/>
                </a:tc>
                <a:tc>
                  <a:txBody>
                    <a:bodyPr/>
                    <a:lstStyle/>
                    <a:p>
                      <a:pPr algn="ctr"/>
                      <a:r>
                        <a:rPr lang="pt-BR" sz="4800" dirty="0" err="1">
                          <a:latin typeface="Calibri" panose="020F0502020204030204" pitchFamily="34" charset="0"/>
                          <a:cs typeface="Calibri" panose="020F0502020204030204" pitchFamily="34" charset="0"/>
                        </a:rPr>
                        <a:t>B</a:t>
                      </a:r>
                      <a:endParaRPr lang="pt-BR" sz="4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86338069"/>
                  </a:ext>
                </a:extLst>
              </a:tr>
              <a:tr h="946413">
                <a:tc>
                  <a:txBody>
                    <a:bodyPr/>
                    <a:lstStyle/>
                    <a:p>
                      <a:r>
                        <a:rPr lang="pt-BR" sz="4800" dirty="0">
                          <a:latin typeface="Calibri" panose="020F0502020204030204" pitchFamily="34" charset="0"/>
                          <a:cs typeface="Calibri" panose="020F0502020204030204" pitchFamily="34" charset="0"/>
                        </a:rPr>
                        <a:t>Compressão</a:t>
                      </a:r>
                    </a:p>
                  </a:txBody>
                  <a:tcPr/>
                </a:tc>
                <a:tc>
                  <a:txBody>
                    <a:bodyPr/>
                    <a:lstStyle/>
                    <a:p>
                      <a:r>
                        <a:rPr lang="pt-BR" sz="4800" dirty="0">
                          <a:latin typeface="Calibri" panose="020F0502020204030204" pitchFamily="34" charset="0"/>
                          <a:cs typeface="Calibri" panose="020F0502020204030204" pitchFamily="34" charset="0"/>
                        </a:rPr>
                        <a:t>5,02 10</a:t>
                      </a:r>
                      <a:r>
                        <a:rPr lang="pt-BR" sz="4800" baseline="30000" dirty="0">
                          <a:latin typeface="Calibri" panose="020F0502020204030204" pitchFamily="34" charset="0"/>
                          <a:cs typeface="Calibri" panose="020F0502020204030204" pitchFamily="34" charset="0"/>
                        </a:rPr>
                        <a:t>-2</a:t>
                      </a:r>
                      <a:r>
                        <a:rPr lang="pt-BR" sz="4800" baseline="0" dirty="0">
                          <a:latin typeface="Calibri" panose="020F0502020204030204" pitchFamily="34" charset="0"/>
                          <a:cs typeface="Calibri" panose="020F0502020204030204" pitchFamily="34" charset="0"/>
                        </a:rPr>
                        <a:t> mm</a:t>
                      </a:r>
                      <a:endParaRPr lang="pt-BR" sz="4800" dirty="0">
                        <a:latin typeface="Calibri" panose="020F0502020204030204" pitchFamily="34" charset="0"/>
                        <a:cs typeface="Calibri" panose="020F0502020204030204" pitchFamily="34" charset="0"/>
                      </a:endParaRPr>
                    </a:p>
                  </a:txBody>
                  <a:tcPr/>
                </a:tc>
                <a:tc>
                  <a:txBody>
                    <a:bodyPr/>
                    <a:lstStyle/>
                    <a:p>
                      <a:r>
                        <a:rPr lang="pt-BR" sz="4800" dirty="0">
                          <a:latin typeface="Calibri" panose="020F0502020204030204" pitchFamily="34" charset="0"/>
                          <a:cs typeface="Calibri" panose="020F0502020204030204" pitchFamily="34" charset="0"/>
                        </a:rPr>
                        <a:t>3,94 10</a:t>
                      </a:r>
                      <a:r>
                        <a:rPr lang="pt-BR" sz="4800" baseline="30000" dirty="0">
                          <a:latin typeface="Calibri" panose="020F0502020204030204" pitchFamily="34" charset="0"/>
                          <a:cs typeface="Calibri" panose="020F0502020204030204" pitchFamily="34" charset="0"/>
                        </a:rPr>
                        <a:t>-2</a:t>
                      </a:r>
                      <a:r>
                        <a:rPr lang="pt-BR" sz="4800" baseline="0" dirty="0">
                          <a:latin typeface="Calibri" panose="020F0502020204030204" pitchFamily="34" charset="0"/>
                          <a:cs typeface="Calibri" panose="020F0502020204030204" pitchFamily="34" charset="0"/>
                        </a:rPr>
                        <a:t> mm</a:t>
                      </a:r>
                      <a:endParaRPr lang="pt-BR" sz="4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73646847"/>
                  </a:ext>
                </a:extLst>
              </a:tr>
              <a:tr h="946413">
                <a:tc>
                  <a:txBody>
                    <a:bodyPr/>
                    <a:lstStyle/>
                    <a:p>
                      <a:r>
                        <a:rPr lang="pt-BR" sz="4800" dirty="0">
                          <a:latin typeface="Calibri" panose="020F0502020204030204" pitchFamily="34" charset="0"/>
                          <a:cs typeface="Calibri" panose="020F0502020204030204" pitchFamily="34" charset="0"/>
                        </a:rPr>
                        <a:t>Flexão</a:t>
                      </a:r>
                    </a:p>
                  </a:txBody>
                  <a:tcPr/>
                </a:tc>
                <a:tc>
                  <a:txBody>
                    <a:bodyPr/>
                    <a:lstStyle/>
                    <a:p>
                      <a:pPr marL="0" marR="0" lvl="0" indent="0" algn="l" defTabSz="2880086"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2,64 10</a:t>
                      </a:r>
                      <a:r>
                        <a:rPr kumimoji="0" lang="pt-BR" sz="4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pt-BR"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mm</a:t>
                      </a:r>
                    </a:p>
                  </a:txBody>
                  <a:tcPr/>
                </a:tc>
                <a:tc>
                  <a:txBody>
                    <a:bodyPr/>
                    <a:lstStyle/>
                    <a:p>
                      <a:pPr marL="0" marR="0" lvl="0" indent="0" algn="l" defTabSz="2880086"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2,41 10</a:t>
                      </a:r>
                      <a:r>
                        <a:rPr kumimoji="0" lang="pt-BR" sz="4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pt-BR"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mm</a:t>
                      </a:r>
                    </a:p>
                  </a:txBody>
                  <a:tcPr/>
                </a:tc>
                <a:extLst>
                  <a:ext uri="{0D108BD9-81ED-4DB2-BD59-A6C34878D82A}">
                    <a16:rowId xmlns:a16="http://schemas.microsoft.com/office/drawing/2014/main" val="4153542191"/>
                  </a:ext>
                </a:extLst>
              </a:tr>
              <a:tr h="946413">
                <a:tc>
                  <a:txBody>
                    <a:bodyPr/>
                    <a:lstStyle/>
                    <a:p>
                      <a:r>
                        <a:rPr lang="pt-BR" sz="4800" dirty="0">
                          <a:latin typeface="Calibri" panose="020F0502020204030204" pitchFamily="34" charset="0"/>
                          <a:cs typeface="Calibri" panose="020F0502020204030204" pitchFamily="34" charset="0"/>
                        </a:rPr>
                        <a:t>Torque</a:t>
                      </a:r>
                    </a:p>
                  </a:txBody>
                  <a:tcPr/>
                </a:tc>
                <a:tc>
                  <a:txBody>
                    <a:bodyPr/>
                    <a:lstStyle/>
                    <a:p>
                      <a:pPr marL="0" marR="0" lvl="0" indent="0" algn="l" defTabSz="2880086"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1,03 10</a:t>
                      </a:r>
                      <a:r>
                        <a:rPr kumimoji="0" lang="pt-BR" sz="4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pt-BR"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mm</a:t>
                      </a:r>
                    </a:p>
                  </a:txBody>
                  <a:tcPr/>
                </a:tc>
                <a:tc>
                  <a:txBody>
                    <a:bodyPr/>
                    <a:lstStyle/>
                    <a:p>
                      <a:pPr marL="0" marR="0" lvl="0" indent="0" algn="l" defTabSz="2880086"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1,03 10</a:t>
                      </a:r>
                      <a:r>
                        <a:rPr kumimoji="0" lang="pt-BR" sz="4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pt-BR"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mm</a:t>
                      </a:r>
                    </a:p>
                  </a:txBody>
                  <a:tcPr/>
                </a:tc>
                <a:extLst>
                  <a:ext uri="{0D108BD9-81ED-4DB2-BD59-A6C34878D82A}">
                    <a16:rowId xmlns:a16="http://schemas.microsoft.com/office/drawing/2014/main" val="1793909830"/>
                  </a:ext>
                </a:extLst>
              </a:tr>
            </a:tbl>
          </a:graphicData>
        </a:graphic>
      </p:graphicFrame>
      <p:sp>
        <p:nvSpPr>
          <p:cNvPr id="24" name="TextBox 23">
            <a:extLst>
              <a:ext uri="{FF2B5EF4-FFF2-40B4-BE49-F238E27FC236}">
                <a16:creationId xmlns:a16="http://schemas.microsoft.com/office/drawing/2014/main" id="{95EE80F7-4C40-5EF7-E4D7-BA44A508CB4B}"/>
              </a:ext>
            </a:extLst>
          </p:cNvPr>
          <p:cNvSpPr txBox="1"/>
          <p:nvPr/>
        </p:nvSpPr>
        <p:spPr>
          <a:xfrm>
            <a:off x="14628817" y="28638231"/>
            <a:ext cx="14400212" cy="830997"/>
          </a:xfrm>
          <a:prstGeom prst="rect">
            <a:avLst/>
          </a:prstGeom>
          <a:noFill/>
        </p:spPr>
        <p:txBody>
          <a:bodyPr wrap="square" rtlCol="0">
            <a:spAutoFit/>
          </a:bodyPr>
          <a:lstStyle/>
          <a:p>
            <a:r>
              <a:rPr lang="pt-BR" sz="4800" dirty="0">
                <a:solidFill>
                  <a:srgbClr val="000000"/>
                </a:solidFill>
                <a:effectLst/>
                <a:latin typeface="Calibri" panose="020F0502020204030204" pitchFamily="34" charset="0"/>
                <a:cs typeface="Calibri" panose="020F0502020204030204" pitchFamily="34" charset="0"/>
              </a:rPr>
              <a:t>		</a:t>
            </a:r>
            <a:endParaRPr lang="pt-BR" sz="4600" i="1" dirty="0">
              <a:solidFill>
                <a:srgbClr val="000000"/>
              </a:solidFill>
              <a:effectLst/>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4603E05-6E18-9C83-773D-783FA2BC3B75}"/>
              </a:ext>
            </a:extLst>
          </p:cNvPr>
          <p:cNvSpPr txBox="1"/>
          <p:nvPr/>
        </p:nvSpPr>
        <p:spPr>
          <a:xfrm>
            <a:off x="4017214" y="33377917"/>
            <a:ext cx="6807697" cy="523220"/>
          </a:xfrm>
          <a:prstGeom prst="rect">
            <a:avLst/>
          </a:prstGeom>
          <a:solidFill>
            <a:schemeClr val="bg1"/>
          </a:solidFill>
        </p:spPr>
        <p:txBody>
          <a:bodyPr wrap="none" rtlCol="0">
            <a:spAutoFit/>
          </a:bodyPr>
          <a:lstStyle/>
          <a:p>
            <a:r>
              <a:rPr lang="pt-BR" sz="2800" b="1" dirty="0">
                <a:latin typeface="Calibri" panose="020F0502020204030204" pitchFamily="34" charset="0"/>
                <a:cs typeface="Calibri" panose="020F0502020204030204" pitchFamily="34" charset="0"/>
              </a:rPr>
              <a:t>FIGURA 1 – (a) montagem A (</a:t>
            </a:r>
            <a:r>
              <a:rPr lang="pt-BR" sz="2800" b="1" dirty="0" err="1">
                <a:latin typeface="Calibri" panose="020F0502020204030204" pitchFamily="34" charset="0"/>
                <a:cs typeface="Calibri" panose="020F0502020204030204" pitchFamily="34" charset="0"/>
              </a:rPr>
              <a:t>b</a:t>
            </a:r>
            <a:r>
              <a:rPr lang="pt-BR" sz="2800" b="1" dirty="0">
                <a:latin typeface="Calibri" panose="020F0502020204030204" pitchFamily="34" charset="0"/>
                <a:cs typeface="Calibri" panose="020F0502020204030204" pitchFamily="34" charset="0"/>
              </a:rPr>
              <a:t>) montagem </a:t>
            </a:r>
            <a:r>
              <a:rPr lang="pt-BR" sz="2800" b="1" dirty="0" err="1">
                <a:latin typeface="Calibri" panose="020F0502020204030204" pitchFamily="34" charset="0"/>
                <a:cs typeface="Calibri" panose="020F0502020204030204" pitchFamily="34" charset="0"/>
              </a:rPr>
              <a:t>B</a:t>
            </a:r>
            <a:endParaRPr lang="pt-BR" sz="28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34EB1ED3-27A0-2FB7-37F7-95D16A482C2B}"/>
              </a:ext>
            </a:extLst>
          </p:cNvPr>
          <p:cNvSpPr txBox="1"/>
          <p:nvPr/>
        </p:nvSpPr>
        <p:spPr>
          <a:xfrm>
            <a:off x="19189206" y="10838973"/>
            <a:ext cx="4822218" cy="523220"/>
          </a:xfrm>
          <a:prstGeom prst="rect">
            <a:avLst/>
          </a:prstGeom>
          <a:solidFill>
            <a:schemeClr val="bg1"/>
          </a:solidFill>
        </p:spPr>
        <p:txBody>
          <a:bodyPr wrap="none" rtlCol="0">
            <a:spAutoFit/>
          </a:bodyPr>
          <a:lstStyle/>
          <a:p>
            <a:r>
              <a:rPr lang="pt-BR" sz="2800" b="1" dirty="0">
                <a:latin typeface="Calibri" panose="020F0502020204030204" pitchFamily="34" charset="0"/>
                <a:cs typeface="Calibri" panose="020F0502020204030204" pitchFamily="34" charset="0"/>
              </a:rPr>
              <a:t>TABELA 1 –  Resultados obtidos</a:t>
            </a:r>
          </a:p>
        </p:txBody>
      </p:sp>
      <p:sp>
        <p:nvSpPr>
          <p:cNvPr id="29" name="TextBox 28">
            <a:extLst>
              <a:ext uri="{FF2B5EF4-FFF2-40B4-BE49-F238E27FC236}">
                <a16:creationId xmlns:a16="http://schemas.microsoft.com/office/drawing/2014/main" id="{65D9B476-5695-5C96-E5B7-EA0C2CE544B0}"/>
              </a:ext>
            </a:extLst>
          </p:cNvPr>
          <p:cNvSpPr txBox="1"/>
          <p:nvPr/>
        </p:nvSpPr>
        <p:spPr>
          <a:xfrm>
            <a:off x="14232261" y="29075063"/>
            <a:ext cx="14400212" cy="5078313"/>
          </a:xfrm>
          <a:prstGeom prst="rect">
            <a:avLst/>
          </a:prstGeom>
          <a:noFill/>
        </p:spPr>
        <p:txBody>
          <a:bodyPr wrap="square" rtlCol="0">
            <a:spAutoFit/>
          </a:bodyPr>
          <a:lstStyle/>
          <a:p>
            <a:r>
              <a:rPr lang="pt-BR" sz="4800" dirty="0">
                <a:solidFill>
                  <a:srgbClr val="000000"/>
                </a:solidFill>
                <a:effectLst/>
                <a:latin typeface="Calibri" panose="020F0502020204030204" pitchFamily="34" charset="0"/>
                <a:cs typeface="Calibri" panose="020F0502020204030204" pitchFamily="34" charset="0"/>
              </a:rPr>
              <a:t>		</a:t>
            </a:r>
            <a:r>
              <a:rPr lang="pt-BR" sz="4600" dirty="0">
                <a:solidFill>
                  <a:srgbClr val="000000"/>
                </a:solidFill>
                <a:effectLst/>
                <a:latin typeface="Calibri" panose="020F0502020204030204" pitchFamily="34" charset="0"/>
                <a:cs typeface="Calibri" panose="020F0502020204030204" pitchFamily="34" charset="0"/>
              </a:rPr>
              <a:t>Apesar de </a:t>
            </a:r>
            <a:r>
              <a:rPr lang="pt-BR" sz="4600" dirty="0">
                <a:solidFill>
                  <a:srgbClr val="000000"/>
                </a:solidFill>
                <a:latin typeface="Calibri" panose="020F0502020204030204" pitchFamily="34" charset="0"/>
                <a:cs typeface="Calibri" panose="020F0502020204030204" pitchFamily="34" charset="0"/>
              </a:rPr>
              <a:t>o estudo ter evidenciado diferença percentual significativa no deslocamento no foco de fratura entre as duas montagens, a maioria das aplicações cotidianas dos fixadores pode ser considerada desprezível.</a:t>
            </a:r>
          </a:p>
          <a:p>
            <a:r>
              <a:rPr lang="pt-BR" sz="4600" i="1" dirty="0">
                <a:solidFill>
                  <a:srgbClr val="000000"/>
                </a:solidFill>
                <a:effectLst/>
                <a:latin typeface="Calibri" panose="020F0502020204030204" pitchFamily="34" charset="0"/>
                <a:cs typeface="Calibri" panose="020F0502020204030204" pitchFamily="34" charset="0"/>
              </a:rPr>
              <a:t>	</a:t>
            </a:r>
            <a:r>
              <a:rPr lang="pt-BR" sz="4600" dirty="0">
                <a:solidFill>
                  <a:srgbClr val="000000"/>
                </a:solidFill>
                <a:effectLst/>
                <a:latin typeface="Calibri" panose="020F0502020204030204" pitchFamily="34" charset="0"/>
                <a:cs typeface="Calibri" panose="020F0502020204030204" pitchFamily="34" charset="0"/>
              </a:rPr>
              <a:t>Entretanto, no caso de complicações, </a:t>
            </a:r>
            <a:r>
              <a:rPr lang="pt-BR" sz="4600" dirty="0">
                <a:solidFill>
                  <a:srgbClr val="000000"/>
                </a:solidFill>
                <a:latin typeface="Calibri" panose="020F0502020204030204" pitchFamily="34" charset="0"/>
                <a:cs typeface="Calibri" panose="020F0502020204030204" pitchFamily="34" charset="0"/>
              </a:rPr>
              <a:t>de ocorrência imprevisível em sua grande parte, a variação de estabilidade pode alterar </a:t>
            </a:r>
            <a:r>
              <a:rPr lang="pt-BR" sz="4600">
                <a:solidFill>
                  <a:srgbClr val="000000"/>
                </a:solidFill>
                <a:latin typeface="Calibri" panose="020F0502020204030204" pitchFamily="34" charset="0"/>
                <a:cs typeface="Calibri" panose="020F0502020204030204" pitchFamily="34" charset="0"/>
              </a:rPr>
              <a:t>o desfecho.</a:t>
            </a:r>
            <a:endParaRPr lang="pt-BR" sz="4600" i="1"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c31b148842354472">
            <a:extLst>
              <a:ext uri="{28A0092B-C50C-407E-A947-70E740481C1C}">
                <a14:useLocalDpi xmlns:a14="http://schemas.microsoft.com/office/drawing/2010/main" val="0"/>
              </a:ext>
            </a:extLst>
          </a:blip>
          <a:stretch>
            <a:fillRect/>
          </a:stretch>
        </p:blipFill>
        <p:spPr>
          <a:xfrm>
            <a:off x="-3"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1777e2bd235c4e3c">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9" name="CuadroTexto 1">
            <a:extLst>
              <a:ext uri="{FF2B5EF4-FFF2-40B4-BE49-F238E27FC236}">
                <a16:creationId xmlns:a16="http://schemas.microsoft.com/office/drawing/2014/main" id="{6445CC6D-24BC-4678-BFDF-348E8BBF7C85}"/>
              </a:ext>
            </a:extLst>
          </p:cNvPr>
          <p:cNvSpPr txBox="1"/>
          <p:nvPr/>
        </p:nvSpPr>
        <p:spPr>
          <a:xfrm>
            <a:off x="3380082" y="4593577"/>
            <a:ext cx="21877111" cy="2400657"/>
          </a:xfrm>
          <a:prstGeom prst="rect">
            <a:avLst/>
          </a:prstGeom>
          <a:noFill/>
        </p:spPr>
        <p:txBody>
          <a:bodyPr wrap="square" rtlCol="0">
            <a:spAutoFit/>
          </a:bodyPr>
          <a:lstStyle/>
          <a:p>
            <a:pPr algn="ctr"/>
            <a:r>
              <a:rPr lang="es-ES" sz="5000" b="1" dirty="0">
                <a:latin typeface="Arial" panose="020B0604020202020204" pitchFamily="34" charset="0"/>
                <a:cs typeface="Arial" panose="020B0604020202020204" pitchFamily="34" charset="0"/>
              </a:rPr>
              <a:t>DEFECTO DE COBERTURA  EN OSTEOSÍNTESIS ALREDEDOR DEL CODO: COLGAJO BRAQUIAL A FLUJO REVERSO COMO ALTERNATIVA DE TRATAMIENTO. REPORTE DE UN CASO. </a:t>
            </a:r>
            <a:endParaRPr lang="es-CO" sz="5000" b="1" dirty="0">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203A70D4-CEE5-4666-9102-34B4438DBAED}"/>
              </a:ext>
            </a:extLst>
          </p:cNvPr>
          <p:cNvSpPr txBox="1"/>
          <p:nvPr/>
        </p:nvSpPr>
        <p:spPr>
          <a:xfrm>
            <a:off x="1058781" y="6375106"/>
            <a:ext cx="27359094" cy="1877344"/>
          </a:xfrm>
          <a:prstGeom prst="rect">
            <a:avLst/>
          </a:prstGeom>
        </p:spPr>
        <p:txBody>
          <a:bodyPr vert="horz" wrap="square" lIns="0" tIns="457108" rIns="0" bIns="0" rtlCol="0">
            <a:spAutoFit/>
          </a:bodyPr>
          <a:lstStyle/>
          <a:p>
            <a:pPr algn="ctr"/>
            <a:r>
              <a:rPr lang="es-CO" sz="4800" dirty="0">
                <a:latin typeface="Arial" panose="020B0604020202020204" pitchFamily="34" charset="0"/>
                <a:cs typeface="Arial" panose="020B0604020202020204" pitchFamily="34" charset="0"/>
              </a:rPr>
              <a:t>Gallego Rafael, Sáchica Juan, Vaamonde Federico, Mondino Nicolas, </a:t>
            </a:r>
            <a:r>
              <a:rPr lang="es-CO" sz="4800" dirty="0" err="1">
                <a:latin typeface="Arial" panose="020B0604020202020204" pitchFamily="34" charset="0"/>
                <a:cs typeface="Arial" panose="020B0604020202020204" pitchFamily="34" charset="0"/>
              </a:rPr>
              <a:t>Carosso</a:t>
            </a:r>
            <a:r>
              <a:rPr lang="es-CO" sz="4800" dirty="0">
                <a:latin typeface="Arial" panose="020B0604020202020204" pitchFamily="34" charset="0"/>
                <a:cs typeface="Arial" panose="020B0604020202020204" pitchFamily="34" charset="0"/>
              </a:rPr>
              <a:t> </a:t>
            </a:r>
            <a:r>
              <a:rPr lang="es-CO" sz="4800" dirty="0" err="1">
                <a:latin typeface="Arial" panose="020B0604020202020204" pitchFamily="34" charset="0"/>
                <a:cs typeface="Arial" panose="020B0604020202020204" pitchFamily="34" charset="0"/>
              </a:rPr>
              <a:t>Anibal</a:t>
            </a:r>
            <a:r>
              <a:rPr lang="es-CO" sz="4800" dirty="0">
                <a:latin typeface="Arial" panose="020B0604020202020204" pitchFamily="34" charset="0"/>
                <a:cs typeface="Arial" panose="020B0604020202020204" pitchFamily="34" charset="0"/>
              </a:rPr>
              <a:t>.  </a:t>
            </a:r>
          </a:p>
          <a:p>
            <a:pPr algn="ctr"/>
            <a:r>
              <a:rPr lang="es-MX" sz="4400" u="sng" spc="-52" dirty="0">
                <a:latin typeface="Arial" panose="020B0604020202020204" pitchFamily="34" charset="0"/>
                <a:cs typeface="Arial" panose="020B0604020202020204" pitchFamily="34" charset="0"/>
              </a:rPr>
              <a:t>Hospital zonal general de agudos “Magdalena Villegas de Martínez”. General Pacheco, Tigre. Buenos Aires</a:t>
            </a:r>
            <a:r>
              <a:rPr lang="es-MX" sz="4400" u="sng" spc="-17" dirty="0">
                <a:latin typeface="Arial" panose="020B0604020202020204" pitchFamily="34" charset="0"/>
                <a:cs typeface="Arial" panose="020B0604020202020204" pitchFamily="34" charset="0"/>
              </a:rPr>
              <a:t>.</a:t>
            </a:r>
            <a:endParaRPr lang="es-CO" sz="4400" u="sng" dirty="0">
              <a:latin typeface="Arial" panose="020B0604020202020204" pitchFamily="34" charset="0"/>
              <a:cs typeface="Arial" panose="020B0604020202020204" pitchFamily="34" charset="0"/>
            </a:endParaRPr>
          </a:p>
        </p:txBody>
      </p:sp>
      <p:pic>
        <p:nvPicPr>
          <p:cNvPr id="12" name="Imagen 5">
            <a:extLst>
              <a:ext uri="{FF2B5EF4-FFF2-40B4-BE49-F238E27FC236}">
                <a16:creationId xmlns:a16="http://schemas.microsoft.com/office/drawing/2014/main" id="{7F117AC9-68B8-4B35-A3FD-C0FA40D87379}"/>
              </a:ext>
            </a:extLst>
          </p:cNvPr>
          <p:cNvPicPr>
            <a:picLocks noChangeAspect="1"/>
          </p:cNvPicPr>
          <p:nvPr/>
        </p:nvPicPr>
        <p:blipFill>
          <a:blip r:embed="R204c97857f164da9" cstate="print"/>
          <a:stretch>
            <a:fillRect/>
          </a:stretch>
        </p:blipFill>
        <p:spPr>
          <a:xfrm>
            <a:off x="25255339" y="3708690"/>
            <a:ext cx="3306915" cy="3086148"/>
          </a:xfrm>
          <a:prstGeom prst="rect">
            <a:avLst/>
          </a:prstGeom>
        </p:spPr>
      </p:pic>
      <p:sp>
        <p:nvSpPr>
          <p:cNvPr id="13" name="CuadroTexto 10">
            <a:extLst>
              <a:ext uri="{FF2B5EF4-FFF2-40B4-BE49-F238E27FC236}">
                <a16:creationId xmlns:a16="http://schemas.microsoft.com/office/drawing/2014/main" id="{5147F1EE-18DA-4853-9D9A-316766F418D9}"/>
              </a:ext>
            </a:extLst>
          </p:cNvPr>
          <p:cNvSpPr txBox="1"/>
          <p:nvPr/>
        </p:nvSpPr>
        <p:spPr>
          <a:xfrm>
            <a:off x="264693" y="8386865"/>
            <a:ext cx="13702385" cy="4708981"/>
          </a:xfrm>
          <a:prstGeom prst="rect">
            <a:avLst/>
          </a:prstGeom>
          <a:noFill/>
        </p:spPr>
        <p:txBody>
          <a:bodyPr wrap="square" rtlCol="0">
            <a:spAutoFit/>
          </a:bodyPr>
          <a:lstStyle/>
          <a:p>
            <a:pPr algn="just">
              <a:spcAft>
                <a:spcPts val="0"/>
              </a:spcAft>
            </a:pPr>
            <a:r>
              <a:rPr lang="es-ES" sz="6000" b="1" dirty="0">
                <a:latin typeface="Arial" panose="020B0604020202020204" pitchFamily="34" charset="0"/>
                <a:ea typeface="Calibri" panose="020F0502020204030204" pitchFamily="34" charset="0"/>
                <a:cs typeface="Arial" panose="020B0604020202020204" pitchFamily="34" charset="0"/>
              </a:rPr>
              <a:t>Introducción</a:t>
            </a:r>
            <a:endParaRPr lang="es-CO" sz="6000"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s-ES" sz="4800" dirty="0">
                <a:latin typeface="Arial" panose="020B0604020202020204" pitchFamily="34" charset="0"/>
                <a:ea typeface="Calibri" panose="020F0502020204030204" pitchFamily="34" charset="0"/>
                <a:cs typeface="Arial" panose="020B0604020202020204" pitchFamily="34" charset="0"/>
              </a:rPr>
              <a:t>Los defectos de cobertura en el codo pueden ser secundarios a traumas con heridas graves, quemaduras</a:t>
            </a:r>
            <a:r>
              <a:rPr lang="es-ES" sz="4800" dirty="0">
                <a:solidFill>
                  <a:srgbClr val="000000"/>
                </a:solidFill>
                <a:latin typeface="Arial" panose="020B0604020202020204" pitchFamily="34" charset="0"/>
                <a:ea typeface="Calibri" panose="020F0502020204030204" pitchFamily="34" charset="0"/>
                <a:cs typeface="Arial" panose="020B0604020202020204" pitchFamily="34" charset="0"/>
              </a:rPr>
              <a:t>, intolerancia al material de osteosíntesis, infecciones o resecciones oncológicas. </a:t>
            </a:r>
          </a:p>
        </p:txBody>
      </p:sp>
      <p:sp>
        <p:nvSpPr>
          <p:cNvPr id="14" name="CuadroTexto 10">
            <a:extLst>
              <a:ext uri="{FF2B5EF4-FFF2-40B4-BE49-F238E27FC236}">
                <a16:creationId xmlns:a16="http://schemas.microsoft.com/office/drawing/2014/main" id="{68C2137A-5DAF-453B-B056-0BB44E9F14B8}"/>
              </a:ext>
            </a:extLst>
          </p:cNvPr>
          <p:cNvSpPr txBox="1"/>
          <p:nvPr/>
        </p:nvSpPr>
        <p:spPr>
          <a:xfrm>
            <a:off x="264693" y="13334152"/>
            <a:ext cx="13702385" cy="3231654"/>
          </a:xfrm>
          <a:prstGeom prst="rect">
            <a:avLst/>
          </a:prstGeom>
          <a:noFill/>
        </p:spPr>
        <p:txBody>
          <a:bodyPr wrap="square" rtlCol="0">
            <a:spAutoFit/>
          </a:bodyPr>
          <a:lstStyle/>
          <a:p>
            <a:pPr algn="just">
              <a:spcAft>
                <a:spcPts val="0"/>
              </a:spcAft>
            </a:pPr>
            <a:r>
              <a:rPr lang="es-ES" sz="6000" b="1" dirty="0">
                <a:latin typeface="Arial" panose="020B0604020202020204" pitchFamily="34" charset="0"/>
                <a:ea typeface="Calibri" panose="020F0502020204030204" pitchFamily="34" charset="0"/>
                <a:cs typeface="Arial" panose="020B0604020202020204" pitchFamily="34" charset="0"/>
              </a:rPr>
              <a:t>Objetivo</a:t>
            </a:r>
            <a:endParaRPr lang="es-CO" sz="6000"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s-ES" sz="4800" dirty="0">
                <a:solidFill>
                  <a:srgbClr val="000000"/>
                </a:solidFill>
                <a:latin typeface="Arial" panose="020B0604020202020204" pitchFamily="34" charset="0"/>
                <a:ea typeface="Calibri" panose="020F0502020204030204" pitchFamily="34" charset="0"/>
                <a:cs typeface="Arial" panose="020B0604020202020204" pitchFamily="34" charset="0"/>
              </a:rPr>
              <a:t>Presentar un caso de defecto de cobertura en codo, su tratamiento mediante colgajo braquial a flujo reverso y el resultado funcional obtenido.</a:t>
            </a:r>
          </a:p>
        </p:txBody>
      </p:sp>
      <p:sp>
        <p:nvSpPr>
          <p:cNvPr id="17" name="CuadroTexto 27">
            <a:extLst>
              <a:ext uri="{FF2B5EF4-FFF2-40B4-BE49-F238E27FC236}">
                <a16:creationId xmlns:a16="http://schemas.microsoft.com/office/drawing/2014/main" id="{E908B1DA-107C-426E-BAB8-BED29A1902D0}"/>
              </a:ext>
            </a:extLst>
          </p:cNvPr>
          <p:cNvSpPr txBox="1"/>
          <p:nvPr/>
        </p:nvSpPr>
        <p:spPr>
          <a:xfrm>
            <a:off x="264693" y="16804112"/>
            <a:ext cx="13602702" cy="7663636"/>
          </a:xfrm>
          <a:prstGeom prst="rect">
            <a:avLst/>
          </a:prstGeom>
          <a:noFill/>
        </p:spPr>
        <p:txBody>
          <a:bodyPr wrap="square" rtlCol="0">
            <a:spAutoFit/>
          </a:bodyPr>
          <a:lstStyle/>
          <a:p>
            <a:pPr algn="just"/>
            <a:r>
              <a:rPr lang="es-CO" sz="6000" b="1" dirty="0">
                <a:latin typeface="Arial" panose="020B0604020202020204" pitchFamily="34" charset="0"/>
                <a:cs typeface="Arial" panose="020B0604020202020204" pitchFamily="34" charset="0"/>
              </a:rPr>
              <a:t>Materiales y métodos</a:t>
            </a:r>
          </a:p>
          <a:p>
            <a:pPr algn="just"/>
            <a:r>
              <a:rPr lang="es-CO" sz="4800" dirty="0">
                <a:latin typeface="Arial" panose="020B0604020202020204" pitchFamily="34" charset="0"/>
                <a:cs typeface="Arial" panose="020B0604020202020204" pitchFamily="34" charset="0"/>
              </a:rPr>
              <a:t>Masculino de 30 años, sometido a fijación de paleta humeral por fractura expuesta GII. Evoluciona con defecto de cobertura posterior en el codo con exposición de material de osteosíntesis (Figuras A y B). Se realizó desbridamiento y terapia VAC. Cuando los condiciones fueron adecuadas se realizó colgajo braquial fasciomiocutáneo a flujo reverso (Figura C y D).</a:t>
            </a:r>
          </a:p>
        </p:txBody>
      </p:sp>
      <p:sp>
        <p:nvSpPr>
          <p:cNvPr id="18" name="CuadroTexto 39">
            <a:extLst>
              <a:ext uri="{FF2B5EF4-FFF2-40B4-BE49-F238E27FC236}">
                <a16:creationId xmlns:a16="http://schemas.microsoft.com/office/drawing/2014/main" id="{8FBC5366-D401-4D43-AC2D-BD56A59B8A6A}"/>
              </a:ext>
            </a:extLst>
          </p:cNvPr>
          <p:cNvSpPr txBox="1"/>
          <p:nvPr/>
        </p:nvSpPr>
        <p:spPr>
          <a:xfrm>
            <a:off x="264693" y="36198404"/>
            <a:ext cx="28271034" cy="3970318"/>
          </a:xfrm>
          <a:prstGeom prst="rect">
            <a:avLst/>
          </a:prstGeom>
          <a:noFill/>
        </p:spPr>
        <p:txBody>
          <a:bodyPr wrap="square" rtlCol="0">
            <a:spAutoFit/>
          </a:bodyPr>
          <a:lstStyle/>
          <a:p>
            <a:r>
              <a:rPr lang="es-ES" sz="3600" b="1" dirty="0">
                <a:latin typeface="Arial" panose="020B0604020202020204" pitchFamily="34" charset="0"/>
                <a:cs typeface="Arial" panose="020B0604020202020204" pitchFamily="34" charset="0"/>
              </a:rPr>
              <a:t>Bibliografía:</a:t>
            </a:r>
          </a:p>
          <a:p>
            <a:pPr marL="228600" indent="-228600">
              <a:buFont typeface="+mj-lt"/>
              <a:buAutoNum type="arabicParenR"/>
            </a:pPr>
            <a:r>
              <a:rPr lang="es-CO" sz="3600" dirty="0"/>
              <a:t>Le Nen D, Kerfant N, Vaiss L, Letissier H, Hu W. Coverage of skin defect due to losses of substance in the elbow. Ann Chir Plast Esthet. 2020 Nov;65(5-6):606-624. doi: 10.1016/j.anplas.2020.05.013. Epub 2020 Aug 13. PMID: 32800461.</a:t>
            </a:r>
          </a:p>
          <a:p>
            <a:pPr marL="228600" indent="-228600">
              <a:buFont typeface="+mj-lt"/>
              <a:buAutoNum type="arabicParenR"/>
            </a:pPr>
            <a:r>
              <a:rPr lang="es-CO" sz="3600" dirty="0"/>
              <a:t>Pawar MD, Sahasrabudhe P, Panse N, Bindu AR, Phulwer RD. Management of Posttraumatic Posterior Elbow Defects by Nonmicrosurgical Reconstruction. Indian J Plast Surg. 2022 Aug 17;55(3):251-261. doi: 10.1055/s-0042-1750372. PMID: 36325085; PMCID: PMC9622223.</a:t>
            </a:r>
          </a:p>
          <a:p>
            <a:pPr marL="228600" indent="-228600">
              <a:buFont typeface="+mj-lt"/>
              <a:buAutoNum type="arabicParenR"/>
            </a:pPr>
            <a:r>
              <a:rPr lang="es-CO" sz="3600" dirty="0"/>
              <a:t>Patel KM, Higgins JP. Posterior elbow wounds: soft tissue coverage options and techniques. Orthop Clin North Am. 2013 Jul;44(3):409-17, x. doi: 10.1016/j.ocl.2013.03.011. PMID: 23827842.</a:t>
            </a:r>
            <a:endParaRPr lang="es-CO" sz="3600" dirty="0">
              <a:latin typeface="Arial" panose="020B0604020202020204" pitchFamily="34" charset="0"/>
              <a:cs typeface="Arial" panose="020B0604020202020204" pitchFamily="34" charset="0"/>
            </a:endParaRPr>
          </a:p>
        </p:txBody>
      </p:sp>
      <p:sp>
        <p:nvSpPr>
          <p:cNvPr id="19" name="Rectángulo 4">
            <a:extLst>
              <a:ext uri="{FF2B5EF4-FFF2-40B4-BE49-F238E27FC236}">
                <a16:creationId xmlns:a16="http://schemas.microsoft.com/office/drawing/2014/main" id="{DF28C20D-7716-416A-AA7F-BC6EB274DBAB}"/>
              </a:ext>
            </a:extLst>
          </p:cNvPr>
          <p:cNvSpPr/>
          <p:nvPr/>
        </p:nvSpPr>
        <p:spPr>
          <a:xfrm>
            <a:off x="15062690" y="30999057"/>
            <a:ext cx="13355185" cy="5447645"/>
          </a:xfrm>
          <a:prstGeom prst="rect">
            <a:avLst/>
          </a:prstGeom>
        </p:spPr>
        <p:txBody>
          <a:bodyPr wrap="square">
            <a:spAutoFit/>
          </a:bodyPr>
          <a:lstStyle/>
          <a:p>
            <a:pPr algn="just">
              <a:spcAft>
                <a:spcPts val="0"/>
              </a:spcAft>
            </a:pPr>
            <a:r>
              <a:rPr lang="es-ES" sz="6000" b="1" dirty="0">
                <a:latin typeface="Arial" panose="020B0604020202020204" pitchFamily="34" charset="0"/>
                <a:ea typeface="Calibri" panose="020F0502020204030204" pitchFamily="34" charset="0"/>
                <a:cs typeface="Arial" panose="020B0604020202020204" pitchFamily="34" charset="0"/>
              </a:rPr>
              <a:t>Conclusiones </a:t>
            </a:r>
            <a:endParaRPr lang="es-CO" sz="6000"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s-419" sz="4800" b="0" i="0" dirty="0">
                <a:effectLst/>
                <a:latin typeface="Arial" panose="020B0604020202020204" pitchFamily="34" charset="0"/>
                <a:cs typeface="Arial" panose="020B0604020202020204" pitchFamily="34" charset="0"/>
              </a:rPr>
              <a:t>La técnica realizada con colgajo braquial fasciomiocutáneo a flujo reverso está basado en la arteria colateral radial posterior y resulta eficaz logrando cobertura funcional en los casos de defecto de cobertura alrededor del codo, siendo una alternativa viable y reproducible.</a:t>
            </a:r>
            <a:endParaRPr lang="es-CO" sz="48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CuadroTexto 30">
            <a:extLst>
              <a:ext uri="{FF2B5EF4-FFF2-40B4-BE49-F238E27FC236}">
                <a16:creationId xmlns:a16="http://schemas.microsoft.com/office/drawing/2014/main" id="{8189A9C6-CBFA-4EF9-A239-DF1D309C9116}"/>
              </a:ext>
            </a:extLst>
          </p:cNvPr>
          <p:cNvSpPr txBox="1"/>
          <p:nvPr/>
        </p:nvSpPr>
        <p:spPr>
          <a:xfrm>
            <a:off x="14933031" y="21600319"/>
            <a:ext cx="13355184" cy="9140964"/>
          </a:xfrm>
          <a:prstGeom prst="rect">
            <a:avLst/>
          </a:prstGeom>
          <a:noFill/>
        </p:spPr>
        <p:txBody>
          <a:bodyPr wrap="square" rtlCol="0">
            <a:spAutoFit/>
          </a:bodyPr>
          <a:lstStyle/>
          <a:p>
            <a:pPr algn="just">
              <a:spcAft>
                <a:spcPts val="0"/>
              </a:spcAft>
            </a:pPr>
            <a:r>
              <a:rPr lang="es-ES" sz="6000" b="1" dirty="0">
                <a:latin typeface="Arial" panose="020B0604020202020204" pitchFamily="34" charset="0"/>
                <a:ea typeface="Calibri" panose="020F0502020204030204" pitchFamily="34" charset="0"/>
                <a:cs typeface="Arial" panose="020B0604020202020204" pitchFamily="34" charset="0"/>
              </a:rPr>
              <a:t>Discusión </a:t>
            </a:r>
            <a:endParaRPr lang="es-CO" sz="6000"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s-419" sz="4800" b="0" i="0" dirty="0">
                <a:effectLst/>
                <a:latin typeface="Arial" panose="020B0604020202020204" pitchFamily="34" charset="0"/>
                <a:cs typeface="Arial" panose="020B0604020202020204" pitchFamily="34" charset="0"/>
              </a:rPr>
              <a:t>Existen diferentes técnicas para defectos de cobertura alrededor del codo como plastias cutáneas, </a:t>
            </a:r>
            <a:r>
              <a:rPr lang="es-419" sz="4800" b="0" i="0" dirty="0" err="1">
                <a:effectLst/>
                <a:latin typeface="Arial" panose="020B0604020202020204" pitchFamily="34" charset="0"/>
                <a:cs typeface="Arial" panose="020B0604020202020204" pitchFamily="34" charset="0"/>
              </a:rPr>
              <a:t>zetaplastias</a:t>
            </a:r>
            <a:r>
              <a:rPr lang="es-419" sz="4800" b="0" i="0" dirty="0">
                <a:effectLst/>
                <a:latin typeface="Arial" panose="020B0604020202020204" pitchFamily="34" charset="0"/>
                <a:cs typeface="Arial" panose="020B0604020202020204" pitchFamily="34" charset="0"/>
              </a:rPr>
              <a:t>, colgajos </a:t>
            </a:r>
            <a:r>
              <a:rPr lang="es-419" sz="4800" b="0" i="0" dirty="0" err="1">
                <a:effectLst/>
                <a:latin typeface="Arial" panose="020B0604020202020204" pitchFamily="34" charset="0"/>
                <a:cs typeface="Arial" panose="020B0604020202020204" pitchFamily="34" charset="0"/>
              </a:rPr>
              <a:t>fasciocutáneos</a:t>
            </a:r>
            <a:r>
              <a:rPr lang="es-419" sz="4800" b="0" i="0" dirty="0">
                <a:effectLst/>
                <a:latin typeface="Arial" panose="020B0604020202020204" pitchFamily="34" charset="0"/>
                <a:cs typeface="Arial" panose="020B0604020202020204" pitchFamily="34" charset="0"/>
              </a:rPr>
              <a:t>, colgajo ¨chino¨, laterales de brazo, braquial a flujo reverso, colgajo del flexor cubital del carpo, colgajo pediculado de dorsal ancho, colgajos libres, sin existir consenso o algoritmo establecido, dependiendo el tratamiento de las condiciones del paciente, el tamaño del defecto, el entrenamiento y experticia del equipo quirúrgico</a:t>
            </a:r>
            <a:endParaRPr lang="es-CO" sz="4800" dirty="0">
              <a:latin typeface="Arial" panose="020B0604020202020204" pitchFamily="34" charset="0"/>
              <a:cs typeface="Arial" panose="020B0604020202020204" pitchFamily="34" charset="0"/>
            </a:endParaRPr>
          </a:p>
        </p:txBody>
      </p:sp>
      <p:sp>
        <p:nvSpPr>
          <p:cNvPr id="21" name="Rectángulo 29">
            <a:extLst>
              <a:ext uri="{FF2B5EF4-FFF2-40B4-BE49-F238E27FC236}">
                <a16:creationId xmlns:a16="http://schemas.microsoft.com/office/drawing/2014/main" id="{01E5D165-2997-431F-BF45-846310E90623}"/>
              </a:ext>
            </a:extLst>
          </p:cNvPr>
          <p:cNvSpPr/>
          <p:nvPr/>
        </p:nvSpPr>
        <p:spPr>
          <a:xfrm>
            <a:off x="264693" y="24454440"/>
            <a:ext cx="13602702" cy="4708981"/>
          </a:xfrm>
          <a:prstGeom prst="rect">
            <a:avLst/>
          </a:prstGeom>
        </p:spPr>
        <p:txBody>
          <a:bodyPr wrap="square">
            <a:spAutoFit/>
          </a:bodyPr>
          <a:lstStyle/>
          <a:p>
            <a:pPr algn="just">
              <a:spcAft>
                <a:spcPts val="0"/>
              </a:spcAft>
            </a:pPr>
            <a:r>
              <a:rPr lang="es-ES" sz="6000" b="1" dirty="0">
                <a:latin typeface="Arial" panose="020B0604020202020204" pitchFamily="34" charset="0"/>
                <a:ea typeface="Calibri" panose="020F0502020204030204" pitchFamily="34" charset="0"/>
                <a:cs typeface="Arial" panose="020B0604020202020204" pitchFamily="34" charset="0"/>
              </a:rPr>
              <a:t>Resultados</a:t>
            </a:r>
            <a:endParaRPr lang="es-CO" sz="6000"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s-CO" sz="4800" dirty="0">
                <a:latin typeface="Arial" panose="020B0604020202020204" pitchFamily="34" charset="0"/>
                <a:cs typeface="Arial" panose="020B0604020202020204" pitchFamily="34" charset="0"/>
              </a:rPr>
              <a:t>No se presentaron complicaciones, hubo  adecuada cicatrización y vitalidad del colgajo. Realizó rehabilitación con recuperacion de rangos de movilidad y sensibilidad en zona del colgajo (Figuras E, F)</a:t>
            </a:r>
          </a:p>
        </p:txBody>
      </p:sp>
      <p:pic>
        <p:nvPicPr>
          <p:cNvPr id="43" name="Imagen 38">
            <a:extLst>
              <a:ext uri="{FF2B5EF4-FFF2-40B4-BE49-F238E27FC236}">
                <a16:creationId xmlns:a16="http://schemas.microsoft.com/office/drawing/2014/main" id="{758DD731-4FE0-41B6-8705-57A57AF0F382}"/>
              </a:ext>
            </a:extLst>
          </p:cNvPr>
          <p:cNvPicPr>
            <a:picLocks noChangeAspect="1"/>
          </p:cNvPicPr>
          <p:nvPr/>
        </p:nvPicPr>
        <p:blipFill rotWithShape="1">
          <a:blip r:embed="R7960e809509a4d6a"/>
          <a:srcRect t="3305" r="9329"/>
          <a:stretch/>
        </p:blipFill>
        <p:spPr>
          <a:xfrm>
            <a:off x="16643044" y="16411648"/>
            <a:ext cx="10265752" cy="4333877"/>
          </a:xfrm>
          <a:prstGeom prst="rect">
            <a:avLst/>
          </a:prstGeom>
        </p:spPr>
      </p:pic>
      <p:pic>
        <p:nvPicPr>
          <p:cNvPr id="44" name="Imagen 35">
            <a:extLst>
              <a:ext uri="{FF2B5EF4-FFF2-40B4-BE49-F238E27FC236}">
                <a16:creationId xmlns:a16="http://schemas.microsoft.com/office/drawing/2014/main" id="{2BD65085-893E-4DD9-8C94-A80068D737FB}"/>
              </a:ext>
            </a:extLst>
          </p:cNvPr>
          <p:cNvPicPr>
            <a:picLocks noChangeAspect="1"/>
          </p:cNvPicPr>
          <p:nvPr/>
        </p:nvPicPr>
        <p:blipFill rotWithShape="1">
          <a:blip r:embed="R13c58f671d084313"/>
          <a:srcRect l="15870"/>
          <a:stretch/>
        </p:blipFill>
        <p:spPr>
          <a:xfrm>
            <a:off x="24484237" y="8642139"/>
            <a:ext cx="3461657" cy="6562077"/>
          </a:xfrm>
          <a:prstGeom prst="rect">
            <a:avLst/>
          </a:prstGeom>
        </p:spPr>
      </p:pic>
      <p:pic>
        <p:nvPicPr>
          <p:cNvPr id="46" name="Imagen 31">
            <a:extLst>
              <a:ext uri="{FF2B5EF4-FFF2-40B4-BE49-F238E27FC236}">
                <a16:creationId xmlns:a16="http://schemas.microsoft.com/office/drawing/2014/main" id="{0927B4C6-FA80-4B36-A3AB-A7C6B0044422}"/>
              </a:ext>
            </a:extLst>
          </p:cNvPr>
          <p:cNvPicPr>
            <a:picLocks noChangeAspect="1"/>
          </p:cNvPicPr>
          <p:nvPr/>
        </p:nvPicPr>
        <p:blipFill rotWithShape="1">
          <a:blip r:embed="R6dd636b310cf4bd9"/>
          <a:srcRect l="5807"/>
          <a:stretch/>
        </p:blipFill>
        <p:spPr>
          <a:xfrm>
            <a:off x="2433025" y="29153097"/>
            <a:ext cx="4340726" cy="6379072"/>
          </a:xfrm>
          <a:prstGeom prst="rect">
            <a:avLst/>
          </a:prstGeom>
        </p:spPr>
      </p:pic>
      <p:pic>
        <p:nvPicPr>
          <p:cNvPr id="47" name="Imagen 32">
            <a:extLst>
              <a:ext uri="{FF2B5EF4-FFF2-40B4-BE49-F238E27FC236}">
                <a16:creationId xmlns:a16="http://schemas.microsoft.com/office/drawing/2014/main" id="{0E0B18F9-0BDB-4331-B3D5-13892B16A705}"/>
              </a:ext>
            </a:extLst>
          </p:cNvPr>
          <p:cNvPicPr>
            <a:picLocks noChangeAspect="1"/>
          </p:cNvPicPr>
          <p:nvPr/>
        </p:nvPicPr>
        <p:blipFill>
          <a:blip r:embed="R2eb8f2768d454b2f"/>
          <a:stretch>
            <a:fillRect/>
          </a:stretch>
        </p:blipFill>
        <p:spPr>
          <a:xfrm>
            <a:off x="7115885" y="29235543"/>
            <a:ext cx="4340726" cy="6340197"/>
          </a:xfrm>
          <a:prstGeom prst="rect">
            <a:avLst/>
          </a:prstGeom>
        </p:spPr>
      </p:pic>
      <p:pic>
        <p:nvPicPr>
          <p:cNvPr id="48" name="Imagen 15">
            <a:extLst>
              <a:ext uri="{FF2B5EF4-FFF2-40B4-BE49-F238E27FC236}">
                <a16:creationId xmlns:a16="http://schemas.microsoft.com/office/drawing/2014/main" id="{7E8F856C-568A-47BF-A47A-1D50EC535569}"/>
              </a:ext>
            </a:extLst>
          </p:cNvPr>
          <p:cNvPicPr>
            <a:picLocks noChangeAspect="1"/>
          </p:cNvPicPr>
          <p:nvPr/>
        </p:nvPicPr>
        <p:blipFill>
          <a:blip r:embed="Rd7175122a2704acc">
            <a:extLst>
              <a:ext uri="{28A0092B-C50C-407E-A947-70E740481C1C}">
                <a14:useLocalDpi xmlns:a14="http://schemas.microsoft.com/office/drawing/2010/main" val="0"/>
              </a:ext>
            </a:extLst>
          </a:blip>
          <a:stretch>
            <a:fillRect/>
          </a:stretch>
        </p:blipFill>
        <p:spPr>
          <a:xfrm>
            <a:off x="-71212" y="3710169"/>
            <a:ext cx="3306915" cy="3250998"/>
          </a:xfrm>
          <a:prstGeom prst="ellipse">
            <a:avLst/>
          </a:prstGeom>
        </p:spPr>
      </p:pic>
      <p:sp>
        <p:nvSpPr>
          <p:cNvPr id="49" name="Rectángulo 4">
            <a:extLst>
              <a:ext uri="{FF2B5EF4-FFF2-40B4-BE49-F238E27FC236}">
                <a16:creationId xmlns:a16="http://schemas.microsoft.com/office/drawing/2014/main" id="{2CEB1A04-0F73-4775-A162-C9D990C7393E}"/>
              </a:ext>
            </a:extLst>
          </p:cNvPr>
          <p:cNvSpPr/>
          <p:nvPr/>
        </p:nvSpPr>
        <p:spPr>
          <a:xfrm>
            <a:off x="264693" y="35594684"/>
            <a:ext cx="13355185" cy="584775"/>
          </a:xfrm>
          <a:prstGeom prst="rect">
            <a:avLst/>
          </a:prstGeom>
        </p:spPr>
        <p:txBody>
          <a:bodyPr wrap="square">
            <a:spAutoFit/>
          </a:bodyPr>
          <a:lstStyle/>
          <a:p>
            <a:pPr algn="ctr">
              <a:spcAft>
                <a:spcPts val="0"/>
              </a:spcAft>
            </a:pPr>
            <a:r>
              <a:rPr lang="es-419" sz="3200" dirty="0">
                <a:latin typeface="Arial" panose="020B0604020202020204" pitchFamily="34" charset="0"/>
                <a:ea typeface="Calibri" panose="020F0502020204030204" pitchFamily="34" charset="0"/>
                <a:cs typeface="Arial" panose="020B0604020202020204" pitchFamily="34" charset="0"/>
              </a:rPr>
              <a:t>Figura A y B: defecto de cobertura posterior a desbridamiento inicial </a:t>
            </a:r>
            <a:endParaRPr lang="es-CO"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0" name="Imagen 33">
            <a:extLst>
              <a:ext uri="{FF2B5EF4-FFF2-40B4-BE49-F238E27FC236}">
                <a16:creationId xmlns:a16="http://schemas.microsoft.com/office/drawing/2014/main" id="{14A69D8F-E03B-4739-B892-A69E1D4CD663}"/>
              </a:ext>
            </a:extLst>
          </p:cNvPr>
          <p:cNvPicPr>
            <a:picLocks noChangeAspect="1"/>
          </p:cNvPicPr>
          <p:nvPr/>
        </p:nvPicPr>
        <p:blipFill>
          <a:blip r:embed="Rf1fb46277e6846aa"/>
          <a:stretch>
            <a:fillRect/>
          </a:stretch>
        </p:blipFill>
        <p:spPr>
          <a:xfrm rot="10800000">
            <a:off x="19793445" y="8702572"/>
            <a:ext cx="4347720" cy="6501643"/>
          </a:xfrm>
          <a:prstGeom prst="rect">
            <a:avLst/>
          </a:prstGeom>
        </p:spPr>
      </p:pic>
      <p:pic>
        <p:nvPicPr>
          <p:cNvPr id="51" name="Imagen 34">
            <a:extLst>
              <a:ext uri="{FF2B5EF4-FFF2-40B4-BE49-F238E27FC236}">
                <a16:creationId xmlns:a16="http://schemas.microsoft.com/office/drawing/2014/main" id="{A50038A8-9C61-4FF6-827B-3C36715ABA63}"/>
              </a:ext>
            </a:extLst>
          </p:cNvPr>
          <p:cNvPicPr>
            <a:picLocks noChangeAspect="1"/>
          </p:cNvPicPr>
          <p:nvPr/>
        </p:nvPicPr>
        <p:blipFill>
          <a:blip r:embed="R0dda66f473ce48de"/>
          <a:stretch>
            <a:fillRect/>
          </a:stretch>
        </p:blipFill>
        <p:spPr>
          <a:xfrm>
            <a:off x="14833348" y="8702573"/>
            <a:ext cx="4340725" cy="6501643"/>
          </a:xfrm>
          <a:prstGeom prst="rect">
            <a:avLst/>
          </a:prstGeom>
        </p:spPr>
      </p:pic>
      <p:sp>
        <p:nvSpPr>
          <p:cNvPr id="52" name="Rectángulo 4">
            <a:extLst>
              <a:ext uri="{FF2B5EF4-FFF2-40B4-BE49-F238E27FC236}">
                <a16:creationId xmlns:a16="http://schemas.microsoft.com/office/drawing/2014/main" id="{6267ACD7-F376-4B7C-92FE-9E1F495CC125}"/>
              </a:ext>
            </a:extLst>
          </p:cNvPr>
          <p:cNvSpPr/>
          <p:nvPr/>
        </p:nvSpPr>
        <p:spPr>
          <a:xfrm>
            <a:off x="14400209" y="15252713"/>
            <a:ext cx="13355185" cy="1077218"/>
          </a:xfrm>
          <a:prstGeom prst="rect">
            <a:avLst/>
          </a:prstGeom>
        </p:spPr>
        <p:txBody>
          <a:bodyPr wrap="square">
            <a:spAutoFit/>
          </a:bodyPr>
          <a:lstStyle/>
          <a:p>
            <a:pPr algn="ctr">
              <a:spcAft>
                <a:spcPts val="0"/>
              </a:spcAft>
            </a:pPr>
            <a:r>
              <a:rPr lang="es-419" sz="3200" dirty="0">
                <a:latin typeface="Arial" panose="020B0604020202020204" pitchFamily="34" charset="0"/>
                <a:ea typeface="Calibri" panose="020F0502020204030204" pitchFamily="34" charset="0"/>
                <a:cs typeface="Arial" panose="020B0604020202020204" pitchFamily="34" charset="0"/>
              </a:rPr>
              <a:t>Figura C y D: PO inmediato colgajo braquial a flujo reverso</a:t>
            </a:r>
          </a:p>
          <a:p>
            <a:pPr algn="ctr">
              <a:spcAft>
                <a:spcPts val="0"/>
              </a:spcAft>
            </a:pPr>
            <a:r>
              <a:rPr lang="es-419" sz="3200" dirty="0">
                <a:latin typeface="Arial" panose="020B0604020202020204" pitchFamily="34" charset="0"/>
                <a:ea typeface="Calibri" panose="020F0502020204030204" pitchFamily="34" charset="0"/>
                <a:cs typeface="Arial" panose="020B0604020202020204" pitchFamily="34" charset="0"/>
              </a:rPr>
              <a:t>Figura E: </a:t>
            </a:r>
            <a:r>
              <a:rPr lang="es-419" sz="3200">
                <a:latin typeface="Arial" panose="020B0604020202020204" pitchFamily="34" charset="0"/>
                <a:ea typeface="Calibri" panose="020F0502020204030204" pitchFamily="34" charset="0"/>
                <a:cs typeface="Arial" panose="020B0604020202020204" pitchFamily="34" charset="0"/>
              </a:rPr>
              <a:t>resultado funcional</a:t>
            </a:r>
            <a:r>
              <a:rPr lang="es-419" sz="3200" dirty="0">
                <a:latin typeface="Arial" panose="020B0604020202020204" pitchFamily="34" charset="0"/>
                <a:ea typeface="Calibri" panose="020F0502020204030204" pitchFamily="34" charset="0"/>
                <a:cs typeface="Arial" panose="020B0604020202020204" pitchFamily="34" charset="0"/>
              </a:rPr>
              <a:t>, colgajo y zona dadora cicatrizadas </a:t>
            </a:r>
            <a:endParaRPr lang="es-CO"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4" name="Rectángulo 4">
            <a:extLst>
              <a:ext uri="{FF2B5EF4-FFF2-40B4-BE49-F238E27FC236}">
                <a16:creationId xmlns:a16="http://schemas.microsoft.com/office/drawing/2014/main" id="{0EC87851-7646-41B6-B50B-FDB02D5B7292}"/>
              </a:ext>
            </a:extLst>
          </p:cNvPr>
          <p:cNvSpPr/>
          <p:nvPr/>
        </p:nvSpPr>
        <p:spPr>
          <a:xfrm>
            <a:off x="14552609" y="20826198"/>
            <a:ext cx="13355185" cy="584775"/>
          </a:xfrm>
          <a:prstGeom prst="rect">
            <a:avLst/>
          </a:prstGeom>
        </p:spPr>
        <p:txBody>
          <a:bodyPr wrap="square">
            <a:spAutoFit/>
          </a:bodyPr>
          <a:lstStyle/>
          <a:p>
            <a:pPr algn="ctr">
              <a:spcAft>
                <a:spcPts val="0"/>
              </a:spcAft>
            </a:pPr>
            <a:r>
              <a:rPr lang="es-419" sz="3200" dirty="0">
                <a:latin typeface="Arial" panose="020B0604020202020204" pitchFamily="34" charset="0"/>
                <a:ea typeface="Calibri" panose="020F0502020204030204" pitchFamily="34" charset="0"/>
                <a:cs typeface="Arial" panose="020B0604020202020204" pitchFamily="34" charset="0"/>
              </a:rPr>
              <a:t>Figura F: resultado funcional, extensión casi completa</a:t>
            </a:r>
          </a:p>
        </p:txBody>
      </p:sp>
      <p:sp>
        <p:nvSpPr>
          <p:cNvPr id="24" name="CuadroTexto 42">
            <a:extLst>
              <a:ext uri="{FF2B5EF4-FFF2-40B4-BE49-F238E27FC236}">
                <a16:creationId xmlns:a16="http://schemas.microsoft.com/office/drawing/2014/main" id="{49DE97ED-10BE-4743-85A0-A79983E1824A}"/>
              </a:ext>
            </a:extLst>
          </p:cNvPr>
          <p:cNvSpPr txBox="1"/>
          <p:nvPr/>
        </p:nvSpPr>
        <p:spPr>
          <a:xfrm>
            <a:off x="2471539" y="34948353"/>
            <a:ext cx="614631" cy="646331"/>
          </a:xfrm>
          <a:prstGeom prst="rect">
            <a:avLst/>
          </a:prstGeom>
          <a:noFill/>
        </p:spPr>
        <p:txBody>
          <a:bodyPr wrap="square" rtlCol="0">
            <a:spAutoFit/>
          </a:bodyPr>
          <a:lstStyle/>
          <a:p>
            <a:r>
              <a:rPr lang="es-ES" sz="3600" dirty="0"/>
              <a:t>A</a:t>
            </a:r>
          </a:p>
        </p:txBody>
      </p:sp>
      <p:sp>
        <p:nvSpPr>
          <p:cNvPr id="25" name="CuadroTexto 42">
            <a:extLst>
              <a:ext uri="{FF2B5EF4-FFF2-40B4-BE49-F238E27FC236}">
                <a16:creationId xmlns:a16="http://schemas.microsoft.com/office/drawing/2014/main" id="{8D3BD57A-04EA-4FBB-B745-9FB06F20D31D}"/>
              </a:ext>
            </a:extLst>
          </p:cNvPr>
          <p:cNvSpPr txBox="1"/>
          <p:nvPr/>
        </p:nvSpPr>
        <p:spPr>
          <a:xfrm>
            <a:off x="7187841" y="34961713"/>
            <a:ext cx="614631" cy="646331"/>
          </a:xfrm>
          <a:prstGeom prst="rect">
            <a:avLst/>
          </a:prstGeom>
          <a:noFill/>
        </p:spPr>
        <p:txBody>
          <a:bodyPr wrap="square" rtlCol="0">
            <a:spAutoFit/>
          </a:bodyPr>
          <a:lstStyle/>
          <a:p>
            <a:r>
              <a:rPr lang="es-ES" sz="3600" dirty="0"/>
              <a:t>B</a:t>
            </a:r>
          </a:p>
        </p:txBody>
      </p:sp>
      <p:sp>
        <p:nvSpPr>
          <p:cNvPr id="26" name="CuadroTexto 42">
            <a:extLst>
              <a:ext uri="{FF2B5EF4-FFF2-40B4-BE49-F238E27FC236}">
                <a16:creationId xmlns:a16="http://schemas.microsoft.com/office/drawing/2014/main" id="{6BB3A899-28C3-4C1C-8894-8E4AE8A82F9C}"/>
              </a:ext>
            </a:extLst>
          </p:cNvPr>
          <p:cNvSpPr txBox="1"/>
          <p:nvPr/>
        </p:nvSpPr>
        <p:spPr>
          <a:xfrm>
            <a:off x="18669974" y="14639039"/>
            <a:ext cx="614631" cy="646331"/>
          </a:xfrm>
          <a:prstGeom prst="rect">
            <a:avLst/>
          </a:prstGeom>
          <a:noFill/>
        </p:spPr>
        <p:txBody>
          <a:bodyPr wrap="square" rtlCol="0">
            <a:spAutoFit/>
          </a:bodyPr>
          <a:lstStyle/>
          <a:p>
            <a:r>
              <a:rPr lang="es-ES" sz="3600" dirty="0"/>
              <a:t>C</a:t>
            </a:r>
          </a:p>
        </p:txBody>
      </p:sp>
      <p:sp>
        <p:nvSpPr>
          <p:cNvPr id="27" name="CuadroTexto 42">
            <a:extLst>
              <a:ext uri="{FF2B5EF4-FFF2-40B4-BE49-F238E27FC236}">
                <a16:creationId xmlns:a16="http://schemas.microsoft.com/office/drawing/2014/main" id="{7EE15A69-B258-444A-AADC-FA69B86FE375}"/>
              </a:ext>
            </a:extLst>
          </p:cNvPr>
          <p:cNvSpPr txBox="1"/>
          <p:nvPr/>
        </p:nvSpPr>
        <p:spPr>
          <a:xfrm>
            <a:off x="23702799" y="14672185"/>
            <a:ext cx="614631" cy="646331"/>
          </a:xfrm>
          <a:prstGeom prst="rect">
            <a:avLst/>
          </a:prstGeom>
          <a:noFill/>
        </p:spPr>
        <p:txBody>
          <a:bodyPr wrap="square" rtlCol="0">
            <a:spAutoFit/>
          </a:bodyPr>
          <a:lstStyle/>
          <a:p>
            <a:r>
              <a:rPr lang="es-ES" sz="3600" dirty="0"/>
              <a:t>D</a:t>
            </a:r>
          </a:p>
        </p:txBody>
      </p:sp>
      <p:sp>
        <p:nvSpPr>
          <p:cNvPr id="28" name="CuadroTexto 42">
            <a:extLst>
              <a:ext uri="{FF2B5EF4-FFF2-40B4-BE49-F238E27FC236}">
                <a16:creationId xmlns:a16="http://schemas.microsoft.com/office/drawing/2014/main" id="{7942E1F9-C436-492E-89AD-F41883BDDA2A}"/>
              </a:ext>
            </a:extLst>
          </p:cNvPr>
          <p:cNvSpPr txBox="1"/>
          <p:nvPr/>
        </p:nvSpPr>
        <p:spPr>
          <a:xfrm>
            <a:off x="27562378" y="14629895"/>
            <a:ext cx="614631" cy="646331"/>
          </a:xfrm>
          <a:prstGeom prst="rect">
            <a:avLst/>
          </a:prstGeom>
          <a:noFill/>
        </p:spPr>
        <p:txBody>
          <a:bodyPr wrap="square" rtlCol="0">
            <a:spAutoFit/>
          </a:bodyPr>
          <a:lstStyle/>
          <a:p>
            <a:r>
              <a:rPr lang="es-ES" sz="3600" dirty="0">
                <a:solidFill>
                  <a:schemeClr val="bg1"/>
                </a:solidFill>
              </a:rPr>
              <a:t>E</a:t>
            </a:r>
          </a:p>
        </p:txBody>
      </p:sp>
      <p:sp>
        <p:nvSpPr>
          <p:cNvPr id="29" name="CuadroTexto 42">
            <a:extLst>
              <a:ext uri="{FF2B5EF4-FFF2-40B4-BE49-F238E27FC236}">
                <a16:creationId xmlns:a16="http://schemas.microsoft.com/office/drawing/2014/main" id="{7FEBB783-C03A-4A07-ACF5-D403B7DC1DE9}"/>
              </a:ext>
            </a:extLst>
          </p:cNvPr>
          <p:cNvSpPr txBox="1"/>
          <p:nvPr/>
        </p:nvSpPr>
        <p:spPr>
          <a:xfrm>
            <a:off x="17003710" y="20201695"/>
            <a:ext cx="614631" cy="646331"/>
          </a:xfrm>
          <a:prstGeom prst="rect">
            <a:avLst/>
          </a:prstGeom>
          <a:noFill/>
        </p:spPr>
        <p:txBody>
          <a:bodyPr wrap="square" rtlCol="0">
            <a:spAutoFit/>
          </a:bodyPr>
          <a:lstStyle/>
          <a:p>
            <a:r>
              <a:rPr lang="es-ES" sz="3600" dirty="0"/>
              <a:t>F</a:t>
            </a:r>
          </a:p>
        </p:txBody>
      </p:sp>
    </p:spTree>
    <p:extLst>
      <p:ext uri="{BB962C8B-B14F-4D97-AF65-F5344CB8AC3E}">
        <p14:creationId xmlns:p14="http://schemas.microsoft.com/office/powerpoint/2010/main" val="3207035691"/>
      </p:ext>
    </p:extLst>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Interface gráfica do usuário  Descrição gerada automaticamente com confiança baixa"/>
          <p:cNvSpPr/>
          <p:nvPr/>
        </p:nvSpPr>
        <p:spPr>
          <a:xfrm flipH="false" flipV="false" rot="0">
            <a:off x="-12702" y="0"/>
            <a:ext cx="28805717" cy="4693272"/>
          </a:xfrm>
          <a:custGeom>
            <a:avLst/>
            <a:gdLst/>
            <a:ahLst/>
            <a:cxnLst/>
            <a:rect r="r" b="b" t="t" l="l"/>
            <a:pathLst>
              <a:path h="4692410" w="28800425">
                <a:moveTo>
                  <a:pt x="0" y="0"/>
                </a:moveTo>
                <a:lnTo>
                  <a:pt x="28800425" y="0"/>
                </a:lnTo>
                <a:lnTo>
                  <a:pt x="28800425" y="4692410"/>
                </a:lnTo>
                <a:lnTo>
                  <a:pt x="0" y="4692410"/>
                </a:lnTo>
                <a:lnTo>
                  <a:pt x="0" y="0"/>
                </a:lnTo>
                <a:close/>
              </a:path>
            </a:pathLst>
          </a:custGeom>
          <a:blipFill>
            <a:blip r:embed="R74eca1115dec439c"/>
            <a:stretch>
              <a:fillRect l="0" t="-22" r="0" b="-22"/>
            </a:stretch>
          </a:blipFill>
        </p:spPr>
      </p:sp>
      <p:sp>
        <p:nvSpPr>
          <p:cNvPr name="Freeform 3" id="3"/>
          <p:cNvSpPr/>
          <p:nvPr/>
        </p:nvSpPr>
        <p:spPr>
          <a:xfrm flipH="false" flipV="false" rot="0">
            <a:off x="-2" y="39864473"/>
            <a:ext cx="28805717" cy="3181671"/>
          </a:xfrm>
          <a:custGeom>
            <a:avLst/>
            <a:gdLst/>
            <a:ahLst/>
            <a:cxnLst/>
            <a:rect r="r" b="b" t="t" l="l"/>
            <a:pathLst>
              <a:path h="3181087" w="28800425">
                <a:moveTo>
                  <a:pt x="0" y="0"/>
                </a:moveTo>
                <a:lnTo>
                  <a:pt x="28800425" y="0"/>
                </a:lnTo>
                <a:lnTo>
                  <a:pt x="28800425" y="3181087"/>
                </a:lnTo>
                <a:lnTo>
                  <a:pt x="0" y="3181087"/>
                </a:lnTo>
                <a:lnTo>
                  <a:pt x="0" y="0"/>
                </a:lnTo>
                <a:close/>
              </a:path>
            </a:pathLst>
          </a:custGeom>
          <a:blipFill>
            <a:blip r:embed="R06845478f250408e"/>
            <a:stretch>
              <a:fillRect l="-21" t="0" r="-21" b="0"/>
            </a:stretch>
          </a:blipFill>
        </p:spPr>
      </p:sp>
      <p:sp>
        <p:nvSpPr>
          <p:cNvPr name="Freeform 4" id="4"/>
          <p:cNvSpPr/>
          <p:nvPr/>
        </p:nvSpPr>
        <p:spPr>
          <a:xfrm flipH="false" flipV="false" rot="0">
            <a:off x="17612130" y="12257781"/>
            <a:ext cx="9707006" cy="7580567"/>
          </a:xfrm>
          <a:custGeom>
            <a:avLst/>
            <a:gdLst/>
            <a:ahLst/>
            <a:cxnLst/>
            <a:rect r="r" b="b" t="t" l="l"/>
            <a:pathLst>
              <a:path h="7579175" w="9705223">
                <a:moveTo>
                  <a:pt x="0" y="0"/>
                </a:moveTo>
                <a:lnTo>
                  <a:pt x="9705224" y="0"/>
                </a:lnTo>
                <a:lnTo>
                  <a:pt x="9705224" y="7579175"/>
                </a:lnTo>
                <a:lnTo>
                  <a:pt x="0" y="7579175"/>
                </a:lnTo>
                <a:lnTo>
                  <a:pt x="0" y="0"/>
                </a:lnTo>
                <a:close/>
              </a:path>
            </a:pathLst>
          </a:custGeom>
          <a:blipFill>
            <a:blip r:embed="Rdc7d94a752e64755"/>
            <a:stretch>
              <a:fillRect l="0" t="0" r="0" b="0"/>
            </a:stretch>
          </a:blipFill>
        </p:spPr>
      </p:sp>
      <p:sp>
        <p:nvSpPr>
          <p:cNvPr name="Freeform 5" id="5"/>
          <p:cNvSpPr/>
          <p:nvPr/>
        </p:nvSpPr>
        <p:spPr>
          <a:xfrm flipH="false" flipV="false" rot="0">
            <a:off x="17014981" y="20260251"/>
            <a:ext cx="10917030" cy="6974024"/>
          </a:xfrm>
          <a:custGeom>
            <a:avLst/>
            <a:gdLst/>
            <a:ahLst/>
            <a:cxnLst/>
            <a:rect r="r" b="b" t="t" l="l"/>
            <a:pathLst>
              <a:path h="6972743" w="10915025">
                <a:moveTo>
                  <a:pt x="0" y="0"/>
                </a:moveTo>
                <a:lnTo>
                  <a:pt x="10915025" y="0"/>
                </a:lnTo>
                <a:lnTo>
                  <a:pt x="10915025" y="6972743"/>
                </a:lnTo>
                <a:lnTo>
                  <a:pt x="0" y="6972743"/>
                </a:lnTo>
                <a:lnTo>
                  <a:pt x="0" y="0"/>
                </a:lnTo>
                <a:close/>
              </a:path>
            </a:pathLst>
          </a:custGeom>
          <a:blipFill>
            <a:blip r:embed="R3d4782352e56482b"/>
            <a:stretch>
              <a:fillRect l="0" t="0" r="0" b="0"/>
            </a:stretch>
          </a:blipFill>
        </p:spPr>
      </p:sp>
      <p:sp>
        <p:nvSpPr>
          <p:cNvPr name="TextBox 6" id="6"/>
          <p:cNvSpPr txBox="true"/>
          <p:nvPr/>
        </p:nvSpPr>
        <p:spPr>
          <a:xfrm rot="0">
            <a:off x="1464738" y="747072"/>
            <a:ext cx="2830398" cy="863758"/>
          </a:xfrm>
          <a:prstGeom prst="rect">
            <a:avLst/>
          </a:prstGeom>
        </p:spPr>
        <p:txBody>
          <a:bodyPr anchor="t" rtlCol="false" tIns="0" lIns="0" bIns="0" rIns="0">
            <a:spAutoFit/>
          </a:bodyPr>
          <a:lstStyle/>
          <a:p>
            <a:pPr algn="ctr">
              <a:lnSpc>
                <a:spcPts val="7000"/>
              </a:lnSpc>
            </a:pPr>
            <a:r>
              <a:rPr lang="en-US" sz="5000" b="true">
                <a:solidFill>
                  <a:srgbClr val="000000"/>
                </a:solidFill>
                <a:latin typeface="Open Sans Bold"/>
                <a:ea typeface="Open Sans Bold"/>
                <a:cs typeface="Open Sans Bold"/>
                <a:sym typeface="Open Sans Bold"/>
              </a:rPr>
              <a:t>COD1904</a:t>
            </a:r>
          </a:p>
        </p:txBody>
      </p:sp>
      <p:sp>
        <p:nvSpPr>
          <p:cNvPr name="TextBox 7" id="7"/>
          <p:cNvSpPr txBox="true"/>
          <p:nvPr/>
        </p:nvSpPr>
        <p:spPr>
          <a:xfrm rot="0">
            <a:off x="1439968" y="5168319"/>
            <a:ext cx="25794030" cy="1837392"/>
          </a:xfrm>
          <a:prstGeom prst="rect">
            <a:avLst/>
          </a:prstGeom>
        </p:spPr>
        <p:txBody>
          <a:bodyPr anchor="t" rtlCol="false" tIns="0" lIns="0" bIns="0" rIns="0">
            <a:spAutoFit/>
          </a:bodyPr>
          <a:lstStyle/>
          <a:p>
            <a:pPr algn="ctr">
              <a:lnSpc>
                <a:spcPts val="7420"/>
              </a:lnSpc>
            </a:pPr>
            <a:r>
              <a:rPr lang="en-US" b="true" sz="5300">
                <a:solidFill>
                  <a:srgbClr val="000000"/>
                </a:solidFill>
                <a:latin typeface="Open Sans Bold"/>
                <a:ea typeface="Open Sans Bold"/>
                <a:cs typeface="Open Sans Bold"/>
                <a:sym typeface="Open Sans Bold"/>
              </a:rPr>
              <a:t> AP</a:t>
            </a:r>
            <a:r>
              <a:rPr lang="en-US" b="true" sz="5300">
                <a:solidFill>
                  <a:srgbClr val="000000"/>
                </a:solidFill>
                <a:latin typeface="Open Sans Bold"/>
                <a:ea typeface="Open Sans Bold"/>
                <a:cs typeface="Open Sans Bold"/>
                <a:sym typeface="Open Sans Bold"/>
              </a:rPr>
              <a:t>LICAÇÃO DA VISCOSSUPLEMENTAÇÃO NA OSTEOARTRITE DE JOELHO PÓS-TRAUMA ORTOPÉDICO: INDICAÇÕES E PERFIL DE PACIENTES</a:t>
            </a:r>
          </a:p>
        </p:txBody>
      </p:sp>
      <p:sp>
        <p:nvSpPr>
          <p:cNvPr name="TextBox 8" id="8"/>
          <p:cNvSpPr txBox="true"/>
          <p:nvPr/>
        </p:nvSpPr>
        <p:spPr>
          <a:xfrm rot="0">
            <a:off x="1326029" y="7207678"/>
            <a:ext cx="26128253" cy="1282300"/>
          </a:xfrm>
          <a:prstGeom prst="rect">
            <a:avLst/>
          </a:prstGeom>
        </p:spPr>
        <p:txBody>
          <a:bodyPr anchor="t" rtlCol="false" tIns="0" lIns="0" bIns="0" rIns="0">
            <a:spAutoFit/>
          </a:bodyPr>
          <a:lstStyle/>
          <a:p>
            <a:pPr algn="l">
              <a:lnSpc>
                <a:spcPts val="4619"/>
              </a:lnSpc>
            </a:pPr>
            <a:r>
              <a:rPr lang="en-US" sz="3299" b="true">
                <a:solidFill>
                  <a:srgbClr val="000000"/>
                </a:solidFill>
                <a:latin typeface="Open Sans Bold"/>
                <a:ea typeface="Open Sans Bold"/>
                <a:cs typeface="Open Sans Bold"/>
                <a:sym typeface="Open Sans Bold"/>
              </a:rPr>
              <a:t>Isadora Borges Pires (Autor Principal, Apresentador)</a:t>
            </a:r>
            <a:r>
              <a:rPr lang="en-US" sz="3299" b="true">
                <a:solidFill>
                  <a:srgbClr val="000000"/>
                </a:solidFill>
                <a:latin typeface="Open Sans Bold"/>
                <a:ea typeface="Open Sans Bold"/>
                <a:cs typeface="Open Sans Bold"/>
                <a:sym typeface="Open Sans Bold"/>
              </a:rPr>
              <a:t>1</a:t>
            </a:r>
            <a:r>
              <a:rPr lang="en-US" sz="3299">
                <a:solidFill>
                  <a:srgbClr val="000000"/>
                </a:solidFill>
                <a:latin typeface="Open Sans"/>
                <a:ea typeface="Open Sans"/>
                <a:cs typeface="Open Sans"/>
                <a:sym typeface="Open Sans"/>
              </a:rPr>
              <a:t>, Izaías Jácome Jales</a:t>
            </a:r>
            <a:r>
              <a:rPr lang="en-US" sz="3299">
                <a:solidFill>
                  <a:srgbClr val="000000"/>
                </a:solidFill>
                <a:latin typeface="Open Sans"/>
                <a:ea typeface="Open Sans"/>
                <a:cs typeface="Open Sans"/>
                <a:sym typeface="Open Sans"/>
              </a:rPr>
              <a:t>2</a:t>
            </a:r>
            <a:r>
              <a:rPr lang="en-US" sz="3299">
                <a:solidFill>
                  <a:srgbClr val="000000"/>
                </a:solidFill>
                <a:latin typeface="Open Sans"/>
                <a:ea typeface="Open Sans"/>
                <a:cs typeface="Open Sans"/>
                <a:sym typeface="Open Sans"/>
              </a:rPr>
              <a:t>, Heitor Martins Lopes dos Santos</a:t>
            </a:r>
            <a:r>
              <a:rPr lang="en-US" sz="3299">
                <a:solidFill>
                  <a:srgbClr val="000000"/>
                </a:solidFill>
                <a:latin typeface="Open Sans"/>
                <a:ea typeface="Open Sans"/>
                <a:cs typeface="Open Sans"/>
                <a:sym typeface="Open Sans"/>
              </a:rPr>
              <a:t>3</a:t>
            </a:r>
            <a:r>
              <a:rPr lang="en-US" sz="3299">
                <a:solidFill>
                  <a:srgbClr val="000000"/>
                </a:solidFill>
                <a:latin typeface="Open Sans"/>
                <a:ea typeface="Open Sans"/>
                <a:cs typeface="Open Sans"/>
                <a:sym typeface="Open Sans"/>
              </a:rPr>
              <a:t>, Artur Joaquim de Lima Neto</a:t>
            </a:r>
            <a:r>
              <a:rPr lang="en-US" sz="3299">
                <a:solidFill>
                  <a:srgbClr val="000000"/>
                </a:solidFill>
                <a:latin typeface="Open Sans"/>
                <a:ea typeface="Open Sans"/>
                <a:cs typeface="Open Sans"/>
                <a:sym typeface="Open Sans"/>
              </a:rPr>
              <a:t>4</a:t>
            </a:r>
            <a:r>
              <a:rPr lang="en-US" sz="3299">
                <a:solidFill>
                  <a:srgbClr val="000000"/>
                </a:solidFill>
                <a:latin typeface="Open Sans"/>
                <a:ea typeface="Open Sans"/>
                <a:cs typeface="Open Sans"/>
                <a:sym typeface="Open Sans"/>
              </a:rPr>
              <a:t>, Katherine Moraes da Cruz</a:t>
            </a:r>
            <a:r>
              <a:rPr lang="en-US" sz="3299">
                <a:solidFill>
                  <a:srgbClr val="000000"/>
                </a:solidFill>
                <a:latin typeface="Open Sans"/>
                <a:ea typeface="Open Sans"/>
                <a:cs typeface="Open Sans"/>
                <a:sym typeface="Open Sans"/>
              </a:rPr>
              <a:t>5</a:t>
            </a:r>
            <a:r>
              <a:rPr lang="en-US" sz="3299">
                <a:solidFill>
                  <a:srgbClr val="000000"/>
                </a:solidFill>
                <a:latin typeface="Open Sans"/>
                <a:ea typeface="Open Sans"/>
                <a:cs typeface="Open Sans"/>
                <a:sym typeface="Open Sans"/>
              </a:rPr>
              <a:t>, Efrain de Lima Amorim </a:t>
            </a:r>
            <a:r>
              <a:rPr lang="en-US" sz="3299">
                <a:solidFill>
                  <a:srgbClr val="000000"/>
                </a:solidFill>
                <a:latin typeface="Open Sans"/>
                <a:ea typeface="Open Sans"/>
                <a:cs typeface="Open Sans"/>
                <a:sym typeface="Open Sans"/>
              </a:rPr>
              <a:t>6</a:t>
            </a:r>
            <a:r>
              <a:rPr lang="en-US" sz="3299">
                <a:solidFill>
                  <a:srgbClr val="000000"/>
                </a:solidFill>
                <a:latin typeface="Open Sans"/>
                <a:ea typeface="Open Sans"/>
                <a:cs typeface="Open Sans"/>
                <a:sym typeface="Open Sans"/>
              </a:rPr>
              <a:t>, Tiago Bruno Florencio Pinheiro</a:t>
            </a:r>
            <a:r>
              <a:rPr lang="en-US" sz="3299">
                <a:solidFill>
                  <a:srgbClr val="000000"/>
                </a:solidFill>
                <a:latin typeface="Open Sans"/>
                <a:ea typeface="Open Sans"/>
                <a:cs typeface="Open Sans"/>
                <a:sym typeface="Open Sans"/>
              </a:rPr>
              <a:t>7</a:t>
            </a:r>
            <a:r>
              <a:rPr lang="en-US" sz="3299">
                <a:solidFill>
                  <a:srgbClr val="000000"/>
                </a:solidFill>
                <a:latin typeface="Open Sans"/>
                <a:ea typeface="Open Sans"/>
                <a:cs typeface="Open Sans"/>
                <a:sym typeface="Open Sans"/>
              </a:rPr>
              <a:t>, </a:t>
            </a:r>
          </a:p>
        </p:txBody>
      </p:sp>
      <p:sp>
        <p:nvSpPr>
          <p:cNvPr name="TextBox 9" id="9"/>
          <p:cNvSpPr txBox="true"/>
          <p:nvPr/>
        </p:nvSpPr>
        <p:spPr>
          <a:xfrm rot="0">
            <a:off x="440427" y="8699568"/>
            <a:ext cx="27793112" cy="1417580"/>
          </a:xfrm>
          <a:prstGeom prst="rect">
            <a:avLst/>
          </a:prstGeom>
        </p:spPr>
        <p:txBody>
          <a:bodyPr anchor="t" rtlCol="false" tIns="0" lIns="0" bIns="0" rIns="0">
            <a:spAutoFit/>
          </a:bodyPr>
          <a:lstStyle/>
          <a:p>
            <a:pPr algn="l">
              <a:lnSpc>
                <a:spcPts val="3779"/>
              </a:lnSpc>
            </a:pPr>
            <a:r>
              <a:rPr lang="en-US" sz="2699">
                <a:solidFill>
                  <a:srgbClr val="000000"/>
                </a:solidFill>
                <a:latin typeface="Open Sans"/>
                <a:ea typeface="Open Sans"/>
                <a:cs typeface="Open Sans"/>
                <a:sym typeface="Open Sans"/>
              </a:rPr>
              <a:t>1: Residência de Ortopedia e Traumatologia Hospital Municipal Professor Doutor Alípio Corrêa Netto; 2Faculdade Maria Serrana; 3Traumatologista pelo Hospital Israelita Albert Einstein; 4Médico pela Universidade de Brasilia; 5Médica pela Universidade para o Desenvolvimento do Estado do Pantanal; 6Médico pela Universidade de Gurupi; 7Ortopedita e Traumatologista, Hospital Santa Luzia, SHLS, Asa Sul, Brasilia- DF.</a:t>
            </a:r>
          </a:p>
        </p:txBody>
      </p:sp>
      <p:sp>
        <p:nvSpPr>
          <p:cNvPr name="TextBox 10" id="10"/>
          <p:cNvSpPr txBox="true"/>
          <p:nvPr/>
        </p:nvSpPr>
        <p:spPr>
          <a:xfrm rot="0">
            <a:off x="3023835" y="10854172"/>
            <a:ext cx="608090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INTRODUÇÃO</a:t>
            </a:r>
          </a:p>
        </p:txBody>
      </p:sp>
      <p:sp>
        <p:nvSpPr>
          <p:cNvPr name="TextBox 11" id="11"/>
          <p:cNvSpPr txBox="true"/>
          <p:nvPr/>
        </p:nvSpPr>
        <p:spPr>
          <a:xfrm rot="0">
            <a:off x="509265" y="11924345"/>
            <a:ext cx="10794769" cy="4931681"/>
          </a:xfrm>
          <a:prstGeom prst="rect">
            <a:avLst/>
          </a:prstGeom>
        </p:spPr>
        <p:txBody>
          <a:bodyPr anchor="t" rtlCol="false" tIns="0" lIns="0" bIns="0" rIns="0">
            <a:spAutoFit/>
          </a:bodyPr>
          <a:lstStyle/>
          <a:p>
            <a:pPr algn="just">
              <a:lnSpc>
                <a:spcPts val="4900"/>
              </a:lnSpc>
            </a:pPr>
            <a:r>
              <a:rPr lang="en-US" sz="3500">
                <a:solidFill>
                  <a:srgbClr val="000000"/>
                </a:solidFill>
                <a:latin typeface="Open Sans"/>
                <a:ea typeface="Open Sans"/>
                <a:cs typeface="Open Sans"/>
                <a:sym typeface="Open Sans"/>
              </a:rPr>
              <a:t> A osteoartrite de joelho (AJ) pós-trauma,</a:t>
            </a:r>
            <a:r>
              <a:rPr lang="en-US" sz="3500">
                <a:solidFill>
                  <a:srgbClr val="000000"/>
                </a:solidFill>
                <a:latin typeface="Open Sans"/>
                <a:ea typeface="Open Sans"/>
                <a:cs typeface="Open Sans"/>
                <a:sym typeface="Open Sans"/>
              </a:rPr>
              <a:t> condição debilitante que compromete a qualidade de vida, especialmente em pacientes com lesões articulares prévias. A viscossuplementação, com injeções intra-articulares de ácido hialurônico, tem sido utilizada como alternativa não cirúrgica, mas suas indicações e perfil ideal de pacientes ainda carecem de consenso.</a:t>
            </a:r>
          </a:p>
        </p:txBody>
      </p:sp>
      <p:sp>
        <p:nvSpPr>
          <p:cNvPr name="TextBox 12" id="12"/>
          <p:cNvSpPr txBox="true"/>
          <p:nvPr/>
        </p:nvSpPr>
        <p:spPr>
          <a:xfrm rot="0">
            <a:off x="4014845" y="16938591"/>
            <a:ext cx="430162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OBJETIVOS</a:t>
            </a:r>
          </a:p>
        </p:txBody>
      </p:sp>
      <p:sp>
        <p:nvSpPr>
          <p:cNvPr name="TextBox 13" id="13"/>
          <p:cNvSpPr txBox="true"/>
          <p:nvPr/>
        </p:nvSpPr>
        <p:spPr>
          <a:xfrm rot="0">
            <a:off x="666903" y="18380306"/>
            <a:ext cx="10689677" cy="3693203"/>
          </a:xfrm>
          <a:prstGeom prst="rect">
            <a:avLst/>
          </a:prstGeom>
        </p:spPr>
        <p:txBody>
          <a:bodyPr anchor="t" rtlCol="false" tIns="0" lIns="0" bIns="0" rIns="0">
            <a:spAutoFit/>
          </a:bodyPr>
          <a:lstStyle/>
          <a:p>
            <a:pPr algn="just">
              <a:lnSpc>
                <a:spcPts val="4900"/>
              </a:lnSpc>
            </a:pPr>
            <a:r>
              <a:rPr lang="en-US" sz="3500">
                <a:solidFill>
                  <a:srgbClr val="000000"/>
                </a:solidFill>
                <a:latin typeface="Open Sans"/>
                <a:ea typeface="Open Sans"/>
                <a:cs typeface="Open Sans"/>
                <a:sym typeface="Open Sans"/>
              </a:rPr>
              <a:t>Av</a:t>
            </a:r>
            <a:r>
              <a:rPr lang="en-US" sz="3500">
                <a:solidFill>
                  <a:srgbClr val="000000"/>
                </a:solidFill>
                <a:latin typeface="Open Sans"/>
                <a:ea typeface="Open Sans"/>
                <a:cs typeface="Open Sans"/>
                <a:sym typeface="Open Sans"/>
              </a:rPr>
              <a:t>aliar as indicações clínicas da viscossuplementação no manejo da AJ pós-trauma. Secundariamente, buscou-se caracterizar o perfil de pacientes com melhores respostas terapêuticas, considerando idade, gravidade da lesão e comorbidades. </a:t>
            </a:r>
          </a:p>
        </p:txBody>
      </p:sp>
      <p:sp>
        <p:nvSpPr>
          <p:cNvPr name="TextBox 14" id="14"/>
          <p:cNvSpPr txBox="true"/>
          <p:nvPr/>
        </p:nvSpPr>
        <p:spPr>
          <a:xfrm rot="0">
            <a:off x="4295135" y="22163985"/>
            <a:ext cx="402133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MÉTODOS</a:t>
            </a:r>
          </a:p>
        </p:txBody>
      </p:sp>
      <p:sp>
        <p:nvSpPr>
          <p:cNvPr name="TextBox 15" id="15"/>
          <p:cNvSpPr txBox="true"/>
          <p:nvPr/>
        </p:nvSpPr>
        <p:spPr>
          <a:xfrm rot="0">
            <a:off x="666903" y="23234157"/>
            <a:ext cx="10794769" cy="4931681"/>
          </a:xfrm>
          <a:prstGeom prst="rect">
            <a:avLst/>
          </a:prstGeom>
        </p:spPr>
        <p:txBody>
          <a:bodyPr anchor="t" rtlCol="false" tIns="0" lIns="0" bIns="0" rIns="0">
            <a:spAutoFit/>
          </a:bodyPr>
          <a:lstStyle/>
          <a:p>
            <a:pPr algn="just">
              <a:lnSpc>
                <a:spcPts val="4900"/>
              </a:lnSpc>
            </a:pPr>
            <a:r>
              <a:rPr lang="en-US" sz="3500">
                <a:solidFill>
                  <a:srgbClr val="000000"/>
                </a:solidFill>
                <a:latin typeface="Open Sans"/>
                <a:ea typeface="Open Sans"/>
                <a:cs typeface="Open Sans"/>
                <a:sym typeface="Open Sans"/>
              </a:rPr>
              <a:t>Re</a:t>
            </a:r>
            <a:r>
              <a:rPr lang="en-US" sz="3500">
                <a:solidFill>
                  <a:srgbClr val="000000"/>
                </a:solidFill>
                <a:latin typeface="Open Sans"/>
                <a:ea typeface="Open Sans"/>
                <a:cs typeface="Open Sans"/>
                <a:sym typeface="Open Sans"/>
              </a:rPr>
              <a:t>alizou-se uma revisão sistemática nas bases PubMed, Scielo e Scopus, utilizando descritores: "viscossuplementação", "osteoartrite de joelho" e "pós-trauma ortopédico". Incluiu-se ensaios clínicos randomizados, revisões sistemáticas e estudos de coorte publicados nos últimos 20 anos, com foco em indicações e resultados clínicos. Os dados foram sintetizados qualitativamente.</a:t>
            </a:r>
          </a:p>
        </p:txBody>
      </p:sp>
      <p:sp>
        <p:nvSpPr>
          <p:cNvPr name="TextBox 16" id="16"/>
          <p:cNvSpPr txBox="true"/>
          <p:nvPr/>
        </p:nvSpPr>
        <p:spPr>
          <a:xfrm rot="0">
            <a:off x="3265233" y="28580595"/>
            <a:ext cx="5800848"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RESULTADOS</a:t>
            </a:r>
          </a:p>
        </p:txBody>
      </p:sp>
      <p:sp>
        <p:nvSpPr>
          <p:cNvPr name="TextBox 17" id="17"/>
          <p:cNvSpPr txBox="true"/>
          <p:nvPr/>
        </p:nvSpPr>
        <p:spPr>
          <a:xfrm rot="0">
            <a:off x="768274" y="29641240"/>
            <a:ext cx="10794769" cy="8434349"/>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Foram an</a:t>
            </a:r>
            <a:r>
              <a:rPr lang="en-US" sz="3999">
                <a:solidFill>
                  <a:srgbClr val="000000"/>
                </a:solidFill>
                <a:latin typeface="Open Sans"/>
                <a:ea typeface="Open Sans"/>
                <a:cs typeface="Open Sans"/>
                <a:sym typeface="Open Sans"/>
              </a:rPr>
              <a:t>alisados 12 estudos, a viscossuplementação demonstrou alívio significativo da dor e melhora funcional em pacientes com osteoartrite leve a moderada (Kellgren-Lawrence I-II) pós-trauma, especialmente em indivíduos menores de 60 anos e sem obesidade. Efeitos adversos foram raros, principalmente dor local transitória. Pacientes com lesões meniscais ou ligamentares prévias apresentaram respostas variáveis, dependendo do tempo desde o trauma.</a:t>
            </a:r>
          </a:p>
        </p:txBody>
      </p:sp>
      <p:sp>
        <p:nvSpPr>
          <p:cNvPr name="TextBox 18" id="18"/>
          <p:cNvSpPr txBox="true"/>
          <p:nvPr/>
        </p:nvSpPr>
        <p:spPr>
          <a:xfrm rot="0">
            <a:off x="20108967" y="11063760"/>
            <a:ext cx="4713333"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IMAGENS</a:t>
            </a:r>
          </a:p>
        </p:txBody>
      </p:sp>
      <p:sp>
        <p:nvSpPr>
          <p:cNvPr name="TextBox 19" id="19"/>
          <p:cNvSpPr txBox="true"/>
          <p:nvPr/>
        </p:nvSpPr>
        <p:spPr>
          <a:xfrm rot="0">
            <a:off x="19502567" y="27748592"/>
            <a:ext cx="5926132"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 CONCLUSÃO</a:t>
            </a:r>
          </a:p>
        </p:txBody>
      </p:sp>
      <p:sp>
        <p:nvSpPr>
          <p:cNvPr name="TextBox 20" id="20"/>
          <p:cNvSpPr txBox="true"/>
          <p:nvPr/>
        </p:nvSpPr>
        <p:spPr>
          <a:xfrm rot="0">
            <a:off x="17014981" y="28599649"/>
            <a:ext cx="10794769" cy="4204472"/>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A v</a:t>
            </a:r>
            <a:r>
              <a:rPr lang="en-US" sz="3999">
                <a:solidFill>
                  <a:srgbClr val="000000"/>
                </a:solidFill>
                <a:latin typeface="Open Sans"/>
                <a:ea typeface="Open Sans"/>
                <a:cs typeface="Open Sans"/>
                <a:sym typeface="Open Sans"/>
              </a:rPr>
              <a:t>iscossuplementação é indicada para AJ pós-trauma em estágios iniciais, com melhores resultados em pacientes jovens e não obesos. A falta de padronização nas formulações de ácido hialurônico e nos protocolos de aplicação limita comparações.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Interface gráfica do usuário  Descrição gerada automaticamente com confiança baixa"/>
          <p:cNvSpPr/>
          <p:nvPr/>
        </p:nvSpPr>
        <p:spPr>
          <a:xfrm flipH="false" flipV="false" rot="0">
            <a:off x="-12702" y="0"/>
            <a:ext cx="28805717" cy="4693272"/>
          </a:xfrm>
          <a:custGeom>
            <a:avLst/>
            <a:gdLst/>
            <a:ahLst/>
            <a:cxnLst/>
            <a:rect r="r" b="b" t="t" l="l"/>
            <a:pathLst>
              <a:path h="4692410" w="28800425">
                <a:moveTo>
                  <a:pt x="0" y="0"/>
                </a:moveTo>
                <a:lnTo>
                  <a:pt x="28800425" y="0"/>
                </a:lnTo>
                <a:lnTo>
                  <a:pt x="28800425" y="4692410"/>
                </a:lnTo>
                <a:lnTo>
                  <a:pt x="0" y="4692410"/>
                </a:lnTo>
                <a:lnTo>
                  <a:pt x="0" y="0"/>
                </a:lnTo>
                <a:close/>
              </a:path>
            </a:pathLst>
          </a:custGeom>
          <a:blipFill>
            <a:blip r:embed="R86f7360a80364f71"/>
            <a:stretch>
              <a:fillRect l="0" t="-22" r="0" b="-22"/>
            </a:stretch>
          </a:blipFill>
        </p:spPr>
      </p:sp>
      <p:sp>
        <p:nvSpPr>
          <p:cNvPr name="Freeform 3" id="3"/>
          <p:cNvSpPr/>
          <p:nvPr/>
        </p:nvSpPr>
        <p:spPr>
          <a:xfrm flipH="false" flipV="false" rot="0">
            <a:off x="-2" y="39864473"/>
            <a:ext cx="28805717" cy="3181671"/>
          </a:xfrm>
          <a:custGeom>
            <a:avLst/>
            <a:gdLst/>
            <a:ahLst/>
            <a:cxnLst/>
            <a:rect r="r" b="b" t="t" l="l"/>
            <a:pathLst>
              <a:path h="3181087" w="28800425">
                <a:moveTo>
                  <a:pt x="0" y="0"/>
                </a:moveTo>
                <a:lnTo>
                  <a:pt x="28800425" y="0"/>
                </a:lnTo>
                <a:lnTo>
                  <a:pt x="28800425" y="3181087"/>
                </a:lnTo>
                <a:lnTo>
                  <a:pt x="0" y="3181087"/>
                </a:lnTo>
                <a:lnTo>
                  <a:pt x="0" y="0"/>
                </a:lnTo>
                <a:close/>
              </a:path>
            </a:pathLst>
          </a:custGeom>
          <a:blipFill>
            <a:blip r:embed="R786eab3f149c46bc"/>
            <a:stretch>
              <a:fillRect l="-21" t="0" r="-21" b="0"/>
            </a:stretch>
          </a:blipFill>
        </p:spPr>
      </p:sp>
      <p:sp>
        <p:nvSpPr>
          <p:cNvPr name="Freeform 4" id="4"/>
          <p:cNvSpPr/>
          <p:nvPr/>
        </p:nvSpPr>
        <p:spPr>
          <a:xfrm flipH="false" flipV="false" rot="0">
            <a:off x="16733734" y="12572164"/>
            <a:ext cx="9972294" cy="7542383"/>
          </a:xfrm>
          <a:custGeom>
            <a:avLst/>
            <a:gdLst/>
            <a:ahLst/>
            <a:cxnLst/>
            <a:rect r="r" b="b" t="t" l="l"/>
            <a:pathLst>
              <a:path h="7540998" w="9970462">
                <a:moveTo>
                  <a:pt x="0" y="0"/>
                </a:moveTo>
                <a:lnTo>
                  <a:pt x="9970462" y="0"/>
                </a:lnTo>
                <a:lnTo>
                  <a:pt x="9970462" y="7540997"/>
                </a:lnTo>
                <a:lnTo>
                  <a:pt x="0" y="7540997"/>
                </a:lnTo>
                <a:lnTo>
                  <a:pt x="0" y="0"/>
                </a:lnTo>
                <a:close/>
              </a:path>
            </a:pathLst>
          </a:custGeom>
          <a:blipFill>
            <a:blip r:embed="R6f4063a13df84675"/>
            <a:stretch>
              <a:fillRect l="0" t="0" r="0" b="0"/>
            </a:stretch>
          </a:blipFill>
        </p:spPr>
      </p:sp>
      <p:sp>
        <p:nvSpPr>
          <p:cNvPr name="Freeform 5" id="5"/>
          <p:cNvSpPr/>
          <p:nvPr/>
        </p:nvSpPr>
        <p:spPr>
          <a:xfrm flipH="false" flipV="false" rot="0">
            <a:off x="16205763" y="20263503"/>
            <a:ext cx="11028235" cy="5655505"/>
          </a:xfrm>
          <a:custGeom>
            <a:avLst/>
            <a:gdLst/>
            <a:ahLst/>
            <a:cxnLst/>
            <a:rect r="r" b="b" t="t" l="l"/>
            <a:pathLst>
              <a:path h="5654466" w="11026209">
                <a:moveTo>
                  <a:pt x="0" y="0"/>
                </a:moveTo>
                <a:lnTo>
                  <a:pt x="11026209" y="0"/>
                </a:lnTo>
                <a:lnTo>
                  <a:pt x="11026209" y="5654466"/>
                </a:lnTo>
                <a:lnTo>
                  <a:pt x="0" y="5654466"/>
                </a:lnTo>
                <a:lnTo>
                  <a:pt x="0" y="0"/>
                </a:lnTo>
                <a:close/>
              </a:path>
            </a:pathLst>
          </a:custGeom>
          <a:blipFill>
            <a:blip r:embed="Rc1dc2339b41e4f91"/>
            <a:stretch>
              <a:fillRect l="0" t="0" r="0" b="0"/>
            </a:stretch>
          </a:blipFill>
        </p:spPr>
      </p:sp>
      <p:sp>
        <p:nvSpPr>
          <p:cNvPr name="TextBox 6" id="6"/>
          <p:cNvSpPr txBox="true"/>
          <p:nvPr/>
        </p:nvSpPr>
        <p:spPr>
          <a:xfrm rot="0">
            <a:off x="1464738" y="747072"/>
            <a:ext cx="2830398" cy="863758"/>
          </a:xfrm>
          <a:prstGeom prst="rect">
            <a:avLst/>
          </a:prstGeom>
        </p:spPr>
        <p:txBody>
          <a:bodyPr anchor="t" rtlCol="false" tIns="0" lIns="0" bIns="0" rIns="0">
            <a:spAutoFit/>
          </a:bodyPr>
          <a:lstStyle/>
          <a:p>
            <a:pPr algn="ctr">
              <a:lnSpc>
                <a:spcPts val="7000"/>
              </a:lnSpc>
            </a:pPr>
            <a:r>
              <a:rPr lang="en-US" sz="5000" b="true">
                <a:solidFill>
                  <a:srgbClr val="000000"/>
                </a:solidFill>
                <a:latin typeface="Open Sans Bold"/>
                <a:ea typeface="Open Sans Bold"/>
                <a:cs typeface="Open Sans Bold"/>
                <a:sym typeface="Open Sans Bold"/>
              </a:rPr>
              <a:t>COD1905</a:t>
            </a:r>
          </a:p>
        </p:txBody>
      </p:sp>
      <p:sp>
        <p:nvSpPr>
          <p:cNvPr name="TextBox 7" id="7"/>
          <p:cNvSpPr txBox="true"/>
          <p:nvPr/>
        </p:nvSpPr>
        <p:spPr>
          <a:xfrm rot="0">
            <a:off x="1439968" y="5168319"/>
            <a:ext cx="25794030" cy="1837392"/>
          </a:xfrm>
          <a:prstGeom prst="rect">
            <a:avLst/>
          </a:prstGeom>
        </p:spPr>
        <p:txBody>
          <a:bodyPr anchor="t" rtlCol="false" tIns="0" lIns="0" bIns="0" rIns="0">
            <a:spAutoFit/>
          </a:bodyPr>
          <a:lstStyle/>
          <a:p>
            <a:pPr algn="ctr">
              <a:lnSpc>
                <a:spcPts val="7420"/>
              </a:lnSpc>
            </a:pPr>
            <a:r>
              <a:rPr lang="en-US" b="true" sz="5300">
                <a:solidFill>
                  <a:srgbClr val="000000"/>
                </a:solidFill>
                <a:latin typeface="Open Sans Bold"/>
                <a:ea typeface="Open Sans Bold"/>
                <a:cs typeface="Open Sans Bold"/>
                <a:sym typeface="Open Sans Bold"/>
              </a:rPr>
              <a:t>A</a:t>
            </a:r>
            <a:r>
              <a:rPr lang="en-US" b="true" sz="5300">
                <a:solidFill>
                  <a:srgbClr val="000000"/>
                </a:solidFill>
                <a:latin typeface="Open Sans Bold"/>
                <a:ea typeface="Open Sans Bold"/>
                <a:cs typeface="Open Sans Bold"/>
                <a:sym typeface="Open Sans Bold"/>
              </a:rPr>
              <a:t>NÁLISE BIOMECÂNICA E CLÍNICO-FUNCIONAL DO TRAUMA ORTOPÉDICO NA COLUNA LOMBAR: DIAGNÓSTICO PRECOCE E TERAPIAS AVANÇADAS</a:t>
            </a:r>
          </a:p>
        </p:txBody>
      </p:sp>
      <p:sp>
        <p:nvSpPr>
          <p:cNvPr name="TextBox 8" id="8"/>
          <p:cNvSpPr txBox="true"/>
          <p:nvPr/>
        </p:nvSpPr>
        <p:spPr>
          <a:xfrm rot="0">
            <a:off x="1326029" y="7207678"/>
            <a:ext cx="26128253" cy="1282300"/>
          </a:xfrm>
          <a:prstGeom prst="rect">
            <a:avLst/>
          </a:prstGeom>
        </p:spPr>
        <p:txBody>
          <a:bodyPr anchor="t" rtlCol="false" tIns="0" lIns="0" bIns="0" rIns="0">
            <a:spAutoFit/>
          </a:bodyPr>
          <a:lstStyle/>
          <a:p>
            <a:pPr algn="l">
              <a:lnSpc>
                <a:spcPts val="4619"/>
              </a:lnSpc>
            </a:pPr>
            <a:r>
              <a:rPr lang="en-US" sz="3299" b="true">
                <a:solidFill>
                  <a:srgbClr val="000000"/>
                </a:solidFill>
                <a:latin typeface="Open Sans Bold"/>
                <a:ea typeface="Open Sans Bold"/>
                <a:cs typeface="Open Sans Bold"/>
                <a:sym typeface="Open Sans Bold"/>
              </a:rPr>
              <a:t>Isadora Borges Pires (Autor Principal, Apresentador)</a:t>
            </a:r>
            <a:r>
              <a:rPr lang="en-US" sz="3299" b="true">
                <a:solidFill>
                  <a:srgbClr val="000000"/>
                </a:solidFill>
                <a:latin typeface="Open Sans Bold"/>
                <a:ea typeface="Open Sans Bold"/>
                <a:cs typeface="Open Sans Bold"/>
                <a:sym typeface="Open Sans Bold"/>
              </a:rPr>
              <a:t>1</a:t>
            </a:r>
            <a:r>
              <a:rPr lang="en-US" sz="3299">
                <a:solidFill>
                  <a:srgbClr val="000000"/>
                </a:solidFill>
                <a:latin typeface="Open Sans"/>
                <a:ea typeface="Open Sans"/>
                <a:cs typeface="Open Sans"/>
                <a:sym typeface="Open Sans"/>
              </a:rPr>
              <a:t>, Marielly Caroline Petrocilo</a:t>
            </a:r>
            <a:r>
              <a:rPr lang="en-US" sz="3299">
                <a:solidFill>
                  <a:srgbClr val="000000"/>
                </a:solidFill>
                <a:latin typeface="Open Sans"/>
                <a:ea typeface="Open Sans"/>
                <a:cs typeface="Open Sans"/>
                <a:sym typeface="Open Sans"/>
              </a:rPr>
              <a:t>2</a:t>
            </a:r>
            <a:r>
              <a:rPr lang="en-US" sz="3299">
                <a:solidFill>
                  <a:srgbClr val="000000"/>
                </a:solidFill>
                <a:latin typeface="Open Sans"/>
                <a:ea typeface="Open Sans"/>
                <a:cs typeface="Open Sans"/>
                <a:sym typeface="Open Sans"/>
              </a:rPr>
              <a:t>, Izaías Jácome Jales</a:t>
            </a:r>
            <a:r>
              <a:rPr lang="en-US" sz="3299">
                <a:solidFill>
                  <a:srgbClr val="000000"/>
                </a:solidFill>
                <a:latin typeface="Open Sans"/>
                <a:ea typeface="Open Sans"/>
                <a:cs typeface="Open Sans"/>
                <a:sym typeface="Open Sans"/>
              </a:rPr>
              <a:t>3</a:t>
            </a:r>
            <a:r>
              <a:rPr lang="en-US" sz="3299">
                <a:solidFill>
                  <a:srgbClr val="000000"/>
                </a:solidFill>
                <a:latin typeface="Open Sans"/>
                <a:ea typeface="Open Sans"/>
                <a:cs typeface="Open Sans"/>
                <a:sym typeface="Open Sans"/>
              </a:rPr>
              <a:t>, Lucas Guasca dos Santos</a:t>
            </a:r>
            <a:r>
              <a:rPr lang="en-US" sz="3299">
                <a:solidFill>
                  <a:srgbClr val="000000"/>
                </a:solidFill>
                <a:latin typeface="Open Sans"/>
                <a:ea typeface="Open Sans"/>
                <a:cs typeface="Open Sans"/>
                <a:sym typeface="Open Sans"/>
              </a:rPr>
              <a:t>4</a:t>
            </a:r>
            <a:r>
              <a:rPr lang="en-US" sz="3299">
                <a:solidFill>
                  <a:srgbClr val="000000"/>
                </a:solidFill>
                <a:latin typeface="Open Sans"/>
                <a:ea typeface="Open Sans"/>
                <a:cs typeface="Open Sans"/>
                <a:sym typeface="Open Sans"/>
              </a:rPr>
              <a:t>, Matheus De Oliveira Cardoso</a:t>
            </a:r>
            <a:r>
              <a:rPr lang="en-US" sz="3299">
                <a:solidFill>
                  <a:srgbClr val="000000"/>
                </a:solidFill>
                <a:latin typeface="Open Sans"/>
                <a:ea typeface="Open Sans"/>
                <a:cs typeface="Open Sans"/>
                <a:sym typeface="Open Sans"/>
              </a:rPr>
              <a:t>5</a:t>
            </a:r>
            <a:r>
              <a:rPr lang="en-US" sz="3299">
                <a:solidFill>
                  <a:srgbClr val="000000"/>
                </a:solidFill>
                <a:latin typeface="Open Sans"/>
                <a:ea typeface="Open Sans"/>
                <a:cs typeface="Open Sans"/>
                <a:sym typeface="Open Sans"/>
              </a:rPr>
              <a:t>, João Mário Moraes Jacob</a:t>
            </a:r>
            <a:r>
              <a:rPr lang="en-US" sz="3299">
                <a:solidFill>
                  <a:srgbClr val="000000"/>
                </a:solidFill>
                <a:latin typeface="Open Sans"/>
                <a:ea typeface="Open Sans"/>
                <a:cs typeface="Open Sans"/>
                <a:sym typeface="Open Sans"/>
              </a:rPr>
              <a:t>5</a:t>
            </a:r>
            <a:r>
              <a:rPr lang="en-US" sz="3299">
                <a:solidFill>
                  <a:srgbClr val="000000"/>
                </a:solidFill>
                <a:latin typeface="Open Sans"/>
                <a:ea typeface="Open Sans"/>
                <a:cs typeface="Open Sans"/>
                <a:sym typeface="Open Sans"/>
              </a:rPr>
              <a:t>, Pedro Nazir Jabur Maluf de Carvalho</a:t>
            </a:r>
            <a:r>
              <a:rPr lang="en-US" sz="3299">
                <a:solidFill>
                  <a:srgbClr val="000000"/>
                </a:solidFill>
                <a:latin typeface="Open Sans"/>
                <a:ea typeface="Open Sans"/>
                <a:cs typeface="Open Sans"/>
                <a:sym typeface="Open Sans"/>
              </a:rPr>
              <a:t>6</a:t>
            </a:r>
            <a:r>
              <a:rPr lang="en-US" sz="3299">
                <a:solidFill>
                  <a:srgbClr val="000000"/>
                </a:solidFill>
                <a:latin typeface="Open Sans"/>
                <a:ea typeface="Open Sans"/>
                <a:cs typeface="Open Sans"/>
                <a:sym typeface="Open Sans"/>
              </a:rPr>
              <a:t>, André Campana Otoni Vieira</a:t>
            </a:r>
            <a:r>
              <a:rPr lang="en-US" sz="3299">
                <a:solidFill>
                  <a:srgbClr val="000000"/>
                </a:solidFill>
                <a:latin typeface="Open Sans"/>
                <a:ea typeface="Open Sans"/>
                <a:cs typeface="Open Sans"/>
                <a:sym typeface="Open Sans"/>
              </a:rPr>
              <a:t>5</a:t>
            </a:r>
          </a:p>
        </p:txBody>
      </p:sp>
      <p:sp>
        <p:nvSpPr>
          <p:cNvPr name="TextBox 9" id="9"/>
          <p:cNvSpPr txBox="true"/>
          <p:nvPr/>
        </p:nvSpPr>
        <p:spPr>
          <a:xfrm rot="0">
            <a:off x="440427" y="8699568"/>
            <a:ext cx="27793112" cy="941242"/>
          </a:xfrm>
          <a:prstGeom prst="rect">
            <a:avLst/>
          </a:prstGeom>
        </p:spPr>
        <p:txBody>
          <a:bodyPr anchor="t" rtlCol="false" tIns="0" lIns="0" bIns="0" rIns="0">
            <a:spAutoFit/>
          </a:bodyPr>
          <a:lstStyle/>
          <a:p>
            <a:pPr algn="l">
              <a:lnSpc>
                <a:spcPts val="3779"/>
              </a:lnSpc>
            </a:pPr>
            <a:r>
              <a:rPr lang="en-US" sz="2699">
                <a:solidFill>
                  <a:srgbClr val="000000"/>
                </a:solidFill>
                <a:latin typeface="Open Sans"/>
                <a:ea typeface="Open Sans"/>
                <a:cs typeface="Open Sans"/>
                <a:sym typeface="Open Sans"/>
              </a:rPr>
              <a:t>1: Residência de Ortopedia e Traumatologia Hospital Municipal Professor Doutor Alípio Corrêa Netto; 2Faculdade Ceres (FACERES); 3Faculdade Maria Serrana; 4Faculdade Morgana Potric; 5Residência de Ortopedia e Traumatologia Hospital Estadual de Urgências Governador Otávio Lage de Siqueira Goiás; 6Médico pela Universidade de Brasilia.</a:t>
            </a:r>
          </a:p>
        </p:txBody>
      </p:sp>
      <p:sp>
        <p:nvSpPr>
          <p:cNvPr name="TextBox 10" id="10"/>
          <p:cNvSpPr txBox="true"/>
          <p:nvPr/>
        </p:nvSpPr>
        <p:spPr>
          <a:xfrm rot="0">
            <a:off x="3023835" y="10854172"/>
            <a:ext cx="608090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INTRODUÇÃO</a:t>
            </a:r>
          </a:p>
        </p:txBody>
      </p:sp>
      <p:sp>
        <p:nvSpPr>
          <p:cNvPr name="TextBox 11" id="11"/>
          <p:cNvSpPr txBox="true"/>
          <p:nvPr/>
        </p:nvSpPr>
        <p:spPr>
          <a:xfrm rot="0">
            <a:off x="509265" y="11914818"/>
            <a:ext cx="10794769" cy="4909452"/>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Trauma</a:t>
            </a:r>
            <a:r>
              <a:rPr lang="en-US" sz="3999">
                <a:solidFill>
                  <a:srgbClr val="000000"/>
                </a:solidFill>
                <a:latin typeface="Open Sans"/>
                <a:ea typeface="Open Sans"/>
                <a:cs typeface="Open Sans"/>
                <a:sym typeface="Open Sans"/>
              </a:rPr>
              <a:t>s ortopédicos na coluna lombar, como fraturas e lesões ligamentares, podem levar a dor crônica e disfunção, exigindo diagnóstico precoce e intervenções avançadas. A análise biomecânica e clínico-funcional é essencial para otimizar o manejo e prevenir sequelas.</a:t>
            </a:r>
          </a:p>
        </p:txBody>
      </p:sp>
      <p:sp>
        <p:nvSpPr>
          <p:cNvPr name="TextBox 12" id="12"/>
          <p:cNvSpPr txBox="true"/>
          <p:nvPr/>
        </p:nvSpPr>
        <p:spPr>
          <a:xfrm rot="0">
            <a:off x="4014845" y="16938591"/>
            <a:ext cx="430162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OBJETIVOS</a:t>
            </a:r>
          </a:p>
        </p:txBody>
      </p:sp>
      <p:sp>
        <p:nvSpPr>
          <p:cNvPr name="TextBox 13" id="13"/>
          <p:cNvSpPr txBox="true"/>
          <p:nvPr/>
        </p:nvSpPr>
        <p:spPr>
          <a:xfrm rot="0">
            <a:off x="666903" y="18370779"/>
            <a:ext cx="10689677" cy="3499493"/>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Av</a:t>
            </a:r>
            <a:r>
              <a:rPr lang="en-US" sz="3999">
                <a:solidFill>
                  <a:srgbClr val="000000"/>
                </a:solidFill>
                <a:latin typeface="Open Sans"/>
                <a:ea typeface="Open Sans"/>
                <a:cs typeface="Open Sans"/>
                <a:sym typeface="Open Sans"/>
              </a:rPr>
              <a:t>aliar estratégias de diagnóstico precoce e abordagens terapêuticas avançadas para traumas lombares. Identificar fatores biomecânicos e clínicos que influenciam os desfechos funcionais.</a:t>
            </a:r>
          </a:p>
        </p:txBody>
      </p:sp>
      <p:sp>
        <p:nvSpPr>
          <p:cNvPr name="TextBox 14" id="14"/>
          <p:cNvSpPr txBox="true"/>
          <p:nvPr/>
        </p:nvSpPr>
        <p:spPr>
          <a:xfrm rot="0">
            <a:off x="4295135" y="22163985"/>
            <a:ext cx="4021335"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MÉTODOS</a:t>
            </a:r>
          </a:p>
        </p:txBody>
      </p:sp>
      <p:sp>
        <p:nvSpPr>
          <p:cNvPr name="TextBox 15" id="15"/>
          <p:cNvSpPr txBox="true"/>
          <p:nvPr/>
        </p:nvSpPr>
        <p:spPr>
          <a:xfrm rot="0">
            <a:off x="666903" y="23224630"/>
            <a:ext cx="10794769" cy="5614431"/>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Re</a:t>
            </a:r>
            <a:r>
              <a:rPr lang="en-US" sz="3999">
                <a:solidFill>
                  <a:srgbClr val="000000"/>
                </a:solidFill>
                <a:latin typeface="Open Sans"/>
                <a:ea typeface="Open Sans"/>
                <a:cs typeface="Open Sans"/>
                <a:sym typeface="Open Sans"/>
              </a:rPr>
              <a:t>alizou-se uma revisão sistemática nas bases PubMed e Scopus, utilizando descritores como "orthopedic trauma", "lumbar spine", "biomechanical analysis" e "early diagnosis". Foram incluídos estudos publicados entre 2003 e 2024, como ensaios clínicos, revisões sistemáticas e estudos biomecânicos.</a:t>
            </a:r>
          </a:p>
        </p:txBody>
      </p:sp>
      <p:sp>
        <p:nvSpPr>
          <p:cNvPr name="TextBox 16" id="16"/>
          <p:cNvSpPr txBox="true"/>
          <p:nvPr/>
        </p:nvSpPr>
        <p:spPr>
          <a:xfrm rot="0">
            <a:off x="3812104" y="29012130"/>
            <a:ext cx="5800848"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RESULTADOS</a:t>
            </a:r>
          </a:p>
        </p:txBody>
      </p:sp>
      <p:sp>
        <p:nvSpPr>
          <p:cNvPr name="TextBox 17" id="17"/>
          <p:cNvSpPr txBox="true"/>
          <p:nvPr/>
        </p:nvSpPr>
        <p:spPr>
          <a:xfrm rot="0">
            <a:off x="666903" y="29941676"/>
            <a:ext cx="10794769" cy="9844308"/>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 Foram an</a:t>
            </a:r>
            <a:r>
              <a:rPr lang="en-US" sz="3999">
                <a:solidFill>
                  <a:srgbClr val="000000"/>
                </a:solidFill>
                <a:latin typeface="Open Sans"/>
                <a:ea typeface="Open Sans"/>
                <a:cs typeface="Open Sans"/>
                <a:sym typeface="Open Sans"/>
              </a:rPr>
              <a:t>alisados 9 estudos únicos (após exclusão de duplicatas), totalizando 1.674 pacientes. O diagnóstico precoce combinou ressonância magnética e tomografia computadorizada, com sensibilidade de 85-95% para fraturas lombares. Análises biomecânicas identificaram instabilidade em 60% dos casos com lesões ligamentares. Terapias minimamente invasivas, como vertebroplastia e fusão percutânea, mostraram recuperação funcional em 70-80% dos pacientes. Reabilitação personalizada melhorou os escores de funcionalidade (Oswestry) em 65% dos casos.</a:t>
            </a:r>
          </a:p>
        </p:txBody>
      </p:sp>
      <p:sp>
        <p:nvSpPr>
          <p:cNvPr name="TextBox 18" id="18"/>
          <p:cNvSpPr txBox="true"/>
          <p:nvPr/>
        </p:nvSpPr>
        <p:spPr>
          <a:xfrm rot="0">
            <a:off x="20108967" y="11063760"/>
            <a:ext cx="4713333"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IMAGENS</a:t>
            </a:r>
          </a:p>
        </p:txBody>
      </p:sp>
      <p:sp>
        <p:nvSpPr>
          <p:cNvPr name="TextBox 19" id="19"/>
          <p:cNvSpPr txBox="true"/>
          <p:nvPr/>
        </p:nvSpPr>
        <p:spPr>
          <a:xfrm rot="0">
            <a:off x="19449299" y="26890737"/>
            <a:ext cx="5926132" cy="927270"/>
          </a:xfrm>
          <a:prstGeom prst="rect">
            <a:avLst/>
          </a:prstGeom>
        </p:spPr>
        <p:txBody>
          <a:bodyPr anchor="t" rtlCol="false" tIns="0" lIns="0" bIns="0" rIns="0">
            <a:spAutoFit/>
          </a:bodyPr>
          <a:lstStyle/>
          <a:p>
            <a:pPr algn="ctr">
              <a:lnSpc>
                <a:spcPts val="7699"/>
              </a:lnSpc>
            </a:pPr>
            <a:r>
              <a:rPr lang="en-US" sz="5500" b="true">
                <a:solidFill>
                  <a:srgbClr val="000000"/>
                </a:solidFill>
                <a:latin typeface="Open Sans Bold"/>
                <a:ea typeface="Open Sans Bold"/>
                <a:cs typeface="Open Sans Bold"/>
                <a:sym typeface="Open Sans Bold"/>
              </a:rPr>
              <a:t> CONCLUSÃO</a:t>
            </a:r>
          </a:p>
        </p:txBody>
      </p:sp>
      <p:sp>
        <p:nvSpPr>
          <p:cNvPr name="TextBox 20" id="20"/>
          <p:cNvSpPr txBox="true"/>
          <p:nvPr/>
        </p:nvSpPr>
        <p:spPr>
          <a:xfrm rot="0">
            <a:off x="16733734" y="28322925"/>
            <a:ext cx="10794769" cy="6319411"/>
          </a:xfrm>
          <a:prstGeom prst="rect">
            <a:avLst/>
          </a:prstGeom>
        </p:spPr>
        <p:txBody>
          <a:bodyPr anchor="t" rtlCol="false" tIns="0" lIns="0" bIns="0" rIns="0">
            <a:spAutoFit/>
          </a:bodyPr>
          <a:lstStyle/>
          <a:p>
            <a:pPr algn="just">
              <a:lnSpc>
                <a:spcPts val="5599"/>
              </a:lnSpc>
            </a:pPr>
            <a:r>
              <a:rPr lang="en-US" sz="3999">
                <a:solidFill>
                  <a:srgbClr val="000000"/>
                </a:solidFill>
                <a:latin typeface="Open Sans"/>
                <a:ea typeface="Open Sans"/>
                <a:cs typeface="Open Sans"/>
                <a:sym typeface="Open Sans"/>
              </a:rPr>
              <a:t> </a:t>
            </a:r>
            <a:r>
              <a:rPr lang="en-US" sz="3999">
                <a:solidFill>
                  <a:srgbClr val="000000"/>
                </a:solidFill>
                <a:latin typeface="Open Sans"/>
                <a:ea typeface="Open Sans"/>
                <a:cs typeface="Open Sans"/>
                <a:sym typeface="Open Sans"/>
              </a:rPr>
              <a:t>diagnóstico precoce, apoiado por exames de imagem e análise biomecânica, é crucial para o manejo eficaz de traumas lombares. Terapias minimamente invasivas e reabilitação funcional são promissoras, mas a heterogeneidade dos protocolos limita comparações. Conclui-se que a intervenção precoce melhora a funcionalidade, mas deve ser adaptada à gravidade do trauma.</a:t>
            </a:r>
          </a:p>
        </p:txBody>
      </p:sp>
    </p:spTree>
  </p:cSld>
  <p:clrMapOvr>
    <a:masterClrMapping/>
  </p:clrMapOvr>
</p:sld>
</file>

<file path=docProps/app.xml><?xml version="1.0" encoding="utf-8"?>
<Properties xmlns="http://schemas.openxmlformats.org/officeDocument/2006/extended-properties" xmlns:vt="http://schemas.openxmlformats.org/officeDocument/2006/docPropsVTypes">
  <Template>Office Theme</Template>
  <TotalTime>135</TotalTime>
  <Words>489</Words>
  <Application>Microsoft Office PowerPoint</Application>
  <PresentationFormat>Personalizar</PresentationFormat>
  <Paragraphs>24</Paragraphs>
  <Slides>1</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vt:i4>
      </vt:variant>
    </vt:vector>
  </HeadingPairs>
  <TitlesOfParts>
    <vt:vector size="7" baseType="lpstr">
      <vt:lpstr>Aptos</vt:lpstr>
      <vt:lpstr>Aptos Display</vt:lpstr>
      <vt:lpstr>Arial</vt:lpstr>
      <vt:lpstr>Calibri</vt:lpstr>
      <vt:lpstr>Open Sans</vt:lpstr>
      <vt:lpstr>Tema do Office</vt:lpstr>
      <vt:lpstr>Apresentação do PowerPoint</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Apresentação do PowerPoint</dc:title>
  <dc:creator>Selma Demétrio</dc:creator>
  <lastModifiedBy>Victor Marccel</lastModifiedBy>
  <revision>8</revision>
  <dcterms:created xsi:type="dcterms:W3CDTF">2025-03-17T16:47:21.0000000Z</dcterms:created>
  <dcterms:modified xsi:type="dcterms:W3CDTF">2025-05-15T15:13:02.7310000Z</dcterms:modified>
</coreProperties>
</file>