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emf" ContentType="image/x-emf"/>
  <Default Extension="jpg" ContentType="image/jpeg"/>
  <Default Extension="bin" ContentType="application/vnd.openxmlformats-officedocument.oleObject"/>
  <Default Extension="vml" ContentType="application/vnd.openxmlformats-officedocument.vmlDrawing"/>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16.xml" ContentType="application/vnd.openxmlformats-officedocument.presentationml.slideLayout+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27.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34.xml" ContentType="application/vnd.openxmlformats-officedocument.presentationml.slideLayout+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Slides/notesSlide3.xml" ContentType="application/vnd.openxmlformats-officedocument.presentationml.notesSlide+xml"/>
  <Override PartName="/ppt/slideMasters/slideMaster5.xml" ContentType="application/vnd.openxmlformats-officedocument.presentationml.slideMaster+xml"/>
  <Override PartName="/ppt/slideMasters/theme/theme6.xml" ContentType="application/vnd.openxmlformats-officedocument.theme+xml"/>
  <Override PartName="/ppt/slideLayouts/slideLayout49.xml" ContentType="application/vnd.openxmlformats-officedocument.presentationml.slideLayout+xml"/>
  <Override PartName="/ppt/slides/slide1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62a3d5fb5b0a4df9" /><Relationship Type="http://schemas.openxmlformats.org/package/2006/relationships/metadata/core-properties" Target="/docProps/core.xml" Id="Ref2c71f325484efd" /><Relationship Type="http://schemas.openxmlformats.org/officeDocument/2006/relationships/extended-properties" Target="/docProps/app.xml" Id="Ra63432b61da84511"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c3aaa9e1539d42db"/>
    <p:sldMasterId id="2147483660" r:id="R1eabdfc3567c45be"/>
    <p:sldMasterId id="2147483672" r:id="Rdbd3d232bab84632"/>
    <p:sldMasterId id="2147483684" r:id="R7805e9aa68d042a6"/>
    <p:sldMasterId id="2147483696" r:id="R7fa03a1043b840e1"/>
  </p:sldMasterIdLst>
  <p:notesMasterIdLst>
    <p:notesMasterId r:id="R580c428eeb104823"/>
  </p:notesMasterIdLst>
  <p:sldIdLst>
    <p:sldId id="256" r:id="R65675a47abf845da"/>
    <p:sldId id="257" r:id="R8907ca44c21349d3"/>
    <p:sldId id="258" r:id="R2b70f824eb944445"/>
    <p:sldId id="259" r:id="Rfce3902ee07947a0"/>
    <p:sldId id="260" r:id="Re369d002de694aea"/>
    <p:sldId id="261" r:id="R4e48cce9163e4eb0"/>
    <p:sldId id="262" r:id="R329d1bf61429471f"/>
    <p:sldId id="263" r:id="Re380436d59d142a9"/>
    <p:sldId id="264" r:id="R9bf417e951ec4458"/>
    <p:sldId id="265" r:id="R4a297bf8146d4ec4"/>
    <p:sldId id="266" r:id="Rfae0d0a5eca742dc"/>
    <p:sldId id="267" r:id="R6ead407a469f4983"/>
  </p:sldIdLst>
  <p:sldSz cx="28800425"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6197" autoAdjust="0"/>
  </p:normalViewPr>
  <p:slideViewPr>
    <p:cSldViewPr snapToGrid="0">
      <p:cViewPr>
        <p:scale>
          <a:sx n="46" d="100"/>
          <a:sy n="46" d="100"/>
        </p:scale>
        <p:origin x="624" y="-7152"/>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580c428eeb104823" /><Relationship Type="http://schemas.openxmlformats.org/officeDocument/2006/relationships/presProps" Target="/ppt/presProps.xml" Id="R5c7bd2e5ec6b422a" /><Relationship Type="http://schemas.openxmlformats.org/officeDocument/2006/relationships/viewProps" Target="/ppt/viewProps.xml" Id="Rf1810b04bc9f427c" /><Relationship Type="http://schemas.openxmlformats.org/officeDocument/2006/relationships/slideMaster" Target="/ppt/slideMasters/slideMaster1.xml" Id="Rc3aaa9e1539d42db" /><Relationship Type="http://schemas.openxmlformats.org/officeDocument/2006/relationships/theme" Target="/ppt/slideMasters/theme/theme2.xml" Id="R6506b9bff4e44b78" /><Relationship Type="http://schemas.openxmlformats.org/officeDocument/2006/relationships/slideMaster" Target="/ppt/slideMasters/slideMaster2.xml" Id="R1eabdfc3567c45be" /><Relationship Type="http://schemas.openxmlformats.org/officeDocument/2006/relationships/slideMaster" Target="/ppt/slideMasters/slideMaster3.xml" Id="Rdbd3d232bab84632" /><Relationship Type="http://schemas.openxmlformats.org/officeDocument/2006/relationships/slideMaster" Target="/ppt/slideMasters/slideMaster4.xml" Id="R7805e9aa68d042a6" /><Relationship Type="http://schemas.openxmlformats.org/officeDocument/2006/relationships/slide" Target="/ppt/slides/slide1.xml" Id="R65675a47abf845da" /><Relationship Type="http://schemas.openxmlformats.org/officeDocument/2006/relationships/slide" Target="/ppt/slides/slide2.xml" Id="R8907ca44c21349d3" /><Relationship Type="http://schemas.openxmlformats.org/officeDocument/2006/relationships/slide" Target="/ppt/slides/slide3.xml" Id="R2b70f824eb944445" /><Relationship Type="http://schemas.openxmlformats.org/officeDocument/2006/relationships/slide" Target="/ppt/slides/slide4.xml" Id="Rfce3902ee07947a0" /><Relationship Type="http://schemas.openxmlformats.org/officeDocument/2006/relationships/slide" Target="/ppt/slides/slide5.xml" Id="Re369d002de694aea" /><Relationship Type="http://schemas.openxmlformats.org/officeDocument/2006/relationships/slide" Target="/ppt/slides/slide6.xml" Id="R4e48cce9163e4eb0" /><Relationship Type="http://schemas.openxmlformats.org/officeDocument/2006/relationships/slide" Target="/ppt/slides/slide7.xml" Id="R329d1bf61429471f" /><Relationship Type="http://schemas.openxmlformats.org/officeDocument/2006/relationships/slide" Target="/ppt/slides/slide8.xml" Id="Re380436d59d142a9" /><Relationship Type="http://schemas.openxmlformats.org/officeDocument/2006/relationships/slide" Target="/ppt/slides/slide9.xml" Id="R9bf417e951ec4458" /><Relationship Type="http://schemas.openxmlformats.org/officeDocument/2006/relationships/slide" Target="/ppt/slides/slide10.xml" Id="R4a297bf8146d4ec4" /><Relationship Type="http://schemas.openxmlformats.org/officeDocument/2006/relationships/slide" Target="/ppt/slides/slide11.xml" Id="Rfae0d0a5eca742dc" /><Relationship Type="http://schemas.openxmlformats.org/officeDocument/2006/relationships/slideMaster" Target="/ppt/slideMasters/slideMaster5.xml" Id="R7fa03a1043b840e1" /><Relationship Type="http://schemas.openxmlformats.org/officeDocument/2006/relationships/slide" Target="/ppt/slides/slide12.xml" Id="R6ead407a469f4983" /></Relationships>
</file>

<file path=ppt/drawings/_rels/vmldrawing.vml.rels>&#65279;<?xml version="1.0" encoding="utf-8"?><Relationships xmlns="http://schemas.openxmlformats.org/package/2006/relationships"><Relationship Type="http://schemas.openxmlformats.org/officeDocument/2006/relationships/image" Target="/ppt/media/image3.emf" Id="R111d0b817ad749f9" /></Relationships>
</file>

<file path=ppt/notesMasters/_rels/notesMaster1.xml.rels>&#65279;<?xml version="1.0" encoding="utf-8"?><Relationships xmlns="http://schemas.openxmlformats.org/package/2006/relationships"><Relationship Type="http://schemas.openxmlformats.org/officeDocument/2006/relationships/theme" Target="/ppt/notesMasters/theme/theme1.xml" Id="R6a0b04a1dda943a9"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7D664-6553-43EF-BA48-75CA45D5E6C0}" type="datetimeFigureOut">
              <a:rPr lang="pt-BR"/>
              <a:t>09/05/2025</a:t>
            </a:fld>
            <a:endParaRPr lang="pt-BR"/>
          </a:p>
        </p:txBody>
      </p:sp>
      <p:sp>
        <p:nvSpPr>
          <p:cNvPr id="4" name="Espaço Reservado para Imagem de Slide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D7C5C-4BB2-4809-AD7E-69524BD6B111}" type="slidenum">
              <a:rPr lang="pt-BR"/>
              <a:t>‹nº›</a:t>
            </a:fld>
            <a:endParaRPr lang="pt-BR"/>
          </a:p>
        </p:txBody>
      </p:sp>
    </p:spTree>
    <p:extLst>
      <p:ext uri="{BB962C8B-B14F-4D97-AF65-F5344CB8AC3E}">
        <p14:creationId xmlns:p14="http://schemas.microsoft.com/office/powerpoint/2010/main" val="389015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notesSlides/_rels/notesSlide1.xml.rels>&#65279;<?xml version="1.0" encoding="utf-8"?><Relationships xmlns="http://schemas.openxmlformats.org/package/2006/relationships"><Relationship Type="http://schemas.openxmlformats.org/officeDocument/2006/relationships/slide" Target="/ppt/slides/slide1.xml" Id="Ra227711b3c8646b9" /><Relationship Type="http://schemas.openxmlformats.org/officeDocument/2006/relationships/notesMaster" Target="/ppt/notesMasters/notesMaster1.xml" Id="R8aded041fc8c46bb" /></Relationships>
</file>

<file path=ppt/notesSlides/_rels/notesSlide2.xml.rels>&#65279;<?xml version="1.0" encoding="utf-8"?><Relationships xmlns="http://schemas.openxmlformats.org/package/2006/relationships"><Relationship Type="http://schemas.openxmlformats.org/officeDocument/2006/relationships/slide" Target="/ppt/slides/slide3.xml" Id="R2f512b039bb54ece" /><Relationship Type="http://schemas.openxmlformats.org/officeDocument/2006/relationships/notesMaster" Target="/ppt/notesMasters/notesMaster1.xml" Id="R0ba58b6822534b07" /></Relationships>
</file>

<file path=ppt/notesSlides/_rels/notesSlide3.xml.rels>&#65279;<?xml version="1.0" encoding="utf-8"?><Relationships xmlns="http://schemas.openxmlformats.org/package/2006/relationships"><Relationship Type="http://schemas.openxmlformats.org/officeDocument/2006/relationships/slide" Target="/ppt/slides/slide11.xml" Id="R5f32ac0f088046bb" /><Relationship Type="http://schemas.openxmlformats.org/officeDocument/2006/relationships/notesMaster" Target="/ppt/notesMasters/notesMaster1.xml" Id="R5a56b2ba11364dad" /></Relationships>
</file>

<file path=ppt/notesSlides/_rels/notesSlide4.xml.rels>&#65279;<?xml version="1.0" encoding="utf-8"?><Relationships xmlns="http://schemas.openxmlformats.org/package/2006/relationships"><Relationship Type="http://schemas.openxmlformats.org/officeDocument/2006/relationships/slide" Target="/ppt/slides/slide12.xml" Id="R830c12c17f214889" /><Relationship Type="http://schemas.openxmlformats.org/officeDocument/2006/relationships/notesMaster" Target="/ppt/notesMasters/notesMaster1.xml" Id="R0f34fe9d352f4cb0"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RESULTADOS : O estudo avaliou 20 pacientes com fratura de </a:t>
            </a:r>
            <a:r>
              <a:rPr lang="pt-BR" dirty="0" err="1"/>
              <a:t>olécrano</a:t>
            </a:r>
            <a:r>
              <a:rPr lang="pt-BR" dirty="0"/>
              <a:t> tratados cirurgicamente, sendo 7 com dupla placa e 13 com placa única. A média de idade foi 45 anos, com predominância de mulheres . O seguimento médio foi de 36 meses, com boa consolidação óssea em todos os casos. Os escores funcionais foram positivos, com média no DASH de 6,85, dor média de 1,3 e alta satisfação . A análise estatística mostrou que não houve associação significativa entre o tipo de placa e a irritação relatada . Também não houve diferença significativa entre os grupos quanto à idade, função ou dor, com tamanhos de efeito pequenos, indicando impacto clínico mínimo. Assim, os dois métodos cirúrgicos mostraram resultados semelhantes em termos de eficácia e desconforto relatado.</a:t>
            </a:r>
          </a:p>
        </p:txBody>
      </p:sp>
      <p:sp>
        <p:nvSpPr>
          <p:cNvPr id="4" name="Espaço Reservado para Número de Slide 3"/>
          <p:cNvSpPr>
            <a:spLocks noGrp="1"/>
          </p:cNvSpPr>
          <p:nvPr>
            <p:ph type="sldNum" sz="quarter" idx="5"/>
          </p:nvPr>
        </p:nvSpPr>
        <p:spPr/>
        <p:txBody>
          <a:bodyPr/>
          <a:lstStyle/>
          <a:p>
            <a:fld id="{95BD7C5C-4BB2-4809-AD7E-69524BD6B111}" type="slidenum">
              <a:rPr lang="pt-BR"/>
              <a:t>1</a:t>
            </a:fld>
            <a:endParaRPr lang="pt-BR"/>
          </a:p>
        </p:txBody>
      </p:sp>
    </p:spTree>
    <p:extLst>
      <p:ext uri="{BB962C8B-B14F-4D97-AF65-F5344CB8AC3E}">
        <p14:creationId xmlns:p14="http://schemas.microsoft.com/office/powerpoint/2010/main" val="1586047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0DF83312-5147-4DE7-BBF1-2536A0FD8FCB}" type="slidenum">
              <a:rPr lang="pt-BR"/>
              <a:t>1</a:t>
            </a:fld>
            <a:endParaRPr lang="pt-BR"/>
          </a:p>
        </p:txBody>
      </p:sp>
    </p:spTree>
    <p:extLst>
      <p:ext uri="{BB962C8B-B14F-4D97-AF65-F5344CB8AC3E}">
        <p14:creationId xmlns:p14="http://schemas.microsoft.com/office/powerpoint/2010/main" val="198250499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3349836-7380-4D32-AB0A-6C328F49EC37}" type="slidenum">
              <a:rPr lang="pt-BR"/>
              <a:t>1</a:t>
            </a:fld>
            <a:endParaRPr lang="pt-BR"/>
          </a:p>
        </p:txBody>
      </p:sp>
    </p:spTree>
    <p:extLst>
      <p:ext uri="{BB962C8B-B14F-4D97-AF65-F5344CB8AC3E}">
        <p14:creationId xmlns:p14="http://schemas.microsoft.com/office/powerpoint/2010/main" val="101995270"/>
      </p:ext>
    </p:extLst>
  </p:cSld>
  <p:clrMapOvr>
    <a:masterClrMapping/>
  </p:clrMapOvr>
</p:notes>
</file>

<file path=ppt/slideLayouts/_rels/slideLayout10.xml.rels>&#65279;<?xml version="1.0" encoding="utf-8"?><Relationships xmlns="http://schemas.openxmlformats.org/package/2006/relationships"><Relationship Type="http://schemas.openxmlformats.org/officeDocument/2006/relationships/slideMaster" Target="/ppt/slideMasters/slideMaster1.xml" Id="R3d594acfe2344af1"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2.xml" Id="R58cab5838d4e4f1b" /></Relationships>
</file>

<file path=ppt/slideLayouts/_rels/slideLayout27.xml.rels>&#65279;<?xml version="1.0" encoding="utf-8"?><Relationships xmlns="http://schemas.openxmlformats.org/package/2006/relationships"><Relationship Type="http://schemas.openxmlformats.org/officeDocument/2006/relationships/slideMaster" Target="/ppt/slideMasters/slideMaster3.xml" Id="Rbb796a4dc72e4735" /></Relationships>
</file>

<file path=ppt/slideLayouts/_rels/slideLayout34.xml.rels>&#65279;<?xml version="1.0" encoding="utf-8"?><Relationships xmlns="http://schemas.openxmlformats.org/package/2006/relationships"><Relationship Type="http://schemas.openxmlformats.org/officeDocument/2006/relationships/slideMaster" Target="/ppt/slideMasters/slideMaster4.xml" Id="R6650901c93584610" /></Relationships>
</file>

<file path=ppt/slideLayouts/_rels/slideLayout49.xml.rels>&#65279;<?xml version="1.0" encoding="utf-8"?><Relationships xmlns="http://schemas.openxmlformats.org/package/2006/relationships"><Relationship Type="http://schemas.openxmlformats.org/officeDocument/2006/relationships/slideMaster" Target="/ppt/slideMasters/slideMaster5.xml" Id="Rbc16ca88209f4c3f"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e7175f409c9d47cb" /></Relationships>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980029" y="11500170"/>
            <a:ext cx="12240181"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14580215" y="11500170"/>
            <a:ext cx="12240181"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18A81EF6-97D0-4AA5-BE18-2776E37B943D}" type="datetimeFigureOut">
              <a:rPr lang="pt-BR"/>
              <a:t>09/05/2025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118728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12/05/2025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10/05/2025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2160032" y="7070108"/>
            <a:ext cx="24480361" cy="1504022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8898"/>
              <a:buFont typeface="Play"/>
              <a:buNone/>
              <a:defRPr sz="188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3600053" y="22690338"/>
            <a:ext cx="21600319" cy="1043015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p:txBody>
      </p:sp>
      <p:sp>
        <p:nvSpPr>
          <p:cNvPr id="14" name="Google Shape;14;p2"/>
          <p:cNvSpPr txBox="1"/>
          <p:nvPr>
            <p:ph idx="10" type="dt"/>
          </p:nvPr>
        </p:nvSpPr>
        <p:spPr>
          <a:xfrm>
            <a:off x="1980029" y="40040601"/>
            <a:ext cx="6480096" cy="230003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9540141" y="40040601"/>
            <a:ext cx="9720143" cy="230003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20340300" y="40040601"/>
            <a:ext cx="6480096" cy="230003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05/05/2025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09/05/2025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2.xml" Id="Re4ff08aa436e4d7e" /><Relationship Type="http://schemas.openxmlformats.org/officeDocument/2006/relationships/slideLayout" Target="/ppt/slideLayouts/slideLayout5.xml" Id="R1832d276e4b4413f" /><Relationship Type="http://schemas.openxmlformats.org/officeDocument/2006/relationships/slideLayout" Target="/ppt/slideLayouts/slideLayout10.xml" Id="R331b0fbc7d4a4c36"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3.xml" Id="Rf1848fe1014b41b3" /><Relationship Type="http://schemas.openxmlformats.org/officeDocument/2006/relationships/slideLayout" Target="/ppt/slideLayouts/slideLayout16.xml" Id="R889dcdb86afc4945"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4.xml" Id="Rab0cb7c0342d4d92" /><Relationship Type="http://schemas.openxmlformats.org/officeDocument/2006/relationships/slideLayout" Target="/ppt/slideLayouts/slideLayout27.xml" Id="Rcaa6641acb8447bf"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5.xml" Id="R8c0f4f7f8d654a14" /><Relationship Type="http://schemas.openxmlformats.org/officeDocument/2006/relationships/slideLayout" Target="/ppt/slideLayouts/slideLayout34.xml" Id="R403cd82e849f4a1f"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6.xml" Id="Rd436080f02f24aae" /><Relationship Type="http://schemas.openxmlformats.org/officeDocument/2006/relationships/slideLayout" Target="/ppt/slideLayouts/slideLayout49.xml" Id="R6e805766efcd4abf" /></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09/05/2025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53" r:id="R1832d276e4b4413f"/>
    <p:sldLayoutId id="2147483658" r:id="R331b0fbc7d4a4c36"/>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12/05/2025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65" r:id="R889dcdb86afc4945"/>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10/05/2025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77" r:id="Rcaa6641acb8447bf"/>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p:txBody>
      </p:sp>
      <p:sp>
        <p:nvSpPr>
          <p:cNvPr id="8" name="Google Shape;8;p1"/>
          <p:cNvSpPr txBox="1"/>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p:txBody>
      </p:sp>
      <p:sp>
        <p:nvSpPr>
          <p:cNvPr id="9" name="Google Shape;9;p1"/>
          <p:cNvSpPr txBox="1"/>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p:txBody>
      </p:sp>
      <p:sp>
        <p:nvSpPr>
          <p:cNvPr id="10" name="Google Shape;10;p1"/>
          <p:cNvSpPr txBox="1"/>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780" b="0" i="0" u="none" strike="noStrike" cap="none">
                <a:solidFill>
                  <a:srgbClr val="757575"/>
                </a:solidFill>
                <a:latin typeface="Arial"/>
                <a:ea typeface="Arial"/>
                <a:cs typeface="Arial"/>
                <a:sym typeface="Arial"/>
              </a:defRPr>
            </a:lvl1pPr>
            <a:lvl2pPr marL="0" marR="0" lvl="1" indent="0" algn="r" rtl="0">
              <a:spcBef>
                <a:spcPts val="0"/>
              </a:spcBef>
              <a:buNone/>
              <a:defRPr sz="3780" b="0" i="0" u="none" strike="noStrike" cap="none">
                <a:solidFill>
                  <a:srgbClr val="757575"/>
                </a:solidFill>
                <a:latin typeface="Arial"/>
                <a:ea typeface="Arial"/>
                <a:cs typeface="Arial"/>
                <a:sym typeface="Arial"/>
              </a:defRPr>
            </a:lvl2pPr>
            <a:lvl3pPr marL="0" marR="0" lvl="2" indent="0" algn="r" rtl="0">
              <a:spcBef>
                <a:spcPts val="0"/>
              </a:spcBef>
              <a:buNone/>
              <a:defRPr sz="3780" b="0" i="0" u="none" strike="noStrike" cap="none">
                <a:solidFill>
                  <a:srgbClr val="757575"/>
                </a:solidFill>
                <a:latin typeface="Arial"/>
                <a:ea typeface="Arial"/>
                <a:cs typeface="Arial"/>
                <a:sym typeface="Arial"/>
              </a:defRPr>
            </a:lvl3pPr>
            <a:lvl4pPr marL="0" marR="0" lvl="3" indent="0" algn="r" rtl="0">
              <a:spcBef>
                <a:spcPts val="0"/>
              </a:spcBef>
              <a:buNone/>
              <a:defRPr sz="3780" b="0" i="0" u="none" strike="noStrike" cap="none">
                <a:solidFill>
                  <a:srgbClr val="757575"/>
                </a:solidFill>
                <a:latin typeface="Arial"/>
                <a:ea typeface="Arial"/>
                <a:cs typeface="Arial"/>
                <a:sym typeface="Arial"/>
              </a:defRPr>
            </a:lvl4pPr>
            <a:lvl5pPr marL="0" marR="0" lvl="4" indent="0" algn="r" rtl="0">
              <a:spcBef>
                <a:spcPts val="0"/>
              </a:spcBef>
              <a:buNone/>
              <a:defRPr sz="3780" b="0" i="0" u="none" strike="noStrike" cap="none">
                <a:solidFill>
                  <a:srgbClr val="757575"/>
                </a:solidFill>
                <a:latin typeface="Arial"/>
                <a:ea typeface="Arial"/>
                <a:cs typeface="Arial"/>
                <a:sym typeface="Arial"/>
              </a:defRPr>
            </a:lvl5pPr>
            <a:lvl6pPr marL="0" marR="0" lvl="5" indent="0" algn="r" rtl="0">
              <a:spcBef>
                <a:spcPts val="0"/>
              </a:spcBef>
              <a:buNone/>
              <a:defRPr sz="3780" b="0" i="0" u="none" strike="noStrike" cap="none">
                <a:solidFill>
                  <a:srgbClr val="757575"/>
                </a:solidFill>
                <a:latin typeface="Arial"/>
                <a:ea typeface="Arial"/>
                <a:cs typeface="Arial"/>
                <a:sym typeface="Arial"/>
              </a:defRPr>
            </a:lvl6pPr>
            <a:lvl7pPr marL="0" marR="0" lvl="6" indent="0" algn="r" rtl="0">
              <a:spcBef>
                <a:spcPts val="0"/>
              </a:spcBef>
              <a:buNone/>
              <a:defRPr sz="3780" b="0" i="0" u="none" strike="noStrike" cap="none">
                <a:solidFill>
                  <a:srgbClr val="757575"/>
                </a:solidFill>
                <a:latin typeface="Arial"/>
                <a:ea typeface="Arial"/>
                <a:cs typeface="Arial"/>
                <a:sym typeface="Arial"/>
              </a:defRPr>
            </a:lvl7pPr>
            <a:lvl8pPr marL="0" marR="0" lvl="7" indent="0" algn="r" rtl="0">
              <a:spcBef>
                <a:spcPts val="0"/>
              </a:spcBef>
              <a:buNone/>
              <a:defRPr sz="3780" b="0" i="0" u="none" strike="noStrike" cap="none">
                <a:solidFill>
                  <a:srgbClr val="757575"/>
                </a:solidFill>
                <a:latin typeface="Arial"/>
                <a:ea typeface="Arial"/>
                <a:cs typeface="Arial"/>
                <a:sym typeface="Arial"/>
              </a:defRPr>
            </a:lvl8pPr>
            <a:lvl9pPr marL="0" marR="0" lvl="8" indent="0" algn="r" rtl="0">
              <a:spcBef>
                <a:spcPts val="0"/>
              </a:spcBef>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85" r:id="R403cd82e849f4a1f"/>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05/05/2025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01" r:id="R6e805766efcd4abf"/>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theme/theme2.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3.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4.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5.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6.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s/_rels/slide1.xml.rels>&#65279;<?xml version="1.0" encoding="utf-8"?><Relationships xmlns="http://schemas.openxmlformats.org/package/2006/relationships"><Relationship Type="http://schemas.openxmlformats.org/officeDocument/2006/relationships/image" Target="/ppt/media/image.png" Id="R3d681f0154094802" /><Relationship Type="http://schemas.openxmlformats.org/officeDocument/2006/relationships/image" Target="/ppt/media/image2.png" Id="R5723fd7316c744c6" /><Relationship Type="http://schemas.openxmlformats.org/officeDocument/2006/relationships/image" Target="/ppt/media/image3.png" Id="R6fb548252f164277" /><Relationship Type="http://schemas.openxmlformats.org/officeDocument/2006/relationships/image" Target="/ppt/media/image4.png" Id="Rcd2347a830514428" /><Relationship Type="http://schemas.openxmlformats.org/officeDocument/2006/relationships/image" Target="/ppt/media/image5.png" Id="R9900986f76ed4eea" /><Relationship Type="http://schemas.openxmlformats.org/officeDocument/2006/relationships/image" Target="/ppt/media/image6.png" Id="R5319a8f3e8f549af" /><Relationship Type="http://schemas.openxmlformats.org/officeDocument/2006/relationships/notesSlide" Target="/ppt/notesSlides/notesSlide1.xml" Id="Rf20e9f495e7b4f32" /><Relationship Type="http://schemas.openxmlformats.org/officeDocument/2006/relationships/slideLayout" Target="/ppt/slideLayouts/slideLayout5.xml" Id="Re3a4e4ceec964401" /></Relationships>
</file>

<file path=ppt/slides/_rels/slide10.xml.rels>&#65279;<?xml version="1.0" encoding="utf-8"?><Relationships xmlns="http://schemas.openxmlformats.org/package/2006/relationships"><Relationship Type="http://schemas.openxmlformats.org/officeDocument/2006/relationships/image" Target="/ppt/media/image.png" Id="Rdd47d2ebb0aa42cd" /><Relationship Type="http://schemas.openxmlformats.org/officeDocument/2006/relationships/image" Target="/ppt/media/image2.png" Id="Rce3b6da6a2534be8" /><Relationship Type="http://schemas.openxmlformats.org/officeDocument/2006/relationships/image" Target="/ppt/media/image11.jpg" Id="Rf0be7143dd794bb5" /><Relationship Type="http://schemas.openxmlformats.org/officeDocument/2006/relationships/image" Target="/ppt/media/image12.jpg" Id="R346eeca38ef14b88" /><Relationship Type="http://schemas.openxmlformats.org/officeDocument/2006/relationships/image" Target="/ppt/media/image13.jpg" Id="Rf6fee6e4189c4640" /><Relationship Type="http://schemas.openxmlformats.org/officeDocument/2006/relationships/slideLayout" Target="/ppt/slideLayouts/slideLayout5.xml" Id="R9c1186b7163940d1" /></Relationships>
</file>

<file path=ppt/slides/_rels/slide11.xml.rels>&#65279;<?xml version="1.0" encoding="utf-8"?><Relationships xmlns="http://schemas.openxmlformats.org/package/2006/relationships"><Relationship Type="http://schemas.openxmlformats.org/officeDocument/2006/relationships/image" Target="/ppt/media/image15.png" Id="Re825010ce9fb4dbb" /><Relationship Type="http://schemas.openxmlformats.org/officeDocument/2006/relationships/notesSlide" Target="/ppt/notesSlides/notesSlide3.xml" Id="Rfb3a6ffc83b94483" /><Relationship Type="http://schemas.openxmlformats.org/officeDocument/2006/relationships/slideLayout" Target="/ppt/slideLayouts/slideLayout34.xml" Id="Rad3647f39cfc44ea" /></Relationships>
</file>

<file path=ppt/slides/_rels/slide12.xml.rels>&#65279;<?xml version="1.0" encoding="utf-8"?><Relationships xmlns="http://schemas.openxmlformats.org/package/2006/relationships"><Relationship Type="http://schemas.openxmlformats.org/officeDocument/2006/relationships/image" Target="/ppt/media/image.png" Id="Rd26a8e1d2ee84a1e" /><Relationship Type="http://schemas.openxmlformats.org/officeDocument/2006/relationships/image" Target="/ppt/media/image2.png" Id="Refdecfed68f84c49" /><Relationship Type="http://schemas.openxmlformats.org/officeDocument/2006/relationships/image" Target="/ppt/media/image14.jpg" Id="R84ebd12370014562" /><Relationship Type="http://schemas.openxmlformats.org/officeDocument/2006/relationships/notesSlide" Target="/ppt/notesSlides/notesSlide4.xml" Id="R57c1df8dba714f08" /><Relationship Type="http://schemas.openxmlformats.org/officeDocument/2006/relationships/slideLayout" Target="/ppt/slideLayouts/slideLayout49.xml" Id="R26ed2e15a9054b39" /></Relationships>
</file>

<file path=ppt/slides/_rels/slide2.xml.rels>&#65279;<?xml version="1.0" encoding="utf-8"?><Relationships xmlns="http://schemas.openxmlformats.org/package/2006/relationships"><Relationship Type="http://schemas.openxmlformats.org/officeDocument/2006/relationships/image" Target="/ppt/media/image.png" Id="Rd84643e3a9b34656" /><Relationship Type="http://schemas.openxmlformats.org/officeDocument/2006/relationships/image" Target="/ppt/media/image2.png" Id="Rae6bb2d246bc4173" /><Relationship Type="http://schemas.openxmlformats.org/officeDocument/2006/relationships/image" Target="/ppt/media/image7.png" Id="R0d7ac86098104672" /><Relationship Type="http://schemas.openxmlformats.org/officeDocument/2006/relationships/image" Target="/ppt/media/image8.png" Id="Rc6f369e689534d87" /><Relationship Type="http://schemas.openxmlformats.org/officeDocument/2006/relationships/image" Target="/ppt/media/image.emf" Id="Rcae6ef4c1e6d4ba0" /><Relationship Type="http://schemas.openxmlformats.org/officeDocument/2006/relationships/image" Target="/ppt/media/image2.emf" Id="R8751dc349b334b22" /><Relationship Type="http://schemas.openxmlformats.org/officeDocument/2006/relationships/slideLayout" Target="/ppt/slideLayouts/slideLayout16.xml" Id="R8aa983b48fb8415e" /></Relationships>
</file>

<file path=ppt/slides/_rels/slide3.xml.rels>&#65279;<?xml version="1.0" encoding="utf-8"?><Relationships xmlns="http://schemas.openxmlformats.org/package/2006/relationships"><Relationship Type="http://schemas.openxmlformats.org/officeDocument/2006/relationships/image" Target="/ppt/media/image.png" Id="R313ef0f3fa51407d" /><Relationship Type="http://schemas.openxmlformats.org/officeDocument/2006/relationships/image" Target="/ppt/media/image2.png" Id="Rca177aac4bfb4cc2" /><Relationship Type="http://schemas.openxmlformats.org/officeDocument/2006/relationships/image" Target="/ppt/media/image.jpg" Id="R685a8a656a6b477f" /><Relationship Type="http://schemas.openxmlformats.org/officeDocument/2006/relationships/image" Target="/ppt/media/image2.jpg" Id="Rd21dd0d47c324eef" /><Relationship Type="http://schemas.openxmlformats.org/officeDocument/2006/relationships/image" Target="/ppt/media/image3.jpg" Id="R76a3ef047d784c14" /><Relationship Type="http://schemas.openxmlformats.org/officeDocument/2006/relationships/image" Target="/ppt/media/image4.jpg" Id="R38511d6274ed41d8" /><Relationship Type="http://schemas.openxmlformats.org/officeDocument/2006/relationships/notesSlide" Target="/ppt/notesSlides/notesSlide2.xml" Id="Ra860baf113854432" /><Relationship Type="http://schemas.openxmlformats.org/officeDocument/2006/relationships/slideLayout" Target="/ppt/slideLayouts/slideLayout10.xml" Id="Ra4ad5b7e183e4e2d" /></Relationships>
</file>

<file path=ppt/slides/_rels/slide4.xml.rels>&#65279;<?xml version="1.0" encoding="utf-8"?><Relationships xmlns="http://schemas.openxmlformats.org/package/2006/relationships"><Relationship Type="http://schemas.openxmlformats.org/officeDocument/2006/relationships/image" Target="/ppt/media/image.png" Id="R6f617de623c6425e" /><Relationship Type="http://schemas.openxmlformats.org/officeDocument/2006/relationships/image" Target="/ppt/media/image2.png" Id="Red65c8b38cce457b" /><Relationship Type="http://schemas.openxmlformats.org/officeDocument/2006/relationships/image" Target="/ppt/media/image9.png" Id="Rb94f73b099974241" /><Relationship Type="http://schemas.openxmlformats.org/officeDocument/2006/relationships/image" Target="/ppt/media/image10.png" Id="Rb5c38cd3ed7043c2" /><Relationship Type="http://schemas.openxmlformats.org/officeDocument/2006/relationships/image" Target="/ppt/media/image11.png" Id="R6c756b00ca0243b9" /><Relationship Type="http://schemas.openxmlformats.org/officeDocument/2006/relationships/image" Target="/ppt/media/image12.png" Id="Reb6cec4cbe464d8b" /><Relationship Type="http://schemas.openxmlformats.org/officeDocument/2006/relationships/slideLayout" Target="/ppt/slideLayouts/slideLayout27.xml" Id="R00fbccd9d44e411e" /></Relationships>
</file>

<file path=ppt/slides/_rels/slide5.xml.rels>&#65279;<?xml version="1.0" encoding="utf-8"?><Relationships xmlns="http://schemas.openxmlformats.org/package/2006/relationships"><Relationship Type="http://schemas.openxmlformats.org/officeDocument/2006/relationships/image" Target="/ppt/media/image.png" Id="Raf1dcf337aaa483f" /><Relationship Type="http://schemas.openxmlformats.org/officeDocument/2006/relationships/image" Target="/ppt/media/image2.png" Id="R89d66182d8374f11" /><Relationship Type="http://schemas.openxmlformats.org/officeDocument/2006/relationships/image" Target="/ppt/media/image13.png" Id="R1365925cd6fe47f7" /><Relationship Type="http://schemas.openxmlformats.org/officeDocument/2006/relationships/image" Target="/ppt/media/image5.jpg" Id="Rd1ba4687558c4157" /><Relationship Type="http://schemas.openxmlformats.org/officeDocument/2006/relationships/image" Target="/ppt/media/image6.jpg" Id="Rc0487029585d4039" /><Relationship Type="http://schemas.openxmlformats.org/officeDocument/2006/relationships/image" Target="/ppt/media/image7.jpg" Id="R0ddc96a573554b25" /><Relationship Type="http://schemas.openxmlformats.org/officeDocument/2006/relationships/image" Target="/ppt/media/image8.jpg" Id="R97392cd978844c79" /><Relationship Type="http://schemas.openxmlformats.org/officeDocument/2006/relationships/slideLayout" Target="/ppt/slideLayouts/slideLayout5.xml" Id="R8417f2d8ddc44aca" /><Relationship Type="http://schemas.openxmlformats.org/officeDocument/2006/relationships/hyperlink" Target="https://doi.org/10.1007/s00402-020-03655-5" TargetMode="External" Id="rcIdbb4ccb72690e40c9" /></Relationships>
</file>

<file path=ppt/slides/_rels/slide6.xml.rels>&#65279;<?xml version="1.0" encoding="utf-8"?><Relationships xmlns="http://schemas.openxmlformats.org/package/2006/relationships"><Relationship Type="http://schemas.openxmlformats.org/officeDocument/2006/relationships/image" Target="/ppt/media/image.png" Id="R40143556c151465c" /><Relationship Type="http://schemas.openxmlformats.org/officeDocument/2006/relationships/image" Target="/ppt/media/image2.png" Id="R72850fe5e9c841b0" /><Relationship Type="http://schemas.openxmlformats.org/officeDocument/2006/relationships/image" Target="/ppt/media/image13.png" Id="R9d5d92a116844ccc" /><Relationship Type="http://schemas.openxmlformats.org/officeDocument/2006/relationships/image" Target="/ppt/media/image8.jpg" Id="R89905ec5beba42e2" /><Relationship Type="http://schemas.openxmlformats.org/officeDocument/2006/relationships/image" Target="/ppt/media/image9.jpg" Id="Rd8eda234357a4ea8" /><Relationship Type="http://schemas.openxmlformats.org/officeDocument/2006/relationships/image" Target="/ppt/media/image10.jpg" Id="R4077cabbaabb4a40" /><Relationship Type="http://schemas.openxmlformats.org/officeDocument/2006/relationships/slideLayout" Target="/ppt/slideLayouts/slideLayout5.xml" Id="Rd5f5d888e9d54328" /></Relationships>
</file>

<file path=ppt/slides/_rels/slide7.xml.rels>&#65279;<?xml version="1.0" encoding="utf-8"?><Relationships xmlns="http://schemas.openxmlformats.org/package/2006/relationships"><Relationship Type="http://schemas.openxmlformats.org/officeDocument/2006/relationships/image" Target="/ppt/media/image.png" Id="R771ba857a8964542" /><Relationship Type="http://schemas.openxmlformats.org/officeDocument/2006/relationships/image" Target="/ppt/media/image2.png" Id="R9bd5511d8ea14ae5" /><Relationship Type="http://schemas.openxmlformats.org/officeDocument/2006/relationships/slideLayout" Target="/ppt/slideLayouts/slideLayout5.xml" Id="Rbad601f0568344fb" /></Relationships>
</file>

<file path=ppt/slides/_rels/slide8.xml.rels>&#65279;<?xml version="1.0" encoding="utf-8"?><Relationships xmlns="http://schemas.openxmlformats.org/package/2006/relationships"><Relationship Type="http://schemas.openxmlformats.org/officeDocument/2006/relationships/image" Target="/ppt/media/image.png" Id="R28cf8ae33e6d40e0" /><Relationship Type="http://schemas.openxmlformats.org/officeDocument/2006/relationships/image" Target="/ppt/media/image2.png" Id="R50333d220a7940d8" /><Relationship Type="http://schemas.openxmlformats.org/officeDocument/2006/relationships/image" Target="/ppt/media/image14.png" Id="Rc94c23c2a7524b43" /><Relationship Type="http://schemas.openxmlformats.org/officeDocument/2006/relationships/slideLayout" Target="/ppt/slideLayouts/slideLayout16.xml" Id="Rade393f71c11486b" /></Relationships>
</file>

<file path=ppt/slides/_rels/slide9.xml.rels>&#65279;<?xml version="1.0" encoding="utf-8"?><Relationships xmlns="http://schemas.openxmlformats.org/package/2006/relationships"><Relationship Type="http://schemas.openxmlformats.org/officeDocument/2006/relationships/image" Target="/ppt/media/image.png" Id="Rfa65ada467d3498d" /><Relationship Type="http://schemas.openxmlformats.org/officeDocument/2006/relationships/image" Target="/ppt/media/image2.png" Id="R2bb9ca8bf4d84c3d" /><Relationship Type="http://schemas.openxmlformats.org/officeDocument/2006/relationships/image" Target="/ppt/media/image3.emf" Id="R18066ec7d3d34610" /><Relationship Type="http://schemas.openxmlformats.org/officeDocument/2006/relationships/oleObject" Target="/ppt/slides/embeddings/embeddedObject.bin" Id="Re1b625936d454d5d" /><Relationship Type="http://schemas.openxmlformats.org/officeDocument/2006/relationships/oleObject" Target="/ppt/slides/embeddings/embeddedObject2.bin" Id="R9fbaa3dc710b43d4" /><Relationship Type="http://schemas.openxmlformats.org/officeDocument/2006/relationships/vmlDrawing" Target="/ppt/drawings/vmldrawing.vml" Id="Rca40374a771f41c2" /><Relationship Type="http://schemas.openxmlformats.org/officeDocument/2006/relationships/slideLayout" Target="/ppt/slideLayouts/slideLayout16.xml" Id="R6303ad91526646fd"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3d681f0154094802">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5723fd7316c744c6">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CC37BCBD-0974-9605-7E94-482ED839520C}"/>
              </a:ext>
            </a:extLst>
          </p:cNvPr>
          <p:cNvSpPr txBox="1"/>
          <p:nvPr/>
        </p:nvSpPr>
        <p:spPr>
          <a:xfrm>
            <a:off x="6483923" y="5135754"/>
            <a:ext cx="19534910" cy="2831544"/>
          </a:xfrm>
          <a:prstGeom prst="rect">
            <a:avLst/>
          </a:prstGeom>
          <a:noFill/>
        </p:spPr>
        <p:txBody>
          <a:bodyPr wrap="square" rtlCol="0">
            <a:spAutoFit/>
          </a:bodyPr>
          <a:lstStyle/>
          <a:p>
            <a:pPr algn="l"/>
            <a:endParaRPr lang="pt-BR" sz="1800" b="0" i="0" u="none" strike="noStrike" baseline="0" dirty="0">
              <a:solidFill>
                <a:srgbClr val="000000"/>
              </a:solidFill>
              <a:latin typeface="Arial" panose="020B0604020202020204" pitchFamily="34" charset="0"/>
            </a:endParaRPr>
          </a:p>
          <a:p>
            <a:r>
              <a:rPr lang="pt-BR"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60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Fixação das fraturas do olécrano: estudo comparativo entre osteossíntese com placa única dorsal e dupla placa </a:t>
            </a:r>
          </a:p>
          <a:p>
            <a:r>
              <a:rPr lang="pt-BR" sz="4000" dirty="0">
                <a:solidFill>
                  <a:srgbClr val="000000"/>
                </a:solidFill>
                <a:latin typeface="Calibri" panose="020F0502020204030204" pitchFamily="34" charset="0"/>
                <a:ea typeface="Calibri" panose="020F0502020204030204" pitchFamily="34" charset="0"/>
                <a:cs typeface="Calibri" panose="020F0502020204030204" pitchFamily="34" charset="0"/>
              </a:rPr>
              <a:t>ANTÔNIO TUFI NEDER FILHO, FABIANO BARROSO PINTO DE PINHO TAVARES</a:t>
            </a:r>
            <a:endParaRPr lang="pt-BR" sz="4000" dirty="0">
              <a:latin typeface="Calibri" panose="020F0502020204030204" pitchFamily="34" charset="0"/>
              <a:ea typeface="Calibri" panose="020F0502020204030204" pitchFamily="34" charset="0"/>
              <a:cs typeface="Calibri" panose="020F0502020204030204" pitchFamily="34" charset="0"/>
            </a:endParaRPr>
          </a:p>
        </p:txBody>
      </p:sp>
      <p:sp>
        <p:nvSpPr>
          <p:cNvPr id="5" name="CaixaDeTexto 4">
            <a:extLst>
              <a:ext uri="{FF2B5EF4-FFF2-40B4-BE49-F238E27FC236}">
                <a16:creationId xmlns:a16="http://schemas.microsoft.com/office/drawing/2014/main" id="{A249182A-4677-14A8-D986-B4DF7D54EFCD}"/>
              </a:ext>
            </a:extLst>
          </p:cNvPr>
          <p:cNvSpPr txBox="1"/>
          <p:nvPr/>
        </p:nvSpPr>
        <p:spPr>
          <a:xfrm>
            <a:off x="1705231" y="8600635"/>
            <a:ext cx="12430898" cy="23483352"/>
          </a:xfrm>
          <a:prstGeom prst="rect">
            <a:avLst/>
          </a:prstGeom>
          <a:noFill/>
        </p:spPr>
        <p:txBody>
          <a:bodyPr wrap="square" rtlCol="0">
            <a:spAutoFit/>
          </a:bodyPr>
          <a:lstStyle/>
          <a:p>
            <a:r>
              <a:rPr lang="pt-BR" sz="4800" b="1" dirty="0">
                <a:latin typeface="Calibri" panose="020F0502020204030204" pitchFamily="34" charset="0"/>
                <a:ea typeface="Calibri" panose="020F0502020204030204" pitchFamily="34" charset="0"/>
                <a:cs typeface="Calibri" panose="020F0502020204030204" pitchFamily="34" charset="0"/>
              </a:rPr>
              <a:t>INTRODUÇÃO</a:t>
            </a:r>
            <a:r>
              <a:rPr lang="pt-BR" sz="4800" dirty="0">
                <a:latin typeface="Calibri" panose="020F0502020204030204" pitchFamily="34" charset="0"/>
                <a:ea typeface="Calibri" panose="020F0502020204030204" pitchFamily="34" charset="0"/>
                <a:cs typeface="Calibri" panose="020F0502020204030204" pitchFamily="34" charset="0"/>
              </a:rPr>
              <a:t> </a:t>
            </a:r>
          </a:p>
          <a:p>
            <a:pPr>
              <a:buNone/>
            </a:pPr>
            <a:r>
              <a:rPr lang="pt-BR" sz="4000" dirty="0">
                <a:latin typeface="Calibri" panose="020F0502020204030204" pitchFamily="34" charset="0"/>
                <a:ea typeface="Calibri" panose="020F0502020204030204" pitchFamily="34" charset="0"/>
                <a:cs typeface="Calibri" panose="020F0502020204030204" pitchFamily="34" charset="0"/>
              </a:rPr>
              <a:t>As fraturas do </a:t>
            </a:r>
            <a:r>
              <a:rPr lang="pt-BR" sz="4000" dirty="0" err="1">
                <a:latin typeface="Calibri" panose="020F0502020204030204" pitchFamily="34" charset="0"/>
                <a:ea typeface="Calibri" panose="020F0502020204030204" pitchFamily="34" charset="0"/>
                <a:cs typeface="Calibri" panose="020F0502020204030204" pitchFamily="34" charset="0"/>
              </a:rPr>
              <a:t>olécrano</a:t>
            </a:r>
            <a:r>
              <a:rPr lang="pt-BR" sz="4000" dirty="0">
                <a:latin typeface="Calibri" panose="020F0502020204030204" pitchFamily="34" charset="0"/>
                <a:ea typeface="Calibri" panose="020F0502020204030204" pitchFamily="34" charset="0"/>
                <a:cs typeface="Calibri" panose="020F0502020204030204" pitchFamily="34" charset="0"/>
              </a:rPr>
              <a:t> correspondem a 1% das fraturas da extremidade superior e 8–11% das fraturas do cotovelo, afetando principalmente jovens e idosos. O trauma pode ser direto ou indireto, e o tratamento padrão é cirúrgico. Entre as técnicas, destacam-se a banda de tensão e o uso de placas. A escolha do método deve levar em conta o tipo de fratura e o risco de complicações. Portanto, objetivo do estudo foi  comparar a fixação com placa única e dupla, analisando resultados funcionais, taxas de complicações e necessidade de cirurgias de revisão.</a:t>
            </a:r>
          </a:p>
          <a:p>
            <a:pPr>
              <a:buNone/>
            </a:pPr>
            <a:endParaRPr lang="pt-BR" sz="4800" dirty="0">
              <a:latin typeface="Calibri" panose="020F0502020204030204" pitchFamily="34" charset="0"/>
              <a:ea typeface="Calibri" panose="020F0502020204030204" pitchFamily="34" charset="0"/>
              <a:cs typeface="Calibri" panose="020F0502020204030204" pitchFamily="34" charset="0"/>
            </a:endParaRPr>
          </a:p>
          <a:p>
            <a:pPr>
              <a:buNone/>
            </a:pPr>
            <a:r>
              <a:rPr lang="pt-BR" sz="4800" b="1" dirty="0">
                <a:latin typeface="Calibri" panose="020F0502020204030204" pitchFamily="34" charset="0"/>
                <a:ea typeface="Calibri" panose="020F0502020204030204" pitchFamily="34" charset="0"/>
                <a:cs typeface="Calibri" panose="020F0502020204030204" pitchFamily="34" charset="0"/>
              </a:rPr>
              <a:t>MATERIAIS E MÉTODOS </a:t>
            </a:r>
          </a:p>
          <a:p>
            <a:r>
              <a:rPr lang="pt-BR" sz="4000" dirty="0">
                <a:latin typeface="Calibri" panose="020F0502020204030204" pitchFamily="34" charset="0"/>
                <a:ea typeface="Calibri" panose="020F0502020204030204" pitchFamily="34" charset="0"/>
                <a:cs typeface="Calibri" panose="020F0502020204030204" pitchFamily="34" charset="0"/>
              </a:rPr>
              <a:t>Este estudo retrospectivo foi conduzido no Hospital </a:t>
            </a:r>
            <a:r>
              <a:rPr lang="pt-BR" sz="4000" dirty="0" err="1">
                <a:latin typeface="Calibri" panose="020F0502020204030204" pitchFamily="34" charset="0"/>
                <a:ea typeface="Calibri" panose="020F0502020204030204" pitchFamily="34" charset="0"/>
                <a:cs typeface="Calibri" panose="020F0502020204030204" pitchFamily="34" charset="0"/>
              </a:rPr>
              <a:t>Lifecenter</a:t>
            </a:r>
            <a:r>
              <a:rPr lang="pt-BR" sz="4000" dirty="0">
                <a:latin typeface="Calibri" panose="020F0502020204030204" pitchFamily="34" charset="0"/>
                <a:ea typeface="Calibri" panose="020F0502020204030204" pitchFamily="34" charset="0"/>
                <a:cs typeface="Calibri" panose="020F0502020204030204" pitchFamily="34" charset="0"/>
              </a:rPr>
              <a:t>, analisando pacientes com fratura de </a:t>
            </a:r>
            <a:r>
              <a:rPr lang="pt-BR" sz="4000" dirty="0" err="1">
                <a:latin typeface="Calibri" panose="020F0502020204030204" pitchFamily="34" charset="0"/>
                <a:ea typeface="Calibri" panose="020F0502020204030204" pitchFamily="34" charset="0"/>
                <a:cs typeface="Calibri" panose="020F0502020204030204" pitchFamily="34" charset="0"/>
              </a:rPr>
              <a:t>olécrano</a:t>
            </a:r>
            <a:r>
              <a:rPr lang="pt-BR" sz="4000" dirty="0">
                <a:latin typeface="Calibri" panose="020F0502020204030204" pitchFamily="34" charset="0"/>
                <a:ea typeface="Calibri" panose="020F0502020204030204" pitchFamily="34" charset="0"/>
                <a:cs typeface="Calibri" panose="020F0502020204030204" pitchFamily="34" charset="0"/>
              </a:rPr>
              <a:t> (CID S520) tratados cirurgicamente entre 2010 e 2020 com placa única dorsal (3,5 mm) ou placas duplas de baixo perfil (2,8 mm). Dos 33 pacientes inicialmente incluídos, 10 foram tratados com placa dupla e 23 com placa única, sendo 13 posteriormente excluídos por falta de seguimento ou recusa. As fraturas foram classificadas segundo a classificação de </a:t>
            </a:r>
            <a:r>
              <a:rPr lang="pt-BR" sz="4000" dirty="0" err="1">
                <a:latin typeface="Calibri" panose="020F0502020204030204" pitchFamily="34" charset="0"/>
                <a:ea typeface="Calibri" panose="020F0502020204030204" pitchFamily="34" charset="0"/>
                <a:cs typeface="Calibri" panose="020F0502020204030204" pitchFamily="34" charset="0"/>
              </a:rPr>
              <a:t>Mayo</a:t>
            </a:r>
            <a:r>
              <a:rPr lang="pt-BR" sz="4000" dirty="0">
                <a:latin typeface="Calibri" panose="020F0502020204030204" pitchFamily="34" charset="0"/>
                <a:ea typeface="Calibri" panose="020F0502020204030204" pitchFamily="34" charset="0"/>
                <a:cs typeface="Calibri" panose="020F0502020204030204" pitchFamily="34" charset="0"/>
              </a:rPr>
              <a:t> (Tipos I a III, com subdivisões A e B). Foram coletados dados de amplitude de movimento, satisfação do paciente, complicações e necessidade de cirurgia de revisão. A avaliação funcional foi feita com o escore simplificado DASH, e os dados foram analisados com testes estatísticos apropriados.</a:t>
            </a:r>
          </a:p>
          <a:p>
            <a:endParaRPr lang="pt-BR" sz="4000" dirty="0">
              <a:latin typeface="Calibri" panose="020F0502020204030204" pitchFamily="34" charset="0"/>
              <a:ea typeface="Calibri" panose="020F0502020204030204" pitchFamily="34" charset="0"/>
              <a:cs typeface="Calibri" panose="020F0502020204030204" pitchFamily="34" charset="0"/>
            </a:endParaRPr>
          </a:p>
          <a:p>
            <a:endParaRPr lang="pt-BR" sz="4000" dirty="0">
              <a:latin typeface="Calibri" panose="020F0502020204030204" pitchFamily="34" charset="0"/>
              <a:ea typeface="Calibri" panose="020F0502020204030204" pitchFamily="34" charset="0"/>
              <a:cs typeface="Calibri" panose="020F0502020204030204" pitchFamily="34" charset="0"/>
            </a:endParaRPr>
          </a:p>
          <a:p>
            <a:endParaRPr lang="pt-BR" sz="4000" dirty="0">
              <a:latin typeface="Calibri" panose="020F0502020204030204" pitchFamily="34" charset="0"/>
              <a:ea typeface="Calibri" panose="020F0502020204030204" pitchFamily="34" charset="0"/>
              <a:cs typeface="Calibri" panose="020F0502020204030204" pitchFamily="34" charset="0"/>
            </a:endParaRPr>
          </a:p>
          <a:p>
            <a:endParaRPr lang="pt-BR" sz="4000" dirty="0">
              <a:latin typeface="Calibri" panose="020F0502020204030204" pitchFamily="34" charset="0"/>
              <a:ea typeface="Calibri" panose="020F0502020204030204" pitchFamily="34" charset="0"/>
              <a:cs typeface="Calibri" panose="020F0502020204030204" pitchFamily="34" charset="0"/>
            </a:endParaRPr>
          </a:p>
          <a:p>
            <a:endParaRPr lang="pt-BR" sz="4000" dirty="0">
              <a:latin typeface="Calibri" panose="020F0502020204030204" pitchFamily="34" charset="0"/>
              <a:ea typeface="Calibri" panose="020F0502020204030204" pitchFamily="34" charset="0"/>
              <a:cs typeface="Calibri" panose="020F0502020204030204" pitchFamily="34" charset="0"/>
            </a:endParaRPr>
          </a:p>
          <a:p>
            <a:endParaRPr lang="pt-BR" sz="4000" dirty="0">
              <a:latin typeface="Calibri" panose="020F0502020204030204" pitchFamily="34" charset="0"/>
              <a:ea typeface="Calibri" panose="020F0502020204030204" pitchFamily="34" charset="0"/>
              <a:cs typeface="Calibri" panose="020F0502020204030204" pitchFamily="34" charset="0"/>
            </a:endParaRPr>
          </a:p>
          <a:p>
            <a:endParaRPr lang="pt-BR" sz="4000" dirty="0">
              <a:latin typeface="Calibri" panose="020F0502020204030204" pitchFamily="34" charset="0"/>
              <a:ea typeface="Calibri" panose="020F0502020204030204" pitchFamily="34" charset="0"/>
              <a:cs typeface="Calibri" panose="020F0502020204030204" pitchFamily="34" charset="0"/>
            </a:endParaRPr>
          </a:p>
          <a:p>
            <a:endParaRPr lang="pt-BR" sz="4000" dirty="0">
              <a:latin typeface="Calibri" panose="020F0502020204030204" pitchFamily="34" charset="0"/>
              <a:ea typeface="Calibri" panose="020F0502020204030204" pitchFamily="34" charset="0"/>
              <a:cs typeface="Calibri" panose="020F0502020204030204" pitchFamily="34" charset="0"/>
            </a:endParaRPr>
          </a:p>
          <a:p>
            <a:endParaRPr lang="pt-BR" sz="4800" dirty="0">
              <a:latin typeface="Calibri" panose="020F0502020204030204" pitchFamily="34" charset="0"/>
              <a:ea typeface="Calibri" panose="020F0502020204030204" pitchFamily="34" charset="0"/>
              <a:cs typeface="Calibri" panose="020F0502020204030204" pitchFamily="34" charset="0"/>
            </a:endParaRPr>
          </a:p>
          <a:p>
            <a:r>
              <a:rPr lang="pt-BR" sz="4800" b="1" dirty="0">
                <a:latin typeface="Calibri" panose="020F0502020204030204" pitchFamily="34" charset="0"/>
                <a:ea typeface="Calibri" panose="020F0502020204030204" pitchFamily="34" charset="0"/>
                <a:cs typeface="Calibri" panose="020F0502020204030204" pitchFamily="34" charset="0"/>
              </a:rPr>
              <a:t>RESULTADOS</a:t>
            </a:r>
            <a:r>
              <a:rPr lang="pt-BR" sz="4800" dirty="0">
                <a:latin typeface="Calibri" panose="020F0502020204030204" pitchFamily="34" charset="0"/>
                <a:ea typeface="Calibri" panose="020F0502020204030204" pitchFamily="34" charset="0"/>
                <a:cs typeface="Calibri" panose="020F0502020204030204" pitchFamily="34" charset="0"/>
              </a:rPr>
              <a:t> </a:t>
            </a:r>
          </a:p>
        </p:txBody>
      </p:sp>
      <p:pic>
        <p:nvPicPr>
          <p:cNvPr id="8" name="Imagem 7">
            <a:extLst>
              <a:ext uri="{FF2B5EF4-FFF2-40B4-BE49-F238E27FC236}">
                <a16:creationId xmlns:a16="http://schemas.microsoft.com/office/drawing/2014/main" id="{9D579C22-5003-DD91-E228-71EEDA24AF17}"/>
              </a:ext>
            </a:extLst>
          </p:cNvPr>
          <p:cNvPicPr>
            <a:picLocks noChangeAspect="1"/>
          </p:cNvPicPr>
          <p:nvPr/>
        </p:nvPicPr>
        <p:blipFill>
          <a:blip r:embed="R6fb548252f164277"/>
          <a:stretch>
            <a:fillRect/>
          </a:stretch>
        </p:blipFill>
        <p:spPr>
          <a:xfrm>
            <a:off x="2674420" y="26101787"/>
            <a:ext cx="8597829" cy="4442439"/>
          </a:xfrm>
          <a:prstGeom prst="rect">
            <a:avLst/>
          </a:prstGeom>
        </p:spPr>
      </p:pic>
      <p:sp>
        <p:nvSpPr>
          <p:cNvPr id="10" name="CaixaDeTexto 9">
            <a:extLst>
              <a:ext uri="{FF2B5EF4-FFF2-40B4-BE49-F238E27FC236}">
                <a16:creationId xmlns:a16="http://schemas.microsoft.com/office/drawing/2014/main" id="{3BFE0F14-FF5D-B3D8-4EB6-C0CFC31D59F5}"/>
              </a:ext>
            </a:extLst>
          </p:cNvPr>
          <p:cNvSpPr txBox="1"/>
          <p:nvPr/>
        </p:nvSpPr>
        <p:spPr>
          <a:xfrm>
            <a:off x="14664296" y="9223486"/>
            <a:ext cx="12324116" cy="30623768"/>
          </a:xfrm>
          <a:prstGeom prst="rect">
            <a:avLst/>
          </a:prstGeom>
          <a:noFill/>
        </p:spPr>
        <p:txBody>
          <a:bodyPr wrap="square" rtlCol="0">
            <a:spAutoFit/>
          </a:bodyPr>
          <a:lstStyle/>
          <a:p>
            <a:endParaRPr lang="pt-BR" sz="4800" dirty="0"/>
          </a:p>
          <a:p>
            <a:endParaRPr lang="pt-BR" sz="4800" dirty="0"/>
          </a:p>
          <a:p>
            <a:endParaRPr lang="pt-BR" sz="4800" dirty="0"/>
          </a:p>
          <a:p>
            <a:endParaRPr lang="pt-BR" sz="4800" dirty="0"/>
          </a:p>
          <a:p>
            <a:endParaRPr lang="pt-BR" sz="4800" dirty="0"/>
          </a:p>
          <a:p>
            <a:endParaRPr lang="pt-BR" sz="4800" dirty="0"/>
          </a:p>
          <a:p>
            <a:endParaRPr lang="pt-BR" sz="4800" dirty="0"/>
          </a:p>
          <a:p>
            <a:endParaRPr lang="pt-BR" sz="4800" dirty="0"/>
          </a:p>
          <a:p>
            <a:endParaRPr lang="pt-BR" sz="4800" dirty="0"/>
          </a:p>
          <a:p>
            <a:endParaRPr lang="pt-BR" sz="4800" dirty="0"/>
          </a:p>
          <a:p>
            <a:endParaRPr lang="pt-BR" sz="4800" dirty="0"/>
          </a:p>
          <a:p>
            <a:endParaRPr lang="pt-BR" sz="4800" dirty="0"/>
          </a:p>
          <a:p>
            <a:endParaRPr lang="pt-BR" sz="4800" dirty="0"/>
          </a:p>
          <a:p>
            <a:endParaRPr lang="pt-BR" sz="4800" dirty="0"/>
          </a:p>
          <a:p>
            <a:endParaRPr lang="pt-BR" sz="4800" b="1" dirty="0"/>
          </a:p>
          <a:p>
            <a:r>
              <a:rPr lang="pt-BR" sz="4800" b="1" dirty="0"/>
              <a:t>DISCUSSÃO</a:t>
            </a:r>
          </a:p>
          <a:p>
            <a:r>
              <a:rPr lang="pt-BR" sz="4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Não foram identificadas diferenças estatísticas significativas entre os tipos de placas utilizadas, quanto à ocorrência de irritação na pele e partes moles, bem como em relação aos resultados funcionais. Os resultados clínicos obtidos com uso da dupla placa revelaram uma maior amplitude de movimento no pós-</a:t>
            </a:r>
            <a:r>
              <a:rPr lang="pt-BR" sz="4000" b="0" i="0" u="none" strike="noStrike" baseline="0" dirty="0">
                <a:latin typeface="Calibri" panose="020F0502020204030204" pitchFamily="34" charset="0"/>
                <a:ea typeface="Calibri" panose="020F0502020204030204" pitchFamily="34" charset="0"/>
                <a:cs typeface="Calibri" panose="020F0502020204030204" pitchFamily="34" charset="0"/>
              </a:rPr>
              <a:t>operatório. Desse modo, a utilização da dupla placa é uma alternativa eficaz na osteossíntese das fraturas de </a:t>
            </a:r>
            <a:r>
              <a:rPr lang="pt-BR" sz="4000" b="0" i="0" u="none" strike="noStrike" baseline="0" dirty="0" err="1">
                <a:latin typeface="Calibri" panose="020F0502020204030204" pitchFamily="34" charset="0"/>
                <a:ea typeface="Calibri" panose="020F0502020204030204" pitchFamily="34" charset="0"/>
                <a:cs typeface="Calibri" panose="020F0502020204030204" pitchFamily="34" charset="0"/>
              </a:rPr>
              <a:t>olécrano</a:t>
            </a:r>
            <a:r>
              <a:rPr lang="pt-BR" sz="4000" b="0" i="0" u="none" strike="noStrike" baseline="0" dirty="0">
                <a:latin typeface="Calibri" panose="020F0502020204030204" pitchFamily="34" charset="0"/>
                <a:ea typeface="Calibri" panose="020F0502020204030204" pitchFamily="34" charset="0"/>
                <a:cs typeface="Calibri" panose="020F0502020204030204" pitchFamily="34" charset="0"/>
              </a:rPr>
              <a:t>, proporcionando melhorias tanto na estabilidade dos implantes quanto na funcionalidade do cotovelo e na satisfação do paciente. </a:t>
            </a:r>
          </a:p>
          <a:p>
            <a:endParaRPr lang="pt-BR" sz="4000" dirty="0">
              <a:latin typeface="Calibri" panose="020F0502020204030204" pitchFamily="34" charset="0"/>
              <a:ea typeface="Calibri" panose="020F0502020204030204" pitchFamily="34" charset="0"/>
              <a:cs typeface="Calibri" panose="020F0502020204030204" pitchFamily="34" charset="0"/>
            </a:endParaRPr>
          </a:p>
          <a:p>
            <a:r>
              <a:rPr lang="pt-BR" sz="4800" b="1" dirty="0">
                <a:latin typeface="Calibri" panose="020F0502020204030204" pitchFamily="34" charset="0"/>
                <a:ea typeface="Calibri" panose="020F0502020204030204" pitchFamily="34" charset="0"/>
                <a:cs typeface="Calibri" panose="020F0502020204030204" pitchFamily="34" charset="0"/>
              </a:rPr>
              <a:t>CONCLUSÃO</a:t>
            </a:r>
          </a:p>
          <a:p>
            <a:r>
              <a:rPr lang="pt-BR" sz="4000" dirty="0"/>
              <a:t>A placa dupla se mostrou uma opção eficaz para o tratamento das fraturas de </a:t>
            </a:r>
            <a:r>
              <a:rPr lang="pt-BR" sz="4000" dirty="0" err="1"/>
              <a:t>olécrano</a:t>
            </a:r>
            <a:r>
              <a:rPr lang="pt-BR" sz="4000" dirty="0"/>
              <a:t>, proporcionando maior rigidez e melhor fixação, além de reduzir a irritação das partes moles. Os pacientes tratados com essa abordagem apresentaram maior amplitude de movimento no pós-operatório e maior satisfação com os resultados, destacando a placa dupla como uma alternativa eficiente na osteossíntese dessas fraturas e na melhoria da qualidade de vida pós-cirúrgica.</a:t>
            </a:r>
          </a:p>
          <a:p>
            <a:endParaRPr lang="pt-BR" sz="4000" dirty="0"/>
          </a:p>
          <a:p>
            <a:r>
              <a:rPr lang="pt-BR" sz="4800" b="1" dirty="0"/>
              <a:t>REFERÊNCIAS</a:t>
            </a:r>
          </a:p>
          <a:p>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[1] </a:t>
            </a:r>
            <a:r>
              <a:rPr lang="pt-BR" sz="1000" b="0" i="0"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Hoelscher-Doht</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S., </a:t>
            </a:r>
            <a:r>
              <a:rPr lang="pt-BR" sz="1000" b="0" i="0"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Kladny</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AM., Paul, M.M. </a:t>
            </a:r>
            <a:r>
              <a:rPr lang="pt-BR" sz="1000" b="0" i="1"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et al. </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Low-profile </a:t>
            </a:r>
            <a:r>
              <a:rPr lang="pt-BR" sz="1000" b="0" i="0"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double</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plating</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versus dorsal LCP in </a:t>
            </a:r>
            <a:r>
              <a:rPr lang="pt-BR" sz="1000" b="0" i="0"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stabilization</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the</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a:t>
            </a:r>
            <a:r>
              <a:rPr lang="pt-BR" sz="1000" b="0" i="1"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Arch </a:t>
            </a:r>
            <a:r>
              <a:rPr lang="pt-BR" sz="1000" b="0" i="1"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Orthop</a:t>
            </a:r>
            <a:r>
              <a:rPr lang="pt-BR" sz="1000" b="0" i="1"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Trauma </a:t>
            </a:r>
            <a:r>
              <a:rPr lang="pt-BR" sz="1000" b="0" i="1" u="none" strike="noStrike" baseline="0" dirty="0" err="1">
                <a:solidFill>
                  <a:srgbClr val="323232"/>
                </a:solidFill>
                <a:latin typeface="Calibri" panose="020F0502020204030204" pitchFamily="34" charset="0"/>
                <a:ea typeface="Calibri" panose="020F0502020204030204" pitchFamily="34" charset="0"/>
                <a:cs typeface="Calibri" panose="020F0502020204030204" pitchFamily="34" charset="0"/>
              </a:rPr>
              <a:t>Surg</a:t>
            </a:r>
            <a:r>
              <a:rPr lang="pt-BR" sz="1000" b="0" i="1"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141, </a:t>
            </a:r>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245–251 (2021). </a:t>
            </a:r>
            <a:r>
              <a:rPr lang="pt-BR" sz="1000" b="0" i="0" u="none" strike="noStrike" baseline="0" dirty="0">
                <a:solidFill>
                  <a:srgbClr val="0462C1"/>
                </a:solidFill>
                <a:latin typeface="Calibri" panose="020F0502020204030204" pitchFamily="34" charset="0"/>
                <a:ea typeface="Calibri" panose="020F0502020204030204" pitchFamily="34" charset="0"/>
                <a:cs typeface="Calibri" panose="020F0502020204030204" pitchFamily="34" charset="0"/>
              </a:rPr>
              <a:t>https://doi.org/10.1007/s00402-020-03473-9 </a:t>
            </a:r>
          </a:p>
          <a:p>
            <a:r>
              <a:rPr lang="pt-BR" sz="1000" b="0" i="0" u="none" strike="noStrike" baseline="0" dirty="0">
                <a:solidFill>
                  <a:srgbClr val="323232"/>
                </a:solidFill>
                <a:latin typeface="Calibri" panose="020F0502020204030204" pitchFamily="34" charset="0"/>
                <a:ea typeface="Calibri" panose="020F0502020204030204" pitchFamily="34" charset="0"/>
                <a:cs typeface="Calibri" panose="020F0502020204030204" pitchFamily="34" charset="0"/>
              </a:rPr>
              <a:t>[2] </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ELLWEIN, Alexander; LILL, Helmut; WARNHOFF, Mara; HACKL, Michael; WEGMANN,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Kilian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MÜLLER, Lars-Peter; GRAMLICH, Yves; HOFFMANN, Reinhard; KLUG, Alexander.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Can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low-profile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double-plate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osteosynthesis</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for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reduce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implant</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removal</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retrospective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multicenter</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study</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Journal</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Of</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Shoulder</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And</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Elbow</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Surgery</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[S.L.], v. 29, n. 6, p. 1275-1281, jun. 2020. Elsevier BV. </a:t>
            </a:r>
            <a:r>
              <a:rPr lang="pt-BR" sz="1000" b="0" i="0" u="none" strike="noStrike" baseline="0" dirty="0">
                <a:solidFill>
                  <a:srgbClr val="0462C1"/>
                </a:solidFill>
                <a:latin typeface="Calibri" panose="020F0502020204030204" pitchFamily="34" charset="0"/>
                <a:ea typeface="Calibri" panose="020F0502020204030204" pitchFamily="34" charset="0"/>
                <a:cs typeface="Calibri" panose="020F0502020204030204" pitchFamily="34" charset="0"/>
              </a:rPr>
              <a:t>http://dx.doi.org/10.1016/j.jse.2020.01.091 </a:t>
            </a:r>
          </a:p>
          <a:p>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[3]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Duckworth</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AD, Clement ND, Aitken SA,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Court</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-Brown CM, McQueen MM. The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epidemiology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the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proximal ulna.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Injury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2012;43:343–6. [2]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Marot</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V,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Bayle-Iniguez</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X,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Cavaignac</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E,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Bonnevialle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N,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Mansat</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P,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Murgier</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J.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Results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non-</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operative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treatment</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in over 75-year-olds.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Orthop</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Traumatol</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Surg</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Res 2018;104:79–82. </a:t>
            </a:r>
          </a:p>
          <a:p>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[4] RIES, C.; WEGMANN, K.; MEFFERT, R.H.; MÜLLER, L.P.; BURKHART, K.J.. Die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Doppelplattenosteosynthese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der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proximalen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Ulna.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Operative</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Orthopädie</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Und</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Traumatologie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[S.L.], v. 27, n. 4, p. 342-356, 23 abr. 2015. Springer Science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and</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Business Media LLC. </a:t>
            </a:r>
            <a:r>
              <a:rPr lang="pt-BR" sz="1000" b="0" i="0" u="none" strike="noStrike" baseline="0" dirty="0">
                <a:solidFill>
                  <a:srgbClr val="0462C1"/>
                </a:solidFill>
                <a:latin typeface="Calibri" panose="020F0502020204030204" pitchFamily="34" charset="0"/>
                <a:ea typeface="Calibri" panose="020F0502020204030204" pitchFamily="34" charset="0"/>
                <a:cs typeface="Calibri" panose="020F0502020204030204" pitchFamily="34" charset="0"/>
              </a:rPr>
              <a:t>http://dx.doi.org/10.1007/s00064-014-0296-1 </a:t>
            </a:r>
          </a:p>
          <a:p>
            <a:r>
              <a:rPr lang="en-US"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[5] </a:t>
            </a:r>
            <a:r>
              <a:rPr lang="en-US"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Karlsson MK, </a:t>
            </a:r>
            <a:r>
              <a:rPr lang="en-US"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Hasserius</a:t>
            </a:r>
            <a:r>
              <a:rPr lang="en-US"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R, Karlsson C et al (2002) Fractures of the olecranon: a 15- to 25-year follow up of 73 patients. Clin </a:t>
            </a:r>
            <a:r>
              <a:rPr lang="en-US"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Orthop</a:t>
            </a:r>
            <a:r>
              <a:rPr lang="en-US"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403:205–212 </a:t>
            </a:r>
          </a:p>
          <a:p>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[6]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Rommens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PM,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Küchle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R, Schneider RU et al (2004)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in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adults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factors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influencing</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outcome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Injury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35:1149–1157 19 </a:t>
            </a:r>
          </a:p>
          <a:p>
            <a:endParaRPr lang="pt-BR" sz="1000" b="0" i="0" u="none" strike="noStrike" baseline="0" dirty="0">
              <a:latin typeface="Calibri" panose="020F0502020204030204" pitchFamily="34" charset="0"/>
              <a:ea typeface="Calibri" panose="020F0502020204030204" pitchFamily="34" charset="0"/>
              <a:cs typeface="Calibri" panose="020F0502020204030204" pitchFamily="34" charset="0"/>
            </a:endParaRPr>
          </a:p>
          <a:p>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[7]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Hölzl</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Verheyden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AP (2008)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Isolierte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Olecranon-frakturen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Unfallchirurg</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111:727–734 </a:t>
            </a:r>
          </a:p>
          <a:p>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[8] </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Newman SDS,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Mauffrey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C,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Krikler</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S.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Injury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2009;40:575-81. </a:t>
            </a:r>
            <a:r>
              <a:rPr lang="pt-BR" sz="1000" b="0" i="0" u="none" strike="noStrike" baseline="0" dirty="0">
                <a:solidFill>
                  <a:srgbClr val="0462C1"/>
                </a:solidFill>
                <a:latin typeface="Calibri" panose="020F0502020204030204" pitchFamily="34" charset="0"/>
                <a:ea typeface="Calibri" panose="020F0502020204030204" pitchFamily="34" charset="0"/>
                <a:cs typeface="Calibri" panose="020F0502020204030204" pitchFamily="34" charset="0"/>
              </a:rPr>
              <a:t>https://doi.org/10.1016/j.injury.2008.12.013 </a:t>
            </a:r>
          </a:p>
          <a:p>
            <a:r>
              <a:rPr lang="en-US"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[9] Hotchkiss R. Fractures and dislocations of the elbow. </a:t>
            </a:r>
            <a:r>
              <a:rPr lang="en-US"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In:Rockwood</a:t>
            </a:r>
            <a:r>
              <a:rPr lang="en-US"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CA Jr, Green DP, Bucholz RW, Heckman JD, </a:t>
            </a:r>
            <a:r>
              <a:rPr lang="en-US"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editors.Fractures</a:t>
            </a:r>
            <a:r>
              <a:rPr lang="en-US"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in adults. 4th ed. Philadelphia: Lippincott-Raven; 1996:929-1024. </a:t>
            </a:r>
          </a:p>
          <a:p>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[10]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Chalidis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BE,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Sachinis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NC,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Samoladas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EP,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Dimitriou</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CG,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Pournaras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JD.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tension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band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wiring</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technique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the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gold</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standard” for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the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treatment</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fractures?Along</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term</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functional</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outcome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study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J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Orthop</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Surg</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Res 2008;3:1–6. </a:t>
            </a:r>
          </a:p>
          <a:p>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[11] </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ELLWEIN, Alexander; ARGIROPOULOS, Konstantinos; DEYHAZRA, Rony-</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Orijit</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PASTOR, Marc-Frederic; SMITH, Tomas; LILL, Helmut. Clinical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evaluation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double-plate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osteosynthesis</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for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retrospective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case-</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control</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study</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Orthopaedics</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&amp;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Traumatology</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Surgery</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&amp;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Research</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[S.L.], v. 105, n. 8, p. 1601-1606, dez. 2019. Elsevier BV. </a:t>
            </a:r>
            <a:r>
              <a:rPr lang="pt-BR" sz="1000" b="0" i="0" u="none" strike="noStrike" baseline="0" dirty="0">
                <a:solidFill>
                  <a:srgbClr val="0462C1"/>
                </a:solidFill>
                <a:latin typeface="Calibri" panose="020F0502020204030204" pitchFamily="34" charset="0"/>
                <a:ea typeface="Calibri" panose="020F0502020204030204" pitchFamily="34" charset="0"/>
                <a:cs typeface="Calibri" panose="020F0502020204030204" pitchFamily="34" charset="0"/>
              </a:rPr>
              <a:t>http://dx.doi.org/10.1016/j.otsr.2019.08.019 </a:t>
            </a:r>
          </a:p>
          <a:p>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[12] </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HACKL, Michael; MAYER, Katharina; WEBER,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Mareike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STAAT, Manfred; VAN RIET, Roger; BURKHART, Klaus Josef; MÜLLER, Lars Peter; WEGMANN,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Kilian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Plate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Osteosynthesis</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Proximal Ulna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—A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Biomechanical</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Micromotion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Analysis</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The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Journal</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Of</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Hand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Surgery</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[S.L.], v. 42, n. 10, p. 834-834, out. 2017. Elsevier BV. </a:t>
            </a:r>
            <a:r>
              <a:rPr lang="pt-BR" sz="1000" b="0" i="0" u="none" strike="noStrike" baseline="0" dirty="0">
                <a:solidFill>
                  <a:srgbClr val="0462C1"/>
                </a:solidFill>
                <a:latin typeface="Calibri" panose="020F0502020204030204" pitchFamily="34" charset="0"/>
                <a:ea typeface="Calibri" panose="020F0502020204030204" pitchFamily="34" charset="0"/>
                <a:cs typeface="Calibri" panose="020F0502020204030204" pitchFamily="34" charset="0"/>
              </a:rPr>
              <a:t>http://dx.doi.org/10.1016/j.jhsa.2017.05.014</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p>
          <a:p>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[13] </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Sullivan CW,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Desai</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K.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Classifications</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in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Brief</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Mayo</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Classification</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Clin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Orthop</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Relat</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Res. 2019 Apr;477(4):908-910. </a:t>
            </a:r>
            <a:r>
              <a:rPr lang="pt-BR" sz="1000" b="0" i="0" u="none" strike="noStrike" baseline="0" dirty="0" err="1">
                <a:solidFill>
                  <a:srgbClr val="202020"/>
                </a:solidFill>
                <a:latin typeface="Calibri" panose="020F0502020204030204" pitchFamily="34" charset="0"/>
                <a:ea typeface="Calibri" panose="020F0502020204030204" pitchFamily="34" charset="0"/>
                <a:cs typeface="Calibri" panose="020F0502020204030204" pitchFamily="34" charset="0"/>
              </a:rPr>
              <a:t>doi</a:t>
            </a:r>
            <a:r>
              <a:rPr lang="pt-BR" sz="1000" b="0" i="0" u="none" strike="noStrike" baseline="0" dirty="0">
                <a:solidFill>
                  <a:srgbClr val="202020"/>
                </a:solidFill>
                <a:latin typeface="Calibri" panose="020F0502020204030204" pitchFamily="34" charset="0"/>
                <a:ea typeface="Calibri" panose="020F0502020204030204" pitchFamily="34" charset="0"/>
                <a:cs typeface="Calibri" panose="020F0502020204030204" pitchFamily="34" charset="0"/>
              </a:rPr>
              <a:t>: 10.1097/CORR.0000000000000614. PMID: 30614914; PMCID: PMC6437371. 20 </a:t>
            </a:r>
          </a:p>
          <a:p>
            <a:endParaRPr lang="pt-BR" sz="1000" b="0" i="0" u="none" strike="noStrike" baseline="0" dirty="0">
              <a:latin typeface="Calibri" panose="020F0502020204030204" pitchFamily="34" charset="0"/>
              <a:ea typeface="Calibri" panose="020F0502020204030204" pitchFamily="34" charset="0"/>
              <a:cs typeface="Calibri" panose="020F0502020204030204" pitchFamily="34" charset="0"/>
            </a:endParaRPr>
          </a:p>
          <a:p>
            <a:r>
              <a:rPr lang="pt-BR" sz="1000" b="0" i="0" u="none" strike="noStrike" baseline="0" dirty="0">
                <a:latin typeface="Calibri" panose="020F0502020204030204" pitchFamily="34" charset="0"/>
                <a:ea typeface="Calibri" panose="020F0502020204030204" pitchFamily="34" charset="0"/>
                <a:cs typeface="Calibri" panose="020F0502020204030204" pitchFamily="34" charset="0"/>
              </a:rPr>
              <a:t>[14]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Gummesson</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C,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Atroshi</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I,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Ekdahl</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C. The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disabilities</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the</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arm</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shoulder</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and</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hand</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(DASH)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outcome</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questionnaire</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longitudinal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construct</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validity</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and</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measuring</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self-</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rated</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health</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change</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after</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surgery</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BMC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Musculoskelet</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Disord</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2003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Jun</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16;4:11.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doi</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10.1186/1471-2474-4-11.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Epub</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2003 </a:t>
            </a:r>
            <a:r>
              <a:rPr lang="pt-BR" sz="1000" b="0" i="0" u="none" strike="noStrike" baseline="0" dirty="0" err="1">
                <a:solidFill>
                  <a:srgbClr val="242424"/>
                </a:solidFill>
                <a:latin typeface="Calibri" panose="020F0502020204030204" pitchFamily="34" charset="0"/>
                <a:ea typeface="Calibri" panose="020F0502020204030204" pitchFamily="34" charset="0"/>
                <a:cs typeface="Calibri" panose="020F0502020204030204" pitchFamily="34" charset="0"/>
              </a:rPr>
              <a:t>Jun</a:t>
            </a:r>
            <a:r>
              <a:rPr lang="pt-BR" sz="1000" b="0" i="0" u="none" strike="noStrike" baseline="0" dirty="0">
                <a:solidFill>
                  <a:srgbClr val="242424"/>
                </a:solidFill>
                <a:latin typeface="Calibri" panose="020F0502020204030204" pitchFamily="34" charset="0"/>
                <a:ea typeface="Calibri" panose="020F0502020204030204" pitchFamily="34" charset="0"/>
                <a:cs typeface="Calibri" panose="020F0502020204030204" pitchFamily="34" charset="0"/>
              </a:rPr>
              <a:t> 16. PMID: 12809562; PMCID: PMC165599. </a:t>
            </a:r>
          </a:p>
          <a:p>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[15] </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WAGNER, Ferdinand C.; JAEGER, Martin; FRIEBIS,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Christof</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MAIER, Dirk; OPHOVEN, Christian; YILMAZ,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Tayfun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SÜDKAMP, Norbert P.; REISING,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Kilian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Low-profile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double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plating</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unstable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osteoporotic</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biomechanical</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comparative</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study</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Journal</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Of</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Shoulder</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And</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Elbow</a:t>
            </a:r>
            <a:r>
              <a:rPr lang="pt-BR" sz="1000" b="1"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pt-BR" sz="1000" b="1" i="0" u="none" strike="noStrike" baseline="0" dirty="0" err="1">
                <a:solidFill>
                  <a:srgbClr val="212121"/>
                </a:solidFill>
                <a:latin typeface="Calibri" panose="020F0502020204030204" pitchFamily="34" charset="0"/>
                <a:ea typeface="Calibri" panose="020F0502020204030204" pitchFamily="34" charset="0"/>
                <a:cs typeface="Calibri" panose="020F0502020204030204" pitchFamily="34" charset="0"/>
              </a:rPr>
              <a:t>Surgery</a:t>
            </a:r>
            <a:r>
              <a:rPr lang="pt-BR" sz="1000" b="0" i="0" u="none" strike="noStrike" baseline="0" dirty="0">
                <a:solidFill>
                  <a:srgbClr val="212121"/>
                </a:solidFill>
                <a:latin typeface="Calibri" panose="020F0502020204030204" pitchFamily="34" charset="0"/>
                <a:ea typeface="Calibri" panose="020F0502020204030204" pitchFamily="34" charset="0"/>
                <a:cs typeface="Calibri" panose="020F0502020204030204" pitchFamily="34" charset="0"/>
              </a:rPr>
              <a:t>, [S.L.], v. 30, n. 7, p. 1519-1526, jul. 2021. Elsevier BV. </a:t>
            </a:r>
            <a:r>
              <a:rPr lang="pt-BR" sz="1000" b="0" i="0" u="none" strike="noStrike" baseline="0" dirty="0">
                <a:solidFill>
                  <a:srgbClr val="0462C1"/>
                </a:solidFill>
                <a:latin typeface="Calibri" panose="020F0502020204030204" pitchFamily="34" charset="0"/>
                <a:ea typeface="Calibri" panose="020F0502020204030204" pitchFamily="34" charset="0"/>
                <a:cs typeface="Calibri" panose="020F0502020204030204" pitchFamily="34" charset="0"/>
              </a:rPr>
              <a:t>http://dx.doi.org/10.1016/j.jse.2020.11.008 </a:t>
            </a:r>
          </a:p>
          <a:p>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[16] De Giacomo AF,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Tornetta</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P,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Sinicrope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BJ, Cronin PK,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Althausen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PL,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Bray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TJ, et al.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Outcomes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after</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plating</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multicenter</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evaluation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Injury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2016;47:1466–71. </a:t>
            </a:r>
          </a:p>
          <a:p>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[17] Anderson ML, Larson AN, Merten SM, Scott P.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Congruent</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elbow</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plate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fixation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olecranon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J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Orthop</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Trauma 2007;21:386–93. </a:t>
            </a:r>
          </a:p>
          <a:p>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[18]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Siebenlist</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S,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Torsiglieri</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T, Kraus 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Burghardt</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RD,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Stöckle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U, Lucke M.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Comminuted</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fractures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the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proximal ulna –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Preliminary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results</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with</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an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anatomically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preshaped</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locking</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compression</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plate</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(LCP) system. </a:t>
            </a:r>
            <a:r>
              <a:rPr lang="pt-BR" sz="10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Injury</a:t>
            </a:r>
            <a:r>
              <a:rPr lang="pt-BR" sz="1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2010;41:1306–11 </a:t>
            </a:r>
            <a:endParaRPr lang="pt-BR" sz="1000" dirty="0">
              <a:latin typeface="Calibri" panose="020F0502020204030204" pitchFamily="34" charset="0"/>
              <a:ea typeface="Calibri" panose="020F0502020204030204" pitchFamily="34" charset="0"/>
              <a:cs typeface="Calibri" panose="020F0502020204030204" pitchFamily="34" charset="0"/>
            </a:endParaRPr>
          </a:p>
        </p:txBody>
      </p:sp>
      <p:pic>
        <p:nvPicPr>
          <p:cNvPr id="12" name="Imagem 11">
            <a:extLst>
              <a:ext uri="{FF2B5EF4-FFF2-40B4-BE49-F238E27FC236}">
                <a16:creationId xmlns:a16="http://schemas.microsoft.com/office/drawing/2014/main" id="{5E8ED5FC-DCDB-1507-66A2-FBD34FF5646C}"/>
              </a:ext>
            </a:extLst>
          </p:cNvPr>
          <p:cNvPicPr>
            <a:picLocks noChangeAspect="1"/>
          </p:cNvPicPr>
          <p:nvPr/>
        </p:nvPicPr>
        <p:blipFill>
          <a:blip r:embed="Rcd2347a830514428"/>
          <a:stretch>
            <a:fillRect/>
          </a:stretch>
        </p:blipFill>
        <p:spPr>
          <a:xfrm>
            <a:off x="15712049" y="8558330"/>
            <a:ext cx="10228609" cy="11317495"/>
          </a:xfrm>
          <a:prstGeom prst="rect">
            <a:avLst/>
          </a:prstGeom>
        </p:spPr>
      </p:pic>
      <p:pic>
        <p:nvPicPr>
          <p:cNvPr id="14" name="Imagem 13">
            <a:extLst>
              <a:ext uri="{FF2B5EF4-FFF2-40B4-BE49-F238E27FC236}">
                <a16:creationId xmlns:a16="http://schemas.microsoft.com/office/drawing/2014/main" id="{9ADD0A27-8EB6-2279-1A3C-656EF9075CC7}"/>
              </a:ext>
            </a:extLst>
          </p:cNvPr>
          <p:cNvPicPr>
            <a:picLocks noChangeAspect="1"/>
          </p:cNvPicPr>
          <p:nvPr/>
        </p:nvPicPr>
        <p:blipFill>
          <a:blip r:embed="R9900986f76ed4eea"/>
          <a:stretch>
            <a:fillRect/>
          </a:stretch>
        </p:blipFill>
        <p:spPr>
          <a:xfrm>
            <a:off x="1812013" y="32083987"/>
            <a:ext cx="10322645" cy="7477450"/>
          </a:xfrm>
          <a:prstGeom prst="rect">
            <a:avLst/>
          </a:prstGeom>
        </p:spPr>
      </p:pic>
      <p:pic>
        <p:nvPicPr>
          <p:cNvPr id="2" name="Imagem 1" descr="Logotipo, nome da empresa&#10;&#10;O conteúdo gerado por IA pode estar incorreto.">
            <a:extLst>
              <a:ext uri="{FF2B5EF4-FFF2-40B4-BE49-F238E27FC236}">
                <a16:creationId xmlns:a16="http://schemas.microsoft.com/office/drawing/2014/main" id="{2502585E-6B7B-172D-1D3E-A38AC4274503}"/>
              </a:ext>
            </a:extLst>
          </p:cNvPr>
          <p:cNvPicPr>
            <a:picLocks noChangeAspect="1"/>
          </p:cNvPicPr>
          <p:nvPr/>
        </p:nvPicPr>
        <p:blipFill>
          <a:blip r:embed="R5319a8f3e8f549af"/>
          <a:stretch>
            <a:fillRect/>
          </a:stretch>
        </p:blipFill>
        <p:spPr>
          <a:xfrm>
            <a:off x="921817" y="4960982"/>
            <a:ext cx="4679683" cy="3181087"/>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dd47d2ebb0aa42cd">
            <a:extLst>
              <a:ext uri="{28A0092B-C50C-407E-A947-70E740481C1C}">
                <a14:useLocalDpi xmlns:a14="http://schemas.microsoft.com/office/drawing/2010/main" val="0"/>
              </a:ext>
            </a:extLst>
          </a:blip>
          <a:stretch>
            <a:fillRect/>
          </a:stretch>
        </p:blipFill>
        <p:spPr>
          <a:xfrm>
            <a:off x="0" y="-537836"/>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ce3b6da6a2534be8">
            <a:extLst>
              <a:ext uri="{28A0092B-C50C-407E-A947-70E740481C1C}">
                <a14:useLocalDpi xmlns:a14="http://schemas.microsoft.com/office/drawing/2010/main" val="0"/>
              </a:ext>
            </a:extLst>
          </a:blip>
          <a:stretch>
            <a:fillRect/>
          </a:stretch>
        </p:blipFill>
        <p:spPr>
          <a:xfrm>
            <a:off x="0" y="40067153"/>
            <a:ext cx="28800425" cy="3181087"/>
          </a:xfrm>
          <a:prstGeom prst="rect">
            <a:avLst/>
          </a:prstGeom>
        </p:spPr>
      </p:pic>
      <p:sp>
        <p:nvSpPr>
          <p:cNvPr id="2" name="CaixaDeTexto 1">
            <a:extLst>
              <a:ext uri="{FF2B5EF4-FFF2-40B4-BE49-F238E27FC236}">
                <a16:creationId xmlns:a16="http://schemas.microsoft.com/office/drawing/2014/main" id="{058153C5-90C9-D85C-6205-B58A5A466959}"/>
              </a:ext>
            </a:extLst>
          </p:cNvPr>
          <p:cNvSpPr txBox="1"/>
          <p:nvPr/>
        </p:nvSpPr>
        <p:spPr>
          <a:xfrm>
            <a:off x="492366" y="5959554"/>
            <a:ext cx="13415479" cy="12649617"/>
          </a:xfrm>
          <a:prstGeom prst="rect">
            <a:avLst/>
          </a:prstGeom>
          <a:noFill/>
        </p:spPr>
        <p:txBody>
          <a:bodyPr wrap="square" rtlCol="0">
            <a:spAutoFit/>
          </a:bodyPr>
          <a:lstStyle/>
          <a:p>
            <a:r>
              <a:rPr lang="pt-BR" sz="4800" b="1" u="sng" dirty="0">
                <a:latin typeface="Calibri" panose="020F0502020204030204" pitchFamily="34" charset="0"/>
                <a:cs typeface="Calibri" panose="020F0502020204030204" pitchFamily="34" charset="0"/>
              </a:rPr>
              <a:t>Introdução:</a:t>
            </a:r>
          </a:p>
          <a:p>
            <a:pPr algn="just"/>
            <a:r>
              <a:rPr lang="pt-BR" sz="4800" b="0" i="0" u="none" strike="noStrike" dirty="0">
                <a:solidFill>
                  <a:srgbClr val="000000"/>
                </a:solidFill>
                <a:effectLst/>
                <a:latin typeface="Calibri" panose="020F0502020204030204" pitchFamily="34" charset="0"/>
                <a:cs typeface="Calibri" panose="020F0502020204030204" pitchFamily="34" charset="0"/>
              </a:rPr>
              <a:t>As fraturas do platô tibial representam lesões articulares complexas, geralmente resultantes de traumas de alta energia, com risco significativo de perda funcional e artrose pós-traumática. O correto planejamento cirúrgico deve considerar o tipo de fratura, condições clínicas e estado das partes moles. Em casos com edema importante, a fixação externa temporária é indicada para estabilização inicial.</a:t>
            </a:r>
          </a:p>
          <a:p>
            <a:pPr algn="just"/>
            <a:r>
              <a:rPr lang="pt-BR" sz="4800" b="0" i="0" u="none" strike="noStrike" dirty="0">
                <a:solidFill>
                  <a:srgbClr val="000000"/>
                </a:solidFill>
                <a:effectLst/>
                <a:latin typeface="Calibri" panose="020F0502020204030204" pitchFamily="34" charset="0"/>
                <a:cs typeface="Calibri" panose="020F0502020204030204" pitchFamily="34" charset="0"/>
              </a:rPr>
              <a:t>A posição lateral flexível permite acessos múltiplos ao joelho sem necessidade de reposicionamento, otimizando o tempo operatório e preservando o campo estéril. </a:t>
            </a:r>
          </a:p>
          <a:p>
            <a:pPr algn="just"/>
            <a:r>
              <a:rPr lang="pt-BR" sz="4800" b="0" i="0" u="none" strike="noStrike" dirty="0">
                <a:solidFill>
                  <a:srgbClr val="000000"/>
                </a:solidFill>
                <a:effectLst/>
                <a:latin typeface="Calibri" panose="020F0502020204030204" pitchFamily="34" charset="0"/>
                <a:cs typeface="Calibri" panose="020F0502020204030204" pitchFamily="34" charset="0"/>
              </a:rPr>
              <a:t>Este trabalho descreve o manejo de uma fratura </a:t>
            </a:r>
            <a:r>
              <a:rPr lang="pt-BR" sz="4800" b="0" i="0" u="none" strike="noStrike" dirty="0" err="1">
                <a:solidFill>
                  <a:srgbClr val="000000"/>
                </a:solidFill>
                <a:effectLst/>
                <a:latin typeface="Calibri" panose="020F0502020204030204" pitchFamily="34" charset="0"/>
                <a:cs typeface="Calibri" panose="020F0502020204030204" pitchFamily="34" charset="0"/>
              </a:rPr>
              <a:t>bicondilar</a:t>
            </a:r>
            <a:r>
              <a:rPr lang="pt-BR" sz="4800" b="0" i="0" u="none" strike="noStrike" dirty="0">
                <a:solidFill>
                  <a:srgbClr val="000000"/>
                </a:solidFill>
                <a:effectLst/>
                <a:latin typeface="Calibri" panose="020F0502020204030204" pitchFamily="34" charset="0"/>
                <a:cs typeface="Calibri" panose="020F0502020204030204" pitchFamily="34" charset="0"/>
              </a:rPr>
              <a:t> do platô tibial tipo V de </a:t>
            </a:r>
            <a:r>
              <a:rPr lang="pt-BR" sz="4800" b="0" i="0" u="none" strike="noStrike" dirty="0" err="1">
                <a:solidFill>
                  <a:srgbClr val="000000"/>
                </a:solidFill>
                <a:effectLst/>
                <a:latin typeface="Calibri" panose="020F0502020204030204" pitchFamily="34" charset="0"/>
                <a:cs typeface="Calibri" panose="020F0502020204030204" pitchFamily="34" charset="0"/>
              </a:rPr>
              <a:t>Schatzker</a:t>
            </a:r>
            <a:r>
              <a:rPr lang="pt-BR" sz="4800" b="0" i="0" u="none" strike="noStrike" dirty="0">
                <a:solidFill>
                  <a:srgbClr val="000000"/>
                </a:solidFill>
                <a:effectLst/>
                <a:latin typeface="Calibri" panose="020F0502020204030204" pitchFamily="34" charset="0"/>
                <a:cs typeface="Calibri" panose="020F0502020204030204" pitchFamily="34" charset="0"/>
              </a:rPr>
              <a:t> com uso da posição lateral flexível e da classificação tridimensional para guiar a abordagem cirúrgica.</a:t>
            </a:r>
          </a:p>
        </p:txBody>
      </p:sp>
      <p:sp>
        <p:nvSpPr>
          <p:cNvPr id="3" name="CaixaDeTexto 2">
            <a:extLst>
              <a:ext uri="{FF2B5EF4-FFF2-40B4-BE49-F238E27FC236}">
                <a16:creationId xmlns:a16="http://schemas.microsoft.com/office/drawing/2014/main" id="{77A1BC21-761E-A2AB-8340-5DEDBBEE968C}"/>
              </a:ext>
            </a:extLst>
          </p:cNvPr>
          <p:cNvSpPr txBox="1"/>
          <p:nvPr/>
        </p:nvSpPr>
        <p:spPr>
          <a:xfrm>
            <a:off x="384507" y="18367171"/>
            <a:ext cx="13415478" cy="14126944"/>
          </a:xfrm>
          <a:prstGeom prst="rect">
            <a:avLst/>
          </a:prstGeom>
          <a:noFill/>
        </p:spPr>
        <p:txBody>
          <a:bodyPr wrap="square" rtlCol="0">
            <a:spAutoFit/>
          </a:bodyPr>
          <a:lstStyle/>
          <a:p>
            <a:r>
              <a:rPr lang="pt-BR" sz="4800" b="1" u="sng" dirty="0">
                <a:latin typeface="Calibri" panose="020F0502020204030204" pitchFamily="34" charset="0"/>
                <a:cs typeface="Calibri" panose="020F0502020204030204" pitchFamily="34" charset="0"/>
              </a:rPr>
              <a:t>Materiais e Métodos: </a:t>
            </a:r>
          </a:p>
          <a:p>
            <a:pPr algn="just"/>
            <a:r>
              <a:rPr lang="pt-BR" sz="4800" b="0" i="0" u="none" strike="noStrike" dirty="0">
                <a:solidFill>
                  <a:srgbClr val="000000"/>
                </a:solidFill>
                <a:effectLst/>
                <a:latin typeface="Calibri" panose="020F0502020204030204" pitchFamily="34" charset="0"/>
                <a:cs typeface="Calibri" panose="020F0502020204030204" pitchFamily="34" charset="0"/>
              </a:rPr>
              <a:t>Trata-se de um </a:t>
            </a:r>
            <a:r>
              <a:rPr lang="pt-BR" sz="4800" b="1" i="0" u="none" strike="noStrike" dirty="0">
                <a:solidFill>
                  <a:srgbClr val="000000"/>
                </a:solidFill>
                <a:effectLst/>
                <a:latin typeface="Calibri" panose="020F0502020204030204" pitchFamily="34" charset="0"/>
                <a:cs typeface="Calibri" panose="020F0502020204030204" pitchFamily="34" charset="0"/>
              </a:rPr>
              <a:t>relato de caso </a:t>
            </a:r>
            <a:r>
              <a:rPr lang="pt-BR" sz="4800" b="0" i="0" u="none" strike="noStrike" dirty="0">
                <a:solidFill>
                  <a:srgbClr val="000000"/>
                </a:solidFill>
                <a:effectLst/>
                <a:latin typeface="Calibri" panose="020F0502020204030204" pitchFamily="34" charset="0"/>
                <a:cs typeface="Calibri" panose="020F0502020204030204" pitchFamily="34" charset="0"/>
              </a:rPr>
              <a:t>baseado em análise de prontuário, exames de imagem e evolução hospitalar de paciente masculino, 59 anos, hipertenso, vítima de queda de 1 metro, com fratura </a:t>
            </a:r>
            <a:r>
              <a:rPr lang="pt-BR" sz="4800" b="0" i="0" u="none" strike="noStrike" dirty="0" err="1">
                <a:solidFill>
                  <a:srgbClr val="000000"/>
                </a:solidFill>
                <a:effectLst/>
                <a:latin typeface="Calibri" panose="020F0502020204030204" pitchFamily="34" charset="0"/>
                <a:cs typeface="Calibri" panose="020F0502020204030204" pitchFamily="34" charset="0"/>
              </a:rPr>
              <a:t>bicondilar</a:t>
            </a:r>
            <a:r>
              <a:rPr lang="pt-BR" sz="4800" b="0" i="0" u="none" strike="noStrike" dirty="0">
                <a:solidFill>
                  <a:srgbClr val="000000"/>
                </a:solidFill>
                <a:effectLst/>
                <a:latin typeface="Calibri" panose="020F0502020204030204" pitchFamily="34" charset="0"/>
                <a:cs typeface="Calibri" panose="020F0502020204030204" pitchFamily="34" charset="0"/>
              </a:rPr>
              <a:t> do platô tibial direito tipo V de </a:t>
            </a:r>
            <a:r>
              <a:rPr lang="pt-BR" sz="4800" b="0" i="0" u="none" strike="noStrike" dirty="0" err="1">
                <a:solidFill>
                  <a:srgbClr val="000000"/>
                </a:solidFill>
                <a:effectLst/>
                <a:latin typeface="Calibri" panose="020F0502020204030204" pitchFamily="34" charset="0"/>
                <a:cs typeface="Calibri" panose="020F0502020204030204" pitchFamily="34" charset="0"/>
              </a:rPr>
              <a:t>Schatzker</a:t>
            </a:r>
            <a:r>
              <a:rPr lang="pt-BR" sz="4800" b="0" i="0" u="none" strike="noStrike" dirty="0">
                <a:solidFill>
                  <a:srgbClr val="000000"/>
                </a:solidFill>
                <a:effectLst/>
                <a:latin typeface="Calibri" panose="020F0502020204030204" pitchFamily="34" charset="0"/>
                <a:cs typeface="Calibri" panose="020F0502020204030204" pitchFamily="34" charset="0"/>
              </a:rPr>
              <a:t>. </a:t>
            </a:r>
          </a:p>
          <a:p>
            <a:pPr algn="just"/>
            <a:r>
              <a:rPr lang="pt-BR" sz="4800" b="0" i="0" u="none" strike="noStrike" dirty="0">
                <a:solidFill>
                  <a:srgbClr val="000000"/>
                </a:solidFill>
                <a:effectLst/>
                <a:latin typeface="Calibri" panose="020F0502020204030204" pitchFamily="34" charset="0"/>
                <a:cs typeface="Calibri" panose="020F0502020204030204" pitchFamily="34" charset="0"/>
              </a:rPr>
              <a:t>A tomografia evidenciou comprometimento dos quadrantes anterolateral, </a:t>
            </a:r>
            <a:r>
              <a:rPr lang="pt-BR" sz="4800" b="0" i="0" u="none" strike="noStrike" dirty="0" err="1">
                <a:solidFill>
                  <a:srgbClr val="000000"/>
                </a:solidFill>
                <a:effectLst/>
                <a:latin typeface="Calibri" panose="020F0502020204030204" pitchFamily="34" charset="0"/>
                <a:cs typeface="Calibri" panose="020F0502020204030204" pitchFamily="34" charset="0"/>
              </a:rPr>
              <a:t>posterolateral</a:t>
            </a:r>
            <a:r>
              <a:rPr lang="pt-BR" sz="4800" b="0" i="0" u="none" strike="noStrike" dirty="0">
                <a:solidFill>
                  <a:srgbClr val="000000"/>
                </a:solidFill>
                <a:effectLst/>
                <a:latin typeface="Calibri" panose="020F0502020204030204" pitchFamily="34" charset="0"/>
                <a:cs typeface="Calibri" panose="020F0502020204030204" pitchFamily="34" charset="0"/>
              </a:rPr>
              <a:t> e </a:t>
            </a:r>
            <a:r>
              <a:rPr lang="pt-BR" sz="4800" b="0" i="0" u="none" strike="noStrike" dirty="0" err="1">
                <a:solidFill>
                  <a:srgbClr val="000000"/>
                </a:solidFill>
                <a:effectLst/>
                <a:latin typeface="Calibri" panose="020F0502020204030204" pitchFamily="34" charset="0"/>
                <a:cs typeface="Calibri" panose="020F0502020204030204" pitchFamily="34" charset="0"/>
              </a:rPr>
              <a:t>posteromedial</a:t>
            </a:r>
            <a:r>
              <a:rPr lang="pt-BR" sz="4800" b="0" i="0" u="none" strike="noStrike" dirty="0">
                <a:solidFill>
                  <a:srgbClr val="000000"/>
                </a:solidFill>
                <a:effectLst/>
                <a:latin typeface="Calibri" panose="020F0502020204030204" pitchFamily="34" charset="0"/>
                <a:cs typeface="Calibri" panose="020F0502020204030204" pitchFamily="34" charset="0"/>
              </a:rPr>
              <a:t>, conforme a classificação tridimensional de </a:t>
            </a:r>
            <a:r>
              <a:rPr lang="pt-BR" sz="4800" b="0" i="0" u="none" strike="noStrike" dirty="0" err="1">
                <a:solidFill>
                  <a:srgbClr val="000000"/>
                </a:solidFill>
                <a:effectLst/>
                <a:latin typeface="Calibri" panose="020F0502020204030204" pitchFamily="34" charset="0"/>
                <a:cs typeface="Calibri" panose="020F0502020204030204" pitchFamily="34" charset="0"/>
              </a:rPr>
              <a:t>Kfuri</a:t>
            </a:r>
            <a:r>
              <a:rPr lang="pt-BR" sz="4800" b="0" i="0" u="none" strike="noStrike" dirty="0">
                <a:solidFill>
                  <a:srgbClr val="000000"/>
                </a:solidFill>
                <a:effectLst/>
                <a:latin typeface="Calibri" panose="020F0502020204030204" pitchFamily="34" charset="0"/>
                <a:cs typeface="Calibri" panose="020F0502020204030204" pitchFamily="34" charset="0"/>
              </a:rPr>
              <a:t> e </a:t>
            </a:r>
            <a:r>
              <a:rPr lang="pt-BR" sz="4800" b="0" i="0" u="none" strike="noStrike" dirty="0" err="1">
                <a:solidFill>
                  <a:srgbClr val="000000"/>
                </a:solidFill>
                <a:effectLst/>
                <a:latin typeface="Calibri" panose="020F0502020204030204" pitchFamily="34" charset="0"/>
                <a:cs typeface="Calibri" panose="020F0502020204030204" pitchFamily="34" charset="0"/>
              </a:rPr>
              <a:t>Schatzker</a:t>
            </a:r>
            <a:r>
              <a:rPr lang="pt-BR" sz="4800" b="0" i="0" u="none" strike="noStrike" dirty="0">
                <a:solidFill>
                  <a:srgbClr val="000000"/>
                </a:solidFill>
                <a:effectLst/>
                <a:latin typeface="Calibri" panose="020F0502020204030204" pitchFamily="34" charset="0"/>
                <a:cs typeface="Calibri" panose="020F0502020204030204" pitchFamily="34" charset="0"/>
              </a:rPr>
              <a:t> (2018).</a:t>
            </a:r>
          </a:p>
          <a:p>
            <a:pPr algn="just"/>
            <a:r>
              <a:rPr lang="pt-BR" sz="4800" b="0" i="0" u="none" strike="noStrike" dirty="0">
                <a:solidFill>
                  <a:srgbClr val="000000"/>
                </a:solidFill>
                <a:effectLst/>
                <a:latin typeface="Calibri" panose="020F0502020204030204" pitchFamily="34" charset="0"/>
                <a:cs typeface="Calibri" panose="020F0502020204030204" pitchFamily="34" charset="0"/>
              </a:rPr>
              <a:t>Devido ao edema e risco clínico, optou-se por </a:t>
            </a:r>
            <a:r>
              <a:rPr lang="pt-BR" sz="4800" b="1" i="0" u="none" strike="noStrike" dirty="0">
                <a:solidFill>
                  <a:srgbClr val="000000"/>
                </a:solidFill>
                <a:effectLst/>
                <a:latin typeface="Calibri" panose="020F0502020204030204" pitchFamily="34" charset="0"/>
                <a:cs typeface="Calibri" panose="020F0502020204030204" pitchFamily="34" charset="0"/>
              </a:rPr>
              <a:t>fixação externa temporária, realizada com o paciente em posição lateral flexível, permitindo acesso simultâneo aos quadrantes comprometidos sem reposicionamento</a:t>
            </a:r>
            <a:r>
              <a:rPr lang="pt-BR" sz="4800" b="0" i="0" u="none" strike="noStrike" dirty="0">
                <a:solidFill>
                  <a:srgbClr val="000000"/>
                </a:solidFill>
                <a:effectLst/>
                <a:latin typeface="Calibri" panose="020F0502020204030204" pitchFamily="34" charset="0"/>
                <a:cs typeface="Calibri" panose="020F0502020204030204" pitchFamily="34" charset="0"/>
              </a:rPr>
              <a:t>. O fixador externo foi montado com dois pinos femorais e dois tibiais conectados por barras de carbono. O procedimento foi conduzido sob raquianestesia, com acompanhamento multiprofissional.</a:t>
            </a:r>
          </a:p>
        </p:txBody>
      </p:sp>
      <p:sp>
        <p:nvSpPr>
          <p:cNvPr id="5" name="CaixaDeTexto 4">
            <a:extLst>
              <a:ext uri="{FF2B5EF4-FFF2-40B4-BE49-F238E27FC236}">
                <a16:creationId xmlns:a16="http://schemas.microsoft.com/office/drawing/2014/main" id="{ADE669D1-EFB7-53A7-CDD7-64164A75F821}"/>
              </a:ext>
            </a:extLst>
          </p:cNvPr>
          <p:cNvSpPr txBox="1"/>
          <p:nvPr/>
        </p:nvSpPr>
        <p:spPr>
          <a:xfrm>
            <a:off x="14892580" y="5943784"/>
            <a:ext cx="13415479" cy="14865608"/>
          </a:xfrm>
          <a:prstGeom prst="rect">
            <a:avLst/>
          </a:prstGeom>
          <a:noFill/>
        </p:spPr>
        <p:txBody>
          <a:bodyPr wrap="square" rtlCol="0">
            <a:spAutoFit/>
          </a:bodyPr>
          <a:lstStyle/>
          <a:p>
            <a:pPr algn="just"/>
            <a:r>
              <a:rPr lang="pt-BR" sz="4800" b="1" u="sng" dirty="0">
                <a:latin typeface="Calibri" panose="020F0502020204030204" pitchFamily="34" charset="0"/>
                <a:cs typeface="Calibri" panose="020F0502020204030204" pitchFamily="34" charset="0"/>
              </a:rPr>
              <a:t>Resultados e Discussão:</a:t>
            </a:r>
          </a:p>
          <a:p>
            <a:pPr algn="just"/>
            <a:r>
              <a:rPr lang="pt-BR" sz="4800" b="0" i="0" u="none" strike="noStrike" dirty="0">
                <a:solidFill>
                  <a:srgbClr val="000000"/>
                </a:solidFill>
                <a:effectLst/>
                <a:latin typeface="Calibri" panose="020F0502020204030204" pitchFamily="34" charset="0"/>
                <a:cs typeface="Calibri" panose="020F0502020204030204" pitchFamily="34" charset="0"/>
              </a:rPr>
              <a:t>O paciente evoluiu bem após a fixação externa temporária, com estabilização adequada da fratura </a:t>
            </a:r>
            <a:r>
              <a:rPr lang="pt-BR" sz="4800" b="0" i="0" u="none" strike="noStrike" dirty="0" err="1">
                <a:solidFill>
                  <a:srgbClr val="000000"/>
                </a:solidFill>
                <a:effectLst/>
                <a:latin typeface="Calibri" panose="020F0502020204030204" pitchFamily="34" charset="0"/>
                <a:cs typeface="Calibri" panose="020F0502020204030204" pitchFamily="34" charset="0"/>
              </a:rPr>
              <a:t>bicondilar</a:t>
            </a:r>
            <a:r>
              <a:rPr lang="pt-BR" sz="4800" b="0" i="0" u="none" strike="noStrike" dirty="0">
                <a:solidFill>
                  <a:srgbClr val="000000"/>
                </a:solidFill>
                <a:effectLst/>
                <a:latin typeface="Calibri" panose="020F0502020204030204" pitchFamily="34" charset="0"/>
                <a:cs typeface="Calibri" panose="020F0502020204030204" pitchFamily="34" charset="0"/>
              </a:rPr>
              <a:t> tipo V do platô tibial e sem intercorrências no pós-operatório imediato. Houve controle eficaz da dor, ausência de infecção e preservação da função articular com mobilização precoce. A tomografia pós-operatória confirmou a estabilidade dos fragmentos, permitindo o agendamento seguro da fixação definitiva após recuperação clínica e dos tecidos moles.</a:t>
            </a:r>
          </a:p>
          <a:p>
            <a:pPr algn="just"/>
            <a:r>
              <a:rPr lang="pt-BR" sz="4800" b="0" i="0" u="none" strike="noStrike" dirty="0">
                <a:solidFill>
                  <a:srgbClr val="000000"/>
                </a:solidFill>
                <a:effectLst/>
                <a:latin typeface="Calibri" panose="020F0502020204030204" pitchFamily="34" charset="0"/>
                <a:cs typeface="Calibri" panose="020F0502020204030204" pitchFamily="34" charset="0"/>
              </a:rPr>
              <a:t>A adoção da </a:t>
            </a:r>
            <a:r>
              <a:rPr lang="pt-BR" sz="4800" b="1" i="0" u="none" strike="noStrike" dirty="0">
                <a:solidFill>
                  <a:srgbClr val="000000"/>
                </a:solidFill>
                <a:effectLst/>
                <a:latin typeface="Calibri" panose="020F0502020204030204" pitchFamily="34" charset="0"/>
                <a:cs typeface="Calibri" panose="020F0502020204030204" pitchFamily="34" charset="0"/>
              </a:rPr>
              <a:t>posição lateral flexível</a:t>
            </a:r>
            <a:r>
              <a:rPr lang="pt-BR" sz="4800" b="0" i="0" u="none" strike="noStrike" dirty="0">
                <a:solidFill>
                  <a:srgbClr val="000000"/>
                </a:solidFill>
                <a:effectLst/>
                <a:latin typeface="Calibri" panose="020F0502020204030204" pitchFamily="34" charset="0"/>
                <a:cs typeface="Calibri" panose="020F0502020204030204" pitchFamily="34" charset="0"/>
              </a:rPr>
              <a:t> foi decisiva, ao permitir acesso simultâneo aos quadrantes anterolateral, </a:t>
            </a:r>
            <a:r>
              <a:rPr lang="pt-BR" sz="4800" b="0" i="0" u="none" strike="noStrike" dirty="0" err="1">
                <a:solidFill>
                  <a:srgbClr val="000000"/>
                </a:solidFill>
                <a:effectLst/>
                <a:latin typeface="Calibri" panose="020F0502020204030204" pitchFamily="34" charset="0"/>
                <a:cs typeface="Calibri" panose="020F0502020204030204" pitchFamily="34" charset="0"/>
              </a:rPr>
              <a:t>posterolateral</a:t>
            </a:r>
            <a:r>
              <a:rPr lang="pt-BR" sz="4800" b="0" i="0" u="none" strike="noStrike" dirty="0">
                <a:solidFill>
                  <a:srgbClr val="000000"/>
                </a:solidFill>
                <a:effectLst/>
                <a:latin typeface="Calibri" panose="020F0502020204030204" pitchFamily="34" charset="0"/>
                <a:cs typeface="Calibri" panose="020F0502020204030204" pitchFamily="34" charset="0"/>
              </a:rPr>
              <a:t> e </a:t>
            </a:r>
            <a:r>
              <a:rPr lang="pt-BR" sz="4800" b="0" i="0" u="none" strike="noStrike" dirty="0" err="1">
                <a:solidFill>
                  <a:srgbClr val="000000"/>
                </a:solidFill>
                <a:effectLst/>
                <a:latin typeface="Calibri" panose="020F0502020204030204" pitchFamily="34" charset="0"/>
                <a:cs typeface="Calibri" panose="020F0502020204030204" pitchFamily="34" charset="0"/>
              </a:rPr>
              <a:t>posteromedial</a:t>
            </a:r>
            <a:r>
              <a:rPr lang="pt-BR" sz="4800" b="0" i="0" u="none" strike="noStrike" dirty="0">
                <a:solidFill>
                  <a:srgbClr val="000000"/>
                </a:solidFill>
                <a:effectLst/>
                <a:latin typeface="Calibri" panose="020F0502020204030204" pitchFamily="34" charset="0"/>
                <a:cs typeface="Calibri" panose="020F0502020204030204" pitchFamily="34" charset="0"/>
              </a:rPr>
              <a:t> sem necessidade de reposicionamento, reduzindo o tempo cirúrgico e os riscos anestésicos. A estratégia em dois tempos, iniciando com estabilização por fixador externo, demonstrou-se eficaz em paciente com risco clínico aumentado, evitando complicações como infecção profunda e necrose de partes moles. </a:t>
            </a:r>
          </a:p>
        </p:txBody>
      </p:sp>
      <p:sp>
        <p:nvSpPr>
          <p:cNvPr id="6" name="CaixaDeTexto 5">
            <a:extLst>
              <a:ext uri="{FF2B5EF4-FFF2-40B4-BE49-F238E27FC236}">
                <a16:creationId xmlns:a16="http://schemas.microsoft.com/office/drawing/2014/main" id="{FC1F1EB1-17B6-16C9-3B06-D9C27AB7F1BC}"/>
              </a:ext>
            </a:extLst>
          </p:cNvPr>
          <p:cNvSpPr txBox="1"/>
          <p:nvPr/>
        </p:nvSpPr>
        <p:spPr>
          <a:xfrm>
            <a:off x="14828767" y="20680214"/>
            <a:ext cx="13415478" cy="6740307"/>
          </a:xfrm>
          <a:prstGeom prst="rect">
            <a:avLst/>
          </a:prstGeom>
          <a:noFill/>
        </p:spPr>
        <p:txBody>
          <a:bodyPr wrap="square" rtlCol="0">
            <a:spAutoFit/>
          </a:bodyPr>
          <a:lstStyle/>
          <a:p>
            <a:r>
              <a:rPr lang="pt-BR" sz="4800" b="1" u="sng" dirty="0">
                <a:latin typeface="Calibri" panose="020F0502020204030204" pitchFamily="34" charset="0"/>
                <a:cs typeface="Calibri" panose="020F0502020204030204" pitchFamily="34" charset="0"/>
              </a:rPr>
              <a:t>Conclusão:</a:t>
            </a:r>
          </a:p>
          <a:p>
            <a:pPr algn="just"/>
            <a:r>
              <a:rPr lang="pt-BR" sz="4800" b="0" i="0" u="none" strike="noStrike" dirty="0">
                <a:solidFill>
                  <a:srgbClr val="000000"/>
                </a:solidFill>
                <a:effectLst/>
                <a:latin typeface="Calibri" panose="020F0502020204030204" pitchFamily="34" charset="0"/>
                <a:cs typeface="Calibri" panose="020F0502020204030204" pitchFamily="34" charset="0"/>
              </a:rPr>
              <a:t>A associação entre a posição lateral flexível e a fixação externa temporária mostrou-se uma abordagem segura e eficaz no manejo de fratura complexa do platô tibial tipo V. Essa estratégia permitiu múltiplos acessos sem reposicionamento do paciente, favorecendo a preservação dos tecidos moles e o planejamento cirúrgico baseado na classificação tridimensional.</a:t>
            </a:r>
          </a:p>
        </p:txBody>
      </p:sp>
      <p:sp>
        <p:nvSpPr>
          <p:cNvPr id="8" name="CaixaDeTexto 7">
            <a:extLst>
              <a:ext uri="{FF2B5EF4-FFF2-40B4-BE49-F238E27FC236}">
                <a16:creationId xmlns:a16="http://schemas.microsoft.com/office/drawing/2014/main" id="{0B5017A1-B2F5-2C2F-6C99-BDAC4699EAF9}"/>
              </a:ext>
            </a:extLst>
          </p:cNvPr>
          <p:cNvSpPr txBox="1"/>
          <p:nvPr/>
        </p:nvSpPr>
        <p:spPr>
          <a:xfrm>
            <a:off x="14828767" y="27192925"/>
            <a:ext cx="13217321" cy="4142352"/>
          </a:xfrm>
          <a:prstGeom prst="rect">
            <a:avLst/>
          </a:prstGeom>
          <a:noFill/>
        </p:spPr>
        <p:txBody>
          <a:bodyPr wrap="square" rtlCol="0">
            <a:spAutoFit/>
          </a:bodyPr>
          <a:lstStyle/>
          <a:p>
            <a:r>
              <a:rPr lang="pt-BR" sz="4400" b="1" u="sng" dirty="0">
                <a:latin typeface="Calibri" panose="020F0502020204030204" pitchFamily="34" charset="0"/>
                <a:cs typeface="Calibri" panose="020F0502020204030204" pitchFamily="34" charset="0"/>
              </a:rPr>
              <a:t>Referências: </a:t>
            </a:r>
          </a:p>
          <a:p>
            <a:pPr marL="342900" lvl="0" indent="-342900" algn="just">
              <a:lnSpc>
                <a:spcPct val="115000"/>
              </a:lnSpc>
              <a:buFont typeface="+mj-lt"/>
              <a:buAutoNum type="arabicPeriod"/>
            </a:pPr>
            <a:r>
              <a:rPr lang="pt-BR" sz="2400" dirty="0">
                <a:effectLst/>
                <a:latin typeface="Calibri" panose="020F0502020204030204" pitchFamily="34" charset="0"/>
                <a:ea typeface="Times New Roman" panose="02020603050405020304" pitchFamily="18" charset="0"/>
                <a:cs typeface="Calibri" panose="020F0502020204030204" pitchFamily="34" charset="0"/>
              </a:rPr>
              <a:t>AMOROSA, Louis F.; BROWN, Gabriel D.; GREISBERG, Justin. </a:t>
            </a:r>
            <a:r>
              <a:rPr lang="en-US" sz="2400" b="1" dirty="0">
                <a:effectLst/>
                <a:latin typeface="Calibri" panose="020F0502020204030204" pitchFamily="34" charset="0"/>
                <a:ea typeface="Times New Roman" panose="02020603050405020304" pitchFamily="18" charset="0"/>
                <a:cs typeface="Calibri" panose="020F0502020204030204" pitchFamily="34" charset="0"/>
              </a:rPr>
              <a:t>A surgical approach to posterior pilon fractures</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Journal of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Orthopaedic</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Trauma</a:t>
            </a:r>
            <a:r>
              <a:rPr lang="en-US" sz="2400" dirty="0">
                <a:effectLst/>
                <a:latin typeface="Calibri" panose="020F0502020204030204" pitchFamily="34" charset="0"/>
                <a:ea typeface="Times New Roman" panose="02020603050405020304" pitchFamily="18" charset="0"/>
                <a:cs typeface="Calibri" panose="020F0502020204030204" pitchFamily="34" charset="0"/>
              </a:rPr>
              <a:t>, v. 24, n. 3, p. 188-193, 2010.</a:t>
            </a:r>
            <a:endParaRPr lang="pt-BR"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15000"/>
              </a:lnSpc>
              <a:buFont typeface="+mj-lt"/>
              <a:buAutoNum type="arabicPeriod"/>
            </a:pPr>
            <a:r>
              <a:rPr lang="en-US" sz="2400" dirty="0">
                <a:effectLst/>
                <a:latin typeface="Calibri" panose="020F0502020204030204" pitchFamily="34" charset="0"/>
                <a:ea typeface="Times New Roman" panose="02020603050405020304" pitchFamily="18" charset="0"/>
                <a:cs typeface="Calibri" panose="020F0502020204030204" pitchFamily="34" charset="0"/>
              </a:rPr>
              <a:t>BEALS, Timothy C. et al. </a:t>
            </a:r>
            <a:r>
              <a:rPr lang="en-US" sz="2400" b="1" dirty="0">
                <a:effectLst/>
                <a:latin typeface="Calibri" panose="020F0502020204030204" pitchFamily="34" charset="0"/>
                <a:ea typeface="Times New Roman" panose="02020603050405020304" pitchFamily="18" charset="0"/>
                <a:cs typeface="Calibri" panose="020F0502020204030204" pitchFamily="34" charset="0"/>
              </a:rPr>
              <a:t>Minimally invasive distraction technique for prone posterior ankle and subtalar arthroscopy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Foot &amp; Ankle International</a:t>
            </a:r>
            <a:r>
              <a:rPr lang="en-US" sz="2400" dirty="0">
                <a:effectLst/>
                <a:latin typeface="Calibri" panose="020F0502020204030204" pitchFamily="34" charset="0"/>
                <a:ea typeface="Times New Roman" panose="02020603050405020304" pitchFamily="18" charset="0"/>
                <a:cs typeface="Calibri" panose="020F0502020204030204" pitchFamily="34" charset="0"/>
              </a:rPr>
              <a:t>, v. 31, n. 4, p. 316-319, 2010.</a:t>
            </a:r>
            <a:endParaRPr lang="pt-BR"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15000"/>
              </a:lnSpc>
              <a:buFont typeface="+mj-lt"/>
              <a:buAutoNum type="arabicPeriod"/>
            </a:pPr>
            <a:r>
              <a:rPr lang="en-US" sz="2400" dirty="0">
                <a:effectLst/>
                <a:latin typeface="Calibri" panose="020F0502020204030204" pitchFamily="34" charset="0"/>
                <a:ea typeface="Times New Roman" panose="02020603050405020304" pitchFamily="18" charset="0"/>
                <a:cs typeface="Calibri" panose="020F0502020204030204" pitchFamily="34" charset="0"/>
              </a:rPr>
              <a:t>DALSTROM, David J. et al. </a:t>
            </a:r>
            <a:r>
              <a:rPr lang="en-US" sz="2400" b="1" dirty="0">
                <a:effectLst/>
                <a:latin typeface="Calibri" panose="020F0502020204030204" pitchFamily="34" charset="0"/>
                <a:ea typeface="Times New Roman" panose="02020603050405020304" pitchFamily="18" charset="0"/>
                <a:cs typeface="Calibri" panose="020F0502020204030204" pitchFamily="34" charset="0"/>
              </a:rPr>
              <a:t>Time-dependent contamination of opened sterile operating-room trays</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Journal of Bone and Joint Surgery</a:t>
            </a:r>
            <a:r>
              <a:rPr lang="en-US" sz="2400" dirty="0">
                <a:effectLst/>
                <a:latin typeface="Calibri" panose="020F0502020204030204" pitchFamily="34" charset="0"/>
                <a:ea typeface="Times New Roman" panose="02020603050405020304" pitchFamily="18" charset="0"/>
                <a:cs typeface="Calibri" panose="020F0502020204030204" pitchFamily="34" charset="0"/>
              </a:rPr>
              <a:t>, v. 90, n. 5, p. 1022-1025, 2008.</a:t>
            </a:r>
            <a:endParaRPr lang="pt-BR"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15000"/>
              </a:lnSpc>
              <a:buFont typeface="+mj-lt"/>
              <a:buAutoNum type="arabicPeriod"/>
            </a:pPr>
            <a:r>
              <a:rPr lang="en-US" sz="2400" dirty="0">
                <a:effectLst/>
                <a:latin typeface="Calibri" panose="020F0502020204030204" pitchFamily="34" charset="0"/>
                <a:ea typeface="Times New Roman" panose="02020603050405020304" pitchFamily="18" charset="0"/>
                <a:cs typeface="Calibri" panose="020F0502020204030204" pitchFamily="34" charset="0"/>
              </a:rPr>
              <a:t>FORBERGER, Jens et al. </a:t>
            </a:r>
            <a:r>
              <a:rPr lang="en-US" sz="2400" b="1" dirty="0">
                <a:effectLst/>
                <a:latin typeface="Calibri" panose="020F0502020204030204" pitchFamily="34" charset="0"/>
                <a:ea typeface="Times New Roman" panose="02020603050405020304" pitchFamily="18" charset="0"/>
                <a:cs typeface="Calibri" panose="020F0502020204030204" pitchFamily="34" charset="0"/>
              </a:rPr>
              <a:t>Posterolateral approach to the displaced posterior malleolus: functional outcome and local morbidity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Foot &amp; Ankle International</a:t>
            </a:r>
            <a:r>
              <a:rPr lang="en-US" sz="2400" dirty="0">
                <a:effectLst/>
                <a:latin typeface="Calibri" panose="020F0502020204030204" pitchFamily="34" charset="0"/>
                <a:ea typeface="Times New Roman" panose="02020603050405020304" pitchFamily="18" charset="0"/>
                <a:cs typeface="Calibri" panose="020F0502020204030204" pitchFamily="34" charset="0"/>
              </a:rPr>
              <a:t>, v. 30, n. 4, p. 309-314, 2009.</a:t>
            </a:r>
            <a:endParaRPr lang="pt-BR"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2" name="CaixaDeTexto 11">
            <a:extLst>
              <a:ext uri="{FF2B5EF4-FFF2-40B4-BE49-F238E27FC236}">
                <a16:creationId xmlns:a16="http://schemas.microsoft.com/office/drawing/2014/main" id="{3BE8342F-6DDC-7626-AC2A-A4E4E49633BA}"/>
              </a:ext>
            </a:extLst>
          </p:cNvPr>
          <p:cNvSpPr txBox="1"/>
          <p:nvPr/>
        </p:nvSpPr>
        <p:spPr>
          <a:xfrm>
            <a:off x="1266185" y="3747313"/>
            <a:ext cx="27125163" cy="923330"/>
          </a:xfrm>
          <a:prstGeom prst="rect">
            <a:avLst/>
          </a:prstGeom>
          <a:noFill/>
        </p:spPr>
        <p:txBody>
          <a:bodyPr wrap="square" rtlCol="0">
            <a:spAutoFit/>
          </a:bodyPr>
          <a:lstStyle/>
          <a:p>
            <a:pPr algn="ctr"/>
            <a:r>
              <a:rPr lang="pt-BR" sz="5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POSIÇÃO LATERAL FLEXÍVEL PARA ABORDAGENS DUPLAS: RELATO DE CASO</a:t>
            </a:r>
            <a:endParaRPr lang="pt-BR" sz="54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CaixaDeTexto 12">
            <a:extLst>
              <a:ext uri="{FF2B5EF4-FFF2-40B4-BE49-F238E27FC236}">
                <a16:creationId xmlns:a16="http://schemas.microsoft.com/office/drawing/2014/main" id="{EDF2977D-7AA1-FB5B-2E26-2270F329E7D0}"/>
              </a:ext>
            </a:extLst>
          </p:cNvPr>
          <p:cNvSpPr txBox="1"/>
          <p:nvPr/>
        </p:nvSpPr>
        <p:spPr>
          <a:xfrm>
            <a:off x="21536506" y="39536660"/>
            <a:ext cx="7411209" cy="1218795"/>
          </a:xfrm>
          <a:prstGeom prst="rect">
            <a:avLst/>
          </a:prstGeom>
          <a:noFill/>
        </p:spPr>
        <p:txBody>
          <a:bodyPr wrap="square" rtlCol="0">
            <a:spAutoFit/>
          </a:bodyPr>
          <a:lstStyle/>
          <a:p>
            <a:pPr lvl="0" algn="just">
              <a:lnSpc>
                <a:spcPct val="115000"/>
              </a:lnSpc>
            </a:pPr>
            <a:r>
              <a:rPr lang="pt-BR" sz="4800" dirty="0">
                <a:latin typeface="Calibri" panose="020F0502020204030204" pitchFamily="34" charset="0"/>
                <a:ea typeface="Times New Roman" panose="02020603050405020304" pitchFamily="18" charset="0"/>
                <a:cs typeface="Calibri" panose="020F0502020204030204" pitchFamily="34" charset="0"/>
              </a:rPr>
              <a:t>Figura 3: Pós operatório</a:t>
            </a:r>
            <a:endParaRPr lang="pt-BR" sz="4800"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pic>
        <p:nvPicPr>
          <p:cNvPr id="15" name="Imagem 14">
            <a:extLst>
              <a:ext uri="{FF2B5EF4-FFF2-40B4-BE49-F238E27FC236}">
                <a16:creationId xmlns:a16="http://schemas.microsoft.com/office/drawing/2014/main" id="{86CF8D5F-7763-3623-FA58-3C05B6465F96}"/>
              </a:ext>
            </a:extLst>
          </p:cNvPr>
          <p:cNvPicPr>
            <a:picLocks noChangeAspect="1"/>
          </p:cNvPicPr>
          <p:nvPr/>
        </p:nvPicPr>
        <p:blipFill>
          <a:blip r:embed="Rf0be7143dd794bb5">
            <a:extLst>
              <a:ext uri="{28A0092B-C50C-407E-A947-70E740481C1C}">
                <a14:useLocalDpi xmlns:a14="http://schemas.microsoft.com/office/drawing/2010/main" val="0"/>
              </a:ext>
            </a:extLst>
          </a:blip>
          <a:stretch>
            <a:fillRect/>
          </a:stretch>
        </p:blipFill>
        <p:spPr>
          <a:xfrm>
            <a:off x="237217" y="32446179"/>
            <a:ext cx="8416001" cy="7090481"/>
          </a:xfrm>
          <a:prstGeom prst="rect">
            <a:avLst/>
          </a:prstGeom>
        </p:spPr>
      </p:pic>
      <p:pic>
        <p:nvPicPr>
          <p:cNvPr id="17" name="Imagem 16">
            <a:extLst>
              <a:ext uri="{FF2B5EF4-FFF2-40B4-BE49-F238E27FC236}">
                <a16:creationId xmlns:a16="http://schemas.microsoft.com/office/drawing/2014/main" id="{EB4F676F-CDA1-CEE0-949D-6D2D712CCAB6}"/>
              </a:ext>
            </a:extLst>
          </p:cNvPr>
          <p:cNvPicPr>
            <a:picLocks noChangeAspect="1"/>
          </p:cNvPicPr>
          <p:nvPr/>
        </p:nvPicPr>
        <p:blipFill>
          <a:blip r:embed="R346eeca38ef14b88">
            <a:extLst>
              <a:ext uri="{28A0092B-C50C-407E-A947-70E740481C1C}">
                <a14:useLocalDpi xmlns:a14="http://schemas.microsoft.com/office/drawing/2010/main" val="0"/>
              </a:ext>
            </a:extLst>
          </a:blip>
          <a:stretch>
            <a:fillRect/>
          </a:stretch>
        </p:blipFill>
        <p:spPr>
          <a:xfrm>
            <a:off x="9479328" y="33027723"/>
            <a:ext cx="10825826" cy="4993411"/>
          </a:xfrm>
          <a:prstGeom prst="rect">
            <a:avLst/>
          </a:prstGeom>
        </p:spPr>
      </p:pic>
      <p:pic>
        <p:nvPicPr>
          <p:cNvPr id="19" name="Imagem 18">
            <a:extLst>
              <a:ext uri="{FF2B5EF4-FFF2-40B4-BE49-F238E27FC236}">
                <a16:creationId xmlns:a16="http://schemas.microsoft.com/office/drawing/2014/main" id="{D1EC66F2-57C2-0611-E454-D6EF74F3B042}"/>
              </a:ext>
            </a:extLst>
          </p:cNvPr>
          <p:cNvPicPr>
            <a:picLocks noChangeAspect="1"/>
          </p:cNvPicPr>
          <p:nvPr/>
        </p:nvPicPr>
        <p:blipFill>
          <a:blip r:embed="Rf6fee6e4189c4640">
            <a:extLst>
              <a:ext uri="{28A0092B-C50C-407E-A947-70E740481C1C}">
                <a14:useLocalDpi xmlns:a14="http://schemas.microsoft.com/office/drawing/2010/main" val="0"/>
              </a:ext>
            </a:extLst>
          </a:blip>
          <a:stretch>
            <a:fillRect/>
          </a:stretch>
        </p:blipFill>
        <p:spPr>
          <a:xfrm>
            <a:off x="21066126" y="31554984"/>
            <a:ext cx="6896667" cy="7981676"/>
          </a:xfrm>
          <a:prstGeom prst="rect">
            <a:avLst/>
          </a:prstGeom>
        </p:spPr>
      </p:pic>
      <p:sp>
        <p:nvSpPr>
          <p:cNvPr id="9" name="CaixaDeTexto 8">
            <a:extLst>
              <a:ext uri="{FF2B5EF4-FFF2-40B4-BE49-F238E27FC236}">
                <a16:creationId xmlns:a16="http://schemas.microsoft.com/office/drawing/2014/main" id="{F4A59ADC-634B-B4DB-17FC-08D88E870D20}"/>
              </a:ext>
            </a:extLst>
          </p:cNvPr>
          <p:cNvSpPr txBox="1"/>
          <p:nvPr/>
        </p:nvSpPr>
        <p:spPr>
          <a:xfrm>
            <a:off x="12622386" y="38013560"/>
            <a:ext cx="7411209" cy="1218795"/>
          </a:xfrm>
          <a:prstGeom prst="rect">
            <a:avLst/>
          </a:prstGeom>
          <a:noFill/>
        </p:spPr>
        <p:txBody>
          <a:bodyPr wrap="square" rtlCol="0">
            <a:spAutoFit/>
          </a:bodyPr>
          <a:lstStyle/>
          <a:p>
            <a:pPr lvl="0" algn="just">
              <a:lnSpc>
                <a:spcPct val="115000"/>
              </a:lnSpc>
            </a:pPr>
            <a:r>
              <a:rPr lang="pt-BR" sz="4800" dirty="0">
                <a:latin typeface="Calibri" panose="020F0502020204030204" pitchFamily="34" charset="0"/>
                <a:ea typeface="Times New Roman" panose="02020603050405020304" pitchFamily="18" charset="0"/>
                <a:cs typeface="Calibri" panose="020F0502020204030204" pitchFamily="34" charset="0"/>
              </a:rPr>
              <a:t>Figura 2: Cirurgia</a:t>
            </a:r>
            <a:endParaRPr lang="pt-BR" sz="4800"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sp>
        <p:nvSpPr>
          <p:cNvPr id="10" name="CaixaDeTexto 9">
            <a:extLst>
              <a:ext uri="{FF2B5EF4-FFF2-40B4-BE49-F238E27FC236}">
                <a16:creationId xmlns:a16="http://schemas.microsoft.com/office/drawing/2014/main" id="{39D636B2-CBDD-93AE-DCC7-9F5A11B879C2}"/>
              </a:ext>
            </a:extLst>
          </p:cNvPr>
          <p:cNvSpPr txBox="1"/>
          <p:nvPr/>
        </p:nvSpPr>
        <p:spPr>
          <a:xfrm>
            <a:off x="2274540" y="39457755"/>
            <a:ext cx="7411209" cy="1218795"/>
          </a:xfrm>
          <a:prstGeom prst="rect">
            <a:avLst/>
          </a:prstGeom>
          <a:noFill/>
        </p:spPr>
        <p:txBody>
          <a:bodyPr wrap="square" rtlCol="0">
            <a:spAutoFit/>
          </a:bodyPr>
          <a:lstStyle/>
          <a:p>
            <a:pPr lvl="0" algn="just">
              <a:lnSpc>
                <a:spcPct val="115000"/>
              </a:lnSpc>
            </a:pPr>
            <a:r>
              <a:rPr lang="pt-BR" sz="4800" dirty="0">
                <a:latin typeface="Calibri" panose="020F0502020204030204" pitchFamily="34" charset="0"/>
                <a:ea typeface="Times New Roman" panose="02020603050405020304" pitchFamily="18" charset="0"/>
                <a:cs typeface="Calibri" panose="020F0502020204030204" pitchFamily="34" charset="0"/>
              </a:rPr>
              <a:t>Figura 1: </a:t>
            </a:r>
            <a:r>
              <a:rPr lang="pt-BR" sz="4800" dirty="0" err="1">
                <a:latin typeface="Calibri" panose="020F0502020204030204" pitchFamily="34" charset="0"/>
                <a:ea typeface="Times New Roman" panose="02020603050405020304" pitchFamily="18" charset="0"/>
                <a:cs typeface="Calibri" panose="020F0502020204030204" pitchFamily="34" charset="0"/>
              </a:rPr>
              <a:t>Lesãp</a:t>
            </a:r>
            <a:endParaRPr lang="pt-BR" sz="4800"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sp>
        <p:nvSpPr>
          <p:cNvPr id="11" name="CaixaDeTexto 10">
            <a:extLst>
              <a:ext uri="{FF2B5EF4-FFF2-40B4-BE49-F238E27FC236}">
                <a16:creationId xmlns:a16="http://schemas.microsoft.com/office/drawing/2014/main" id="{FD8A93E2-A297-9FED-49B7-671D9E217548}"/>
              </a:ext>
            </a:extLst>
          </p:cNvPr>
          <p:cNvSpPr txBox="1"/>
          <p:nvPr/>
        </p:nvSpPr>
        <p:spPr>
          <a:xfrm>
            <a:off x="1242009" y="4436060"/>
            <a:ext cx="26720784" cy="1148007"/>
          </a:xfrm>
          <a:prstGeom prst="rect">
            <a:avLst/>
          </a:prstGeom>
          <a:noFill/>
        </p:spPr>
        <p:txBody>
          <a:bodyPr wrap="square" rtlCol="0">
            <a:spAutoFit/>
          </a:bodyPr>
          <a:lstStyle/>
          <a:p>
            <a:pPr lvl="0" algn="ctr">
              <a:lnSpc>
                <a:spcPct val="115000"/>
              </a:lnSpc>
            </a:pPr>
            <a:r>
              <a:rPr lang="pt-BR" sz="4400" dirty="0">
                <a:effectLst/>
                <a:latin typeface="Calibri" panose="020F0502020204030204" pitchFamily="34" charset="0"/>
                <a:ea typeface="Times New Roman" panose="02020603050405020304" pitchFamily="18" charset="0"/>
                <a:cs typeface="Calibri" panose="020F0502020204030204" pitchFamily="34" charset="0"/>
              </a:rPr>
              <a:t>Autores: Gustavo Mascarenhas </a:t>
            </a:r>
            <a:r>
              <a:rPr lang="pt-BR" sz="4400" dirty="0" err="1">
                <a:effectLst/>
                <a:latin typeface="Calibri" panose="020F0502020204030204" pitchFamily="34" charset="0"/>
                <a:ea typeface="Times New Roman" panose="02020603050405020304" pitchFamily="18" charset="0"/>
                <a:cs typeface="Calibri" panose="020F0502020204030204" pitchFamily="34" charset="0"/>
              </a:rPr>
              <a:t>Austrege</a:t>
            </a:r>
            <a:r>
              <a:rPr lang="pt-BR" sz="4400" dirty="0" err="1">
                <a:latin typeface="Calibri" panose="020F0502020204030204" pitchFamily="34" charset="0"/>
                <a:ea typeface="Times New Roman" panose="02020603050405020304" pitchFamily="18" charset="0"/>
                <a:cs typeface="Calibri" panose="020F0502020204030204" pitchFamily="34" charset="0"/>
              </a:rPr>
              <a:t>silo</a:t>
            </a:r>
            <a:r>
              <a:rPr lang="pt-BR" sz="4400" dirty="0">
                <a:latin typeface="Calibri" panose="020F0502020204030204" pitchFamily="34" charset="0"/>
                <a:ea typeface="Times New Roman" panose="02020603050405020304" pitchFamily="18" charset="0"/>
                <a:cs typeface="Calibri" panose="020F0502020204030204" pitchFamily="34" charset="0"/>
              </a:rPr>
              <a:t> Barbosa; Victor Santana Correia Scalabrini; Julian Rodrigues Machado; </a:t>
            </a:r>
            <a:endParaRPr lang="pt-BR" sz="4400"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spTree>
    <p:extLst>
      <p:ext uri="{BB962C8B-B14F-4D97-AF65-F5344CB8AC3E}">
        <p14:creationId xmlns:p14="http://schemas.microsoft.com/office/powerpoint/2010/main" val="3207035691"/>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title="Banner Congresso Trauma.pdf (1).png"/>
          <p:cNvPicPr preferRelativeResize="0"/>
          <p:nvPr/>
        </p:nvPicPr>
        <p:blipFill>
          <a:blip r:embed="Re825010ce9fb4dbb">
            <a:alphaModFix/>
          </a:blip>
          <a:stretch>
            <a:fillRect/>
          </a:stretch>
        </p:blipFill>
        <p:spPr>
          <a:xfrm>
            <a:off x="0" y="0"/>
            <a:ext cx="28800426" cy="43200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d26a8e1d2ee84a1e">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efdecfed68f84c49">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p:cNvSpPr txBox="1"/>
          <p:nvPr/>
        </p:nvSpPr>
        <p:spPr>
          <a:xfrm>
            <a:off x="1100690" y="11515966"/>
            <a:ext cx="25373010" cy="24468237"/>
          </a:xfrm>
          <a:prstGeom prst="rect">
            <a:avLst/>
          </a:prstGeom>
          <a:noFill/>
        </p:spPr>
        <p:txBody>
          <a:bodyPr wrap="square" numCol="2" rtlCol="0">
            <a:spAutoFit/>
          </a:bodyPr>
          <a:lstStyle/>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r>
              <a:rPr lang="pt-BR" sz="4800" dirty="0">
                <a:latin typeface="Calibri" panose="020F0502020204030204" pitchFamily="34" charset="0"/>
                <a:ea typeface="Calibri" panose="020F0502020204030204" pitchFamily="34" charset="0"/>
                <a:cs typeface="Calibri" panose="020F0502020204030204" pitchFamily="34" charset="0"/>
              </a:rPr>
              <a:t>Introdução</a:t>
            </a:r>
            <a:r>
              <a:rPr lang="pt-BR" sz="4800" dirty="0">
                <a:latin typeface="Calibri" panose="020F0502020204030204" pitchFamily="34" charset="0"/>
                <a:ea typeface="Calibri" panose="020F0502020204030204" pitchFamily="34" charset="0"/>
                <a:cs typeface="Calibri" panose="020F0502020204030204" pitchFamily="34" charset="0"/>
              </a:rPr>
              <a:t>: As fraturas da diáfise do úmero (FDU) representam 3% das fraturas do aparelho locomotor. Estima-se que em torno de 60 novos casos de FDU em adultos são tratados por ano para cada grupo de 600.000 habitantes(1). Sendo as fraturas expostas do um terço distal do úmero com lesão do nervo radial incomuns. </a:t>
            </a:r>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r>
              <a:rPr lang="pt-BR" sz="4800" dirty="0">
                <a:latin typeface="Calibri" panose="020F0502020204030204" pitchFamily="34" charset="0"/>
                <a:ea typeface="Calibri" panose="020F0502020204030204" pitchFamily="34" charset="0"/>
                <a:cs typeface="Calibri" panose="020F0502020204030204" pitchFamily="34" charset="0"/>
              </a:rPr>
              <a:t>Métodos</a:t>
            </a:r>
            <a:r>
              <a:rPr lang="pt-BR" sz="4800" dirty="0">
                <a:latin typeface="Calibri" panose="020F0502020204030204" pitchFamily="34" charset="0"/>
                <a:ea typeface="Calibri" panose="020F0502020204030204" pitchFamily="34" charset="0"/>
                <a:cs typeface="Calibri" panose="020F0502020204030204" pitchFamily="34" charset="0"/>
              </a:rPr>
              <a:t>: Paciente do sexo feminino, 23 anos, deu entrada no pronto socorro devido queda de moto, com trauma em dimídio direito. Foi avaliada pela equipe de Ortopedia e Traumatologia da unidade devido uma fratura exposta cominutiva de diáfise de úmero distal, classificação de Gustilo e Anderson I, associada a fratura de côndilo lateral do úmero, e rádio distal ipsilateral, dificultando a avaliação do nervo radial. Ao exame físico paciente com dor e edema, parestesia do dorso da mão direita e polegar, ausência de extensão do punho e polegar</a:t>
            </a:r>
            <a:r>
              <a:rPr lang="pt-BR" sz="4800" dirty="0">
                <a:latin typeface="Calibri" panose="020F0502020204030204" pitchFamily="34" charset="0"/>
                <a:ea typeface="Calibri" panose="020F0502020204030204" pitchFamily="34" charset="0"/>
                <a:cs typeface="Calibri" panose="020F0502020204030204" pitchFamily="34" charset="0"/>
              </a:rPr>
              <a:t>.</a:t>
            </a:r>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r>
              <a:rPr lang="pt-BR" sz="4800" dirty="0">
                <a:latin typeface="Calibri" panose="020F0502020204030204" pitchFamily="34" charset="0"/>
                <a:ea typeface="Calibri" panose="020F0502020204030204" pitchFamily="34" charset="0"/>
                <a:cs typeface="Calibri" panose="020F0502020204030204" pitchFamily="34" charset="0"/>
              </a:rPr>
              <a:t>                                                                              </a:t>
            </a: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r>
              <a:rPr lang="pt-BR" sz="4800" dirty="0">
                <a:latin typeface="Calibri" panose="020F0502020204030204" pitchFamily="34" charset="0"/>
                <a:ea typeface="Calibri" panose="020F0502020204030204" pitchFamily="34" charset="0"/>
                <a:cs typeface="Calibri" panose="020F0502020204030204" pitchFamily="34" charset="0"/>
              </a:rPr>
              <a:t>Discussão</a:t>
            </a:r>
            <a:r>
              <a:rPr lang="pt-BR" sz="4800" dirty="0">
                <a:latin typeface="Calibri" panose="020F0502020204030204" pitchFamily="34" charset="0"/>
                <a:ea typeface="Calibri" panose="020F0502020204030204" pitchFamily="34" charset="0"/>
                <a:cs typeface="Calibri" panose="020F0502020204030204" pitchFamily="34" charset="0"/>
              </a:rPr>
              <a:t>: O tratamento proposto para a paciente foi RAFI com placa DCP estreita de 6 furos e 6 parafusos. Utilizado um acesso lateral distal para úmero, e realizado dissecção por planos. Visualização direta do nervo radial encarcerado no foco da fratura entre os fragmentos, sem neurotmese, porém com laceração do nervo. Realizado a liberação, o isolamento do nervo radial e a fixação da fratura. Posteriormente realizado o tratamento das outras fraturas</a:t>
            </a:r>
            <a:r>
              <a:rPr lang="pt-BR" sz="4800" dirty="0">
                <a:latin typeface="Calibri" panose="020F0502020204030204" pitchFamily="34" charset="0"/>
                <a:ea typeface="Calibri" panose="020F0502020204030204" pitchFamily="34" charset="0"/>
                <a:cs typeface="Calibri" panose="020F0502020204030204" pitchFamily="34" charset="0"/>
              </a:rPr>
              <a:t>.</a:t>
            </a:r>
          </a:p>
          <a:p>
            <a:pPr lvl="1"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lvl="1" algn="just"/>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a:latin typeface="Calibri" panose="020F0502020204030204" pitchFamily="34" charset="0"/>
                <a:ea typeface="Calibri" panose="020F0502020204030204" pitchFamily="34" charset="0"/>
                <a:cs typeface="Calibri" panose="020F0502020204030204" pitchFamily="34" charset="0"/>
              </a:rPr>
              <a:t>Conclusão: Em três meses de pós-operatório a paciente apresentou recuperação parcial dos movimentos de extensão do polegar e punho, e melhora total da parestesia. Há uma escassez de literatura a respeito do manejo das fraturas de terço distal da diáfise do úmero, especialmente fratura de Holstein-Lewis. Essas fraturas têm uma configuração específica e são frequentemente acompanhadas de injúria do nervo radial(2).</a:t>
            </a:r>
          </a:p>
        </p:txBody>
      </p:sp>
      <p:pic>
        <p:nvPicPr>
          <p:cNvPr id="5" name="Imagem 4"/>
          <p:cNvPicPr>
            <a:picLocks noChangeAspect="1"/>
          </p:cNvPicPr>
          <p:nvPr/>
        </p:nvPicPr>
        <p:blipFill>
          <a:blip r:embed="R84ebd12370014562">
            <a:extLst>
              <a:ext uri="{28A0092B-C50C-407E-A947-70E740481C1C}">
                <a14:useLocalDpi xmlns:a14="http://schemas.microsoft.com/office/drawing/2010/main" val="0"/>
              </a:ext>
            </a:extLst>
          </a:blip>
          <a:stretch>
            <a:fillRect/>
          </a:stretch>
        </p:blipFill>
        <p:spPr>
          <a:xfrm>
            <a:off x="1085228" y="29109173"/>
            <a:ext cx="12088954" cy="7921445"/>
          </a:xfrm>
          <a:prstGeom prst="rect">
            <a:avLst/>
          </a:prstGeom>
        </p:spPr>
      </p:pic>
      <p:sp>
        <p:nvSpPr>
          <p:cNvPr id="9" name="CaixaDeTexto 8"/>
          <p:cNvSpPr txBox="1"/>
          <p:nvPr/>
        </p:nvSpPr>
        <p:spPr>
          <a:xfrm>
            <a:off x="1100690" y="5041811"/>
            <a:ext cx="26599035" cy="6124754"/>
          </a:xfrm>
          <a:prstGeom prst="rect">
            <a:avLst/>
          </a:prstGeom>
          <a:noFill/>
        </p:spPr>
        <p:txBody>
          <a:bodyPr wrap="square" rtlCol="0">
            <a:spAutoFit/>
          </a:bodyPr>
          <a:lstStyle/>
          <a:p>
            <a:r>
              <a:rPr lang="pt-BR" sz="4800" b="1" dirty="0">
                <a:latin typeface="Calibri" panose="020F0502020204030204" pitchFamily="34" charset="0"/>
                <a:ea typeface="Calibri" panose="020F0502020204030204" pitchFamily="34" charset="0"/>
                <a:cs typeface="Calibri" panose="020F0502020204030204" pitchFamily="34" charset="0"/>
              </a:rPr>
              <a:t>FRATURA </a:t>
            </a:r>
            <a:r>
              <a:rPr lang="pt-BR" sz="4800" b="1" dirty="0">
                <a:latin typeface="Calibri" panose="020F0502020204030204" pitchFamily="34" charset="0"/>
                <a:ea typeface="Calibri" panose="020F0502020204030204" pitchFamily="34" charset="0"/>
                <a:cs typeface="Calibri" panose="020F0502020204030204" pitchFamily="34" charset="0"/>
              </a:rPr>
              <a:t>DISTAL DE DIÁFISE DE ÚMERO ASSOCIADA A LESÃO DO NERVO RADIAL– UM RELATO DE </a:t>
            </a:r>
            <a:r>
              <a:rPr lang="pt-BR" sz="4800" b="1" dirty="0">
                <a:latin typeface="Calibri" panose="020F0502020204030204" pitchFamily="34" charset="0"/>
                <a:ea typeface="Calibri" panose="020F0502020204030204" pitchFamily="34" charset="0"/>
                <a:cs typeface="Calibri" panose="020F0502020204030204" pitchFamily="34" charset="0"/>
              </a:rPr>
              <a:t>CASO</a:t>
            </a:r>
          </a:p>
          <a:p>
            <a:r>
              <a:rPr lang="pt-BR" sz="4800" dirty="0">
                <a:latin typeface="Calibri" panose="020F0502020204030204" pitchFamily="34" charset="0"/>
                <a:ea typeface="Calibri" panose="020F0502020204030204" pitchFamily="34" charset="0"/>
                <a:cs typeface="Calibri" panose="020F0502020204030204" pitchFamily="34" charset="0"/>
              </a:rPr>
              <a:t/>
            </a:r>
            <a:br>
              <a:rPr lang="pt-BR" sz="4800" dirty="0">
                <a:latin typeface="Calibri" panose="020F0502020204030204" pitchFamily="34" charset="0"/>
                <a:ea typeface="Calibri" panose="020F0502020204030204" pitchFamily="34" charset="0"/>
                <a:cs typeface="Calibri" panose="020F0502020204030204" pitchFamily="34" charset="0"/>
              </a:rPr>
            </a:br>
            <a:r>
              <a:rPr lang="pt-BR" sz="4800" dirty="0">
                <a:latin typeface="Calibri" panose="020F0502020204030204" pitchFamily="34" charset="0"/>
                <a:ea typeface="Calibri" panose="020F0502020204030204" pitchFamily="34" charset="0"/>
                <a:cs typeface="Calibri" panose="020F0502020204030204" pitchFamily="34" charset="0"/>
              </a:rPr>
              <a:t>MARCUS </a:t>
            </a:r>
            <a:r>
              <a:rPr lang="pt-BR" sz="4800" dirty="0">
                <a:latin typeface="Calibri" panose="020F0502020204030204" pitchFamily="34" charset="0"/>
                <a:ea typeface="Calibri" panose="020F0502020204030204" pitchFamily="34" charset="0"/>
                <a:cs typeface="Calibri" panose="020F0502020204030204" pitchFamily="34" charset="0"/>
              </a:rPr>
              <a:t>VINICIUS GOMES ASSIS (Autor Principal, Apresentador)</a:t>
            </a:r>
            <a:r>
              <a:rPr lang="pt-BR" sz="4800" baseline="30000" dirty="0">
                <a:latin typeface="Calibri" panose="020F0502020204030204" pitchFamily="34" charset="0"/>
                <a:ea typeface="Calibri" panose="020F0502020204030204" pitchFamily="34" charset="0"/>
                <a:cs typeface="Calibri" panose="020F0502020204030204" pitchFamily="34" charset="0"/>
              </a:rPr>
              <a:t>1</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a:latin typeface="Calibri" panose="020F0502020204030204" pitchFamily="34" charset="0"/>
                <a:ea typeface="Calibri" panose="020F0502020204030204" pitchFamily="34" charset="0"/>
                <a:cs typeface="Calibri" panose="020F0502020204030204" pitchFamily="34" charset="0"/>
              </a:rPr>
              <a:t>Welinton Vicentini</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baseline="30000" dirty="0">
                <a:latin typeface="Calibri" panose="020F0502020204030204" pitchFamily="34" charset="0"/>
                <a:ea typeface="Calibri" panose="020F0502020204030204" pitchFamily="34" charset="0"/>
                <a:cs typeface="Calibri" panose="020F0502020204030204" pitchFamily="34" charset="0"/>
              </a:rPr>
              <a:t>1</a:t>
            </a:r>
            <a:r>
              <a:rPr lang="pt-BR" sz="4800" dirty="0">
                <a:latin typeface="Calibri" panose="020F0502020204030204" pitchFamily="34" charset="0"/>
                <a:ea typeface="Calibri" panose="020F0502020204030204" pitchFamily="34" charset="0"/>
                <a:cs typeface="Calibri" panose="020F0502020204030204" pitchFamily="34" charset="0"/>
              </a:rPr>
              <a:t>, Bruno Hugo de Barros </a:t>
            </a:r>
            <a:r>
              <a:rPr lang="pt-BR" sz="4800" baseline="30000" dirty="0">
                <a:latin typeface="Calibri" panose="020F0502020204030204" pitchFamily="34" charset="0"/>
                <a:ea typeface="Calibri" panose="020F0502020204030204" pitchFamily="34" charset="0"/>
                <a:cs typeface="Calibri" panose="020F0502020204030204" pitchFamily="34" charset="0"/>
              </a:rPr>
              <a:t>1</a:t>
            </a:r>
            <a:r>
              <a:rPr lang="pt-BR" sz="4800" dirty="0">
                <a:latin typeface="Calibri" panose="020F0502020204030204" pitchFamily="34" charset="0"/>
                <a:ea typeface="Calibri" panose="020F0502020204030204" pitchFamily="34" charset="0"/>
                <a:cs typeface="Calibri" panose="020F0502020204030204" pitchFamily="34" charset="0"/>
              </a:rPr>
              <a:t>, Mychael Dyorge Pavão Sobreira </a:t>
            </a:r>
            <a:r>
              <a:rPr lang="pt-BR" sz="4800" baseline="30000" dirty="0">
                <a:latin typeface="Calibri" panose="020F0502020204030204" pitchFamily="34" charset="0"/>
                <a:ea typeface="Calibri" panose="020F0502020204030204" pitchFamily="34" charset="0"/>
                <a:cs typeface="Calibri" panose="020F0502020204030204" pitchFamily="34" charset="0"/>
              </a:rPr>
              <a:t>1</a:t>
            </a:r>
          </a:p>
          <a:p>
            <a:endParaRPr lang="pt-BR" sz="4800" baseline="30000" dirty="0">
              <a:latin typeface="Calibri" panose="020F0502020204030204" pitchFamily="34" charset="0"/>
              <a:ea typeface="Calibri" panose="020F0502020204030204" pitchFamily="34" charset="0"/>
              <a:cs typeface="Calibri" panose="020F0502020204030204" pitchFamily="34" charset="0"/>
            </a:endParaRPr>
          </a:p>
          <a:p>
            <a:r>
              <a:rPr lang="pt-BR" sz="4800" b="1" dirty="0">
                <a:latin typeface="Calibri" panose="020F0502020204030204" pitchFamily="34" charset="0"/>
                <a:ea typeface="Calibri" panose="020F0502020204030204" pitchFamily="34" charset="0"/>
                <a:cs typeface="Calibri" panose="020F0502020204030204" pitchFamily="34" charset="0"/>
              </a:rPr>
              <a:t>Instituições</a:t>
            </a:r>
            <a:r>
              <a:rPr lang="pt-BR" sz="4800" b="1" dirty="0">
                <a:latin typeface="Calibri" panose="020F0502020204030204" pitchFamily="34" charset="0"/>
                <a:ea typeface="Calibri" panose="020F0502020204030204" pitchFamily="34" charset="0"/>
                <a:cs typeface="Calibri" panose="020F0502020204030204" pitchFamily="34" charset="0"/>
              </a:rPr>
              <a:t>:</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baseline="30000" dirty="0">
                <a:latin typeface="Calibri" panose="020F0502020204030204" pitchFamily="34" charset="0"/>
                <a:ea typeface="Calibri" panose="020F0502020204030204" pitchFamily="34" charset="0"/>
                <a:cs typeface="Calibri" panose="020F0502020204030204" pitchFamily="34" charset="0"/>
              </a:rPr>
              <a:t>1</a:t>
            </a:r>
            <a:r>
              <a:rPr lang="pt-BR" sz="4800" dirty="0">
                <a:latin typeface="Calibri" panose="020F0502020204030204" pitchFamily="34" charset="0"/>
                <a:ea typeface="Calibri" panose="020F0502020204030204" pitchFamily="34" charset="0"/>
                <a:cs typeface="Calibri" panose="020F0502020204030204" pitchFamily="34" charset="0"/>
              </a:rPr>
              <a:t>Santa Casa de </a:t>
            </a:r>
            <a:r>
              <a:rPr lang="pt-BR" sz="4800" dirty="0">
                <a:latin typeface="Calibri" panose="020F0502020204030204" pitchFamily="34" charset="0"/>
                <a:ea typeface="Calibri" panose="020F0502020204030204" pitchFamily="34" charset="0"/>
                <a:cs typeface="Calibri" panose="020F0502020204030204" pitchFamily="34" charset="0"/>
              </a:rPr>
              <a:t>Paranavaí</a:t>
            </a:r>
          </a:p>
          <a:p>
            <a:r>
              <a:rPr lang="pt-BR" sz="4800" b="1" dirty="0">
                <a:latin typeface="Calibri" panose="020F0502020204030204" pitchFamily="34" charset="0"/>
                <a:ea typeface="Calibri" panose="020F0502020204030204" pitchFamily="34" charset="0"/>
                <a:cs typeface="Calibri" panose="020F0502020204030204" pitchFamily="34" charset="0"/>
              </a:rPr>
              <a:t>Palavras-chave</a:t>
            </a:r>
            <a:r>
              <a:rPr lang="pt-BR" sz="4800" b="1" dirty="0">
                <a:latin typeface="Calibri" panose="020F0502020204030204" pitchFamily="34" charset="0"/>
                <a:ea typeface="Calibri" panose="020F0502020204030204" pitchFamily="34" charset="0"/>
                <a:cs typeface="Calibri" panose="020F0502020204030204" pitchFamily="34" charset="0"/>
              </a:rPr>
              <a:t>:</a:t>
            </a:r>
            <a:r>
              <a:rPr lang="pt-BR" sz="4800" dirty="0">
                <a:latin typeface="Calibri" panose="020F0502020204030204" pitchFamily="34" charset="0"/>
                <a:ea typeface="Calibri" panose="020F0502020204030204" pitchFamily="34" charset="0"/>
                <a:cs typeface="Calibri" panose="020F0502020204030204" pitchFamily="34" charset="0"/>
              </a:rPr>
              <a:t> fraturas da diáfise do úmero, lesão do nervo radial, manejo</a:t>
            </a:r>
            <a:r>
              <a:rPr lang="pt-BR" sz="3600" dirty="0"/>
              <a:t/>
            </a:r>
            <a:br>
              <a:rPr lang="pt-BR" sz="3600" dirty="0"/>
            </a:br>
            <a:endParaRPr lang="pt-BR" sz="3600" b="1" cap="all" dirty="0"/>
          </a:p>
          <a:p>
            <a:r>
              <a:rPr lang="pt-BR" b="1" dirty="0"/>
              <a:t/>
            </a:r>
            <a:br>
              <a:rPr lang="pt-BR" b="1" dirty="0"/>
            </a:br>
            <a:endParaRPr lang="pt-BR" dirty="0"/>
          </a:p>
        </p:txBody>
      </p:sp>
      <p:sp>
        <p:nvSpPr>
          <p:cNvPr id="11" name="CaixaDeTexto 10"/>
          <p:cNvSpPr txBox="1"/>
          <p:nvPr/>
        </p:nvSpPr>
        <p:spPr>
          <a:xfrm>
            <a:off x="14415669" y="30038602"/>
            <a:ext cx="12073493" cy="8525411"/>
          </a:xfrm>
          <a:prstGeom prst="rect">
            <a:avLst/>
          </a:prstGeom>
          <a:noFill/>
        </p:spPr>
        <p:txBody>
          <a:bodyPr wrap="square" numCol="1" rtlCol="0">
            <a:spAutoFit/>
          </a:bodyPr>
          <a:lstStyle/>
          <a:p>
            <a:pPr algn="just"/>
            <a:r>
              <a:rPr lang="pt-BR" sz="4000" b="1" dirty="0">
                <a:latin typeface="Calibri" panose="020F0502020204030204" pitchFamily="34" charset="0"/>
                <a:ea typeface="Calibri" panose="020F0502020204030204" pitchFamily="34" charset="0"/>
                <a:cs typeface="Calibri" panose="020F0502020204030204" pitchFamily="34" charset="0"/>
              </a:rPr>
              <a:t>REFERÊNCIAS: </a:t>
            </a:r>
          </a:p>
          <a:p>
            <a:pPr algn="just"/>
            <a:endParaRPr lang="pt-BR" sz="4000" b="1" dirty="0">
              <a:latin typeface="Calibri" panose="020F0502020204030204" pitchFamily="34" charset="0"/>
              <a:ea typeface="Calibri" panose="020F0502020204030204" pitchFamily="34" charset="0"/>
              <a:cs typeface="Calibri" panose="020F0502020204030204" pitchFamily="34" charset="0"/>
            </a:endParaRPr>
          </a:p>
          <a:p>
            <a:pPr algn="just"/>
            <a:r>
              <a:rPr lang="pt-BR" sz="4000" dirty="0">
                <a:latin typeface="Calibri" panose="020F0502020204030204" pitchFamily="34" charset="0"/>
                <a:ea typeface="Calibri" panose="020F0502020204030204" pitchFamily="34" charset="0"/>
                <a:cs typeface="Calibri" panose="020F0502020204030204" pitchFamily="34" charset="0"/>
              </a:rPr>
              <a:t>1- BENEGAS,Eduardo; NETO,Arnaldo; NETO,Raul; PRADA,Flavia; MALAVOLTA,Eduardo; MARCHITTO,Gustavo; </a:t>
            </a:r>
            <a:r>
              <a:rPr lang="pt-BR" sz="4000" b="1" dirty="0">
                <a:latin typeface="Calibri" panose="020F0502020204030204" pitchFamily="34" charset="0"/>
                <a:ea typeface="Calibri" panose="020F0502020204030204" pitchFamily="34" charset="0"/>
                <a:cs typeface="Calibri" panose="020F0502020204030204" pitchFamily="34" charset="0"/>
              </a:rPr>
              <a:t>Fraturas da Diáfise do Ùmero</a:t>
            </a:r>
            <a:r>
              <a:rPr lang="pt-BR" sz="4000" dirty="0">
                <a:latin typeface="Calibri" panose="020F0502020204030204" pitchFamily="34" charset="0"/>
                <a:ea typeface="Calibri" panose="020F0502020204030204" pitchFamily="34" charset="0"/>
                <a:cs typeface="Calibri" panose="020F0502020204030204" pitchFamily="34" charset="0"/>
              </a:rPr>
              <a:t>. Rev Bras Ortop. 2010;45 (1): 12-6. </a:t>
            </a:r>
          </a:p>
          <a:p>
            <a:pPr algn="just"/>
            <a:endParaRPr lang="pt-BR" sz="4000" dirty="0">
              <a:latin typeface="Calibri" panose="020F0502020204030204" pitchFamily="34" charset="0"/>
              <a:ea typeface="Calibri" panose="020F0502020204030204" pitchFamily="34" charset="0"/>
              <a:cs typeface="Calibri" panose="020F0502020204030204" pitchFamily="34" charset="0"/>
            </a:endParaRPr>
          </a:p>
          <a:p>
            <a:pPr algn="just"/>
            <a:r>
              <a:rPr lang="pt-BR" sz="4000" dirty="0">
                <a:latin typeface="Calibri" panose="020F0502020204030204" pitchFamily="34" charset="0"/>
                <a:ea typeface="Calibri" panose="020F0502020204030204" pitchFamily="34" charset="0"/>
                <a:cs typeface="Calibri" panose="020F0502020204030204" pitchFamily="34" charset="0"/>
              </a:rPr>
              <a:t>2- ARAUJO,Gabriel. TELLES,Fabio. JUNIOR,Ilcenir; AKERMAN,Joel; </a:t>
            </a:r>
            <a:r>
              <a:rPr lang="pt-BR" sz="4000" b="1" dirty="0">
                <a:latin typeface="Calibri" panose="020F0502020204030204" pitchFamily="34" charset="0"/>
                <a:ea typeface="Calibri" panose="020F0502020204030204" pitchFamily="34" charset="0"/>
                <a:cs typeface="Calibri" panose="020F0502020204030204" pitchFamily="34" charset="0"/>
              </a:rPr>
              <a:t>Fratura de Holstein-Lewis: um relato de caso. </a:t>
            </a:r>
            <a:r>
              <a:rPr lang="pt-BR" sz="4000" dirty="0">
                <a:latin typeface="Calibri" panose="020F0502020204030204" pitchFamily="34" charset="0"/>
                <a:ea typeface="Calibri" panose="020F0502020204030204" pitchFamily="34" charset="0"/>
                <a:cs typeface="Calibri" panose="020F0502020204030204" pitchFamily="34" charset="0"/>
              </a:rPr>
              <a:t>Revista Ibero-Americana de Huanidades, Ciência e Educação. São Paulo, v.8.n.09. Set.2022 ISSN- 2675 -3375.</a:t>
            </a:r>
            <a:endParaRPr lang="pt-BR" sz="4000" b="1" dirty="0">
              <a:latin typeface="Calibri" panose="020F0502020204030204" pitchFamily="34" charset="0"/>
              <a:ea typeface="Calibri" panose="020F0502020204030204" pitchFamily="34" charset="0"/>
              <a:cs typeface="Calibri" panose="020F0502020204030204" pitchFamily="34" charset="0"/>
            </a:endParaRPr>
          </a:p>
          <a:p>
            <a:endParaRPr lang="pt-BR" sz="5400" dirty="0"/>
          </a:p>
          <a:p>
            <a:endParaRPr lang="pt-BR" sz="5400" dirty="0"/>
          </a:p>
        </p:txBody>
      </p:sp>
    </p:spTree>
    <p:extLst>
      <p:ext uri="{BB962C8B-B14F-4D97-AF65-F5344CB8AC3E}">
        <p14:creationId xmlns:p14="http://schemas.microsoft.com/office/powerpoint/2010/main" val="3207035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d84643e3a9b34656">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ae6bb2d246bc4173">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CaixaDeTexto 1">
            <a:extLst>
              <a:ext uri="{FF2B5EF4-FFF2-40B4-BE49-F238E27FC236}">
                <a16:creationId xmlns:a16="http://schemas.microsoft.com/office/drawing/2014/main" id="{C255A584-76EA-909E-0A48-383276220BD3}"/>
              </a:ext>
            </a:extLst>
          </p:cNvPr>
          <p:cNvSpPr txBox="1"/>
          <p:nvPr/>
        </p:nvSpPr>
        <p:spPr>
          <a:xfrm>
            <a:off x="0" y="4692410"/>
            <a:ext cx="28800423" cy="5632311"/>
          </a:xfrm>
          <a:prstGeom prst="rect">
            <a:avLst/>
          </a:prstGeom>
          <a:noFill/>
        </p:spPr>
        <p:txBody>
          <a:bodyPr wrap="square" rtlCol="0">
            <a:spAutoFit/>
          </a:bodyPr>
          <a:lstStyle/>
          <a:p>
            <a:pPr algn="ctr"/>
            <a:r>
              <a:rPr lang="pt-BR" sz="8000" kern="100" dirty="0">
                <a:effectLst/>
                <a:latin typeface="Aptos" panose="020B0004020202020204" pitchFamily="34" charset="0"/>
                <a:ea typeface="Aptos" panose="020B0004020202020204" pitchFamily="34" charset="0"/>
                <a:cs typeface="Times New Roman" panose="02020603050405020304" pitchFamily="18" charset="0"/>
              </a:rPr>
              <a:t>Estabilidade das Fraturas do Estiloide do Rádio Distal utilizando Fios De Kirschner versus Parafuso Cortical </a:t>
            </a:r>
          </a:p>
          <a:p>
            <a:pPr algn="ctr"/>
            <a:r>
              <a:rPr lang="pt-BR" sz="8000" kern="100" dirty="0">
                <a:effectLst/>
                <a:latin typeface="Aptos" panose="020B0004020202020204" pitchFamily="34" charset="0"/>
                <a:ea typeface="Aptos" panose="020B0004020202020204" pitchFamily="34" charset="0"/>
                <a:cs typeface="Times New Roman" panose="02020603050405020304" pitchFamily="18" charset="0"/>
              </a:rPr>
              <a:t>com Arruela – Estudo Biomecânico</a:t>
            </a:r>
            <a:endParaRPr lang="pt-BR" sz="6000" kern="100" dirty="0">
              <a:effectLst/>
              <a:latin typeface="Aptos" panose="020B0004020202020204" pitchFamily="34" charset="0"/>
              <a:ea typeface="Aptos" panose="020B0004020202020204" pitchFamily="34" charset="0"/>
              <a:cs typeface="Times New Roman" panose="02020603050405020304" pitchFamily="18" charset="0"/>
            </a:endParaRPr>
          </a:p>
          <a:p>
            <a:pPr algn="ctr"/>
            <a:r>
              <a:rPr lang="pt-BR" sz="6000" kern="100" dirty="0" err="1">
                <a:latin typeface="Aptos" panose="020B0004020202020204" pitchFamily="34" charset="0"/>
                <a:ea typeface="Aptos" panose="020B0004020202020204" pitchFamily="34" charset="0"/>
                <a:cs typeface="Times New Roman" panose="02020603050405020304" pitchFamily="18" charset="0"/>
              </a:rPr>
              <a:t>Antonio</a:t>
            </a:r>
            <a:r>
              <a:rPr lang="pt-BR" sz="6000" kern="100" dirty="0">
                <a:latin typeface="Aptos" panose="020B0004020202020204" pitchFamily="34" charset="0"/>
                <a:ea typeface="Aptos" panose="020B0004020202020204" pitchFamily="34" charset="0"/>
                <a:cs typeface="Times New Roman" panose="02020603050405020304" pitchFamily="18" charset="0"/>
              </a:rPr>
              <a:t> Tufi Neder Filho, Filipe Borges Real Cardoso, Antônio Carlos Shimano</a:t>
            </a:r>
          </a:p>
          <a:p>
            <a:pPr algn="ctr"/>
            <a:r>
              <a:rPr lang="pt-BR" sz="6000" kern="100" dirty="0">
                <a:effectLst/>
                <a:latin typeface="Aptos" panose="020B0004020202020204" pitchFamily="34" charset="0"/>
                <a:ea typeface="Aptos" panose="020B0004020202020204" pitchFamily="34" charset="0"/>
                <a:cs typeface="Times New Roman" panose="02020603050405020304" pitchFamily="18" charset="0"/>
              </a:rPr>
              <a:t>FMRP/USP</a:t>
            </a:r>
            <a:endParaRPr lang="pt-BR" sz="8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aixaDeTexto 2">
            <a:extLst>
              <a:ext uri="{FF2B5EF4-FFF2-40B4-BE49-F238E27FC236}">
                <a16:creationId xmlns:a16="http://schemas.microsoft.com/office/drawing/2014/main" id="{11D48E28-5E25-5012-2F70-BFB437DDDC2A}"/>
              </a:ext>
            </a:extLst>
          </p:cNvPr>
          <p:cNvSpPr txBox="1"/>
          <p:nvPr/>
        </p:nvSpPr>
        <p:spPr>
          <a:xfrm>
            <a:off x="533400" y="10210800"/>
            <a:ext cx="13866812" cy="28715553"/>
          </a:xfrm>
          <a:prstGeom prst="rect">
            <a:avLst/>
          </a:prstGeom>
          <a:noFill/>
        </p:spPr>
        <p:txBody>
          <a:bodyPr wrap="square" rtlCol="0">
            <a:spAutoFit/>
          </a:bodyPr>
          <a:lstStyle/>
          <a:p>
            <a:r>
              <a:rPr lang="pt-BR" sz="6000" dirty="0"/>
              <a:t>INTRODUÇÃO</a:t>
            </a:r>
          </a:p>
          <a:p>
            <a:r>
              <a:rPr lang="pt-BR" sz="6000" dirty="0"/>
              <a:t>As fraturas do estiloide radial desviadas podem ser manejadas cirurgicamente por diversas técnicas de osteossíntese. </a:t>
            </a:r>
          </a:p>
          <a:p>
            <a:r>
              <a:rPr lang="pt-BR" sz="6000" dirty="0"/>
              <a:t>OBJETIVOS</a:t>
            </a:r>
          </a:p>
          <a:p>
            <a:r>
              <a:rPr lang="pt-BR" sz="6000" dirty="0"/>
              <a:t>O objetivo deste estudo biomecânico foi comparar duas técnicas de </a:t>
            </a:r>
          </a:p>
          <a:p>
            <a:r>
              <a:rPr lang="pt-BR" sz="6000" dirty="0"/>
              <a:t>fixação, uma com dois fios de Kirschner convergentes, e outra com parafuso </a:t>
            </a:r>
          </a:p>
          <a:p>
            <a:r>
              <a:rPr lang="pt-BR" sz="6000" dirty="0"/>
              <a:t>cortical e arruela. Os objetivos secundários deste estudo foram comparar as propriedades mecânicas - força máxima, deflexão e rigidez – </a:t>
            </a:r>
          </a:p>
          <a:p>
            <a:r>
              <a:rPr lang="pt-BR" sz="6000" dirty="0"/>
              <a:t>dos dois modelos em fraturas do tipo AO/OTA 2R3 B1.1.</a:t>
            </a:r>
          </a:p>
          <a:p>
            <a:endParaRPr lang="pt-BR" sz="6000" dirty="0"/>
          </a:p>
          <a:p>
            <a:endParaRPr lang="pt-BR" sz="6000" dirty="0"/>
          </a:p>
          <a:p>
            <a:endParaRPr lang="pt-BR" sz="6000" dirty="0"/>
          </a:p>
          <a:p>
            <a:endParaRPr lang="pt-BR" sz="6000" dirty="0"/>
          </a:p>
          <a:p>
            <a:endParaRPr lang="pt-BR" sz="6000" dirty="0"/>
          </a:p>
          <a:p>
            <a:endParaRPr lang="pt-BR" sz="6000" dirty="0"/>
          </a:p>
          <a:p>
            <a:endParaRPr lang="pt-BR" sz="6000" dirty="0"/>
          </a:p>
          <a:p>
            <a:endParaRPr lang="pt-BR" sz="6000" dirty="0"/>
          </a:p>
          <a:p>
            <a:r>
              <a:rPr lang="pt-BR" sz="6000" dirty="0"/>
              <a:t>Figura 1 – Modelo da fratura</a:t>
            </a:r>
          </a:p>
          <a:p>
            <a:endParaRPr lang="pt-BR" sz="6000" dirty="0"/>
          </a:p>
          <a:p>
            <a:endParaRPr lang="pt-BR" sz="6000" dirty="0"/>
          </a:p>
          <a:p>
            <a:endParaRPr lang="pt-BR" sz="6000" dirty="0"/>
          </a:p>
          <a:p>
            <a:endParaRPr lang="pt-BR" sz="6000" dirty="0"/>
          </a:p>
          <a:p>
            <a:endParaRPr lang="pt-BR" sz="6000" dirty="0"/>
          </a:p>
          <a:p>
            <a:endParaRPr lang="pt-BR" sz="6000" dirty="0"/>
          </a:p>
          <a:p>
            <a:r>
              <a:rPr lang="pt-BR" sz="6000" dirty="0"/>
              <a:t>Figura 2 – Ensaio de compressão axial.</a:t>
            </a:r>
          </a:p>
        </p:txBody>
      </p:sp>
      <p:sp>
        <p:nvSpPr>
          <p:cNvPr id="5" name="CaixaDeTexto 4">
            <a:extLst>
              <a:ext uri="{FF2B5EF4-FFF2-40B4-BE49-F238E27FC236}">
                <a16:creationId xmlns:a16="http://schemas.microsoft.com/office/drawing/2014/main" id="{835D8653-24E1-B096-F37B-4045CBF25EB2}"/>
              </a:ext>
            </a:extLst>
          </p:cNvPr>
          <p:cNvSpPr txBox="1"/>
          <p:nvPr/>
        </p:nvSpPr>
        <p:spPr>
          <a:xfrm>
            <a:off x="14543315" y="10287000"/>
            <a:ext cx="14220776" cy="30562213"/>
          </a:xfrm>
          <a:prstGeom prst="rect">
            <a:avLst/>
          </a:prstGeom>
          <a:noFill/>
        </p:spPr>
        <p:txBody>
          <a:bodyPr wrap="square" rtlCol="0">
            <a:spAutoFit/>
          </a:bodyPr>
          <a:lstStyle/>
          <a:p>
            <a:r>
              <a:rPr lang="pt-BR" sz="6000" dirty="0"/>
              <a:t>MATERIAIS E MÉTODOS</a:t>
            </a:r>
          </a:p>
          <a:p>
            <a:r>
              <a:rPr lang="pt-BR" sz="6000" dirty="0"/>
              <a:t>Foram criados 10 modelos de extremidade distal do rádio com a fratura do estiloide, em impressora 3D com dimensões idênticas às do modelo </a:t>
            </a:r>
            <a:r>
              <a:rPr lang="pt-BR" sz="6000" dirty="0" err="1"/>
              <a:t>Sawbones</a:t>
            </a:r>
            <a:r>
              <a:rPr lang="pt-BR" sz="6000" dirty="0"/>
              <a:t>® 3047. (Figura 1) Os modelos foram divididos em 2 grupos com 5 unidades cada. As variáveis comparadas foram força máxima, deflexão e rigidez durante os ensaios mecânicos de compressão axial (Figura 2). </a:t>
            </a:r>
          </a:p>
          <a:p>
            <a:r>
              <a:rPr lang="pt-BR" sz="6000" dirty="0"/>
              <a:t>RESULTADOS</a:t>
            </a:r>
          </a:p>
          <a:p>
            <a:endParaRPr lang="pt-BR" sz="6000" dirty="0"/>
          </a:p>
          <a:p>
            <a:endParaRPr lang="pt-BR" sz="6000" dirty="0"/>
          </a:p>
          <a:p>
            <a:endParaRPr lang="pt-BR" sz="6000" dirty="0"/>
          </a:p>
          <a:p>
            <a:endParaRPr lang="pt-BR" sz="6000" dirty="0"/>
          </a:p>
          <a:p>
            <a:endParaRPr lang="pt-BR" sz="6000" dirty="0"/>
          </a:p>
          <a:p>
            <a:endParaRPr lang="pt-BR" sz="6000" dirty="0"/>
          </a:p>
          <a:p>
            <a:r>
              <a:rPr lang="pt-BR" sz="6000" dirty="0"/>
              <a:t>DISCUSSÃO</a:t>
            </a:r>
          </a:p>
          <a:p>
            <a:r>
              <a:rPr lang="pt-BR" sz="6000" dirty="0"/>
              <a:t>As duas técnicas são bastante utilizadas na prática clínica. O estudo corrobora a vantagem do parafuso na avaliação da rigidez, embora ambas permitem mobilização precoce com segurança.</a:t>
            </a:r>
          </a:p>
          <a:p>
            <a:r>
              <a:rPr lang="pt-BR" sz="6000" dirty="0"/>
              <a:t>CONCLUSÃO</a:t>
            </a:r>
          </a:p>
          <a:p>
            <a:r>
              <a:rPr lang="pt-BR" sz="6000" dirty="0"/>
              <a:t>As técnicas permitem mobilidade precoce, com rigidez adicional  para o parafuso compressivo.</a:t>
            </a:r>
          </a:p>
          <a:p>
            <a:r>
              <a:rPr lang="pt-BR" sz="6000" dirty="0"/>
              <a:t>REFERÊNCIA</a:t>
            </a:r>
          </a:p>
          <a:p>
            <a:r>
              <a:rPr lang="pt-BR" sz="4000" dirty="0"/>
              <a:t>Cardoso, F. B. T., Rezende, L. G. R. A., </a:t>
            </a:r>
            <a:r>
              <a:rPr lang="pt-BR" sz="4000" dirty="0" err="1"/>
              <a:t>Shimaoka</a:t>
            </a:r>
            <a:r>
              <a:rPr lang="pt-BR" sz="4000" dirty="0"/>
              <a:t>, F. J., </a:t>
            </a:r>
            <a:r>
              <a:rPr lang="pt-BR" sz="4000" dirty="0" err="1"/>
              <a:t>Shimano</a:t>
            </a:r>
            <a:r>
              <a:rPr lang="pt-BR" sz="4000" dirty="0"/>
              <a:t>, A. C., &amp; Neder Filho, A. T. (2023). Estabilidade das Fraturas do Estiloide do Rádio Distal utilizando Fios De </a:t>
            </a:r>
            <a:r>
              <a:rPr lang="pt-BR" sz="4000" dirty="0" err="1"/>
              <a:t>Kirschner</a:t>
            </a:r>
            <a:r>
              <a:rPr lang="pt-BR" sz="4000" dirty="0"/>
              <a:t> versus Parafuso Cortical com Arruela – Estudo Biomecânico. ARCHIVES OF HEALTH INVESTIGATION, 12(4), 592–599. https://</a:t>
            </a:r>
            <a:r>
              <a:rPr lang="pt-BR" sz="4000" dirty="0" err="1"/>
              <a:t>doi.org</a:t>
            </a:r>
            <a:r>
              <a:rPr lang="pt-BR" sz="4000" dirty="0"/>
              <a:t>/10.21270/archi.v12i4.6119</a:t>
            </a:r>
          </a:p>
        </p:txBody>
      </p:sp>
      <p:pic>
        <p:nvPicPr>
          <p:cNvPr id="6" name="Picture 2" descr="Faculdade de Medicina de Ribeirão Preto">
            <a:extLst>
              <a:ext uri="{FF2B5EF4-FFF2-40B4-BE49-F238E27FC236}">
                <a16:creationId xmlns:a16="http://schemas.microsoft.com/office/drawing/2014/main" id="{6043CC01-36FD-CDFC-BA20-EDC3D8E31FFE}"/>
              </a:ext>
            </a:extLst>
          </p:cNvPr>
          <p:cNvPicPr>
            <a:picLocks noChangeAspect="1" noChangeArrowheads="1"/>
          </p:cNvPicPr>
          <p:nvPr/>
        </p:nvPicPr>
        <p:blipFill rotWithShape="1">
          <a:blip r:embed="R0d7ac86098104672">
            <a:extLst>
              <a:ext uri="{28A0092B-C50C-407E-A947-70E740481C1C}">
                <a14:useLocalDpi xmlns:a14="http://schemas.microsoft.com/office/drawing/2010/main" val="0"/>
              </a:ext>
            </a:extLst>
          </a:blip>
          <a:srcRect l="13129" r="10234" b="566"/>
          <a:stretch/>
        </p:blipFill>
        <p:spPr bwMode="auto">
          <a:xfrm>
            <a:off x="533400" y="-1"/>
            <a:ext cx="3418114" cy="443489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4DFBF59C-85F9-5924-AFD3-DEF1C2197462}"/>
              </a:ext>
            </a:extLst>
          </p:cNvPr>
          <p:cNvPicPr>
            <a:picLocks noChangeAspect="1"/>
          </p:cNvPicPr>
          <p:nvPr/>
        </p:nvPicPr>
        <p:blipFill>
          <a:blip r:embed="Rc6f369e689534d87"/>
          <a:stretch>
            <a:fillRect/>
          </a:stretch>
        </p:blipFill>
        <p:spPr>
          <a:xfrm>
            <a:off x="14488334" y="21527720"/>
            <a:ext cx="14275757" cy="4793939"/>
          </a:xfrm>
          <a:prstGeom prst="rect">
            <a:avLst/>
          </a:prstGeom>
        </p:spPr>
      </p:pic>
      <p:pic>
        <p:nvPicPr>
          <p:cNvPr id="9" name="Imagem 8">
            <a:extLst>
              <a:ext uri="{FF2B5EF4-FFF2-40B4-BE49-F238E27FC236}">
                <a16:creationId xmlns:a16="http://schemas.microsoft.com/office/drawing/2014/main" id="{00D0446A-AA84-2076-7F09-B4AF57E52A4F}"/>
              </a:ext>
            </a:extLst>
          </p:cNvPr>
          <p:cNvPicPr>
            <a:picLocks noChangeAspect="1"/>
          </p:cNvPicPr>
          <p:nvPr/>
        </p:nvPicPr>
        <p:blipFill rotWithShape="1">
          <a:blip r:embed="Rcae6ef4c1e6d4ba0"/>
          <a:srcRect l="67858" t="730" b="9664"/>
          <a:stretch/>
        </p:blipFill>
        <p:spPr>
          <a:xfrm>
            <a:off x="6612840" y="32335686"/>
            <a:ext cx="3443836" cy="5337408"/>
          </a:xfrm>
          <a:prstGeom prst="rect">
            <a:avLst/>
          </a:prstGeom>
        </p:spPr>
      </p:pic>
      <p:pic>
        <p:nvPicPr>
          <p:cNvPr id="11" name="Imagem 10">
            <a:extLst>
              <a:ext uri="{FF2B5EF4-FFF2-40B4-BE49-F238E27FC236}">
                <a16:creationId xmlns:a16="http://schemas.microsoft.com/office/drawing/2014/main" id="{AF3D16D5-88AC-C028-5579-67B4149003BA}"/>
              </a:ext>
            </a:extLst>
          </p:cNvPr>
          <p:cNvPicPr>
            <a:picLocks noChangeAspect="1"/>
          </p:cNvPicPr>
          <p:nvPr/>
        </p:nvPicPr>
        <p:blipFill rotWithShape="1">
          <a:blip r:embed="Rcae6ef4c1e6d4ba0"/>
          <a:srcRect l="39576" t="-727" r="32773" b="-727"/>
          <a:stretch/>
        </p:blipFill>
        <p:spPr>
          <a:xfrm>
            <a:off x="3439886" y="32242374"/>
            <a:ext cx="2639554" cy="5384064"/>
          </a:xfrm>
          <a:prstGeom prst="rect">
            <a:avLst/>
          </a:prstGeom>
        </p:spPr>
      </p:pic>
      <p:pic>
        <p:nvPicPr>
          <p:cNvPr id="12" name="Imagem 11">
            <a:extLst>
              <a:ext uri="{FF2B5EF4-FFF2-40B4-BE49-F238E27FC236}">
                <a16:creationId xmlns:a16="http://schemas.microsoft.com/office/drawing/2014/main" id="{885BAB58-33BD-03C8-7AF1-8B42E21BDB71}"/>
              </a:ext>
            </a:extLst>
          </p:cNvPr>
          <p:cNvPicPr>
            <a:picLocks noChangeAspect="1"/>
          </p:cNvPicPr>
          <p:nvPr/>
        </p:nvPicPr>
        <p:blipFill>
          <a:blip r:embed="R8751dc349b334b22"/>
          <a:stretch>
            <a:fillRect/>
          </a:stretch>
        </p:blipFill>
        <p:spPr>
          <a:xfrm>
            <a:off x="1129984" y="23997493"/>
            <a:ext cx="11628532" cy="7084934"/>
          </a:xfrm>
          <a:prstGeom prst="rect">
            <a:avLst/>
          </a:prstGeom>
        </p:spPr>
      </p:pic>
    </p:spTree>
    <p:extLst>
      <p:ext uri="{BB962C8B-B14F-4D97-AF65-F5344CB8AC3E}">
        <p14:creationId xmlns:p14="http://schemas.microsoft.com/office/powerpoint/2010/main" val="320703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313ef0f3fa51407d">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ca177aac4bfb4cc2">
            <a:extLst>
              <a:ext uri="{28A0092B-C50C-407E-A947-70E740481C1C}">
                <a14:useLocalDpi xmlns:a14="http://schemas.microsoft.com/office/drawing/2010/main" val="0"/>
              </a:ext>
            </a:extLst>
          </a:blip>
          <a:stretch>
            <a:fillRect/>
          </a:stretch>
        </p:blipFill>
        <p:spPr>
          <a:xfrm>
            <a:off x="33044" y="39949318"/>
            <a:ext cx="28800425" cy="3181087"/>
          </a:xfrm>
          <a:prstGeom prst="rect">
            <a:avLst/>
          </a:prstGeom>
        </p:spPr>
      </p:pic>
      <p:sp>
        <p:nvSpPr>
          <p:cNvPr id="2" name="Título 1">
            <a:extLst>
              <a:ext uri="{FF2B5EF4-FFF2-40B4-BE49-F238E27FC236}">
                <a16:creationId xmlns:a16="http://schemas.microsoft.com/office/drawing/2014/main" id="{6342C9CA-96BB-7FFF-BBE9-A87D9FF25F69}"/>
              </a:ext>
            </a:extLst>
          </p:cNvPr>
          <p:cNvSpPr>
            <a:spLocks noGrp="1"/>
          </p:cNvSpPr>
          <p:nvPr>
            <p:ph type="title"/>
          </p:nvPr>
        </p:nvSpPr>
        <p:spPr>
          <a:xfrm>
            <a:off x="715669" y="4763452"/>
            <a:ext cx="27435173" cy="5138569"/>
          </a:xfrm>
        </p:spPr>
        <p:txBody>
          <a:bodyPr>
            <a:normAutofit fontScale="90000"/>
          </a:bodyPr>
          <a:lstStyle/>
          <a:p>
            <a:pPr algn="ctr"/>
            <a:r>
              <a:rPr lang="pt-BR" sz="10700" b="1" dirty="0">
                <a:solidFill>
                  <a:schemeClr val="accent1">
                    <a:lumMod val="75000"/>
                  </a:schemeClr>
                </a:solidFill>
              </a:rPr>
              <a:t>Biomecânica da Reinserção Tendinosa nas Lesões do Bíceps Distal </a:t>
            </a:r>
            <a:br>
              <a:rPr lang="pt-BR" b="1" dirty="0"/>
            </a:br>
            <a:r>
              <a:rPr lang="pt-BR" sz="5400" dirty="0">
                <a:solidFill>
                  <a:schemeClr val="bg2">
                    <a:lumMod val="50000"/>
                  </a:schemeClr>
                </a:solidFill>
              </a:rPr>
              <a:t>ANTONIO TUFI NEDER FILHO; LARISSA JANUZZI ALVES; ANTÔNIO CARLOS SHIMANO.</a:t>
            </a:r>
            <a:br>
              <a:rPr lang="pt-BR" sz="6000" dirty="0">
                <a:solidFill>
                  <a:schemeClr val="bg2">
                    <a:lumMod val="50000"/>
                  </a:schemeClr>
                </a:solidFill>
              </a:rPr>
            </a:br>
            <a:r>
              <a:rPr lang="pt-BR" sz="4000" dirty="0">
                <a:solidFill>
                  <a:schemeClr val="bg2">
                    <a:lumMod val="50000"/>
                  </a:schemeClr>
                </a:solidFill>
              </a:rPr>
              <a:t>Faculdade de Medicina USP-RP</a:t>
            </a:r>
            <a:br>
              <a:rPr lang="pt-BR" sz="6000" dirty="0"/>
            </a:br>
            <a:endParaRPr lang="pt-BR" sz="6000" dirty="0"/>
          </a:p>
        </p:txBody>
      </p:sp>
      <p:sp>
        <p:nvSpPr>
          <p:cNvPr id="3" name="Espaço Reservado para Conteúdo 2">
            <a:extLst>
              <a:ext uri="{FF2B5EF4-FFF2-40B4-BE49-F238E27FC236}">
                <a16:creationId xmlns:a16="http://schemas.microsoft.com/office/drawing/2014/main" id="{34383502-4967-4652-4E37-0B91946B60D4}"/>
              </a:ext>
            </a:extLst>
          </p:cNvPr>
          <p:cNvSpPr>
            <a:spLocks noGrp="1"/>
          </p:cNvSpPr>
          <p:nvPr>
            <p:ph sz="half" idx="1"/>
          </p:nvPr>
        </p:nvSpPr>
        <p:spPr>
          <a:xfrm>
            <a:off x="976540" y="10045581"/>
            <a:ext cx="13243670" cy="29146092"/>
          </a:xfrm>
        </p:spPr>
        <p:txBody>
          <a:bodyPr>
            <a:normAutofit fontScale="55000" lnSpcReduction="20000"/>
          </a:bodyPr>
          <a:lstStyle/>
          <a:p>
            <a:pPr marL="0" indent="0">
              <a:buNone/>
            </a:pPr>
            <a:r>
              <a:rPr lang="pt-BR" sz="8400" b="1" dirty="0">
                <a:solidFill>
                  <a:schemeClr val="accent1">
                    <a:lumMod val="75000"/>
                  </a:schemeClr>
                </a:solidFill>
              </a:rPr>
              <a:t>INTRODUÇÃO</a:t>
            </a:r>
          </a:p>
          <a:p>
            <a:pPr marL="0" indent="0">
              <a:buNone/>
            </a:pPr>
            <a:r>
              <a:rPr lang="pt-BR" sz="8400" dirty="0"/>
              <a:t>O tratamento cirúrgico das lesões do bíceps distal vem evoluindo durante os últimos anos com diversas técnicas descritas. O tratamento ideal é o com maior resistência, adequada restauração da anatomia, reprodutível e que permita a reabilitação precoce. Portanto, o objetivo foi determinar qual o melhor método de fixação de acordo com a análise mecânica de 3 diferentes dispositivos de fixação. </a:t>
            </a:r>
          </a:p>
          <a:p>
            <a:pPr marL="0" indent="0">
              <a:buNone/>
            </a:pPr>
            <a:r>
              <a:rPr lang="pt-BR" sz="8400" b="1" dirty="0">
                <a:solidFill>
                  <a:schemeClr val="accent1">
                    <a:lumMod val="75000"/>
                  </a:schemeClr>
                </a:solidFill>
              </a:rPr>
              <a:t>MATERIAIS E MÉTODOS </a:t>
            </a:r>
          </a:p>
          <a:p>
            <a:pPr marL="0" indent="0">
              <a:buNone/>
            </a:pPr>
            <a:r>
              <a:rPr lang="pt-BR" sz="8400" noProof="0" dirty="0"/>
              <a:t>Foram utilizados 15 modelos  com uso de  ósseo divididos em 3 grupos conforme as técnicas: túnel ósseo, âncora e botão cortical.</a:t>
            </a:r>
          </a:p>
          <a:p>
            <a:pPr marL="0" indent="0">
              <a:buNone/>
            </a:pPr>
            <a:r>
              <a:rPr lang="pt-BR" sz="8400" noProof="0" dirty="0"/>
              <a:t>Eles foram constituídos por ossos sintéticos de quarta geração </a:t>
            </a:r>
            <a:r>
              <a:rPr lang="pt-BR" sz="8400" noProof="0" dirty="0">
                <a:effectLst/>
                <a:ea typeface="Arial Unicode MS"/>
                <a:cs typeface="Times New Roman" panose="02020603050405020304" pitchFamily="18" charset="0"/>
              </a:rPr>
              <a:t>3407 (</a:t>
            </a:r>
            <a:r>
              <a:rPr lang="pt-BR" sz="8400" noProof="0" dirty="0" err="1">
                <a:effectLst/>
                <a:ea typeface="Arial Unicode MS"/>
                <a:cs typeface="Times New Roman" panose="02020603050405020304" pitchFamily="18" charset="0"/>
              </a:rPr>
              <a:t>SawbonesTM</a:t>
            </a:r>
            <a:r>
              <a:rPr lang="pt-BR" sz="8400" noProof="0" dirty="0">
                <a:ea typeface="Arial Unicode MS"/>
                <a:cs typeface="Times New Roman" panose="02020603050405020304" pitchFamily="18" charset="0"/>
              </a:rPr>
              <a:t>) e </a:t>
            </a:r>
            <a:r>
              <a:rPr lang="pt-BR" sz="8400" dirty="0">
                <a:ea typeface="Arial Unicode MS"/>
                <a:cs typeface="Times New Roman" panose="02020603050405020304" pitchFamily="18" charset="0"/>
              </a:rPr>
              <a:t>uma </a:t>
            </a:r>
            <a:r>
              <a:rPr lang="pt-BR" sz="8400" noProof="0" dirty="0">
                <a:ea typeface="Arial Unicode MS"/>
                <a:cs typeface="Times New Roman" panose="02020603050405020304" pitchFamily="18" charset="0"/>
              </a:rPr>
              <a:t>tira de couro(</a:t>
            </a:r>
            <a:r>
              <a:rPr lang="pt-BR" sz="8400" noProof="0" dirty="0" err="1">
                <a:ea typeface="Arial Unicode MS"/>
                <a:cs typeface="Times New Roman" panose="02020603050405020304" pitchFamily="18" charset="0"/>
              </a:rPr>
              <a:t>suede</a:t>
            </a:r>
            <a:r>
              <a:rPr lang="pt-BR" sz="8400" noProof="0" dirty="0">
                <a:ea typeface="Arial Unicode MS"/>
                <a:cs typeface="Times New Roman" panose="02020603050405020304" pitchFamily="18" charset="0"/>
              </a:rPr>
              <a:t>) de 100mm de comprimento  e 20mm de largura representando o tendão do bíceps distal. Testes mecânicos específicos foram realizados para validação do modelo do bíceps, que suportou em media uma carga de 343N.</a:t>
            </a:r>
          </a:p>
          <a:p>
            <a:pPr marL="0" indent="0">
              <a:buNone/>
            </a:pPr>
            <a:r>
              <a:rPr lang="pt-BR" sz="8400" noProof="0" dirty="0">
                <a:ea typeface="Arial Unicode MS"/>
                <a:cs typeface="Times New Roman" panose="02020603050405020304" pitchFamily="18" charset="0"/>
              </a:rPr>
              <a:t>Nas suturas utilizamos fio de poliéster </a:t>
            </a:r>
            <a:r>
              <a:rPr lang="pt-BR" sz="8400" dirty="0"/>
              <a:t>NBR 13094 </a:t>
            </a:r>
            <a:r>
              <a:rPr lang="pt-BR" sz="8400" dirty="0" err="1"/>
              <a:t>IOLT</a:t>
            </a:r>
            <a:r>
              <a:rPr lang="pt-BR" sz="8400" noProof="0" dirty="0">
                <a:ea typeface="Arial Unicode MS"/>
                <a:cs typeface="Times New Roman" panose="02020603050405020304" pitchFamily="18" charset="0"/>
              </a:rPr>
              <a:t>. </a:t>
            </a:r>
            <a:r>
              <a:rPr lang="pt-BR" sz="8400" dirty="0"/>
              <a:t> No grupo ancora usamos  parafusos ancora de  3.5mm cm fios de poliéster NBR 13094. O botão cortical foi confeccionado com a placa de  2.3mm </a:t>
            </a:r>
            <a:r>
              <a:rPr lang="pt-BR" sz="8400" dirty="0" err="1"/>
              <a:t>VariAx</a:t>
            </a:r>
            <a:r>
              <a:rPr lang="pt-BR" sz="8400" dirty="0"/>
              <a:t> Hand </a:t>
            </a:r>
            <a:r>
              <a:rPr lang="pt-BR" sz="8400" dirty="0" err="1"/>
              <a:t>Locking</a:t>
            </a:r>
            <a:r>
              <a:rPr lang="pt-BR" sz="8400" dirty="0"/>
              <a:t> Straight </a:t>
            </a:r>
            <a:r>
              <a:rPr lang="pt-BR" sz="8400" dirty="0" err="1"/>
              <a:t>Plates</a:t>
            </a:r>
            <a:r>
              <a:rPr lang="pt-BR" sz="8400" dirty="0"/>
              <a:t> - </a:t>
            </a:r>
            <a:r>
              <a:rPr lang="pt-BR" sz="8400" dirty="0" err="1"/>
              <a:t>Stryker</a:t>
            </a:r>
            <a:r>
              <a:rPr lang="pt-BR" sz="8400" dirty="0"/>
              <a:t>© com fios de poliéster.</a:t>
            </a:r>
            <a:endParaRPr lang="pt-BR" sz="8400" dirty="0">
              <a:cs typeface="Times New Roman" panose="02020603050405020304" pitchFamily="18" charset="0"/>
            </a:endParaRPr>
          </a:p>
          <a:p>
            <a:pPr marL="0" indent="0">
              <a:buNone/>
            </a:pPr>
            <a:r>
              <a:rPr lang="pt-BR" sz="8400" noProof="0" dirty="0">
                <a:cs typeface="Times New Roman" panose="02020603050405020304" pitchFamily="18" charset="0"/>
              </a:rPr>
              <a:t>O</a:t>
            </a:r>
            <a:r>
              <a:rPr lang="pt-BR" sz="8400" noProof="0" dirty="0"/>
              <a:t>s grupos foram estudados com ensaios mecânicos de tração, aplicando força progressiva até atingir o limite de 100 N, representando a carga fisiológica sob o bíceps. Em seguida, foi realizado o ensaio até a falha para determinar o tratamento mais eficaz do ponto de vista biomecânico na </a:t>
            </a:r>
            <a:r>
              <a:rPr lang="pt-BR" sz="8400" dirty="0">
                <a:effectLst/>
                <a:ea typeface="Arial" panose="020B0604020202020204" pitchFamily="34" charset="0"/>
              </a:rPr>
              <a:t>máquina universal de ensaio modelo DL10000 </a:t>
            </a:r>
            <a:r>
              <a:rPr lang="pt-BR" sz="8400" noProof="0" dirty="0" err="1"/>
              <a:t>EMIC</a:t>
            </a:r>
            <a:r>
              <a:rPr lang="pt-BR" sz="8400" noProof="0" dirty="0"/>
              <a:t>.</a:t>
            </a:r>
            <a:endParaRPr lang="pt-BR" sz="8400" dirty="0"/>
          </a:p>
          <a:p>
            <a:pPr marL="0" indent="0">
              <a:buNone/>
            </a:pPr>
            <a:endParaRPr lang="pt-BR" dirty="0"/>
          </a:p>
          <a:p>
            <a:pPr marL="0" indent="0">
              <a:buNone/>
            </a:pPr>
            <a:endParaRPr lang="pt-BR" dirty="0"/>
          </a:p>
        </p:txBody>
      </p:sp>
      <p:sp>
        <p:nvSpPr>
          <p:cNvPr id="5" name="Espaço Reservado para Conteúdo 4">
            <a:extLst>
              <a:ext uri="{FF2B5EF4-FFF2-40B4-BE49-F238E27FC236}">
                <a16:creationId xmlns:a16="http://schemas.microsoft.com/office/drawing/2014/main" id="{4DC4923E-9E1E-DB8F-E298-74A3EDD3BD95}"/>
              </a:ext>
            </a:extLst>
          </p:cNvPr>
          <p:cNvSpPr>
            <a:spLocks noGrp="1"/>
          </p:cNvSpPr>
          <p:nvPr>
            <p:ph sz="half" idx="2"/>
          </p:nvPr>
        </p:nvSpPr>
        <p:spPr>
          <a:xfrm>
            <a:off x="14220210" y="9878513"/>
            <a:ext cx="12949756" cy="30184831"/>
          </a:xfrm>
        </p:spPr>
        <p:txBody>
          <a:bodyPr>
            <a:normAutofit fontScale="55000" lnSpcReduction="20000"/>
          </a:bodyPr>
          <a:lstStyle/>
          <a:p>
            <a:pPr marL="0" indent="0">
              <a:buNone/>
            </a:pPr>
            <a:r>
              <a:rPr lang="pt-BR" sz="8400" b="1" dirty="0">
                <a:solidFill>
                  <a:schemeClr val="accent1">
                    <a:lumMod val="75000"/>
                  </a:schemeClr>
                </a:solidFill>
              </a:rPr>
              <a:t>RESULTADOS </a:t>
            </a:r>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5900" b="1" dirty="0"/>
          </a:p>
          <a:p>
            <a:pPr marL="0" indent="0">
              <a:buNone/>
            </a:pPr>
            <a:endParaRPr lang="pt-BR" sz="8000" b="1" dirty="0"/>
          </a:p>
          <a:p>
            <a:pPr marL="0" indent="0">
              <a:buNone/>
            </a:pPr>
            <a:endParaRPr lang="pt-BR" sz="8000" b="1" dirty="0"/>
          </a:p>
          <a:p>
            <a:pPr marL="0" indent="0">
              <a:buNone/>
            </a:pPr>
            <a:r>
              <a:rPr lang="pt-BR" sz="8400" b="1" dirty="0">
                <a:solidFill>
                  <a:schemeClr val="accent1">
                    <a:lumMod val="75000"/>
                  </a:schemeClr>
                </a:solidFill>
              </a:rPr>
              <a:t>DISCUSSÃO</a:t>
            </a:r>
          </a:p>
          <a:p>
            <a:pPr marL="0" indent="0" defTabSz="914400">
              <a:lnSpc>
                <a:spcPct val="90000"/>
              </a:lnSpc>
              <a:buNone/>
            </a:pPr>
            <a:r>
              <a:rPr lang="pt-BR" sz="8400" dirty="0"/>
              <a:t>Apenas o grupo ancora não suportou a força fisiológica da articulação, apresentando falhas devido à protrusão da âncora e ruptura da sutura. O botão cortical demonstrou a maior força máxima e rigidez, com diferença significativamente relação a âncora. A </a:t>
            </a:r>
            <a:r>
              <a:rPr lang="pt-BR" sz="8400" kern="1200" dirty="0">
                <a:solidFill>
                  <a:schemeClr val="tx1"/>
                </a:solidFill>
                <a:effectLst/>
                <a:ea typeface="+mn-ea"/>
                <a:cs typeface="+mn-cs"/>
              </a:rPr>
              <a:t>sutura </a:t>
            </a:r>
            <a:r>
              <a:rPr lang="pt-BR" sz="8400" kern="1200" dirty="0" err="1">
                <a:solidFill>
                  <a:schemeClr val="tx1"/>
                </a:solidFill>
                <a:effectLst/>
                <a:ea typeface="+mn-ea"/>
                <a:cs typeface="+mn-cs"/>
              </a:rPr>
              <a:t>transóssea</a:t>
            </a:r>
            <a:r>
              <a:rPr lang="pt-BR" sz="8400" kern="1200" dirty="0">
                <a:solidFill>
                  <a:schemeClr val="tx1"/>
                </a:solidFill>
                <a:effectLst/>
                <a:ea typeface="+mn-ea"/>
                <a:cs typeface="+mn-cs"/>
              </a:rPr>
              <a:t> foi o que apresentou maior alongamento máximo, com um intervalo considerável entre o osso e  o tendão.</a:t>
            </a:r>
          </a:p>
          <a:p>
            <a:pPr marL="0" indent="0">
              <a:buNone/>
            </a:pPr>
            <a:r>
              <a:rPr lang="pt-BR" sz="8400" b="1" dirty="0">
                <a:solidFill>
                  <a:schemeClr val="accent1">
                    <a:lumMod val="75000"/>
                  </a:schemeClr>
                </a:solidFill>
              </a:rPr>
              <a:t>CONCLUSÃO</a:t>
            </a:r>
          </a:p>
          <a:p>
            <a:pPr marL="0" indent="0" defTabSz="914400">
              <a:spcAft>
                <a:spcPts val="800"/>
              </a:spcAft>
              <a:buNone/>
            </a:pPr>
            <a:r>
              <a:rPr lang="pt-BR" sz="8400" kern="1200" dirty="0">
                <a:solidFill>
                  <a:schemeClr val="tx1"/>
                </a:solidFill>
                <a:effectLst/>
                <a:ea typeface="+mn-ea"/>
                <a:cs typeface="+mn-cs"/>
              </a:rPr>
              <a:t>De acordo com a avaliação das propriedades biomecânicas a técnica de fixação com botão cortical apresenta o melhor desempenho. Permitindo a mobilização precoce e reabilitação levando a melhores resultados.  Ele também apresenta um custo significativamente menos que os dispositivos tradicionais disponíveis. </a:t>
            </a:r>
          </a:p>
          <a:p>
            <a:pPr marL="0" indent="0" defTabSz="914400">
              <a:spcAft>
                <a:spcPts val="800"/>
              </a:spcAft>
              <a:buNone/>
            </a:pPr>
            <a:r>
              <a:rPr lang="pt-BR" sz="5800" b="1" dirty="0">
                <a:solidFill>
                  <a:schemeClr val="accent1">
                    <a:lumMod val="75000"/>
                  </a:schemeClr>
                </a:solidFill>
                <a:ea typeface="Times New Roman" panose="02020603050405020304" pitchFamily="18" charset="0"/>
              </a:rPr>
              <a:t>REFERENCIA </a:t>
            </a:r>
          </a:p>
          <a:p>
            <a:pPr marL="0" indent="0" defTabSz="914400">
              <a:spcAft>
                <a:spcPts val="800"/>
              </a:spcAft>
              <a:buNone/>
            </a:pPr>
            <a:br>
              <a:rPr lang="pt-BR" sz="5800" dirty="0"/>
            </a:br>
            <a:r>
              <a:rPr lang="pt-BR" sz="5800" b="0" i="0" dirty="0">
                <a:solidFill>
                  <a:srgbClr val="000000"/>
                </a:solidFill>
                <a:effectLst/>
              </a:rPr>
              <a:t>ALVES, Larissa Januzzi. </a:t>
            </a:r>
            <a:r>
              <a:rPr lang="pt-BR" sz="5800" b="1" i="0" dirty="0">
                <a:solidFill>
                  <a:srgbClr val="000000"/>
                </a:solidFill>
                <a:effectLst/>
              </a:rPr>
              <a:t>Biomecânica da reinserção tendinosa nas lesões do bíceps distal</a:t>
            </a:r>
            <a:r>
              <a:rPr lang="pt-BR" sz="5800" b="0" i="0" dirty="0">
                <a:solidFill>
                  <a:srgbClr val="000000"/>
                </a:solidFill>
                <a:effectLst/>
              </a:rPr>
              <a:t>. 2023. Dissertação (Mestrado em Ciências da Saúde Aplicadas ao Aparelho Locomotor) - Faculdade de Medicina de Ribeirão Preto, Universidade de São Paulo, Ribeirão Preto, 2023. doi:10.11606/D.17.2023.tde-15022024-122511. Acesso em: 2025-05-06.</a:t>
            </a:r>
            <a:endParaRPr lang="pt-BR" sz="5800" dirty="0">
              <a:effectLst/>
              <a:ea typeface="Times New Roman" panose="02020603050405020304" pitchFamily="18" charset="0"/>
            </a:endParaRPr>
          </a:p>
          <a:p>
            <a:pPr marL="0" indent="0" defTabSz="914400">
              <a:lnSpc>
                <a:spcPct val="90000"/>
              </a:lnSpc>
              <a:spcAft>
                <a:spcPts val="800"/>
              </a:spcAft>
              <a:buNone/>
            </a:pPr>
            <a:endParaRPr lang="pt-BR" sz="4600" kern="1200" dirty="0">
              <a:solidFill>
                <a:schemeClr val="tx1"/>
              </a:solidFill>
              <a:effectLst/>
              <a:latin typeface="+mn-lt"/>
              <a:ea typeface="+mn-ea"/>
              <a:cs typeface="+mn-cs"/>
            </a:endParaRPr>
          </a:p>
          <a:p>
            <a:pPr marL="0" indent="0">
              <a:buNone/>
            </a:pPr>
            <a:endParaRPr lang="pt-BR" dirty="0"/>
          </a:p>
        </p:txBody>
      </p:sp>
      <p:pic>
        <p:nvPicPr>
          <p:cNvPr id="6" name="officeArt object">
            <a:extLst>
              <a:ext uri="{FF2B5EF4-FFF2-40B4-BE49-F238E27FC236}">
                <a16:creationId xmlns:a16="http://schemas.microsoft.com/office/drawing/2014/main" id="{5CC4A4A3-E6C3-4425-7FF2-BDEF25DD15C1}"/>
              </a:ext>
            </a:extLst>
          </p:cNvPr>
          <p:cNvPicPr/>
          <p:nvPr/>
        </p:nvPicPr>
        <p:blipFill>
          <a:blip r:embed="R685a8a656a6b477f"/>
          <a:stretch>
            <a:fillRect/>
          </a:stretch>
        </p:blipFill>
        <p:spPr>
          <a:xfrm>
            <a:off x="14433257" y="10650169"/>
            <a:ext cx="13243671" cy="6794179"/>
          </a:xfrm>
          <a:prstGeom prst="rect">
            <a:avLst/>
          </a:prstGeom>
        </p:spPr>
      </p:pic>
      <p:pic>
        <p:nvPicPr>
          <p:cNvPr id="8" name="officeArt object" descr="Tela de celular com texto preto sobre fundo branco&#10;&#10;Descrição gerada automaticamente">
            <a:extLst>
              <a:ext uri="{FF2B5EF4-FFF2-40B4-BE49-F238E27FC236}">
                <a16:creationId xmlns:a16="http://schemas.microsoft.com/office/drawing/2014/main" id="{87CB84F1-141E-DC17-0D83-8082524BA539}"/>
              </a:ext>
            </a:extLst>
          </p:cNvPr>
          <p:cNvPicPr/>
          <p:nvPr/>
        </p:nvPicPr>
        <p:blipFill>
          <a:blip r:embed="Rd21dd0d47c324eef"/>
          <a:stretch>
            <a:fillRect/>
          </a:stretch>
        </p:blipFill>
        <p:spPr>
          <a:xfrm>
            <a:off x="14400211" y="17907104"/>
            <a:ext cx="12949756" cy="7193152"/>
          </a:xfrm>
          <a:prstGeom prst="rect">
            <a:avLst/>
          </a:prstGeom>
        </p:spPr>
      </p:pic>
      <p:grpSp>
        <p:nvGrpSpPr>
          <p:cNvPr id="10" name="Agrupar">
            <a:extLst>
              <a:ext uri="{FF2B5EF4-FFF2-40B4-BE49-F238E27FC236}">
                <a16:creationId xmlns:a16="http://schemas.microsoft.com/office/drawing/2014/main" id="{BB95273C-5BEA-7C84-3160-142D0E607349}"/>
              </a:ext>
            </a:extLst>
          </p:cNvPr>
          <p:cNvGrpSpPr/>
          <p:nvPr/>
        </p:nvGrpSpPr>
        <p:grpSpPr>
          <a:xfrm>
            <a:off x="1146234" y="31993059"/>
            <a:ext cx="5583638" cy="7571899"/>
            <a:chOff x="-243905" y="14216"/>
            <a:chExt cx="7531328" cy="9319058"/>
          </a:xfrm>
        </p:grpSpPr>
        <p:pic>
          <p:nvPicPr>
            <p:cNvPr id="11" name="IMG_6263.jpeg" descr="IMG_6263.jpeg">
              <a:extLst>
                <a:ext uri="{FF2B5EF4-FFF2-40B4-BE49-F238E27FC236}">
                  <a16:creationId xmlns:a16="http://schemas.microsoft.com/office/drawing/2014/main" id="{D5534ABF-F6AC-A2C3-B7F3-F1ECA9FD7185}"/>
                </a:ext>
              </a:extLst>
            </p:cNvPr>
            <p:cNvPicPr>
              <a:picLocks noChangeAspect="1"/>
            </p:cNvPicPr>
            <p:nvPr/>
          </p:nvPicPr>
          <p:blipFill>
            <a:blip r:embed="R76a3ef047d784c14"/>
            <a:srcRect l="7159" t="22969" r="8550" b="11186"/>
            <a:stretch>
              <a:fillRect/>
            </a:stretch>
          </p:blipFill>
          <p:spPr>
            <a:xfrm>
              <a:off x="-243905" y="14216"/>
              <a:ext cx="7287341" cy="7590185"/>
            </a:xfrm>
            <a:prstGeom prst="rect">
              <a:avLst/>
            </a:prstGeom>
            <a:ln w="12700" cap="flat">
              <a:noFill/>
              <a:miter lim="400000"/>
            </a:ln>
            <a:effectLst/>
          </p:spPr>
        </p:pic>
        <p:grpSp>
          <p:nvGrpSpPr>
            <p:cNvPr id="12" name="Caption">
              <a:extLst>
                <a:ext uri="{FF2B5EF4-FFF2-40B4-BE49-F238E27FC236}">
                  <a16:creationId xmlns:a16="http://schemas.microsoft.com/office/drawing/2014/main" id="{5C8C124F-A464-7C19-75FD-AC9051D15B51}"/>
                </a:ext>
              </a:extLst>
            </p:cNvPr>
            <p:cNvGrpSpPr/>
            <p:nvPr/>
          </p:nvGrpSpPr>
          <p:grpSpPr>
            <a:xfrm>
              <a:off x="0" y="7691835"/>
              <a:ext cx="7287423" cy="1641439"/>
              <a:chOff x="0" y="0"/>
              <a:chExt cx="7287422" cy="1641436"/>
            </a:xfrm>
          </p:grpSpPr>
          <p:sp>
            <p:nvSpPr>
              <p:cNvPr id="13" name="Retângulo">
                <a:extLst>
                  <a:ext uri="{FF2B5EF4-FFF2-40B4-BE49-F238E27FC236}">
                    <a16:creationId xmlns:a16="http://schemas.microsoft.com/office/drawing/2014/main" id="{565CE9A4-C9C2-FB97-945C-FE98C9E035B9}"/>
                  </a:ext>
                </a:extLst>
              </p:cNvPr>
              <p:cNvSpPr/>
              <p:nvPr/>
            </p:nvSpPr>
            <p:spPr>
              <a:xfrm>
                <a:off x="0" y="0"/>
                <a:ext cx="7287422" cy="1005334"/>
              </a:xfrm>
              <a:prstGeom prst="roundRect">
                <a:avLst>
                  <a:gd name="adj" fmla="val 0"/>
                </a:avLst>
              </a:prstGeom>
              <a:solidFill>
                <a:srgbClr val="000000">
                  <a:alpha val="0"/>
                </a:srgbClr>
              </a:solidFill>
              <a:ln w="12700" cap="flat">
                <a:noFill/>
                <a:miter lim="400000"/>
              </a:ln>
              <a:effectLst/>
            </p:spPr>
            <p:txBody>
              <a:bodyPr wrap="square" lIns="0" tIns="0" rIns="0" bIns="0" numCol="1" anchor="t">
                <a:noAutofit/>
              </a:bodyPr>
              <a:lstStyle/>
              <a:p>
                <a:pPr>
                  <a:defRPr>
                    <a:latin typeface="+mj-lt"/>
                    <a:ea typeface="+mj-ea"/>
                    <a:cs typeface="+mj-cs"/>
                    <a:sym typeface="Helvetica Neue"/>
                  </a:defRPr>
                </a:pPr>
                <a:endParaRPr/>
              </a:p>
            </p:txBody>
          </p:sp>
          <p:sp>
            <p:nvSpPr>
              <p:cNvPr id="14" name="Modelo Grupo 1…">
                <a:extLst>
                  <a:ext uri="{FF2B5EF4-FFF2-40B4-BE49-F238E27FC236}">
                    <a16:creationId xmlns:a16="http://schemas.microsoft.com/office/drawing/2014/main" id="{C6750288-7099-2263-F1D5-ED023F72FD84}"/>
                  </a:ext>
                </a:extLst>
              </p:cNvPr>
              <p:cNvSpPr txBox="1"/>
              <p:nvPr/>
            </p:nvSpPr>
            <p:spPr>
              <a:xfrm>
                <a:off x="0" y="0"/>
                <a:ext cx="7287422" cy="1641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ctr">
                  <a:defRPr>
                    <a:latin typeface="+mj-lt"/>
                    <a:ea typeface="+mj-ea"/>
                    <a:cs typeface="+mj-cs"/>
                    <a:sym typeface="Helvetica Neue"/>
                  </a:defRPr>
                </a:pPr>
                <a:r>
                  <a:rPr lang="pt-BR" sz="4000" dirty="0">
                    <a:latin typeface="+mj-lt"/>
                  </a:rPr>
                  <a:t>Fonte: arquivo dos autores</a:t>
                </a:r>
              </a:p>
            </p:txBody>
          </p:sp>
        </p:grpSp>
      </p:grpSp>
      <p:pic>
        <p:nvPicPr>
          <p:cNvPr id="15" name="IMG_6288.jpeg" descr="IMG_6288.jpeg">
            <a:extLst>
              <a:ext uri="{FF2B5EF4-FFF2-40B4-BE49-F238E27FC236}">
                <a16:creationId xmlns:a16="http://schemas.microsoft.com/office/drawing/2014/main" id="{F71CB162-D58A-B0A3-6DCB-40DC451A0CED}"/>
              </a:ext>
            </a:extLst>
          </p:cNvPr>
          <p:cNvPicPr>
            <a:picLocks noChangeAspect="1"/>
          </p:cNvPicPr>
          <p:nvPr/>
        </p:nvPicPr>
        <p:blipFill>
          <a:blip r:embed="R38511d6274ed41d8"/>
          <a:srcRect r="14503"/>
          <a:stretch>
            <a:fillRect/>
          </a:stretch>
        </p:blipFill>
        <p:spPr>
          <a:xfrm>
            <a:off x="8288896" y="31993059"/>
            <a:ext cx="4010511" cy="6249936"/>
          </a:xfrm>
          <a:prstGeom prst="rect">
            <a:avLst/>
          </a:prstGeom>
          <a:ln w="12700" cap="flat">
            <a:noFill/>
            <a:miter lim="400000"/>
          </a:ln>
          <a:effectLst/>
        </p:spPr>
      </p:pic>
      <p:sp>
        <p:nvSpPr>
          <p:cNvPr id="16" name="Modelo Grupo 1…">
            <a:extLst>
              <a:ext uri="{FF2B5EF4-FFF2-40B4-BE49-F238E27FC236}">
                <a16:creationId xmlns:a16="http://schemas.microsoft.com/office/drawing/2014/main" id="{79F1BBAF-5E51-E6BC-54F3-A7AA2DA7577A}"/>
              </a:ext>
            </a:extLst>
          </p:cNvPr>
          <p:cNvSpPr txBox="1"/>
          <p:nvPr/>
        </p:nvSpPr>
        <p:spPr>
          <a:xfrm>
            <a:off x="7706881" y="38448882"/>
            <a:ext cx="5552928"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ctr">
              <a:defRPr>
                <a:latin typeface="+mj-lt"/>
                <a:ea typeface="+mj-ea"/>
                <a:cs typeface="+mj-cs"/>
                <a:sym typeface="Helvetica Neue"/>
              </a:defRPr>
            </a:pPr>
            <a:r>
              <a:rPr lang="pt-BR" sz="4000" dirty="0"/>
              <a:t>Fonte: arquivo dos autores</a:t>
            </a:r>
          </a:p>
        </p:txBody>
      </p:sp>
      <p:sp>
        <p:nvSpPr>
          <p:cNvPr id="17" name="CaixaDeTexto 16">
            <a:extLst>
              <a:ext uri="{FF2B5EF4-FFF2-40B4-BE49-F238E27FC236}">
                <a16:creationId xmlns:a16="http://schemas.microsoft.com/office/drawing/2014/main" id="{893954AB-706A-D1BC-E1E5-18A0D35A7945}"/>
              </a:ext>
            </a:extLst>
          </p:cNvPr>
          <p:cNvSpPr txBox="1"/>
          <p:nvPr/>
        </p:nvSpPr>
        <p:spPr>
          <a:xfrm>
            <a:off x="976540" y="30360778"/>
            <a:ext cx="5152984" cy="1938992"/>
          </a:xfrm>
          <a:prstGeom prst="rect">
            <a:avLst/>
          </a:prstGeom>
          <a:noFill/>
        </p:spPr>
        <p:txBody>
          <a:bodyPr wrap="square" rtlCol="0">
            <a:spAutoFit/>
          </a:bodyPr>
          <a:lstStyle/>
          <a:p>
            <a:pPr algn="ctr"/>
            <a:r>
              <a:rPr lang="pt-BR" sz="4000" b="1" dirty="0">
                <a:latin typeface="+mj-lt"/>
              </a:rPr>
              <a:t>Figura 1 - </a:t>
            </a:r>
            <a:r>
              <a:rPr lang="pt-BR" sz="4000" dirty="0">
                <a:latin typeface="+mj-lt"/>
              </a:rPr>
              <a:t>Modelo Grupo 1</a:t>
            </a:r>
          </a:p>
          <a:p>
            <a:pPr algn="ctr"/>
            <a:endParaRPr lang="pt-BR" sz="4000" b="1" dirty="0">
              <a:latin typeface="+mj-lt"/>
            </a:endParaRPr>
          </a:p>
        </p:txBody>
      </p:sp>
      <p:sp>
        <p:nvSpPr>
          <p:cNvPr id="18" name="CaixaDeTexto 17">
            <a:extLst>
              <a:ext uri="{FF2B5EF4-FFF2-40B4-BE49-F238E27FC236}">
                <a16:creationId xmlns:a16="http://schemas.microsoft.com/office/drawing/2014/main" id="{1FCF80B3-4DAF-F888-7FB8-057BDF217717}"/>
              </a:ext>
            </a:extLst>
          </p:cNvPr>
          <p:cNvSpPr txBox="1"/>
          <p:nvPr/>
        </p:nvSpPr>
        <p:spPr>
          <a:xfrm>
            <a:off x="7621113" y="30360778"/>
            <a:ext cx="5402748" cy="1938992"/>
          </a:xfrm>
          <a:prstGeom prst="rect">
            <a:avLst/>
          </a:prstGeom>
          <a:noFill/>
        </p:spPr>
        <p:txBody>
          <a:bodyPr wrap="square" rtlCol="0">
            <a:spAutoFit/>
          </a:bodyPr>
          <a:lstStyle/>
          <a:p>
            <a:pPr algn="ctr"/>
            <a:r>
              <a:rPr lang="pt-BR" sz="4000" b="1" dirty="0">
                <a:latin typeface="+mj-lt"/>
              </a:rPr>
              <a:t>Figura 2 - </a:t>
            </a:r>
            <a:r>
              <a:rPr lang="pt-BR" sz="4000" dirty="0"/>
              <a:t>Ensaio Mecânico de Tração</a:t>
            </a:r>
          </a:p>
          <a:p>
            <a:pPr algn="ctr"/>
            <a:endParaRPr lang="pt-BR" sz="4000" b="1" dirty="0">
              <a:latin typeface="+mj-lt"/>
            </a:endParaRPr>
          </a:p>
        </p:txBody>
      </p:sp>
    </p:spTree>
    <p:extLst>
      <p:ext uri="{BB962C8B-B14F-4D97-AF65-F5344CB8AC3E}">
        <p14:creationId xmlns:p14="http://schemas.microsoft.com/office/powerpoint/2010/main" val="3207035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6f617de623c6425e">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ed65c8b38cce457b">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CaixaDeTexto 1">
            <a:extLst>
              <a:ext uri="{FF2B5EF4-FFF2-40B4-BE49-F238E27FC236}">
                <a16:creationId xmlns:a16="http://schemas.microsoft.com/office/drawing/2014/main" id="{49A45362-EDE9-4B38-5D5B-86BA2875B733}"/>
              </a:ext>
            </a:extLst>
          </p:cNvPr>
          <p:cNvSpPr txBox="1"/>
          <p:nvPr/>
        </p:nvSpPr>
        <p:spPr>
          <a:xfrm>
            <a:off x="-1" y="4692410"/>
            <a:ext cx="28800423" cy="2308324"/>
          </a:xfrm>
          <a:prstGeom prst="rect">
            <a:avLst/>
          </a:prstGeom>
          <a:noFill/>
        </p:spPr>
        <p:txBody>
          <a:bodyPr wrap="square" rtlCol="0">
            <a:spAutoFit/>
          </a:bodyPr>
          <a:lstStyle/>
          <a:p>
            <a:pPr algn="ctr"/>
            <a:r>
              <a:rPr lang="pt-BR" sz="7200" b="1" dirty="0">
                <a:latin typeface="Calibri" panose="020F0502020204030204" pitchFamily="34" charset="0"/>
                <a:cs typeface="Calibri" panose="020F0502020204030204" pitchFamily="34" charset="0"/>
              </a:rPr>
              <a:t>Distal </a:t>
            </a:r>
            <a:r>
              <a:rPr lang="pt-BR" sz="7200" b="1" dirty="0" err="1">
                <a:latin typeface="Calibri" panose="020F0502020204030204" pitchFamily="34" charset="0"/>
                <a:cs typeface="Calibri" panose="020F0502020204030204" pitchFamily="34" charset="0"/>
              </a:rPr>
              <a:t>radius</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fracture</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fixation</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using</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volar</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plate</a:t>
            </a:r>
            <a:r>
              <a:rPr lang="pt-BR" sz="7200" b="1" dirty="0">
                <a:latin typeface="Calibri" panose="020F0502020204030204" pitchFamily="34" charset="0"/>
                <a:cs typeface="Calibri" panose="020F0502020204030204" pitchFamily="34" charset="0"/>
              </a:rPr>
              <a:t>: A </a:t>
            </a:r>
            <a:r>
              <a:rPr lang="pt-BR" sz="7200" b="1" dirty="0" err="1">
                <a:latin typeface="Calibri" panose="020F0502020204030204" pitchFamily="34" charset="0"/>
                <a:cs typeface="Calibri" panose="020F0502020204030204" pitchFamily="34" charset="0"/>
              </a:rPr>
              <a:t>comparative</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study</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evaluating</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the</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biomechanical</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behavior</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of</a:t>
            </a:r>
            <a:r>
              <a:rPr lang="pt-BR" sz="7200" b="1" dirty="0">
                <a:latin typeface="Calibri" panose="020F0502020204030204" pitchFamily="34" charset="0"/>
                <a:cs typeface="Calibri" panose="020F0502020204030204" pitchFamily="34" charset="0"/>
              </a:rPr>
              <a:t> uni </a:t>
            </a:r>
            <a:r>
              <a:rPr lang="pt-BR" sz="7200" b="1" dirty="0" err="1">
                <a:latin typeface="Calibri" panose="020F0502020204030204" pitchFamily="34" charset="0"/>
                <a:cs typeface="Calibri" panose="020F0502020204030204" pitchFamily="34" charset="0"/>
              </a:rPr>
              <a:t>and</a:t>
            </a:r>
            <a:r>
              <a:rPr lang="pt-BR" sz="7200" b="1" dirty="0">
                <a:latin typeface="Calibri" panose="020F0502020204030204" pitchFamily="34" charset="0"/>
                <a:cs typeface="Calibri" panose="020F0502020204030204" pitchFamily="34" charset="0"/>
              </a:rPr>
              <a:t> </a:t>
            </a:r>
            <a:r>
              <a:rPr lang="pt-BR" sz="7200" b="1" dirty="0" err="1">
                <a:latin typeface="Calibri" panose="020F0502020204030204" pitchFamily="34" charset="0"/>
                <a:cs typeface="Calibri" panose="020F0502020204030204" pitchFamily="34" charset="0"/>
              </a:rPr>
              <a:t>bicortical</a:t>
            </a:r>
            <a:r>
              <a:rPr lang="pt-BR" sz="7200" b="1" dirty="0">
                <a:latin typeface="Calibri" panose="020F0502020204030204" pitchFamily="34" charset="0"/>
                <a:cs typeface="Calibri" panose="020F0502020204030204" pitchFamily="34" charset="0"/>
              </a:rPr>
              <a:t> distal </a:t>
            </a:r>
            <a:r>
              <a:rPr lang="pt-BR" sz="7200" b="1" dirty="0" err="1">
                <a:latin typeface="Calibri" panose="020F0502020204030204" pitchFamily="34" charset="0"/>
                <a:cs typeface="Calibri" panose="020F0502020204030204" pitchFamily="34" charset="0"/>
              </a:rPr>
              <a:t>screws</a:t>
            </a:r>
            <a:endParaRPr lang="pt-BR" sz="7200" b="1" dirty="0">
              <a:latin typeface="Calibri" panose="020F0502020204030204" pitchFamily="34" charset="0"/>
              <a:cs typeface="Calibri" panose="020F0502020204030204" pitchFamily="34" charset="0"/>
            </a:endParaRPr>
          </a:p>
        </p:txBody>
      </p:sp>
      <p:sp>
        <p:nvSpPr>
          <p:cNvPr id="5" name="CaixaDeTexto 4">
            <a:extLst>
              <a:ext uri="{FF2B5EF4-FFF2-40B4-BE49-F238E27FC236}">
                <a16:creationId xmlns:a16="http://schemas.microsoft.com/office/drawing/2014/main" id="{300CD175-CD0A-9D73-19E4-D319028DA0E6}"/>
              </a:ext>
            </a:extLst>
          </p:cNvPr>
          <p:cNvSpPr txBox="1"/>
          <p:nvPr/>
        </p:nvSpPr>
        <p:spPr>
          <a:xfrm>
            <a:off x="762000" y="6959600"/>
            <a:ext cx="27279600" cy="1938992"/>
          </a:xfrm>
          <a:prstGeom prst="rect">
            <a:avLst/>
          </a:prstGeom>
          <a:noFill/>
        </p:spPr>
        <p:txBody>
          <a:bodyPr wrap="square" rtlCol="0">
            <a:spAutoFit/>
          </a:bodyPr>
          <a:lstStyle/>
          <a:p>
            <a:pPr algn="ctr"/>
            <a:r>
              <a:rPr lang="pt-BR" sz="6000" dirty="0" err="1">
                <a:solidFill>
                  <a:schemeClr val="bg2">
                    <a:lumMod val="50000"/>
                  </a:schemeClr>
                </a:solidFill>
              </a:rPr>
              <a:t>Antonio</a:t>
            </a:r>
            <a:r>
              <a:rPr lang="pt-BR" sz="6000" dirty="0">
                <a:solidFill>
                  <a:schemeClr val="bg2">
                    <a:lumMod val="50000"/>
                  </a:schemeClr>
                </a:solidFill>
              </a:rPr>
              <a:t> Tufi Neder Filho, Nilton Mazzer, Leonardo </a:t>
            </a:r>
            <a:r>
              <a:rPr lang="pt-BR" sz="6000" dirty="0" err="1">
                <a:solidFill>
                  <a:schemeClr val="bg2">
                    <a:lumMod val="50000"/>
                  </a:schemeClr>
                </a:solidFill>
              </a:rPr>
              <a:t>Rigobello</a:t>
            </a:r>
            <a:r>
              <a:rPr lang="pt-BR" sz="6000" dirty="0">
                <a:solidFill>
                  <a:schemeClr val="bg2">
                    <a:lumMod val="50000"/>
                  </a:schemeClr>
                </a:solidFill>
              </a:rPr>
              <a:t> </a:t>
            </a:r>
            <a:r>
              <a:rPr lang="pt-BR" sz="6000" dirty="0" err="1">
                <a:solidFill>
                  <a:schemeClr val="bg2">
                    <a:lumMod val="50000"/>
                  </a:schemeClr>
                </a:solidFill>
              </a:rPr>
              <a:t>Bataglion</a:t>
            </a:r>
            <a:r>
              <a:rPr lang="pt-BR" sz="6000" dirty="0">
                <a:solidFill>
                  <a:schemeClr val="bg2">
                    <a:lumMod val="50000"/>
                  </a:schemeClr>
                </a:solidFill>
              </a:rPr>
              <a:t>,  Robinson Esteves Pires,  Ana Paula Macedo, </a:t>
            </a:r>
            <a:r>
              <a:rPr lang="pt-BR" sz="6000" dirty="0" err="1">
                <a:solidFill>
                  <a:schemeClr val="bg2">
                    <a:lumMod val="50000"/>
                  </a:schemeClr>
                </a:solidFill>
              </a:rPr>
              <a:t>Antonio</a:t>
            </a:r>
            <a:r>
              <a:rPr lang="pt-BR" sz="6000" dirty="0">
                <a:solidFill>
                  <a:schemeClr val="bg2">
                    <a:lumMod val="50000"/>
                  </a:schemeClr>
                </a:solidFill>
              </a:rPr>
              <a:t> Carlos Shimano - FMRP/USP</a:t>
            </a:r>
            <a:endParaRPr lang="pt-BR" sz="6000" dirty="0"/>
          </a:p>
        </p:txBody>
      </p:sp>
      <p:sp>
        <p:nvSpPr>
          <p:cNvPr id="6" name="CaixaDeTexto 5">
            <a:extLst>
              <a:ext uri="{FF2B5EF4-FFF2-40B4-BE49-F238E27FC236}">
                <a16:creationId xmlns:a16="http://schemas.microsoft.com/office/drawing/2014/main" id="{E4923099-2E29-ACEA-420C-AE2A312C02E0}"/>
              </a:ext>
            </a:extLst>
          </p:cNvPr>
          <p:cNvSpPr txBox="1"/>
          <p:nvPr/>
        </p:nvSpPr>
        <p:spPr>
          <a:xfrm>
            <a:off x="762000" y="9042400"/>
            <a:ext cx="13638212" cy="26561117"/>
          </a:xfrm>
          <a:prstGeom prst="rect">
            <a:avLst/>
          </a:prstGeom>
          <a:noFill/>
        </p:spPr>
        <p:txBody>
          <a:bodyPr wrap="square" rtlCol="0">
            <a:spAutoFit/>
          </a:bodyPr>
          <a:lstStyle/>
          <a:p>
            <a:r>
              <a:rPr lang="pt-BR" sz="4400" b="1" dirty="0" err="1"/>
              <a:t>Introduction</a:t>
            </a:r>
            <a:r>
              <a:rPr lang="pt-BR" sz="4400" b="1" dirty="0"/>
              <a:t>: </a:t>
            </a:r>
            <a:r>
              <a:rPr lang="pt-BR" sz="4400" dirty="0" err="1"/>
              <a:t>Volar</a:t>
            </a:r>
            <a:r>
              <a:rPr lang="pt-BR" sz="4400" dirty="0"/>
              <a:t> </a:t>
            </a:r>
            <a:r>
              <a:rPr lang="pt-BR" sz="4400" dirty="0" err="1"/>
              <a:t>locking</a:t>
            </a:r>
            <a:r>
              <a:rPr lang="pt-BR" sz="4400" dirty="0"/>
              <a:t> </a:t>
            </a:r>
            <a:r>
              <a:rPr lang="pt-BR" sz="4400" dirty="0" err="1"/>
              <a:t>plates</a:t>
            </a:r>
            <a:r>
              <a:rPr lang="pt-BR" sz="4400" dirty="0"/>
              <a:t> </a:t>
            </a:r>
            <a:r>
              <a:rPr lang="pt-BR" sz="4400" dirty="0" err="1"/>
              <a:t>has</a:t>
            </a:r>
            <a:r>
              <a:rPr lang="pt-BR" sz="4400" dirty="0"/>
              <a:t> </a:t>
            </a:r>
            <a:r>
              <a:rPr lang="pt-BR" sz="4400" dirty="0" err="1"/>
              <a:t>greatly</a:t>
            </a:r>
            <a:r>
              <a:rPr lang="pt-BR" sz="4400" dirty="0"/>
              <a:t> </a:t>
            </a:r>
            <a:r>
              <a:rPr lang="pt-BR" sz="4400" dirty="0" err="1"/>
              <a:t>increased</a:t>
            </a:r>
            <a:r>
              <a:rPr lang="pt-BR" sz="4400" dirty="0"/>
              <a:t> in intra-articular </a:t>
            </a:r>
            <a:r>
              <a:rPr lang="pt-BR" sz="4400" dirty="0" err="1"/>
              <a:t>and</a:t>
            </a:r>
            <a:r>
              <a:rPr lang="pt-BR" sz="4400" dirty="0"/>
              <a:t> </a:t>
            </a:r>
            <a:r>
              <a:rPr lang="pt-BR" sz="4400" dirty="0" err="1"/>
              <a:t>unstable</a:t>
            </a:r>
            <a:r>
              <a:rPr lang="pt-BR" sz="4400" dirty="0"/>
              <a:t> distal </a:t>
            </a:r>
            <a:r>
              <a:rPr lang="pt-BR" sz="4400" dirty="0" err="1"/>
              <a:t>radius</a:t>
            </a:r>
            <a:r>
              <a:rPr lang="pt-BR" sz="4400" dirty="0"/>
              <a:t> </a:t>
            </a:r>
            <a:r>
              <a:rPr lang="pt-BR" sz="4400" dirty="0" err="1"/>
              <a:t>fractures</a:t>
            </a:r>
            <a:r>
              <a:rPr lang="pt-BR" sz="4400" dirty="0"/>
              <a:t> </a:t>
            </a:r>
            <a:r>
              <a:rPr lang="pt-BR" sz="4400" dirty="0" err="1"/>
              <a:t>treatment</a:t>
            </a:r>
            <a:r>
              <a:rPr lang="pt-BR" sz="4400" dirty="0"/>
              <a:t>. </a:t>
            </a:r>
            <a:r>
              <a:rPr lang="pt-BR" sz="4400" dirty="0" err="1"/>
              <a:t>However</a:t>
            </a:r>
            <a:r>
              <a:rPr lang="pt-BR" sz="4400" dirty="0"/>
              <a:t>, </a:t>
            </a:r>
            <a:r>
              <a:rPr lang="pt-BR" sz="4400" dirty="0" err="1"/>
              <a:t>the</a:t>
            </a:r>
            <a:r>
              <a:rPr lang="pt-BR" sz="4400" dirty="0"/>
              <a:t> </a:t>
            </a:r>
            <a:r>
              <a:rPr lang="pt-BR" sz="4400" dirty="0" err="1"/>
              <a:t>increase</a:t>
            </a:r>
            <a:r>
              <a:rPr lang="pt-BR" sz="4400" dirty="0"/>
              <a:t> use </a:t>
            </a:r>
            <a:r>
              <a:rPr lang="pt-BR" sz="4400" dirty="0" err="1"/>
              <a:t>of</a:t>
            </a:r>
            <a:r>
              <a:rPr lang="pt-BR" sz="4400" dirty="0"/>
              <a:t> </a:t>
            </a:r>
            <a:r>
              <a:rPr lang="pt-BR" sz="4400" dirty="0" err="1"/>
              <a:t>volar</a:t>
            </a:r>
            <a:r>
              <a:rPr lang="pt-BR" sz="4400" dirty="0"/>
              <a:t> </a:t>
            </a:r>
            <a:r>
              <a:rPr lang="pt-BR" sz="4400" dirty="0" err="1"/>
              <a:t>locked</a:t>
            </a:r>
            <a:r>
              <a:rPr lang="pt-BR" sz="4400" dirty="0"/>
              <a:t> </a:t>
            </a:r>
            <a:r>
              <a:rPr lang="pt-BR" sz="4400" dirty="0" err="1"/>
              <a:t>plate</a:t>
            </a:r>
            <a:r>
              <a:rPr lang="pt-BR" sz="4400" dirty="0"/>
              <a:t> in </a:t>
            </a:r>
            <a:r>
              <a:rPr lang="pt-BR" sz="4400" dirty="0" err="1"/>
              <a:t>the</a:t>
            </a:r>
            <a:r>
              <a:rPr lang="pt-BR" sz="4400" dirty="0"/>
              <a:t> distal </a:t>
            </a:r>
            <a:r>
              <a:rPr lang="pt-BR" sz="4400" dirty="0" err="1"/>
              <a:t>radius</a:t>
            </a:r>
            <a:r>
              <a:rPr lang="pt-BR" sz="4400" dirty="0"/>
              <a:t> </a:t>
            </a:r>
            <a:r>
              <a:rPr lang="pt-BR" sz="4400" dirty="0" err="1"/>
              <a:t>fractures</a:t>
            </a:r>
            <a:r>
              <a:rPr lang="pt-BR" sz="4400" dirty="0"/>
              <a:t> </a:t>
            </a:r>
            <a:r>
              <a:rPr lang="pt-BR" sz="4400" dirty="0" err="1"/>
              <a:t>was</a:t>
            </a:r>
            <a:r>
              <a:rPr lang="pt-BR" sz="4400" dirty="0"/>
              <a:t> </a:t>
            </a:r>
            <a:r>
              <a:rPr lang="pt-BR" sz="4400" dirty="0" err="1"/>
              <a:t>accompanied</a:t>
            </a:r>
            <a:endParaRPr lang="pt-BR" sz="4400" dirty="0"/>
          </a:p>
          <a:p>
            <a:r>
              <a:rPr lang="pt-BR" sz="4400" dirty="0" err="1"/>
              <a:t>by</a:t>
            </a:r>
            <a:r>
              <a:rPr lang="pt-BR" sz="4400" dirty="0"/>
              <a:t> </a:t>
            </a:r>
            <a:r>
              <a:rPr lang="pt-BR" sz="4400" dirty="0" err="1"/>
              <a:t>complications</a:t>
            </a:r>
            <a:r>
              <a:rPr lang="pt-BR" sz="4400" dirty="0"/>
              <a:t>, </a:t>
            </a:r>
            <a:r>
              <a:rPr lang="pt-BR" sz="4400" dirty="0" err="1"/>
              <a:t>especially</a:t>
            </a:r>
            <a:r>
              <a:rPr lang="pt-BR" sz="4400" dirty="0"/>
              <a:t> </a:t>
            </a:r>
            <a:r>
              <a:rPr lang="pt-BR" sz="4400" dirty="0" err="1"/>
              <a:t>those</a:t>
            </a:r>
            <a:r>
              <a:rPr lang="pt-BR" sz="4400" dirty="0"/>
              <a:t> </a:t>
            </a:r>
            <a:r>
              <a:rPr lang="pt-BR" sz="4400" dirty="0" err="1"/>
              <a:t>related</a:t>
            </a:r>
            <a:r>
              <a:rPr lang="pt-BR" sz="4400" dirty="0"/>
              <a:t> </a:t>
            </a:r>
            <a:r>
              <a:rPr lang="pt-BR" sz="4400" dirty="0" err="1"/>
              <a:t>to</a:t>
            </a:r>
            <a:r>
              <a:rPr lang="pt-BR" sz="4400" dirty="0"/>
              <a:t> extensor </a:t>
            </a:r>
            <a:r>
              <a:rPr lang="pt-BR" sz="4400" dirty="0" err="1"/>
              <a:t>tendons</a:t>
            </a:r>
            <a:r>
              <a:rPr lang="pt-BR" sz="4400" dirty="0"/>
              <a:t>. </a:t>
            </a:r>
            <a:r>
              <a:rPr lang="pt-BR" sz="4400" dirty="0" err="1"/>
              <a:t>Using</a:t>
            </a:r>
            <a:r>
              <a:rPr lang="pt-BR" sz="4400" dirty="0"/>
              <a:t> </a:t>
            </a:r>
            <a:r>
              <a:rPr lang="pt-BR" sz="4400" dirty="0" err="1"/>
              <a:t>unicortical</a:t>
            </a:r>
            <a:r>
              <a:rPr lang="pt-BR" sz="4400" dirty="0"/>
              <a:t> </a:t>
            </a:r>
            <a:r>
              <a:rPr lang="pt-BR" sz="4400" dirty="0" err="1"/>
              <a:t>screws</a:t>
            </a:r>
            <a:r>
              <a:rPr lang="pt-BR" sz="4400" dirty="0"/>
              <a:t> in </a:t>
            </a:r>
            <a:r>
              <a:rPr lang="pt-BR" sz="4400" dirty="0" err="1"/>
              <a:t>the</a:t>
            </a:r>
            <a:r>
              <a:rPr lang="pt-BR" sz="4400" dirty="0"/>
              <a:t> </a:t>
            </a:r>
            <a:r>
              <a:rPr lang="pt-BR" sz="4400" dirty="0" err="1"/>
              <a:t>metaphyseal</a:t>
            </a:r>
            <a:r>
              <a:rPr lang="pt-BR" sz="4400" dirty="0"/>
              <a:t> </a:t>
            </a:r>
            <a:r>
              <a:rPr lang="pt-BR" sz="4400" dirty="0" err="1"/>
              <a:t>and</a:t>
            </a:r>
            <a:r>
              <a:rPr lang="pt-BR" sz="4400" dirty="0"/>
              <a:t> </a:t>
            </a:r>
            <a:r>
              <a:rPr lang="pt-BR" sz="4400" dirty="0" err="1"/>
              <a:t>epiphyseal</a:t>
            </a:r>
            <a:r>
              <a:rPr lang="pt-BR" sz="4400" dirty="0"/>
              <a:t> </a:t>
            </a:r>
            <a:r>
              <a:rPr lang="pt-BR" sz="4400" dirty="0" err="1"/>
              <a:t>regions</a:t>
            </a:r>
            <a:r>
              <a:rPr lang="pt-BR" sz="4400" dirty="0"/>
              <a:t> </a:t>
            </a:r>
            <a:r>
              <a:rPr lang="pt-BR" sz="4400" dirty="0" err="1"/>
              <a:t>is</a:t>
            </a:r>
            <a:r>
              <a:rPr lang="pt-BR" sz="4400" dirty="0"/>
              <a:t> a </a:t>
            </a:r>
            <a:r>
              <a:rPr lang="pt-BR" sz="4400" dirty="0" err="1"/>
              <a:t>strategy</a:t>
            </a:r>
            <a:r>
              <a:rPr lang="pt-BR" sz="4400" dirty="0"/>
              <a:t> </a:t>
            </a:r>
            <a:r>
              <a:rPr lang="pt-BR" sz="4400" dirty="0" err="1"/>
              <a:t>to</a:t>
            </a:r>
            <a:r>
              <a:rPr lang="pt-BR" sz="4400" dirty="0"/>
              <a:t> </a:t>
            </a:r>
            <a:r>
              <a:rPr lang="pt-BR" sz="4400" dirty="0" err="1"/>
              <a:t>prevent</a:t>
            </a:r>
            <a:r>
              <a:rPr lang="pt-BR" sz="4400" dirty="0"/>
              <a:t> </a:t>
            </a:r>
            <a:r>
              <a:rPr lang="pt-BR" sz="4400" dirty="0" err="1"/>
              <a:t>such</a:t>
            </a:r>
            <a:r>
              <a:rPr lang="pt-BR" sz="4400" dirty="0"/>
              <a:t> </a:t>
            </a:r>
            <a:r>
              <a:rPr lang="pt-BR" sz="4400" dirty="0" err="1"/>
              <a:t>complications</a:t>
            </a:r>
            <a:r>
              <a:rPr lang="pt-BR" sz="4400" dirty="0"/>
              <a:t>. </a:t>
            </a:r>
          </a:p>
          <a:p>
            <a:endParaRPr lang="pt-BR" sz="4400" dirty="0"/>
          </a:p>
          <a:p>
            <a:r>
              <a:rPr lang="pt-BR" sz="4400" b="1" dirty="0" err="1"/>
              <a:t>Objectives</a:t>
            </a:r>
            <a:r>
              <a:rPr lang="pt-BR" sz="4400" b="1" dirty="0"/>
              <a:t>: </a:t>
            </a:r>
            <a:r>
              <a:rPr lang="pt-BR" sz="4400" dirty="0" err="1"/>
              <a:t>This</a:t>
            </a:r>
            <a:r>
              <a:rPr lang="pt-BR" sz="4400" dirty="0"/>
              <a:t> </a:t>
            </a:r>
            <a:r>
              <a:rPr lang="pt-BR" sz="4400" dirty="0" err="1"/>
              <a:t>study</a:t>
            </a:r>
            <a:r>
              <a:rPr lang="pt-BR" sz="4400" dirty="0"/>
              <a:t> </a:t>
            </a:r>
            <a:r>
              <a:rPr lang="pt-BR" sz="4400" dirty="0" err="1"/>
              <a:t>aims</a:t>
            </a:r>
            <a:r>
              <a:rPr lang="pt-BR" sz="4400" dirty="0"/>
              <a:t> </a:t>
            </a:r>
            <a:r>
              <a:rPr lang="pt-BR" sz="4400" dirty="0" err="1"/>
              <a:t>to</a:t>
            </a:r>
            <a:r>
              <a:rPr lang="pt-BR" sz="4400" dirty="0"/>
              <a:t> </a:t>
            </a:r>
            <a:r>
              <a:rPr lang="pt-BR" sz="4400" dirty="0" err="1"/>
              <a:t>evaluate</a:t>
            </a:r>
            <a:r>
              <a:rPr lang="pt-BR" sz="4400" dirty="0"/>
              <a:t> </a:t>
            </a:r>
            <a:r>
              <a:rPr lang="pt-BR" sz="4400" dirty="0" err="1"/>
              <a:t>the</a:t>
            </a:r>
            <a:r>
              <a:rPr lang="pt-BR" sz="4400" dirty="0"/>
              <a:t> </a:t>
            </a:r>
            <a:r>
              <a:rPr lang="pt-BR" sz="4400" dirty="0" err="1"/>
              <a:t>mechanical</a:t>
            </a:r>
            <a:r>
              <a:rPr lang="pt-BR" sz="4400" dirty="0"/>
              <a:t> </a:t>
            </a:r>
            <a:r>
              <a:rPr lang="pt-BR" sz="4400" dirty="0" err="1"/>
              <a:t>properties</a:t>
            </a:r>
            <a:r>
              <a:rPr lang="pt-BR" sz="4400" dirty="0"/>
              <a:t> </a:t>
            </a:r>
            <a:r>
              <a:rPr lang="pt-BR" sz="4400" dirty="0" err="1"/>
              <a:t>of</a:t>
            </a:r>
            <a:r>
              <a:rPr lang="pt-BR" sz="4400" dirty="0"/>
              <a:t> </a:t>
            </a:r>
            <a:r>
              <a:rPr lang="pt-BR" sz="4400" dirty="0" err="1"/>
              <a:t>unicortical</a:t>
            </a:r>
            <a:r>
              <a:rPr lang="pt-BR" sz="4400" dirty="0"/>
              <a:t> </a:t>
            </a:r>
            <a:r>
              <a:rPr lang="pt-BR" sz="4400" dirty="0" err="1"/>
              <a:t>and</a:t>
            </a:r>
            <a:r>
              <a:rPr lang="pt-BR" sz="4400" dirty="0"/>
              <a:t> </a:t>
            </a:r>
            <a:r>
              <a:rPr lang="pt-BR" sz="4400" dirty="0" err="1"/>
              <a:t>bicortical</a:t>
            </a:r>
            <a:r>
              <a:rPr lang="pt-BR" sz="4400" dirty="0"/>
              <a:t> </a:t>
            </a:r>
            <a:r>
              <a:rPr lang="pt-BR" sz="4400" dirty="0" err="1"/>
              <a:t>fixations</a:t>
            </a:r>
            <a:r>
              <a:rPr lang="pt-BR" sz="4400" dirty="0"/>
              <a:t> in a model </a:t>
            </a:r>
            <a:r>
              <a:rPr lang="pt-BR" sz="4400" dirty="0" err="1"/>
              <a:t>of</a:t>
            </a:r>
            <a:r>
              <a:rPr lang="pt-BR" sz="4400" dirty="0"/>
              <a:t> intra-articular distal </a:t>
            </a:r>
            <a:r>
              <a:rPr lang="pt-BR" sz="4400" dirty="0" err="1"/>
              <a:t>radius</a:t>
            </a:r>
            <a:r>
              <a:rPr lang="pt-BR" sz="4400" dirty="0"/>
              <a:t> </a:t>
            </a:r>
            <a:r>
              <a:rPr lang="pt-BR" sz="4400" dirty="0" err="1"/>
              <a:t>fracture</a:t>
            </a:r>
            <a:r>
              <a:rPr lang="pt-BR" sz="4400" dirty="0"/>
              <a:t> </a:t>
            </a:r>
            <a:r>
              <a:rPr lang="pt-BR" sz="4400" dirty="0" err="1"/>
              <a:t>classified</a:t>
            </a:r>
            <a:r>
              <a:rPr lang="pt-BR" sz="4400" dirty="0"/>
              <a:t> as AO/OTA 23C3, </a:t>
            </a:r>
            <a:r>
              <a:rPr lang="pt-BR" sz="4400" dirty="0" err="1"/>
              <a:t>under</a:t>
            </a:r>
            <a:r>
              <a:rPr lang="pt-BR" sz="4400" dirty="0"/>
              <a:t> </a:t>
            </a:r>
            <a:r>
              <a:rPr lang="pt-BR" sz="4400" dirty="0" err="1"/>
              <a:t>simulated</a:t>
            </a:r>
            <a:r>
              <a:rPr lang="pt-BR" sz="4400" dirty="0"/>
              <a:t> </a:t>
            </a:r>
            <a:r>
              <a:rPr lang="pt-BR" sz="4400" dirty="0" err="1"/>
              <a:t>physiological</a:t>
            </a:r>
            <a:r>
              <a:rPr lang="pt-BR" sz="4400" dirty="0"/>
              <a:t> </a:t>
            </a:r>
            <a:r>
              <a:rPr lang="pt-BR" sz="4400" dirty="0" err="1"/>
              <a:t>loads</a:t>
            </a:r>
            <a:r>
              <a:rPr lang="pt-BR" sz="4400" dirty="0"/>
              <a:t>. </a:t>
            </a:r>
            <a:r>
              <a:rPr lang="pt-BR" sz="4400" dirty="0" err="1"/>
              <a:t>We</a:t>
            </a:r>
            <a:r>
              <a:rPr lang="pt-BR" sz="4400" dirty="0"/>
              <a:t> </a:t>
            </a:r>
            <a:r>
              <a:rPr lang="pt-BR" sz="4400" dirty="0" err="1"/>
              <a:t>hypothesized</a:t>
            </a:r>
            <a:r>
              <a:rPr lang="pt-BR" sz="4400" dirty="0"/>
              <a:t> </a:t>
            </a:r>
            <a:r>
              <a:rPr lang="pt-BR" sz="4400" dirty="0" err="1"/>
              <a:t>that</a:t>
            </a:r>
            <a:r>
              <a:rPr lang="pt-BR" sz="4400" dirty="0"/>
              <a:t> </a:t>
            </a:r>
            <a:r>
              <a:rPr lang="pt-BR" sz="4400" dirty="0" err="1"/>
              <a:t>the</a:t>
            </a:r>
            <a:r>
              <a:rPr lang="pt-BR" sz="4400" dirty="0"/>
              <a:t> </a:t>
            </a:r>
            <a:r>
              <a:rPr lang="pt-BR" sz="4400" dirty="0" err="1"/>
              <a:t>mechanical</a:t>
            </a:r>
            <a:r>
              <a:rPr lang="pt-BR" sz="4400" dirty="0"/>
              <a:t> </a:t>
            </a:r>
            <a:r>
              <a:rPr lang="pt-BR" sz="4400" dirty="0" err="1"/>
              <a:t>behavior</a:t>
            </a:r>
            <a:r>
              <a:rPr lang="pt-BR" sz="4400" dirty="0"/>
              <a:t> </a:t>
            </a:r>
            <a:r>
              <a:rPr lang="pt-BR" sz="4400" dirty="0" err="1"/>
              <a:t>of</a:t>
            </a:r>
            <a:r>
              <a:rPr lang="pt-BR" sz="4400" dirty="0"/>
              <a:t> </a:t>
            </a:r>
            <a:r>
              <a:rPr lang="pt-BR" sz="4400" dirty="0" err="1"/>
              <a:t>the</a:t>
            </a:r>
            <a:r>
              <a:rPr lang="pt-BR" sz="4400" dirty="0"/>
              <a:t> model </a:t>
            </a:r>
            <a:r>
              <a:rPr lang="pt-BR" sz="4400" dirty="0" err="1"/>
              <a:t>using</a:t>
            </a:r>
            <a:r>
              <a:rPr lang="pt-BR" sz="4400" dirty="0"/>
              <a:t> </a:t>
            </a:r>
            <a:r>
              <a:rPr lang="pt-BR" sz="4400" dirty="0" err="1"/>
              <a:t>unicortical</a:t>
            </a:r>
            <a:r>
              <a:rPr lang="pt-BR" sz="4400" dirty="0"/>
              <a:t> </a:t>
            </a:r>
            <a:r>
              <a:rPr lang="pt-BR" sz="4400" dirty="0" err="1"/>
              <a:t>and</a:t>
            </a:r>
            <a:r>
              <a:rPr lang="pt-BR" sz="4400" dirty="0"/>
              <a:t> </a:t>
            </a:r>
            <a:r>
              <a:rPr lang="pt-BR" sz="4400" dirty="0" err="1"/>
              <a:t>bicortical</a:t>
            </a:r>
            <a:r>
              <a:rPr lang="pt-BR" sz="4400" dirty="0"/>
              <a:t> </a:t>
            </a:r>
            <a:r>
              <a:rPr lang="pt-BR" sz="4400" dirty="0" err="1"/>
              <a:t>screws</a:t>
            </a:r>
            <a:r>
              <a:rPr lang="pt-BR" sz="4400" dirty="0"/>
              <a:t> in intra-articular distal </a:t>
            </a:r>
            <a:r>
              <a:rPr lang="pt-BR" sz="4400" dirty="0" err="1"/>
              <a:t>radius</a:t>
            </a:r>
            <a:r>
              <a:rPr lang="pt-BR" sz="4400" dirty="0"/>
              <a:t> </a:t>
            </a:r>
            <a:r>
              <a:rPr lang="pt-BR" sz="4400" dirty="0" err="1"/>
              <a:t>fractures</a:t>
            </a:r>
            <a:r>
              <a:rPr lang="pt-BR" sz="4400" dirty="0"/>
              <a:t> </a:t>
            </a:r>
            <a:r>
              <a:rPr lang="pt-BR" sz="4400" dirty="0" err="1"/>
              <a:t>is</a:t>
            </a:r>
            <a:r>
              <a:rPr lang="pt-BR" sz="4400" dirty="0"/>
              <a:t> </a:t>
            </a:r>
            <a:r>
              <a:rPr lang="pt-BR" sz="4400" dirty="0" err="1"/>
              <a:t>equivalent</a:t>
            </a:r>
            <a:r>
              <a:rPr lang="pt-BR" sz="4400" dirty="0"/>
              <a:t>.</a:t>
            </a:r>
          </a:p>
          <a:p>
            <a:endParaRPr lang="pt-BR" sz="4400" dirty="0"/>
          </a:p>
          <a:p>
            <a:r>
              <a:rPr lang="pt-BR" sz="4400" b="1" dirty="0"/>
              <a:t>Material </a:t>
            </a:r>
            <a:r>
              <a:rPr lang="pt-BR" sz="4400" b="1" dirty="0" err="1"/>
              <a:t>and</a:t>
            </a:r>
            <a:r>
              <a:rPr lang="pt-BR" sz="4400" b="1" dirty="0"/>
              <a:t> </a:t>
            </a:r>
            <a:r>
              <a:rPr lang="pt-BR" sz="4400" b="1" dirty="0" err="1"/>
              <a:t>Methods</a:t>
            </a:r>
            <a:r>
              <a:rPr lang="pt-BR" sz="4400" b="1" dirty="0"/>
              <a:t>: </a:t>
            </a:r>
            <a:r>
              <a:rPr lang="pt-BR" sz="4400" dirty="0" err="1"/>
              <a:t>Fourty</a:t>
            </a:r>
            <a:r>
              <a:rPr lang="pt-BR" sz="4400" dirty="0"/>
              <a:t> </a:t>
            </a:r>
            <a:r>
              <a:rPr lang="pt-BR" sz="4400" dirty="0" err="1"/>
              <a:t>two</a:t>
            </a:r>
            <a:r>
              <a:rPr lang="pt-BR" sz="4400" dirty="0"/>
              <a:t> </a:t>
            </a:r>
            <a:r>
              <a:rPr lang="pt-BR" sz="4400" dirty="0" err="1"/>
              <a:t>fourth-generation</a:t>
            </a:r>
            <a:r>
              <a:rPr lang="pt-BR" sz="4400" dirty="0"/>
              <a:t> </a:t>
            </a:r>
            <a:r>
              <a:rPr lang="pt-BR" sz="4400" dirty="0" err="1"/>
              <a:t>left-hand</a:t>
            </a:r>
            <a:r>
              <a:rPr lang="pt-BR" sz="4400" dirty="0"/>
              <a:t> </a:t>
            </a:r>
            <a:r>
              <a:rPr lang="pt-BR" sz="4400" dirty="0" err="1"/>
              <a:t>radius</a:t>
            </a:r>
            <a:r>
              <a:rPr lang="pt-BR" sz="4400" dirty="0"/>
              <a:t> models (</a:t>
            </a:r>
            <a:r>
              <a:rPr lang="pt-BR" sz="4400" dirty="0" err="1"/>
              <a:t>SawbonesTM</a:t>
            </a:r>
            <a:r>
              <a:rPr lang="pt-BR" sz="4400" dirty="0"/>
              <a:t>; model #3407) </a:t>
            </a:r>
            <a:r>
              <a:rPr lang="pt-BR" sz="4400" dirty="0" err="1"/>
              <a:t>were</a:t>
            </a:r>
            <a:r>
              <a:rPr lang="pt-BR" sz="4400" dirty="0"/>
              <a:t> </a:t>
            </a:r>
            <a:r>
              <a:rPr lang="pt-BR" sz="4400" dirty="0" err="1"/>
              <a:t>used</a:t>
            </a:r>
            <a:r>
              <a:rPr lang="pt-BR" sz="4400" dirty="0"/>
              <a:t> in </a:t>
            </a:r>
            <a:r>
              <a:rPr lang="pt-BR" sz="4400" dirty="0" err="1"/>
              <a:t>this</a:t>
            </a:r>
            <a:r>
              <a:rPr lang="pt-BR" sz="4400" dirty="0"/>
              <a:t> </a:t>
            </a:r>
            <a:r>
              <a:rPr lang="pt-BR" sz="4400" dirty="0" err="1"/>
              <a:t>study</a:t>
            </a:r>
            <a:r>
              <a:rPr lang="pt-BR" sz="4400" dirty="0"/>
              <a:t>. In </a:t>
            </a:r>
            <a:r>
              <a:rPr lang="pt-BR" sz="4400" dirty="0" err="1"/>
              <a:t>each</a:t>
            </a:r>
            <a:r>
              <a:rPr lang="pt-BR" sz="4400" dirty="0"/>
              <a:t> model, a </a:t>
            </a:r>
            <a:r>
              <a:rPr lang="pt-BR" sz="4400" dirty="0" err="1"/>
              <a:t>volar</a:t>
            </a:r>
            <a:r>
              <a:rPr lang="pt-BR" sz="4400" dirty="0"/>
              <a:t> </a:t>
            </a:r>
            <a:r>
              <a:rPr lang="pt-BR" sz="4400" dirty="0" err="1"/>
              <a:t>plate</a:t>
            </a:r>
            <a:r>
              <a:rPr lang="pt-BR" sz="4400" dirty="0"/>
              <a:t> </a:t>
            </a:r>
            <a:r>
              <a:rPr lang="pt-BR" sz="4400" dirty="0" err="1"/>
              <a:t>was</a:t>
            </a:r>
            <a:r>
              <a:rPr lang="pt-BR" sz="4400" dirty="0"/>
              <a:t> </a:t>
            </a:r>
            <a:r>
              <a:rPr lang="pt-BR" sz="4400" dirty="0" err="1"/>
              <a:t>used</a:t>
            </a:r>
            <a:r>
              <a:rPr lang="pt-BR" sz="4400" dirty="0"/>
              <a:t> for </a:t>
            </a:r>
            <a:r>
              <a:rPr lang="pt-BR" sz="4400" dirty="0" err="1"/>
              <a:t>variable</a:t>
            </a:r>
            <a:r>
              <a:rPr lang="pt-BR" sz="4400" dirty="0"/>
              <a:t> </a:t>
            </a:r>
            <a:r>
              <a:rPr lang="pt-BR" sz="4400" dirty="0" err="1"/>
              <a:t>angle</a:t>
            </a:r>
            <a:r>
              <a:rPr lang="pt-BR" sz="4400" dirty="0"/>
              <a:t> distal </a:t>
            </a:r>
            <a:r>
              <a:rPr lang="pt-BR" sz="4400" dirty="0" err="1"/>
              <a:t>radius</a:t>
            </a:r>
            <a:r>
              <a:rPr lang="pt-BR" sz="4400" dirty="0"/>
              <a:t> (Matrix 54–25,276; </a:t>
            </a:r>
            <a:r>
              <a:rPr lang="pt-BR" sz="4400" dirty="0" err="1"/>
              <a:t>Stryker</a:t>
            </a:r>
            <a:r>
              <a:rPr lang="pt-BR" sz="4400" dirty="0"/>
              <a:t>) in a </a:t>
            </a:r>
            <a:r>
              <a:rPr lang="pt-BR" sz="4400" dirty="0" err="1"/>
              <a:t>systematic</a:t>
            </a:r>
            <a:r>
              <a:rPr lang="pt-BR" sz="4400" dirty="0"/>
              <a:t> </a:t>
            </a:r>
            <a:r>
              <a:rPr lang="pt-BR" sz="4400" dirty="0" err="1"/>
              <a:t>and</a:t>
            </a:r>
            <a:r>
              <a:rPr lang="pt-BR" sz="4400" dirty="0"/>
              <a:t> </a:t>
            </a:r>
            <a:r>
              <a:rPr lang="pt-BR" sz="4400" dirty="0" err="1"/>
              <a:t>reproducible</a:t>
            </a:r>
            <a:r>
              <a:rPr lang="pt-BR" sz="4400" dirty="0"/>
              <a:t> </a:t>
            </a:r>
            <a:r>
              <a:rPr lang="pt-BR" sz="4400" dirty="0" err="1"/>
              <a:t>way</a:t>
            </a:r>
            <a:r>
              <a:rPr lang="pt-BR" sz="4400" dirty="0"/>
              <a:t>, </a:t>
            </a:r>
            <a:r>
              <a:rPr lang="pt-BR" sz="4400" dirty="0" err="1"/>
              <a:t>ensuring</a:t>
            </a:r>
            <a:r>
              <a:rPr lang="pt-BR" sz="4400" dirty="0"/>
              <a:t> distal </a:t>
            </a:r>
            <a:r>
              <a:rPr lang="pt-BR" sz="4400" dirty="0" err="1"/>
              <a:t>screw</a:t>
            </a:r>
            <a:r>
              <a:rPr lang="pt-BR" sz="4400" dirty="0"/>
              <a:t> </a:t>
            </a:r>
            <a:r>
              <a:rPr lang="pt-BR" sz="4400" dirty="0" err="1"/>
              <a:t>placement</a:t>
            </a:r>
            <a:r>
              <a:rPr lang="pt-BR" sz="4400" dirty="0"/>
              <a:t> in </a:t>
            </a:r>
            <a:r>
              <a:rPr lang="pt-BR" sz="4400" dirty="0" err="1"/>
              <a:t>the</a:t>
            </a:r>
            <a:r>
              <a:rPr lang="pt-BR" sz="4400" dirty="0"/>
              <a:t> </a:t>
            </a:r>
            <a:r>
              <a:rPr lang="pt-BR" sz="4400" dirty="0" err="1"/>
              <a:t>subchondral</a:t>
            </a:r>
            <a:r>
              <a:rPr lang="pt-BR" sz="4400" dirty="0"/>
              <a:t> </a:t>
            </a:r>
            <a:r>
              <a:rPr lang="pt-BR" sz="4400" dirty="0" err="1"/>
              <a:t>bone</a:t>
            </a:r>
            <a:r>
              <a:rPr lang="pt-BR" sz="4400" dirty="0"/>
              <a:t>. The models </a:t>
            </a:r>
            <a:r>
              <a:rPr lang="pt-BR" sz="4400" dirty="0" err="1"/>
              <a:t>were</a:t>
            </a:r>
            <a:r>
              <a:rPr lang="pt-BR" sz="4400" dirty="0"/>
              <a:t> </a:t>
            </a:r>
            <a:r>
              <a:rPr lang="pt-BR" sz="4400" dirty="0" err="1"/>
              <a:t>divided</a:t>
            </a:r>
            <a:r>
              <a:rPr lang="pt-BR" sz="4400" dirty="0"/>
              <a:t> </a:t>
            </a:r>
            <a:r>
              <a:rPr lang="pt-BR" sz="4400" dirty="0" err="1"/>
              <a:t>into</a:t>
            </a:r>
            <a:r>
              <a:rPr lang="pt-BR" sz="4400" dirty="0"/>
              <a:t> </a:t>
            </a:r>
            <a:r>
              <a:rPr lang="pt-BR" sz="4400" dirty="0" err="1"/>
              <a:t>six</a:t>
            </a:r>
            <a:r>
              <a:rPr lang="pt-BR" sz="4400" dirty="0"/>
              <a:t> </a:t>
            </a:r>
            <a:r>
              <a:rPr lang="pt-BR" sz="4400" dirty="0" err="1"/>
              <a:t>groups</a:t>
            </a:r>
            <a:r>
              <a:rPr lang="pt-BR" sz="4400" dirty="0"/>
              <a:t>, </a:t>
            </a:r>
            <a:r>
              <a:rPr lang="pt-BR" sz="4400" dirty="0" err="1"/>
              <a:t>so</a:t>
            </a:r>
            <a:r>
              <a:rPr lang="pt-BR" sz="4400" dirty="0"/>
              <a:t> </a:t>
            </a:r>
            <a:r>
              <a:rPr lang="pt-BR" sz="4400" dirty="0" err="1"/>
              <a:t>that</a:t>
            </a:r>
            <a:r>
              <a:rPr lang="pt-BR" sz="4400" dirty="0"/>
              <a:t> </a:t>
            </a:r>
            <a:r>
              <a:rPr lang="pt-BR" sz="4400" dirty="0" err="1"/>
              <a:t>each</a:t>
            </a:r>
            <a:endParaRPr lang="pt-BR" sz="4400" dirty="0"/>
          </a:p>
          <a:p>
            <a:r>
              <a:rPr lang="pt-BR" sz="4400" dirty="0"/>
              <a:t>Model </a:t>
            </a:r>
            <a:r>
              <a:rPr lang="pt-BR" sz="4400" dirty="0" err="1"/>
              <a:t>underwent</a:t>
            </a:r>
            <a:r>
              <a:rPr lang="pt-BR" sz="4400" dirty="0"/>
              <a:t> </a:t>
            </a:r>
            <a:r>
              <a:rPr lang="pt-BR" sz="4400" dirty="0" err="1"/>
              <a:t>only</a:t>
            </a:r>
            <a:r>
              <a:rPr lang="pt-BR" sz="4400" dirty="0"/>
              <a:t> </a:t>
            </a:r>
            <a:r>
              <a:rPr lang="pt-BR" sz="4400" dirty="0" err="1"/>
              <a:t>one</a:t>
            </a:r>
            <a:r>
              <a:rPr lang="pt-BR" sz="4400" dirty="0"/>
              <a:t> </a:t>
            </a:r>
            <a:r>
              <a:rPr lang="pt-BR" sz="4400" dirty="0" err="1"/>
              <a:t>type</a:t>
            </a:r>
            <a:r>
              <a:rPr lang="pt-BR" sz="4400" dirty="0"/>
              <a:t> </a:t>
            </a:r>
            <a:r>
              <a:rPr lang="pt-BR" sz="4400" dirty="0" err="1"/>
              <a:t>of</a:t>
            </a:r>
            <a:r>
              <a:rPr lang="pt-BR" sz="4400" dirty="0"/>
              <a:t> </a:t>
            </a:r>
            <a:r>
              <a:rPr lang="pt-BR" sz="4400" dirty="0" err="1"/>
              <a:t>test</a:t>
            </a:r>
            <a:r>
              <a:rPr lang="pt-BR" sz="4400" dirty="0"/>
              <a:t>, </a:t>
            </a:r>
            <a:r>
              <a:rPr lang="pt-BR" sz="4400" dirty="0" err="1"/>
              <a:t>thus</a:t>
            </a:r>
            <a:r>
              <a:rPr lang="pt-BR" sz="4400" dirty="0"/>
              <a:t> it </a:t>
            </a:r>
            <a:r>
              <a:rPr lang="pt-BR" sz="4400" dirty="0" err="1"/>
              <a:t>did</a:t>
            </a:r>
            <a:r>
              <a:rPr lang="pt-BR" sz="4400" dirty="0"/>
              <a:t> </a:t>
            </a:r>
            <a:r>
              <a:rPr lang="pt-BR" sz="4400" dirty="0" err="1"/>
              <a:t>not</a:t>
            </a:r>
            <a:r>
              <a:rPr lang="pt-BR" sz="4400" dirty="0"/>
              <a:t> </a:t>
            </a:r>
            <a:r>
              <a:rPr lang="pt-BR" sz="4400" dirty="0" err="1"/>
              <a:t>affect</a:t>
            </a:r>
            <a:r>
              <a:rPr lang="pt-BR" sz="4400" dirty="0"/>
              <a:t> </a:t>
            </a:r>
            <a:r>
              <a:rPr lang="pt-BR" sz="4400" dirty="0" err="1"/>
              <a:t>any</a:t>
            </a:r>
            <a:r>
              <a:rPr lang="pt-BR" sz="4400" dirty="0"/>
              <a:t> </a:t>
            </a:r>
            <a:r>
              <a:rPr lang="pt-BR" sz="4400" dirty="0" err="1"/>
              <a:t>of</a:t>
            </a:r>
            <a:r>
              <a:rPr lang="pt-BR" sz="4400" dirty="0"/>
              <a:t> </a:t>
            </a:r>
            <a:r>
              <a:rPr lang="pt-BR" sz="4400" dirty="0" err="1"/>
              <a:t>the</a:t>
            </a:r>
            <a:r>
              <a:rPr lang="pt-BR" sz="4400" dirty="0"/>
              <a:t> </a:t>
            </a:r>
            <a:r>
              <a:rPr lang="pt-BR" sz="4400" dirty="0" err="1"/>
              <a:t>overlapping</a:t>
            </a:r>
            <a:r>
              <a:rPr lang="pt-BR" sz="4400" dirty="0"/>
              <a:t> </a:t>
            </a:r>
            <a:r>
              <a:rPr lang="pt-BR" sz="4400" dirty="0" err="1"/>
              <a:t>tests</a:t>
            </a:r>
            <a:r>
              <a:rPr lang="pt-BR" sz="4400" dirty="0"/>
              <a:t>. </a:t>
            </a:r>
            <a:r>
              <a:rPr lang="pt-BR" sz="4400" dirty="0" err="1"/>
              <a:t>Three</a:t>
            </a:r>
            <a:r>
              <a:rPr lang="pt-BR" sz="4400" dirty="0"/>
              <a:t> </a:t>
            </a:r>
            <a:r>
              <a:rPr lang="pt-BR" sz="4400" dirty="0" err="1"/>
              <a:t>groups</a:t>
            </a:r>
            <a:r>
              <a:rPr lang="pt-BR" sz="4400" dirty="0"/>
              <a:t> </a:t>
            </a:r>
            <a:r>
              <a:rPr lang="pt-BR" sz="4400" dirty="0" err="1"/>
              <a:t>had</a:t>
            </a:r>
            <a:r>
              <a:rPr lang="pt-BR" sz="4400" dirty="0"/>
              <a:t> </a:t>
            </a:r>
            <a:r>
              <a:rPr lang="pt-BR" sz="4400" dirty="0" err="1"/>
              <a:t>unicortical</a:t>
            </a:r>
            <a:r>
              <a:rPr lang="pt-BR" sz="4400" dirty="0"/>
              <a:t> </a:t>
            </a:r>
            <a:r>
              <a:rPr lang="pt-BR" sz="4400" dirty="0" err="1"/>
              <a:t>assembling</a:t>
            </a:r>
            <a:r>
              <a:rPr lang="pt-BR" sz="4400" dirty="0"/>
              <a:t> </a:t>
            </a:r>
            <a:r>
              <a:rPr lang="pt-BR" sz="4400" dirty="0" err="1"/>
              <a:t>and</a:t>
            </a:r>
            <a:r>
              <a:rPr lang="pt-BR" sz="4400" dirty="0"/>
              <a:t> </a:t>
            </a:r>
            <a:r>
              <a:rPr lang="pt-BR" sz="4400" dirty="0" err="1"/>
              <a:t>three</a:t>
            </a:r>
            <a:r>
              <a:rPr lang="pt-BR" sz="4400" dirty="0"/>
              <a:t> </a:t>
            </a:r>
            <a:r>
              <a:rPr lang="pt-BR" sz="4400" dirty="0" err="1"/>
              <a:t>groups</a:t>
            </a:r>
            <a:r>
              <a:rPr lang="pt-BR" sz="4400" dirty="0"/>
              <a:t> </a:t>
            </a:r>
            <a:r>
              <a:rPr lang="pt-BR" sz="4400" dirty="0" err="1"/>
              <a:t>with</a:t>
            </a:r>
            <a:r>
              <a:rPr lang="pt-BR" sz="4400" dirty="0"/>
              <a:t> </a:t>
            </a:r>
            <a:r>
              <a:rPr lang="pt-BR" sz="4400" dirty="0" err="1"/>
              <a:t>bicortical</a:t>
            </a:r>
            <a:r>
              <a:rPr lang="pt-BR" sz="4400" dirty="0"/>
              <a:t> </a:t>
            </a:r>
            <a:r>
              <a:rPr lang="pt-BR" sz="4400" dirty="0" err="1"/>
              <a:t>assembling</a:t>
            </a:r>
            <a:r>
              <a:rPr lang="pt-BR" sz="4400" dirty="0"/>
              <a:t>. </a:t>
            </a:r>
            <a:r>
              <a:rPr lang="pt-BR" sz="4400" dirty="0" err="1"/>
              <a:t>Each</a:t>
            </a:r>
            <a:r>
              <a:rPr lang="pt-BR" sz="4400" dirty="0"/>
              <a:t> </a:t>
            </a:r>
            <a:r>
              <a:rPr lang="pt-BR" sz="4400" dirty="0" err="1"/>
              <a:t>of</a:t>
            </a:r>
            <a:r>
              <a:rPr lang="pt-BR" sz="4400" dirty="0"/>
              <a:t> </a:t>
            </a:r>
            <a:r>
              <a:rPr lang="pt-BR" sz="4400" dirty="0" err="1"/>
              <a:t>the</a:t>
            </a:r>
            <a:r>
              <a:rPr lang="pt-BR" sz="4400" dirty="0"/>
              <a:t> </a:t>
            </a:r>
            <a:r>
              <a:rPr lang="pt-BR" sz="4400" dirty="0" err="1"/>
              <a:t>groups</a:t>
            </a:r>
            <a:r>
              <a:rPr lang="pt-BR" sz="4400" dirty="0"/>
              <a:t> </a:t>
            </a:r>
            <a:r>
              <a:rPr lang="pt-BR" sz="4400" dirty="0" err="1"/>
              <a:t>received</a:t>
            </a:r>
            <a:r>
              <a:rPr lang="pt-BR" sz="4400" dirty="0"/>
              <a:t> </a:t>
            </a:r>
            <a:r>
              <a:rPr lang="pt-BR" sz="4400" dirty="0" err="1"/>
              <a:t>seven</a:t>
            </a:r>
            <a:r>
              <a:rPr lang="pt-BR" sz="4400" dirty="0"/>
              <a:t> models. The </a:t>
            </a:r>
            <a:r>
              <a:rPr lang="pt-BR" sz="4400" dirty="0" err="1"/>
              <a:t>mechanical</a:t>
            </a:r>
            <a:r>
              <a:rPr lang="pt-BR" sz="4400" dirty="0"/>
              <a:t> </a:t>
            </a:r>
            <a:r>
              <a:rPr lang="pt-BR" sz="4400" dirty="0" err="1"/>
              <a:t>tests</a:t>
            </a:r>
            <a:r>
              <a:rPr lang="pt-BR" sz="4400" dirty="0"/>
              <a:t> </a:t>
            </a:r>
            <a:r>
              <a:rPr lang="pt-BR" sz="4400" dirty="0" err="1"/>
              <a:t>were</a:t>
            </a:r>
            <a:r>
              <a:rPr lang="pt-BR" sz="4400" dirty="0"/>
              <a:t> axial </a:t>
            </a:r>
            <a:r>
              <a:rPr lang="pt-BR" sz="4400" dirty="0" err="1"/>
              <a:t>compression</a:t>
            </a:r>
            <a:r>
              <a:rPr lang="pt-BR" sz="4400" dirty="0"/>
              <a:t> (AC), dorsal </a:t>
            </a:r>
            <a:r>
              <a:rPr lang="pt-BR" sz="4400" dirty="0" err="1"/>
              <a:t>flexion</a:t>
            </a:r>
            <a:r>
              <a:rPr lang="pt-BR" sz="4400" dirty="0"/>
              <a:t> (DF), </a:t>
            </a:r>
            <a:r>
              <a:rPr lang="pt-BR" sz="4400" dirty="0" err="1"/>
              <a:t>and</a:t>
            </a:r>
            <a:r>
              <a:rPr lang="pt-BR" sz="4400" dirty="0"/>
              <a:t> </a:t>
            </a:r>
            <a:r>
              <a:rPr lang="pt-BR" sz="4400" dirty="0" err="1"/>
              <a:t>volar</a:t>
            </a:r>
            <a:r>
              <a:rPr lang="pt-BR" sz="4400" dirty="0"/>
              <a:t> </a:t>
            </a:r>
            <a:r>
              <a:rPr lang="pt-BR" sz="4400" dirty="0" err="1"/>
              <a:t>flexion</a:t>
            </a:r>
            <a:r>
              <a:rPr lang="pt-BR" sz="4400" dirty="0"/>
              <a:t> (VF). </a:t>
            </a:r>
            <a:r>
              <a:rPr lang="pt-BR" sz="4400" dirty="0" err="1"/>
              <a:t>Mechanical</a:t>
            </a:r>
            <a:r>
              <a:rPr lang="pt-BR" sz="4400" dirty="0"/>
              <a:t> </a:t>
            </a:r>
            <a:r>
              <a:rPr lang="pt-BR" sz="4400" dirty="0" err="1"/>
              <a:t>tests</a:t>
            </a:r>
            <a:r>
              <a:rPr lang="pt-BR" sz="4400" dirty="0"/>
              <a:t> </a:t>
            </a:r>
            <a:r>
              <a:rPr lang="pt-BR" sz="4400" dirty="0" err="1"/>
              <a:t>were</a:t>
            </a:r>
            <a:r>
              <a:rPr lang="pt-BR" sz="4400" dirty="0"/>
              <a:t> </a:t>
            </a:r>
            <a:r>
              <a:rPr lang="pt-BR" sz="4400" dirty="0" err="1"/>
              <a:t>performed</a:t>
            </a:r>
            <a:r>
              <a:rPr lang="pt-BR" sz="4400" dirty="0"/>
              <a:t> in </a:t>
            </a:r>
            <a:r>
              <a:rPr lang="pt-BR" sz="4400" dirty="0" err="1"/>
              <a:t>the</a:t>
            </a:r>
            <a:r>
              <a:rPr lang="pt-BR" sz="4400" dirty="0"/>
              <a:t> Universal </a:t>
            </a:r>
            <a:r>
              <a:rPr lang="pt-BR" sz="4400" dirty="0" err="1"/>
              <a:t>Trial</a:t>
            </a:r>
            <a:r>
              <a:rPr lang="pt-BR" sz="4400" dirty="0"/>
              <a:t> Machine </a:t>
            </a:r>
            <a:r>
              <a:rPr lang="pt-BR" sz="4400" dirty="0" err="1"/>
              <a:t>and</a:t>
            </a:r>
            <a:r>
              <a:rPr lang="pt-BR" sz="4400" dirty="0"/>
              <a:t> </a:t>
            </a:r>
            <a:r>
              <a:rPr lang="pt-BR" sz="4400" dirty="0" err="1"/>
              <a:t>load</a:t>
            </a:r>
            <a:r>
              <a:rPr lang="pt-BR" sz="4400" dirty="0"/>
              <a:t> </a:t>
            </a:r>
            <a:r>
              <a:rPr lang="pt-BR" sz="4400" dirty="0" err="1"/>
              <a:t>cell</a:t>
            </a:r>
            <a:r>
              <a:rPr lang="pt-BR" sz="4400" dirty="0"/>
              <a:t> </a:t>
            </a:r>
            <a:r>
              <a:rPr lang="pt-BR" sz="4400" dirty="0" err="1"/>
              <a:t>was</a:t>
            </a:r>
            <a:r>
              <a:rPr lang="pt-BR" sz="4400" dirty="0"/>
              <a:t> 200 kgf.</a:t>
            </a:r>
          </a:p>
          <a:p>
            <a:endParaRPr lang="pt-BR" sz="4400" b="1" dirty="0"/>
          </a:p>
          <a:p>
            <a:endParaRPr lang="pt-BR" sz="4400" b="1" dirty="0"/>
          </a:p>
          <a:p>
            <a:endParaRPr lang="pt-BR" sz="6000" dirty="0"/>
          </a:p>
          <a:p>
            <a:endParaRPr lang="pt-BR" sz="6000" dirty="0"/>
          </a:p>
          <a:p>
            <a:endParaRPr lang="pt-BR" sz="6000" dirty="0"/>
          </a:p>
        </p:txBody>
      </p:sp>
      <p:sp>
        <p:nvSpPr>
          <p:cNvPr id="9" name="Retângulo">
            <a:extLst>
              <a:ext uri="{FF2B5EF4-FFF2-40B4-BE49-F238E27FC236}">
                <a16:creationId xmlns:a16="http://schemas.microsoft.com/office/drawing/2014/main" id="{0CB655A6-01A3-66B7-B32B-1ABCAB664A76}"/>
              </a:ext>
            </a:extLst>
          </p:cNvPr>
          <p:cNvSpPr/>
          <p:nvPr/>
        </p:nvSpPr>
        <p:spPr>
          <a:xfrm>
            <a:off x="1327062" y="39088622"/>
            <a:ext cx="4802462" cy="786706"/>
          </a:xfrm>
          <a:prstGeom prst="roundRect">
            <a:avLst>
              <a:gd name="adj" fmla="val 0"/>
            </a:avLst>
          </a:prstGeom>
          <a:solidFill>
            <a:srgbClr val="000000">
              <a:alpha val="0"/>
            </a:srgbClr>
          </a:solidFill>
          <a:ln w="12700" cap="flat">
            <a:noFill/>
            <a:miter lim="400000"/>
          </a:ln>
          <a:effectLst/>
        </p:spPr>
        <p:txBody>
          <a:bodyPr wrap="square" lIns="0" tIns="0" rIns="0" bIns="0" numCol="1" anchor="t">
            <a:noAutofit/>
          </a:bodyPr>
          <a:lstStyle/>
          <a:p>
            <a:pPr>
              <a:defRPr>
                <a:latin typeface="+mj-lt"/>
                <a:ea typeface="+mj-ea"/>
                <a:cs typeface="+mj-cs"/>
                <a:sym typeface="Helvetica Neue"/>
              </a:defRPr>
            </a:pPr>
            <a:endParaRPr/>
          </a:p>
        </p:txBody>
      </p:sp>
      <p:sp>
        <p:nvSpPr>
          <p:cNvPr id="12" name="CaixaDeTexto 11">
            <a:extLst>
              <a:ext uri="{FF2B5EF4-FFF2-40B4-BE49-F238E27FC236}">
                <a16:creationId xmlns:a16="http://schemas.microsoft.com/office/drawing/2014/main" id="{9B90EFBA-DFD1-91E6-629D-52BCCB86A3DC}"/>
              </a:ext>
            </a:extLst>
          </p:cNvPr>
          <p:cNvSpPr txBox="1"/>
          <p:nvPr/>
        </p:nvSpPr>
        <p:spPr>
          <a:xfrm>
            <a:off x="-152400" y="30767178"/>
            <a:ext cx="7162800" cy="1077218"/>
          </a:xfrm>
          <a:prstGeom prst="rect">
            <a:avLst/>
          </a:prstGeom>
          <a:noFill/>
        </p:spPr>
        <p:txBody>
          <a:bodyPr wrap="square" rtlCol="0">
            <a:spAutoFit/>
          </a:bodyPr>
          <a:lstStyle/>
          <a:p>
            <a:pPr algn="ctr"/>
            <a:r>
              <a:rPr lang="pt-BR" sz="3200" b="1" dirty="0">
                <a:latin typeface="+mj-lt"/>
              </a:rPr>
              <a:t>Figura 1 - </a:t>
            </a:r>
            <a:r>
              <a:rPr lang="pt-BR" sz="3200" dirty="0">
                <a:latin typeface="+mj-lt"/>
              </a:rPr>
              <a:t>A </a:t>
            </a:r>
            <a:r>
              <a:rPr lang="pt-BR" sz="3200" dirty="0" err="1">
                <a:latin typeface="+mj-lt"/>
              </a:rPr>
              <a:t>and</a:t>
            </a:r>
            <a:r>
              <a:rPr lang="pt-BR" sz="3200" dirty="0">
                <a:latin typeface="+mj-lt"/>
              </a:rPr>
              <a:t> C – </a:t>
            </a:r>
            <a:r>
              <a:rPr lang="pt-BR" sz="3200" dirty="0" err="1">
                <a:latin typeface="+mj-lt"/>
              </a:rPr>
              <a:t>Unicortical</a:t>
            </a:r>
            <a:r>
              <a:rPr lang="pt-BR" sz="3200" dirty="0">
                <a:latin typeface="+mj-lt"/>
              </a:rPr>
              <a:t>; </a:t>
            </a:r>
          </a:p>
          <a:p>
            <a:pPr algn="ctr"/>
            <a:r>
              <a:rPr lang="pt-BR" sz="3200" dirty="0" err="1">
                <a:latin typeface="+mj-lt"/>
              </a:rPr>
              <a:t>B</a:t>
            </a:r>
            <a:r>
              <a:rPr lang="pt-BR" sz="3200" dirty="0">
                <a:latin typeface="+mj-lt"/>
              </a:rPr>
              <a:t> </a:t>
            </a:r>
            <a:r>
              <a:rPr lang="pt-BR" sz="3200" dirty="0" err="1">
                <a:latin typeface="+mj-lt"/>
              </a:rPr>
              <a:t>and</a:t>
            </a:r>
            <a:r>
              <a:rPr lang="pt-BR" sz="3200" dirty="0">
                <a:latin typeface="+mj-lt"/>
              </a:rPr>
              <a:t> </a:t>
            </a:r>
            <a:r>
              <a:rPr lang="pt-BR" sz="3200" dirty="0" err="1">
                <a:latin typeface="+mj-lt"/>
              </a:rPr>
              <a:t>D</a:t>
            </a:r>
            <a:r>
              <a:rPr lang="pt-BR" sz="3200" dirty="0">
                <a:latin typeface="+mj-lt"/>
              </a:rPr>
              <a:t> – </a:t>
            </a:r>
            <a:r>
              <a:rPr lang="pt-BR" sz="3200" dirty="0" err="1">
                <a:latin typeface="+mj-lt"/>
              </a:rPr>
              <a:t>Bicortical</a:t>
            </a:r>
            <a:r>
              <a:rPr lang="pt-BR" sz="3200" dirty="0">
                <a:latin typeface="+mj-lt"/>
              </a:rPr>
              <a:t>.</a:t>
            </a:r>
          </a:p>
        </p:txBody>
      </p:sp>
      <p:sp>
        <p:nvSpPr>
          <p:cNvPr id="13" name="CaixaDeTexto 12">
            <a:extLst>
              <a:ext uri="{FF2B5EF4-FFF2-40B4-BE49-F238E27FC236}">
                <a16:creationId xmlns:a16="http://schemas.microsoft.com/office/drawing/2014/main" id="{D0AD65E6-3EF2-2F71-7F8B-B8CC860DC937}"/>
              </a:ext>
            </a:extLst>
          </p:cNvPr>
          <p:cNvSpPr txBox="1"/>
          <p:nvPr/>
        </p:nvSpPr>
        <p:spPr>
          <a:xfrm>
            <a:off x="6506149" y="30774958"/>
            <a:ext cx="7894063" cy="1077218"/>
          </a:xfrm>
          <a:prstGeom prst="rect">
            <a:avLst/>
          </a:prstGeom>
          <a:noFill/>
        </p:spPr>
        <p:txBody>
          <a:bodyPr wrap="square" rtlCol="0">
            <a:spAutoFit/>
          </a:bodyPr>
          <a:lstStyle/>
          <a:p>
            <a:pPr algn="ctr"/>
            <a:r>
              <a:rPr lang="pt-BR" sz="3200" b="1" dirty="0">
                <a:latin typeface="+mj-lt"/>
              </a:rPr>
              <a:t>Figura 2 - </a:t>
            </a:r>
            <a:r>
              <a:rPr lang="pt-BR" sz="3200" dirty="0"/>
              <a:t>A – Axial </a:t>
            </a:r>
            <a:r>
              <a:rPr lang="pt-BR" sz="3200" dirty="0" err="1"/>
              <a:t>compression</a:t>
            </a:r>
            <a:r>
              <a:rPr lang="pt-BR" sz="3200" dirty="0"/>
              <a:t>; </a:t>
            </a:r>
            <a:r>
              <a:rPr lang="pt-BR" sz="3200" dirty="0" err="1"/>
              <a:t>B</a:t>
            </a:r>
            <a:r>
              <a:rPr lang="pt-BR" sz="3200" dirty="0"/>
              <a:t> – </a:t>
            </a:r>
            <a:r>
              <a:rPr lang="pt-BR" sz="3200" dirty="0" err="1"/>
              <a:t>Cyclic</a:t>
            </a:r>
            <a:r>
              <a:rPr lang="pt-BR" sz="3200" dirty="0"/>
              <a:t> </a:t>
            </a:r>
            <a:r>
              <a:rPr lang="pt-BR" sz="3200" dirty="0" err="1"/>
              <a:t>loading</a:t>
            </a:r>
            <a:r>
              <a:rPr lang="pt-BR" sz="3200" dirty="0"/>
              <a:t>; C – Dorsal </a:t>
            </a:r>
            <a:r>
              <a:rPr lang="pt-BR" sz="3200" dirty="0" err="1"/>
              <a:t>flexion</a:t>
            </a:r>
            <a:r>
              <a:rPr lang="pt-BR" sz="3200" dirty="0"/>
              <a:t> </a:t>
            </a:r>
            <a:r>
              <a:rPr lang="pt-BR" sz="3200" dirty="0" err="1"/>
              <a:t>D</a:t>
            </a:r>
            <a:r>
              <a:rPr lang="pt-BR" sz="3200" dirty="0"/>
              <a:t> – </a:t>
            </a:r>
            <a:r>
              <a:rPr lang="pt-BR" sz="3200" dirty="0" err="1"/>
              <a:t>Volar</a:t>
            </a:r>
            <a:r>
              <a:rPr lang="pt-BR" sz="3200" dirty="0"/>
              <a:t> </a:t>
            </a:r>
            <a:r>
              <a:rPr lang="pt-BR" sz="3200" dirty="0" err="1"/>
              <a:t>flexion</a:t>
            </a:r>
            <a:r>
              <a:rPr lang="pt-BR" sz="3200" dirty="0"/>
              <a:t> </a:t>
            </a:r>
          </a:p>
        </p:txBody>
      </p:sp>
      <p:pic>
        <p:nvPicPr>
          <p:cNvPr id="14" name="Imagem 13">
            <a:extLst>
              <a:ext uri="{FF2B5EF4-FFF2-40B4-BE49-F238E27FC236}">
                <a16:creationId xmlns:a16="http://schemas.microsoft.com/office/drawing/2014/main" id="{7CF43B7F-2064-B5DD-0979-B570802F8341}"/>
              </a:ext>
            </a:extLst>
          </p:cNvPr>
          <p:cNvPicPr>
            <a:picLocks noChangeAspect="1"/>
          </p:cNvPicPr>
          <p:nvPr/>
        </p:nvPicPr>
        <p:blipFill>
          <a:blip r:embed="Rb94f73b099974241">
            <a:extLst>
              <a:ext uri="{28A0092B-C50C-407E-A947-70E740481C1C}">
                <a14:useLocalDpi xmlns:a14="http://schemas.microsoft.com/office/drawing/2010/main" val="0"/>
              </a:ext>
            </a:extLst>
          </a:blip>
          <a:stretch>
            <a:fillRect/>
          </a:stretch>
        </p:blipFill>
        <p:spPr>
          <a:xfrm>
            <a:off x="1219800" y="32177020"/>
            <a:ext cx="5286349" cy="7985465"/>
          </a:xfrm>
          <a:prstGeom prst="rect">
            <a:avLst/>
          </a:prstGeom>
        </p:spPr>
      </p:pic>
      <p:pic>
        <p:nvPicPr>
          <p:cNvPr id="15" name="Imagem 14">
            <a:extLst>
              <a:ext uri="{FF2B5EF4-FFF2-40B4-BE49-F238E27FC236}">
                <a16:creationId xmlns:a16="http://schemas.microsoft.com/office/drawing/2014/main" id="{B9C488E9-9235-215B-7A88-3D596D0C70EB}"/>
              </a:ext>
            </a:extLst>
          </p:cNvPr>
          <p:cNvPicPr>
            <a:picLocks noChangeAspect="1"/>
          </p:cNvPicPr>
          <p:nvPr/>
        </p:nvPicPr>
        <p:blipFill>
          <a:blip r:embed="Rb5c38cd3ed7043c2">
            <a:extLst>
              <a:ext uri="{28A0092B-C50C-407E-A947-70E740481C1C}">
                <a14:useLocalDpi xmlns:a14="http://schemas.microsoft.com/office/drawing/2010/main" val="0"/>
              </a:ext>
            </a:extLst>
          </a:blip>
          <a:stretch>
            <a:fillRect/>
          </a:stretch>
        </p:blipFill>
        <p:spPr>
          <a:xfrm>
            <a:off x="8279896" y="32106673"/>
            <a:ext cx="4830756" cy="8565351"/>
          </a:xfrm>
          <a:prstGeom prst="rect">
            <a:avLst/>
          </a:prstGeom>
        </p:spPr>
      </p:pic>
      <p:sp>
        <p:nvSpPr>
          <p:cNvPr id="16" name="CaixaDeTexto 15">
            <a:extLst>
              <a:ext uri="{FF2B5EF4-FFF2-40B4-BE49-F238E27FC236}">
                <a16:creationId xmlns:a16="http://schemas.microsoft.com/office/drawing/2014/main" id="{A8D2042D-9006-5237-754E-D7BA164BCC62}"/>
              </a:ext>
            </a:extLst>
          </p:cNvPr>
          <p:cNvSpPr txBox="1"/>
          <p:nvPr/>
        </p:nvSpPr>
        <p:spPr>
          <a:xfrm>
            <a:off x="14884400" y="9042400"/>
            <a:ext cx="13638212" cy="31916430"/>
          </a:xfrm>
          <a:prstGeom prst="rect">
            <a:avLst/>
          </a:prstGeom>
          <a:noFill/>
        </p:spPr>
        <p:txBody>
          <a:bodyPr wrap="square" rtlCol="0">
            <a:spAutoFit/>
          </a:bodyPr>
          <a:lstStyle/>
          <a:p>
            <a:r>
              <a:rPr lang="pt-BR" sz="4400" b="1" dirty="0" err="1"/>
              <a:t>Results</a:t>
            </a:r>
            <a:r>
              <a:rPr lang="pt-BR" sz="4400" b="1" dirty="0"/>
              <a:t>:</a:t>
            </a:r>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b="1" dirty="0"/>
          </a:p>
          <a:p>
            <a:endParaRPr lang="pt-BR" sz="4400" dirty="0"/>
          </a:p>
          <a:p>
            <a:r>
              <a:rPr lang="pt-BR" sz="4400" b="1" dirty="0" err="1"/>
              <a:t>Discussion</a:t>
            </a:r>
            <a:r>
              <a:rPr lang="pt-BR" sz="4400" b="1" dirty="0"/>
              <a:t>: </a:t>
            </a:r>
            <a:r>
              <a:rPr lang="pt-BR" sz="4400" dirty="0" err="1"/>
              <a:t>To</a:t>
            </a:r>
            <a:r>
              <a:rPr lang="pt-BR" sz="4400" dirty="0"/>
              <a:t> </a:t>
            </a:r>
            <a:r>
              <a:rPr lang="pt-BR" sz="4400" dirty="0" err="1"/>
              <a:t>prevent</a:t>
            </a:r>
            <a:r>
              <a:rPr lang="pt-BR" sz="4400" dirty="0"/>
              <a:t> extensor </a:t>
            </a:r>
            <a:r>
              <a:rPr lang="pt-BR" sz="4400" dirty="0" err="1"/>
              <a:t>tendon</a:t>
            </a:r>
            <a:r>
              <a:rPr lang="pt-BR" sz="4400" dirty="0"/>
              <a:t> </a:t>
            </a:r>
            <a:r>
              <a:rPr lang="pt-BR" sz="4400" dirty="0" err="1"/>
              <a:t>injury</a:t>
            </a:r>
            <a:r>
              <a:rPr lang="pt-BR" sz="4400" dirty="0"/>
              <a:t> in </a:t>
            </a:r>
            <a:r>
              <a:rPr lang="pt-BR" sz="4400" dirty="0" err="1"/>
              <a:t>the</a:t>
            </a:r>
            <a:r>
              <a:rPr lang="pt-BR" sz="4400" dirty="0"/>
              <a:t> </a:t>
            </a:r>
            <a:r>
              <a:rPr lang="pt-BR" sz="4400" dirty="0" err="1"/>
              <a:t>treatment</a:t>
            </a:r>
            <a:r>
              <a:rPr lang="pt-BR" sz="4400" dirty="0"/>
              <a:t> </a:t>
            </a:r>
            <a:r>
              <a:rPr lang="pt-BR" sz="4400" dirty="0" err="1"/>
              <a:t>of</a:t>
            </a:r>
            <a:r>
              <a:rPr lang="pt-BR" sz="4400" dirty="0"/>
              <a:t> </a:t>
            </a:r>
            <a:r>
              <a:rPr lang="pt-BR" sz="4400" dirty="0" err="1"/>
              <a:t>fractures</a:t>
            </a:r>
            <a:r>
              <a:rPr lang="pt-BR" sz="4400" dirty="0"/>
              <a:t> </a:t>
            </a:r>
            <a:r>
              <a:rPr lang="pt-BR" sz="4400" dirty="0" err="1"/>
              <a:t>with</a:t>
            </a:r>
            <a:r>
              <a:rPr lang="pt-BR" sz="4400" dirty="0"/>
              <a:t> </a:t>
            </a:r>
            <a:r>
              <a:rPr lang="pt-BR" sz="4400" dirty="0" err="1"/>
              <a:t>volar</a:t>
            </a:r>
            <a:r>
              <a:rPr lang="pt-BR" sz="4400" dirty="0"/>
              <a:t> </a:t>
            </a:r>
            <a:r>
              <a:rPr lang="pt-BR" sz="4400" dirty="0" err="1"/>
              <a:t>plates</a:t>
            </a:r>
            <a:r>
              <a:rPr lang="pt-BR" sz="4400" dirty="0"/>
              <a:t> in </a:t>
            </a:r>
            <a:r>
              <a:rPr lang="pt-BR" sz="4400" dirty="0" err="1"/>
              <a:t>the</a:t>
            </a:r>
            <a:r>
              <a:rPr lang="pt-BR" sz="4400" dirty="0"/>
              <a:t> distal </a:t>
            </a:r>
            <a:r>
              <a:rPr lang="pt-BR" sz="4400" dirty="0" err="1"/>
              <a:t>radius</a:t>
            </a:r>
            <a:r>
              <a:rPr lang="pt-BR" sz="4400" dirty="0"/>
              <a:t>, </a:t>
            </a:r>
            <a:r>
              <a:rPr lang="pt-BR" sz="4400" dirty="0" err="1"/>
              <a:t>the</a:t>
            </a:r>
            <a:r>
              <a:rPr lang="pt-BR" sz="4400" dirty="0"/>
              <a:t> </a:t>
            </a:r>
            <a:r>
              <a:rPr lang="pt-BR" sz="4400" dirty="0" err="1"/>
              <a:t>authors</a:t>
            </a:r>
            <a:r>
              <a:rPr lang="pt-BR" sz="4400" dirty="0"/>
              <a:t> </a:t>
            </a:r>
            <a:r>
              <a:rPr lang="pt-BR" sz="4400" dirty="0" err="1"/>
              <a:t>have</a:t>
            </a:r>
            <a:r>
              <a:rPr lang="pt-BR" sz="4400" dirty="0"/>
              <a:t> </a:t>
            </a:r>
            <a:r>
              <a:rPr lang="pt-BR" sz="4400" dirty="0" err="1"/>
              <a:t>recommended</a:t>
            </a:r>
            <a:r>
              <a:rPr lang="pt-BR" sz="4400" dirty="0"/>
              <a:t> </a:t>
            </a:r>
            <a:r>
              <a:rPr lang="pt-BR" sz="4400" dirty="0" err="1"/>
              <a:t>the</a:t>
            </a:r>
            <a:r>
              <a:rPr lang="pt-BR" sz="4400" dirty="0"/>
              <a:t> use </a:t>
            </a:r>
            <a:r>
              <a:rPr lang="pt-BR" sz="4400" dirty="0" err="1"/>
              <a:t>of</a:t>
            </a:r>
            <a:r>
              <a:rPr lang="pt-BR" sz="4400" dirty="0"/>
              <a:t> a </a:t>
            </a:r>
            <a:r>
              <a:rPr lang="pt-BR" sz="4400" dirty="0" err="1"/>
              <a:t>unicortical</a:t>
            </a:r>
            <a:r>
              <a:rPr lang="pt-BR" sz="4400" dirty="0"/>
              <a:t> </a:t>
            </a:r>
            <a:r>
              <a:rPr lang="pt-BR" sz="4400" dirty="0" err="1"/>
              <a:t>screw</a:t>
            </a:r>
            <a:r>
              <a:rPr lang="pt-BR" sz="4400" dirty="0"/>
              <a:t>. </a:t>
            </a:r>
            <a:r>
              <a:rPr lang="pt-BR" sz="4400" dirty="0" err="1"/>
              <a:t>However</a:t>
            </a:r>
            <a:r>
              <a:rPr lang="pt-BR" sz="4400" dirty="0"/>
              <a:t>, </a:t>
            </a:r>
            <a:r>
              <a:rPr lang="pt-BR" sz="4400" dirty="0" err="1"/>
              <a:t>we</a:t>
            </a:r>
            <a:r>
              <a:rPr lang="pt-BR" sz="4400" dirty="0"/>
              <a:t> </a:t>
            </a:r>
            <a:r>
              <a:rPr lang="pt-BR" sz="4400" dirty="0" err="1"/>
              <a:t>did</a:t>
            </a:r>
            <a:r>
              <a:rPr lang="pt-BR" sz="4400" dirty="0"/>
              <a:t> </a:t>
            </a:r>
            <a:r>
              <a:rPr lang="pt-BR" sz="4400" dirty="0" err="1"/>
              <a:t>not</a:t>
            </a:r>
            <a:r>
              <a:rPr lang="pt-BR" sz="4400" dirty="0"/>
              <a:t> </a:t>
            </a:r>
            <a:r>
              <a:rPr lang="pt-BR" sz="4400" dirty="0" err="1"/>
              <a:t>find</a:t>
            </a:r>
            <a:r>
              <a:rPr lang="pt-BR" sz="4400" dirty="0"/>
              <a:t> a </a:t>
            </a:r>
            <a:r>
              <a:rPr lang="pt-BR" sz="4400" dirty="0" err="1"/>
              <a:t>study</a:t>
            </a:r>
            <a:r>
              <a:rPr lang="pt-BR" sz="4400" dirty="0"/>
              <a:t> </a:t>
            </a:r>
            <a:r>
              <a:rPr lang="pt-BR" sz="4400" dirty="0" err="1"/>
              <a:t>that</a:t>
            </a:r>
            <a:r>
              <a:rPr lang="pt-BR" sz="4400" dirty="0"/>
              <a:t> </a:t>
            </a:r>
            <a:r>
              <a:rPr lang="pt-BR" sz="4400" dirty="0" err="1"/>
              <a:t>demonstrated</a:t>
            </a:r>
            <a:r>
              <a:rPr lang="pt-BR" sz="4400" dirty="0"/>
              <a:t> </a:t>
            </a:r>
            <a:r>
              <a:rPr lang="pt-BR" sz="4400" dirty="0" err="1"/>
              <a:t>the</a:t>
            </a:r>
            <a:r>
              <a:rPr lang="pt-BR" sz="4400" dirty="0"/>
              <a:t> </a:t>
            </a:r>
            <a:r>
              <a:rPr lang="pt-BR" sz="4400" dirty="0" err="1"/>
              <a:t>safety</a:t>
            </a:r>
            <a:r>
              <a:rPr lang="pt-BR" sz="4400" dirty="0"/>
              <a:t> </a:t>
            </a:r>
            <a:r>
              <a:rPr lang="pt-BR" sz="4400" dirty="0" err="1"/>
              <a:t>of</a:t>
            </a:r>
            <a:r>
              <a:rPr lang="pt-BR" sz="4400" dirty="0"/>
              <a:t> </a:t>
            </a:r>
            <a:r>
              <a:rPr lang="pt-BR" sz="4400" dirty="0" err="1"/>
              <a:t>this</a:t>
            </a:r>
            <a:r>
              <a:rPr lang="pt-BR" sz="4400" dirty="0"/>
              <a:t> use in intra-articular </a:t>
            </a:r>
            <a:r>
              <a:rPr lang="pt-BR" sz="4400" dirty="0" err="1"/>
              <a:t>fractures</a:t>
            </a:r>
            <a:r>
              <a:rPr lang="pt-BR" sz="4400" dirty="0"/>
              <a:t>. </a:t>
            </a:r>
            <a:r>
              <a:rPr lang="pt-BR" sz="4400" dirty="0" err="1"/>
              <a:t>We</a:t>
            </a:r>
            <a:r>
              <a:rPr lang="pt-BR" sz="4400" dirty="0"/>
              <a:t> </a:t>
            </a:r>
            <a:r>
              <a:rPr lang="pt-BR" sz="4400" dirty="0" err="1"/>
              <a:t>conducted</a:t>
            </a:r>
            <a:r>
              <a:rPr lang="pt-BR" sz="4400" dirty="0"/>
              <a:t> </a:t>
            </a:r>
            <a:r>
              <a:rPr lang="pt-BR" sz="4400" dirty="0" err="1"/>
              <a:t>this</a:t>
            </a:r>
            <a:r>
              <a:rPr lang="pt-BR" sz="4400" dirty="0"/>
              <a:t> </a:t>
            </a:r>
            <a:r>
              <a:rPr lang="pt-BR" sz="4400" dirty="0" err="1"/>
              <a:t>study</a:t>
            </a:r>
            <a:r>
              <a:rPr lang="pt-BR" sz="4400" dirty="0"/>
              <a:t> </a:t>
            </a:r>
            <a:r>
              <a:rPr lang="pt-BR" sz="4400" dirty="0" err="1"/>
              <a:t>with</a:t>
            </a:r>
            <a:r>
              <a:rPr lang="pt-BR" sz="4400" dirty="0"/>
              <a:t> </a:t>
            </a:r>
            <a:r>
              <a:rPr lang="pt-BR" sz="4400" dirty="0" err="1"/>
              <a:t>individualized</a:t>
            </a:r>
            <a:r>
              <a:rPr lang="pt-BR" sz="4400" dirty="0"/>
              <a:t> </a:t>
            </a:r>
            <a:r>
              <a:rPr lang="pt-BR" sz="4400" dirty="0" err="1"/>
              <a:t>groups</a:t>
            </a:r>
            <a:r>
              <a:rPr lang="pt-BR" sz="4400" dirty="0"/>
              <a:t> </a:t>
            </a:r>
            <a:r>
              <a:rPr lang="pt-BR" sz="4400" dirty="0" err="1"/>
              <a:t>so</a:t>
            </a:r>
            <a:r>
              <a:rPr lang="pt-BR" sz="4400" dirty="0"/>
              <a:t> </a:t>
            </a:r>
            <a:r>
              <a:rPr lang="pt-BR" sz="4400" dirty="0" err="1"/>
              <a:t>that</a:t>
            </a:r>
            <a:r>
              <a:rPr lang="pt-BR" sz="4400" dirty="0"/>
              <a:t> a </a:t>
            </a:r>
            <a:r>
              <a:rPr lang="pt-BR" sz="4400" dirty="0" err="1"/>
              <a:t>previous</a:t>
            </a:r>
            <a:r>
              <a:rPr lang="pt-BR" sz="4400" dirty="0"/>
              <a:t> </a:t>
            </a:r>
            <a:r>
              <a:rPr lang="pt-BR" sz="4400" dirty="0" err="1"/>
              <a:t>mechanical</a:t>
            </a:r>
            <a:r>
              <a:rPr lang="pt-BR" sz="4400" dirty="0"/>
              <a:t> </a:t>
            </a:r>
            <a:r>
              <a:rPr lang="pt-BR" sz="4400" dirty="0" err="1"/>
              <a:t>test</a:t>
            </a:r>
            <a:r>
              <a:rPr lang="pt-BR" sz="4400" dirty="0"/>
              <a:t> </a:t>
            </a:r>
            <a:r>
              <a:rPr lang="pt-BR" sz="4400" dirty="0" err="1"/>
              <a:t>would</a:t>
            </a:r>
            <a:r>
              <a:rPr lang="pt-BR" sz="4400" dirty="0"/>
              <a:t> </a:t>
            </a:r>
            <a:r>
              <a:rPr lang="pt-BR" sz="4400" dirty="0" err="1"/>
              <a:t>not</a:t>
            </a:r>
            <a:r>
              <a:rPr lang="pt-BR" sz="4400" dirty="0"/>
              <a:t> </a:t>
            </a:r>
            <a:r>
              <a:rPr lang="pt-BR" sz="4400" dirty="0" err="1"/>
              <a:t>influence</a:t>
            </a:r>
            <a:r>
              <a:rPr lang="pt-BR" sz="4400" dirty="0"/>
              <a:t> </a:t>
            </a:r>
            <a:r>
              <a:rPr lang="pt-BR" sz="4400" dirty="0" err="1"/>
              <a:t>another</a:t>
            </a:r>
            <a:r>
              <a:rPr lang="pt-BR" sz="4400" dirty="0"/>
              <a:t> </a:t>
            </a:r>
            <a:r>
              <a:rPr lang="pt-BR" sz="4400" dirty="0" err="1"/>
              <a:t>on</a:t>
            </a:r>
            <a:r>
              <a:rPr lang="pt-BR" sz="4400" dirty="0"/>
              <a:t> </a:t>
            </a:r>
            <a:r>
              <a:rPr lang="pt-BR" sz="4400" dirty="0" err="1"/>
              <a:t>the</a:t>
            </a:r>
            <a:r>
              <a:rPr lang="pt-BR" sz="4400" dirty="0"/>
              <a:t> </a:t>
            </a:r>
            <a:r>
              <a:rPr lang="pt-BR" sz="4400" dirty="0" err="1"/>
              <a:t>same</a:t>
            </a:r>
            <a:r>
              <a:rPr lang="pt-BR" sz="4400" dirty="0"/>
              <a:t> </a:t>
            </a:r>
            <a:r>
              <a:rPr lang="pt-BR" sz="4400" dirty="0" err="1"/>
              <a:t>specimen</a:t>
            </a:r>
            <a:r>
              <a:rPr lang="pt-BR" sz="4400" dirty="0"/>
              <a:t>. </a:t>
            </a:r>
            <a:r>
              <a:rPr lang="pt-BR" sz="4400" dirty="0" err="1"/>
              <a:t>We</a:t>
            </a:r>
            <a:r>
              <a:rPr lang="pt-BR" sz="4400" dirty="0"/>
              <a:t> </a:t>
            </a:r>
            <a:r>
              <a:rPr lang="pt-BR" sz="4400" dirty="0" err="1"/>
              <a:t>used</a:t>
            </a:r>
            <a:r>
              <a:rPr lang="pt-BR" sz="4400" dirty="0"/>
              <a:t> </a:t>
            </a:r>
            <a:r>
              <a:rPr lang="pt-BR" sz="4400" dirty="0" err="1"/>
              <a:t>the</a:t>
            </a:r>
            <a:r>
              <a:rPr lang="pt-BR" sz="4400" dirty="0"/>
              <a:t> </a:t>
            </a:r>
            <a:r>
              <a:rPr lang="pt-BR" sz="4400" dirty="0" err="1"/>
              <a:t>cyclic</a:t>
            </a:r>
            <a:r>
              <a:rPr lang="pt-BR" sz="4400" dirty="0"/>
              <a:t> </a:t>
            </a:r>
            <a:r>
              <a:rPr lang="pt-BR" sz="4400" dirty="0" err="1"/>
              <a:t>test</a:t>
            </a:r>
            <a:r>
              <a:rPr lang="pt-BR" sz="4400" dirty="0"/>
              <a:t> </a:t>
            </a:r>
            <a:r>
              <a:rPr lang="pt-BR" sz="4400" dirty="0" err="1"/>
              <a:t>to</a:t>
            </a:r>
            <a:r>
              <a:rPr lang="pt-BR" sz="4400" dirty="0"/>
              <a:t> </a:t>
            </a:r>
            <a:r>
              <a:rPr lang="pt-BR" sz="4400" dirty="0" err="1"/>
              <a:t>simulate</a:t>
            </a:r>
            <a:r>
              <a:rPr lang="pt-BR" sz="4400" dirty="0"/>
              <a:t> </a:t>
            </a:r>
            <a:r>
              <a:rPr lang="pt-BR" sz="4400" dirty="0" err="1"/>
              <a:t>the</a:t>
            </a:r>
            <a:r>
              <a:rPr lang="pt-BR" sz="4400" dirty="0"/>
              <a:t> forces </a:t>
            </a:r>
            <a:r>
              <a:rPr lang="pt-BR" sz="4400" dirty="0" err="1"/>
              <a:t>acting</a:t>
            </a:r>
            <a:r>
              <a:rPr lang="pt-BR" sz="4400" dirty="0"/>
              <a:t> </a:t>
            </a:r>
            <a:r>
              <a:rPr lang="pt-BR" sz="4400" dirty="0" err="1"/>
              <a:t>on</a:t>
            </a:r>
            <a:r>
              <a:rPr lang="pt-BR" sz="4400" dirty="0"/>
              <a:t> </a:t>
            </a:r>
            <a:r>
              <a:rPr lang="pt-BR" sz="4400" dirty="0" err="1"/>
              <a:t>the</a:t>
            </a:r>
            <a:r>
              <a:rPr lang="pt-BR" sz="4400" dirty="0"/>
              <a:t> </a:t>
            </a:r>
            <a:r>
              <a:rPr lang="pt-BR" sz="4400" dirty="0" err="1"/>
              <a:t>wrist</a:t>
            </a:r>
            <a:r>
              <a:rPr lang="pt-BR" sz="4400" dirty="0"/>
              <a:t> </a:t>
            </a:r>
            <a:r>
              <a:rPr lang="pt-BR" sz="4400" dirty="0" err="1"/>
              <a:t>during</a:t>
            </a:r>
            <a:r>
              <a:rPr lang="pt-BR" sz="4400" dirty="0"/>
              <a:t> </a:t>
            </a:r>
            <a:r>
              <a:rPr lang="pt-BR" sz="4400" dirty="0" err="1"/>
              <a:t>the</a:t>
            </a:r>
            <a:r>
              <a:rPr lang="pt-BR" sz="4400" dirty="0"/>
              <a:t> </a:t>
            </a:r>
            <a:r>
              <a:rPr lang="pt-BR" sz="4400" dirty="0" err="1"/>
              <a:t>fracture</a:t>
            </a:r>
            <a:r>
              <a:rPr lang="pt-BR" sz="4400" dirty="0"/>
              <a:t> </a:t>
            </a:r>
            <a:r>
              <a:rPr lang="pt-BR" sz="4400" dirty="0" err="1"/>
              <a:t>consolidation</a:t>
            </a:r>
            <a:r>
              <a:rPr lang="pt-BR" sz="4400" dirty="0"/>
              <a:t> </a:t>
            </a:r>
            <a:r>
              <a:rPr lang="pt-BR" sz="4400" dirty="0" err="1"/>
              <a:t>period</a:t>
            </a:r>
            <a:r>
              <a:rPr lang="pt-BR" sz="4400" dirty="0"/>
              <a:t>.</a:t>
            </a:r>
          </a:p>
          <a:p>
            <a:r>
              <a:rPr lang="pt-BR" sz="4400" dirty="0" err="1"/>
              <a:t>Although</a:t>
            </a:r>
            <a:r>
              <a:rPr lang="pt-BR" sz="4400" dirty="0"/>
              <a:t> </a:t>
            </a:r>
            <a:r>
              <a:rPr lang="pt-BR" sz="4400" dirty="0" err="1"/>
              <a:t>the</a:t>
            </a:r>
            <a:r>
              <a:rPr lang="pt-BR" sz="4400" dirty="0"/>
              <a:t> </a:t>
            </a:r>
            <a:r>
              <a:rPr lang="pt-BR" sz="4400" dirty="0" err="1"/>
              <a:t>bone</a:t>
            </a:r>
            <a:r>
              <a:rPr lang="pt-BR" sz="4400" dirty="0"/>
              <a:t> model </a:t>
            </a:r>
            <a:r>
              <a:rPr lang="pt-BR" sz="4400" dirty="0" err="1"/>
              <a:t>is</a:t>
            </a:r>
            <a:r>
              <a:rPr lang="pt-BR" sz="4400" dirty="0"/>
              <a:t> </a:t>
            </a:r>
            <a:r>
              <a:rPr lang="pt-BR" sz="4400" dirty="0" err="1"/>
              <a:t>synthetic</a:t>
            </a:r>
            <a:r>
              <a:rPr lang="pt-BR" sz="4400" dirty="0"/>
              <a:t>, it </a:t>
            </a:r>
            <a:r>
              <a:rPr lang="pt-BR" sz="4400" dirty="0" err="1"/>
              <a:t>is</a:t>
            </a:r>
            <a:r>
              <a:rPr lang="pt-BR" sz="4400" dirty="0"/>
              <a:t> a </a:t>
            </a:r>
            <a:r>
              <a:rPr lang="pt-BR" sz="4400" dirty="0" err="1"/>
              <a:t>valid</a:t>
            </a:r>
            <a:r>
              <a:rPr lang="pt-BR" sz="4400" dirty="0"/>
              <a:t> model for </a:t>
            </a:r>
            <a:r>
              <a:rPr lang="pt-BR" sz="4400" dirty="0" err="1"/>
              <a:t>biomechanical</a:t>
            </a:r>
            <a:r>
              <a:rPr lang="pt-BR" sz="4400" dirty="0"/>
              <a:t> </a:t>
            </a:r>
            <a:r>
              <a:rPr lang="pt-BR" sz="4400" dirty="0" err="1"/>
              <a:t>tests</a:t>
            </a:r>
            <a:r>
              <a:rPr lang="pt-BR" sz="4400" dirty="0"/>
              <a:t>. </a:t>
            </a:r>
            <a:r>
              <a:rPr lang="pt-BR" sz="4400" dirty="0" err="1"/>
              <a:t>Tables</a:t>
            </a:r>
            <a:r>
              <a:rPr lang="pt-BR" sz="4400" dirty="0"/>
              <a:t> 1–3, </a:t>
            </a:r>
            <a:r>
              <a:rPr lang="pt-BR" sz="4400" dirty="0" err="1"/>
              <a:t>which</a:t>
            </a:r>
            <a:r>
              <a:rPr lang="pt-BR" sz="4400" dirty="0"/>
              <a:t> compare </a:t>
            </a:r>
            <a:r>
              <a:rPr lang="pt-BR" sz="4400" dirty="0" err="1"/>
              <a:t>results</a:t>
            </a:r>
            <a:r>
              <a:rPr lang="pt-BR" sz="4400" dirty="0"/>
              <a:t> </a:t>
            </a:r>
            <a:r>
              <a:rPr lang="pt-BR" sz="4400" dirty="0" err="1"/>
              <a:t>between</a:t>
            </a:r>
            <a:r>
              <a:rPr lang="pt-BR" sz="4400" dirty="0"/>
              <a:t> </a:t>
            </a:r>
            <a:r>
              <a:rPr lang="pt-BR" sz="4400" dirty="0" err="1"/>
              <a:t>the</a:t>
            </a:r>
            <a:r>
              <a:rPr lang="pt-BR" sz="4400" dirty="0"/>
              <a:t> </a:t>
            </a:r>
            <a:r>
              <a:rPr lang="pt-BR" sz="4400" dirty="0" err="1"/>
              <a:t>assembling</a:t>
            </a:r>
            <a:r>
              <a:rPr lang="pt-BR" sz="4400" dirty="0"/>
              <a:t> </a:t>
            </a:r>
            <a:r>
              <a:rPr lang="pt-BR" sz="4400" dirty="0" err="1"/>
              <a:t>types</a:t>
            </a:r>
            <a:r>
              <a:rPr lang="pt-BR" sz="4400" dirty="0"/>
              <a:t> in </a:t>
            </a:r>
            <a:r>
              <a:rPr lang="pt-BR" sz="4400" dirty="0" err="1"/>
              <a:t>the</a:t>
            </a:r>
            <a:r>
              <a:rPr lang="pt-BR" sz="4400" dirty="0"/>
              <a:t> </a:t>
            </a:r>
            <a:r>
              <a:rPr lang="pt-BR" sz="4400" dirty="0" err="1"/>
              <a:t>first</a:t>
            </a:r>
            <a:r>
              <a:rPr lang="pt-BR" sz="4400" dirty="0"/>
              <a:t> </a:t>
            </a:r>
            <a:r>
              <a:rPr lang="pt-BR" sz="4400" dirty="0" err="1"/>
              <a:t>static</a:t>
            </a:r>
            <a:r>
              <a:rPr lang="pt-BR" sz="4400" dirty="0"/>
              <a:t> </a:t>
            </a:r>
            <a:r>
              <a:rPr lang="pt-BR" sz="4400" dirty="0" err="1"/>
              <a:t>test</a:t>
            </a:r>
            <a:r>
              <a:rPr lang="pt-BR" sz="4400" dirty="0"/>
              <a:t>, </a:t>
            </a:r>
            <a:r>
              <a:rPr lang="pt-BR" sz="4400" dirty="0" err="1"/>
              <a:t>the</a:t>
            </a:r>
            <a:r>
              <a:rPr lang="pt-BR" sz="4400" dirty="0"/>
              <a:t> </a:t>
            </a:r>
            <a:r>
              <a:rPr lang="pt-BR" sz="4400" dirty="0" err="1"/>
              <a:t>second</a:t>
            </a:r>
            <a:r>
              <a:rPr lang="pt-BR" sz="4400" dirty="0"/>
              <a:t> </a:t>
            </a:r>
            <a:r>
              <a:rPr lang="pt-BR" sz="4400" dirty="0" err="1"/>
              <a:t>static</a:t>
            </a:r>
            <a:r>
              <a:rPr lang="pt-BR" sz="4400" dirty="0"/>
              <a:t> </a:t>
            </a:r>
            <a:r>
              <a:rPr lang="pt-BR" sz="4400" dirty="0" err="1"/>
              <a:t>test</a:t>
            </a:r>
            <a:r>
              <a:rPr lang="pt-BR" sz="4400" dirty="0"/>
              <a:t>, </a:t>
            </a:r>
            <a:r>
              <a:rPr lang="pt-BR" sz="4400" dirty="0" err="1"/>
              <a:t>and</a:t>
            </a:r>
            <a:r>
              <a:rPr lang="pt-BR" sz="4400" dirty="0"/>
              <a:t> </a:t>
            </a:r>
            <a:r>
              <a:rPr lang="pt-BR" sz="4400" dirty="0" err="1"/>
              <a:t>failure</a:t>
            </a:r>
            <a:r>
              <a:rPr lang="pt-BR" sz="4400" dirty="0"/>
              <a:t>, </a:t>
            </a:r>
            <a:r>
              <a:rPr lang="pt-BR" sz="4400" dirty="0" err="1"/>
              <a:t>respectively</a:t>
            </a:r>
            <a:r>
              <a:rPr lang="pt-BR" sz="4400" dirty="0"/>
              <a:t>, show quite similar </a:t>
            </a:r>
            <a:r>
              <a:rPr lang="pt-BR" sz="4400" dirty="0" err="1"/>
              <a:t>findings</a:t>
            </a:r>
            <a:r>
              <a:rPr lang="pt-BR" sz="4400" dirty="0"/>
              <a:t>. </a:t>
            </a:r>
            <a:r>
              <a:rPr lang="pt-BR" sz="4400" dirty="0" err="1"/>
              <a:t>Tables</a:t>
            </a:r>
            <a:r>
              <a:rPr lang="pt-BR" sz="4400" dirty="0"/>
              <a:t> 4-5 show </a:t>
            </a:r>
            <a:r>
              <a:rPr lang="pt-BR" sz="4400" dirty="0" err="1"/>
              <a:t>that</a:t>
            </a:r>
            <a:r>
              <a:rPr lang="pt-BR" sz="4400" dirty="0"/>
              <a:t> </a:t>
            </a:r>
            <a:r>
              <a:rPr lang="pt-BR" sz="4400" dirty="0" err="1"/>
              <a:t>cyclic</a:t>
            </a:r>
            <a:r>
              <a:rPr lang="pt-BR" sz="4400" dirty="0"/>
              <a:t> </a:t>
            </a:r>
            <a:r>
              <a:rPr lang="pt-BR" sz="4400" dirty="0" err="1"/>
              <a:t>loading</a:t>
            </a:r>
            <a:r>
              <a:rPr lang="pt-BR" sz="4400" dirty="0"/>
              <a:t> </a:t>
            </a:r>
            <a:r>
              <a:rPr lang="pt-BR" sz="4400" dirty="0" err="1"/>
              <a:t>affects</a:t>
            </a:r>
            <a:r>
              <a:rPr lang="pt-BR" sz="4400" dirty="0"/>
              <a:t> </a:t>
            </a:r>
            <a:r>
              <a:rPr lang="pt-BR" sz="4400" dirty="0" err="1"/>
              <a:t>the</a:t>
            </a:r>
            <a:r>
              <a:rPr lang="pt-BR" sz="4400" dirty="0"/>
              <a:t> </a:t>
            </a:r>
            <a:r>
              <a:rPr lang="pt-BR" sz="4400" dirty="0" err="1"/>
              <a:t>mechanical</a:t>
            </a:r>
            <a:r>
              <a:rPr lang="pt-BR" sz="4400" dirty="0"/>
              <a:t> </a:t>
            </a:r>
            <a:r>
              <a:rPr lang="pt-BR" sz="4400" dirty="0" err="1"/>
              <a:t>behavior</a:t>
            </a:r>
            <a:r>
              <a:rPr lang="pt-BR" sz="4400" dirty="0"/>
              <a:t> </a:t>
            </a:r>
            <a:r>
              <a:rPr lang="pt-BR" sz="4400" dirty="0" err="1"/>
              <a:t>of</a:t>
            </a:r>
            <a:r>
              <a:rPr lang="pt-BR" sz="4400" dirty="0"/>
              <a:t> </a:t>
            </a:r>
            <a:r>
              <a:rPr lang="pt-BR" sz="4400" dirty="0" err="1"/>
              <a:t>fixation</a:t>
            </a:r>
            <a:r>
              <a:rPr lang="pt-BR" sz="4400" dirty="0"/>
              <a:t> models </a:t>
            </a:r>
            <a:r>
              <a:rPr lang="pt-BR" sz="4400" dirty="0" err="1"/>
              <a:t>of</a:t>
            </a:r>
            <a:r>
              <a:rPr lang="pt-BR" sz="4400" dirty="0"/>
              <a:t> </a:t>
            </a:r>
            <a:r>
              <a:rPr lang="pt-BR" sz="4400" dirty="0" err="1"/>
              <a:t>volar</a:t>
            </a:r>
            <a:r>
              <a:rPr lang="pt-BR" sz="4400" dirty="0"/>
              <a:t> </a:t>
            </a:r>
            <a:r>
              <a:rPr lang="pt-BR" sz="4400" dirty="0" err="1"/>
              <a:t>plates</a:t>
            </a:r>
            <a:endParaRPr lang="pt-BR" sz="4400" dirty="0"/>
          </a:p>
          <a:p>
            <a:endParaRPr lang="pt-BR" sz="4400" dirty="0"/>
          </a:p>
          <a:p>
            <a:r>
              <a:rPr lang="pt-BR" sz="4400" b="1" dirty="0" err="1"/>
              <a:t>Conclusion</a:t>
            </a:r>
            <a:r>
              <a:rPr lang="pt-BR" sz="4400" b="1" dirty="0"/>
              <a:t>: </a:t>
            </a:r>
            <a:r>
              <a:rPr lang="pt-BR" sz="4400" dirty="0" err="1"/>
              <a:t>Our</a:t>
            </a:r>
            <a:r>
              <a:rPr lang="pt-BR" sz="4400" dirty="0"/>
              <a:t> </a:t>
            </a:r>
            <a:r>
              <a:rPr lang="pt-BR" sz="4400" dirty="0" err="1"/>
              <a:t>findings</a:t>
            </a:r>
            <a:r>
              <a:rPr lang="pt-BR" sz="4400" dirty="0"/>
              <a:t> </a:t>
            </a:r>
            <a:r>
              <a:rPr lang="pt-BR" sz="4400" dirty="0" err="1"/>
              <a:t>support</a:t>
            </a:r>
            <a:r>
              <a:rPr lang="pt-BR" sz="4400" dirty="0"/>
              <a:t> </a:t>
            </a:r>
            <a:r>
              <a:rPr lang="pt-BR" sz="4400" dirty="0" err="1"/>
              <a:t>using</a:t>
            </a:r>
            <a:r>
              <a:rPr lang="pt-BR" sz="4400" dirty="0"/>
              <a:t> </a:t>
            </a:r>
            <a:r>
              <a:rPr lang="pt-BR" sz="4400" dirty="0" err="1"/>
              <a:t>unicortical</a:t>
            </a:r>
            <a:r>
              <a:rPr lang="pt-BR" sz="4400" dirty="0"/>
              <a:t> </a:t>
            </a:r>
            <a:r>
              <a:rPr lang="pt-BR" sz="4400" dirty="0" err="1"/>
              <a:t>screws</a:t>
            </a:r>
            <a:r>
              <a:rPr lang="pt-BR" sz="4400" dirty="0"/>
              <a:t>, </a:t>
            </a:r>
            <a:r>
              <a:rPr lang="pt-BR" sz="4400" dirty="0" err="1"/>
              <a:t>which</a:t>
            </a:r>
            <a:r>
              <a:rPr lang="pt-BR" sz="4400" dirty="0"/>
              <a:t> are </a:t>
            </a:r>
            <a:r>
              <a:rPr lang="pt-BR" sz="4400" dirty="0" err="1"/>
              <a:t>biomechanically</a:t>
            </a:r>
            <a:r>
              <a:rPr lang="pt-BR" sz="4400" dirty="0"/>
              <a:t> </a:t>
            </a:r>
            <a:r>
              <a:rPr lang="pt-BR" sz="4400" dirty="0" err="1"/>
              <a:t>eﬃcient</a:t>
            </a:r>
            <a:r>
              <a:rPr lang="pt-BR" sz="4400" dirty="0"/>
              <a:t> </a:t>
            </a:r>
            <a:r>
              <a:rPr lang="pt-BR" sz="4400" dirty="0" err="1"/>
              <a:t>and</a:t>
            </a:r>
            <a:r>
              <a:rPr lang="pt-BR" sz="4400" dirty="0"/>
              <a:t> </a:t>
            </a:r>
            <a:r>
              <a:rPr lang="pt-BR" sz="4400" dirty="0" err="1"/>
              <a:t>prevent</a:t>
            </a:r>
            <a:r>
              <a:rPr lang="pt-BR" sz="4400" dirty="0"/>
              <a:t> extensor </a:t>
            </a:r>
            <a:r>
              <a:rPr lang="pt-BR" sz="4400" dirty="0" err="1"/>
              <a:t>tendon</a:t>
            </a:r>
            <a:r>
              <a:rPr lang="pt-BR" sz="4400" dirty="0"/>
              <a:t> </a:t>
            </a:r>
            <a:r>
              <a:rPr lang="pt-BR" sz="4400" dirty="0" err="1"/>
              <a:t>ruptures</a:t>
            </a:r>
            <a:r>
              <a:rPr lang="pt-BR" sz="4400" dirty="0"/>
              <a:t> .</a:t>
            </a:r>
          </a:p>
          <a:p>
            <a:endParaRPr lang="pt-BR" sz="4400" b="1" dirty="0"/>
          </a:p>
          <a:p>
            <a:r>
              <a:rPr lang="pt-BR" sz="4400" b="1" dirty="0" err="1"/>
              <a:t>Reference</a:t>
            </a:r>
            <a:r>
              <a:rPr lang="pt-BR" sz="4400" b="1" dirty="0"/>
              <a:t>: </a:t>
            </a:r>
            <a:r>
              <a:rPr lang="pt-BR" sz="4400" dirty="0"/>
              <a:t>Neder Filho AT, Mazzer N, </a:t>
            </a:r>
            <a:r>
              <a:rPr lang="pt-BR" sz="4400" dirty="0" err="1"/>
              <a:t>Bataglion</a:t>
            </a:r>
            <a:r>
              <a:rPr lang="pt-BR" sz="4400" dirty="0"/>
              <a:t> LR, Pires RE, Macedo AP, Shimano AC. Distal </a:t>
            </a:r>
            <a:r>
              <a:rPr lang="pt-BR" sz="4400" dirty="0" err="1"/>
              <a:t>radius</a:t>
            </a:r>
            <a:r>
              <a:rPr lang="pt-BR" sz="4400" dirty="0"/>
              <a:t> </a:t>
            </a:r>
            <a:r>
              <a:rPr lang="pt-BR" sz="4400" dirty="0" err="1"/>
              <a:t>fracture</a:t>
            </a:r>
            <a:r>
              <a:rPr lang="pt-BR" sz="4400" dirty="0"/>
              <a:t> </a:t>
            </a:r>
            <a:r>
              <a:rPr lang="pt-BR" sz="4400" dirty="0" err="1"/>
              <a:t>fixation</a:t>
            </a:r>
            <a:r>
              <a:rPr lang="pt-BR" sz="4400" dirty="0"/>
              <a:t> </a:t>
            </a:r>
            <a:r>
              <a:rPr lang="pt-BR" sz="4400" dirty="0" err="1"/>
              <a:t>using</a:t>
            </a:r>
            <a:r>
              <a:rPr lang="pt-BR" sz="4400" dirty="0"/>
              <a:t> </a:t>
            </a:r>
            <a:r>
              <a:rPr lang="pt-BR" sz="4400" dirty="0" err="1"/>
              <a:t>volar</a:t>
            </a:r>
            <a:r>
              <a:rPr lang="pt-BR" sz="4400" dirty="0"/>
              <a:t> </a:t>
            </a:r>
            <a:r>
              <a:rPr lang="pt-BR" sz="4400" dirty="0" err="1"/>
              <a:t>plate</a:t>
            </a:r>
            <a:r>
              <a:rPr lang="pt-BR" sz="4400" dirty="0"/>
              <a:t>: A </a:t>
            </a:r>
            <a:r>
              <a:rPr lang="pt-BR" sz="4400" dirty="0" err="1"/>
              <a:t>comparative</a:t>
            </a:r>
            <a:r>
              <a:rPr lang="pt-BR" sz="4400" dirty="0"/>
              <a:t> </a:t>
            </a:r>
            <a:r>
              <a:rPr lang="pt-BR" sz="4400" dirty="0" err="1"/>
              <a:t>study</a:t>
            </a:r>
            <a:r>
              <a:rPr lang="pt-BR" sz="4400" dirty="0"/>
              <a:t> </a:t>
            </a:r>
            <a:r>
              <a:rPr lang="pt-BR" sz="4400" dirty="0" err="1"/>
              <a:t>evaluating</a:t>
            </a:r>
            <a:r>
              <a:rPr lang="pt-BR" sz="4400" dirty="0"/>
              <a:t> </a:t>
            </a:r>
            <a:r>
              <a:rPr lang="pt-BR" sz="4400" dirty="0" err="1"/>
              <a:t>the</a:t>
            </a:r>
            <a:r>
              <a:rPr lang="pt-BR" sz="4400" dirty="0"/>
              <a:t> </a:t>
            </a:r>
            <a:r>
              <a:rPr lang="pt-BR" sz="4400" dirty="0" err="1"/>
              <a:t>biomechanical</a:t>
            </a:r>
            <a:r>
              <a:rPr lang="pt-BR" sz="4400" dirty="0"/>
              <a:t> </a:t>
            </a:r>
            <a:r>
              <a:rPr lang="pt-BR" sz="4400" dirty="0" err="1"/>
              <a:t>behavior</a:t>
            </a:r>
            <a:r>
              <a:rPr lang="pt-BR" sz="4400" dirty="0"/>
              <a:t> </a:t>
            </a:r>
            <a:r>
              <a:rPr lang="pt-BR" sz="4400" dirty="0" err="1"/>
              <a:t>of</a:t>
            </a:r>
            <a:r>
              <a:rPr lang="pt-BR" sz="4400" dirty="0"/>
              <a:t> uni </a:t>
            </a:r>
            <a:r>
              <a:rPr lang="pt-BR" sz="4400" dirty="0" err="1"/>
              <a:t>and</a:t>
            </a:r>
            <a:r>
              <a:rPr lang="pt-BR" sz="4400" dirty="0"/>
              <a:t> </a:t>
            </a:r>
            <a:r>
              <a:rPr lang="pt-BR" sz="4400" dirty="0" err="1"/>
              <a:t>bicortical</a:t>
            </a:r>
            <a:r>
              <a:rPr lang="pt-BR" sz="4400" dirty="0"/>
              <a:t> distal </a:t>
            </a:r>
            <a:r>
              <a:rPr lang="pt-BR" sz="4400" dirty="0" err="1"/>
              <a:t>screws</a:t>
            </a:r>
            <a:r>
              <a:rPr lang="pt-BR" sz="4400" dirty="0"/>
              <a:t>. </a:t>
            </a:r>
            <a:r>
              <a:rPr lang="pt-BR" sz="4400" dirty="0" err="1"/>
              <a:t>Injury</a:t>
            </a:r>
            <a:r>
              <a:rPr lang="pt-BR" sz="4400" dirty="0"/>
              <a:t>. 2021;52 </a:t>
            </a:r>
            <a:r>
              <a:rPr lang="pt-BR" sz="4400" dirty="0" err="1"/>
              <a:t>Suppl</a:t>
            </a:r>
            <a:r>
              <a:rPr lang="pt-BR" sz="4400" dirty="0"/>
              <a:t> 3:S38-S43. doi:10.1016/j.injury.2021.02.031</a:t>
            </a:r>
          </a:p>
        </p:txBody>
      </p:sp>
      <p:pic>
        <p:nvPicPr>
          <p:cNvPr id="17" name="Imagem 16">
            <a:extLst>
              <a:ext uri="{FF2B5EF4-FFF2-40B4-BE49-F238E27FC236}">
                <a16:creationId xmlns:a16="http://schemas.microsoft.com/office/drawing/2014/main" id="{C8D4DB1A-812F-47FD-6514-24CBA9DD1670}"/>
              </a:ext>
            </a:extLst>
          </p:cNvPr>
          <p:cNvPicPr>
            <a:picLocks noChangeAspect="1"/>
          </p:cNvPicPr>
          <p:nvPr/>
        </p:nvPicPr>
        <p:blipFill>
          <a:blip r:embed="R6c756b00ca0243b9">
            <a:extLst>
              <a:ext uri="{28A0092B-C50C-407E-A947-70E740481C1C}">
                <a14:useLocalDpi xmlns:a14="http://schemas.microsoft.com/office/drawing/2010/main" val="0"/>
              </a:ext>
            </a:extLst>
          </a:blip>
          <a:stretch>
            <a:fillRect/>
          </a:stretch>
        </p:blipFill>
        <p:spPr>
          <a:xfrm>
            <a:off x="14630399" y="9834549"/>
            <a:ext cx="7803457" cy="11160974"/>
          </a:xfrm>
          <a:prstGeom prst="rect">
            <a:avLst/>
          </a:prstGeom>
        </p:spPr>
      </p:pic>
      <p:pic>
        <p:nvPicPr>
          <p:cNvPr id="18" name="Imagem 17">
            <a:extLst>
              <a:ext uri="{FF2B5EF4-FFF2-40B4-BE49-F238E27FC236}">
                <a16:creationId xmlns:a16="http://schemas.microsoft.com/office/drawing/2014/main" id="{8AC5EECE-B0E0-9BAC-0902-5BA3A76CA206}"/>
              </a:ext>
            </a:extLst>
          </p:cNvPr>
          <p:cNvPicPr>
            <a:picLocks noChangeAspect="1"/>
          </p:cNvPicPr>
          <p:nvPr/>
        </p:nvPicPr>
        <p:blipFill>
          <a:blip r:embed="Reb6cec4cbe464d8b">
            <a:extLst>
              <a:ext uri="{28A0092B-C50C-407E-A947-70E740481C1C}">
                <a14:useLocalDpi xmlns:a14="http://schemas.microsoft.com/office/drawing/2010/main" val="0"/>
              </a:ext>
            </a:extLst>
          </a:blip>
          <a:stretch>
            <a:fillRect/>
          </a:stretch>
        </p:blipFill>
        <p:spPr>
          <a:xfrm>
            <a:off x="22158870" y="12341951"/>
            <a:ext cx="6617743" cy="6146170"/>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af1dcf337aaa483f">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89d66182d8374f11">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7187540" y="5064775"/>
            <a:ext cx="15664866" cy="2554545"/>
          </a:xfrm>
          <a:prstGeom prst="rect">
            <a:avLst/>
          </a:prstGeom>
          <a:noFill/>
        </p:spPr>
        <p:txBody>
          <a:bodyPr wrap="none" rtlCol="0">
            <a:spAutoFit/>
          </a:bodyPr>
          <a:lstStyle/>
          <a:p>
            <a:r>
              <a:rPr lang="pt-BR" sz="3200" dirty="0"/>
              <a:t>Autores: 	Paulo Afonso Lages Gonçalves Filho – Médico Assistente do HCLPM</a:t>
            </a:r>
          </a:p>
          <a:p>
            <a:r>
              <a:rPr lang="pt-BR" sz="3200" dirty="0"/>
              <a:t>				André Luiz Torres </a:t>
            </a:r>
            <a:r>
              <a:rPr lang="pt-BR" sz="3200" dirty="0" err="1"/>
              <a:t>Raszl</a:t>
            </a:r>
            <a:r>
              <a:rPr lang="pt-BR" sz="3200" dirty="0"/>
              <a:t> – Médico Residente de Ortopedia do HCLPM</a:t>
            </a:r>
          </a:p>
          <a:p>
            <a:r>
              <a:rPr lang="pt-BR" sz="3200" dirty="0"/>
              <a:t>				Camila Gonçalves Azeredo – Médica Residente de Ortopedia do HCLPM</a:t>
            </a:r>
          </a:p>
          <a:p>
            <a:r>
              <a:rPr lang="pt-BR" sz="3200" dirty="0"/>
              <a:t>                    Nathalia Carreiro Fernandes – Médica Residente de Ortopedia do Hospital HCLPM</a:t>
            </a:r>
          </a:p>
          <a:p>
            <a:r>
              <a:rPr lang="pt-BR" sz="3200" dirty="0"/>
              <a:t>				Samantha de Sousa Lopes – Acadêmica de Medicina da UCP</a:t>
            </a:r>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a:blip r:embed="R1365925cd6fe47f7">
            <a:extLst>
              <a:ext uri="{28A0092B-C50C-407E-A947-70E740481C1C}">
                <a14:useLocalDpi xmlns:a14="http://schemas.microsoft.com/office/drawing/2010/main" val="0"/>
              </a:ext>
            </a:extLst>
          </a:blip>
          <a:srcRect/>
          <a:stretch>
            <a:fillRect/>
          </a:stretch>
        </p:blipFill>
        <p:spPr bwMode="auto">
          <a:xfrm>
            <a:off x="1423533" y="4476831"/>
            <a:ext cx="4603523" cy="285654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1727200" y="8115250"/>
            <a:ext cx="24638000" cy="1938992"/>
          </a:xfrm>
          <a:prstGeom prst="rect">
            <a:avLst/>
          </a:prstGeom>
          <a:solidFill>
            <a:schemeClr val="tx2">
              <a:lumMod val="25000"/>
              <a:lumOff val="75000"/>
            </a:schemeClr>
          </a:solidFill>
          <a:ln>
            <a:solidFill>
              <a:schemeClr val="tx1"/>
            </a:solidFill>
          </a:ln>
        </p:spPr>
        <p:txBody>
          <a:bodyPr wrap="square">
            <a:spAutoFit/>
          </a:bodyPr>
          <a:lstStyle/>
          <a:p>
            <a:pPr algn="ctr"/>
            <a:r>
              <a:rPr lang="pt-BR" sz="6000" b="1" dirty="0">
                <a:latin typeface="Calibri" panose="020F0502020204030204" pitchFamily="34" charset="0"/>
                <a:cs typeface="Calibri" panose="020F0502020204030204" pitchFamily="34" charset="0"/>
              </a:rPr>
              <a:t>FIXAÇÃO COM DUPLA PLACA EM FRATURA COMINUTIVA DE FÊMUR DISTAL: RELATO DE CASO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15356" y="12350934"/>
            <a:ext cx="9423400" cy="3539430"/>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As fraturas cominutivas do fêmur distal representam um desafio terapêutico, especialmente em pacientes jovens politraumatizados. A fixação com dupla placa tem se mostrado uma alternativa eficaz para estabilização em fraturas articulares e </a:t>
            </a:r>
            <a:r>
              <a:rPr lang="pt-BR" sz="3200" dirty="0" err="1">
                <a:latin typeface="Calibri" panose="020F0502020204030204" pitchFamily="34" charset="0"/>
                <a:cs typeface="Calibri" panose="020F0502020204030204" pitchFamily="34" charset="0"/>
              </a:rPr>
              <a:t>metafisárias</a:t>
            </a:r>
            <a:r>
              <a:rPr lang="pt-BR" sz="3200" dirty="0">
                <a:latin typeface="Calibri" panose="020F0502020204030204" pitchFamily="34" charset="0"/>
                <a:cs typeface="Calibri" panose="020F0502020204030204" pitchFamily="34" charset="0"/>
              </a:rPr>
              <a:t> complexas, com vantagens biomecânicas e bom perfil de consolidação.</a:t>
            </a:r>
          </a:p>
        </p:txBody>
      </p:sp>
      <p:sp>
        <p:nvSpPr>
          <p:cNvPr id="10" name="CaixaDeTexto 9">
            <a:extLst>
              <a:ext uri="{FF2B5EF4-FFF2-40B4-BE49-F238E27FC236}">
                <a16:creationId xmlns:a16="http://schemas.microsoft.com/office/drawing/2014/main" id="{67C5046E-C98C-A4A2-C188-F6853C5D42F9}"/>
              </a:ext>
            </a:extLst>
          </p:cNvPr>
          <p:cNvSpPr txBox="1"/>
          <p:nvPr/>
        </p:nvSpPr>
        <p:spPr>
          <a:xfrm>
            <a:off x="12770529" y="29634942"/>
            <a:ext cx="6289091" cy="369332"/>
          </a:xfrm>
          <a:prstGeom prst="rect">
            <a:avLst/>
          </a:prstGeom>
          <a:noFill/>
        </p:spPr>
        <p:txBody>
          <a:bodyPr wrap="square" rtlCol="0">
            <a:spAutoFit/>
          </a:bodyPr>
          <a:lstStyle/>
          <a:p>
            <a:r>
              <a:rPr lang="pt-BR" dirty="0">
                <a:latin typeface="Calibri" panose="020F0502020204030204" pitchFamily="34" charset="0"/>
                <a:cs typeface="Calibri" panose="020F0502020204030204" pitchFamily="34" charset="0"/>
              </a:rPr>
              <a:t>Imagem 2: Pós operatório de 4 meses (arquivo pessoal).</a:t>
            </a: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315356" y="11270683"/>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315356" y="18886227"/>
            <a:ext cx="9423400" cy="6494085"/>
          </a:xfrm>
          <a:prstGeom prst="rect">
            <a:avLst/>
          </a:prstGeom>
          <a:noFill/>
        </p:spPr>
        <p:txBody>
          <a:bodyPr wrap="square" rtlCol="0">
            <a:spAutoFit/>
          </a:bodyPr>
          <a:lstStyle/>
          <a:p>
            <a:pPr algn="just"/>
            <a:r>
              <a:rPr lang="pt-BR" sz="3200">
                <a:latin typeface="Calibri" panose="020F0502020204030204" pitchFamily="34" charset="0"/>
                <a:cs typeface="Calibri" panose="020F0502020204030204" pitchFamily="34" charset="0"/>
              </a:rPr>
              <a:t>Paciente masculino, 17 anos, vítima de colisão moto x ônibus, apresentou fratura exposta do fêmur distal direito (AO 33-C2) e fratura da escápula ipsilateral. Inicialmente, foi realizada fixação externa transarticular do joelho, associada ao tratamento conservador da escápula. Após estabilização clínica, procedeu-se à fixação definitiva com dupla placa bloqueada. Foram implantadas placas anatômicas pré-moldadas em posição lateral e medial, com fixação angular estável, garantindo suporte à cominuição metafisária e articular. Realizou-se redução direta da superfície articular com preservação de partes moles, mantendo o alinhamento axial e rotacional adequado do membro.</a:t>
            </a:r>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315356" y="17594110"/>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149497" y="27643287"/>
            <a:ext cx="9589259" cy="3046988"/>
          </a:xfrm>
          <a:prstGeom prst="rect">
            <a:avLst/>
          </a:prstGeom>
          <a:noFill/>
        </p:spPr>
        <p:txBody>
          <a:bodyPr wrap="square" rtlCol="0">
            <a:spAutoFit/>
          </a:bodyPr>
          <a:lstStyle/>
          <a:p>
            <a:pPr algn="just"/>
            <a:r>
              <a:rPr lang="pt-BR" sz="3200">
                <a:latin typeface="Calibri" panose="020F0502020204030204" pitchFamily="34" charset="0"/>
                <a:cs typeface="Calibri" panose="020F0502020204030204" pitchFamily="34" charset="0"/>
              </a:rPr>
              <a:t>O paciente evoluiu com consolidação clínica e radiográfica da fratura, recuperação progressiva da mobilidade articular e retorno gradual à carga. Apresenta, em seguimento ambulatorial, amplitude de movimento satisfatória e boa função do membro inferior, sem intercorrências infecciosas ou mecânicas.</a:t>
            </a:r>
            <a:endParaRPr lang="pt-BR" sz="3200" dirty="0">
              <a:latin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286991" y="26201879"/>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149497" y="33182830"/>
            <a:ext cx="9589259" cy="2554545"/>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 fixação com dupla placa demonstrou ser uma opção cirúrgica segura, especialmente em fraturas complexas e instáveis do fêmur distal. A abordagem permitiu estabilidade </a:t>
            </a:r>
            <a:r>
              <a:rPr lang="pt-BR" sz="3200" dirty="0" err="1">
                <a:latin typeface="Calibri" panose="020F0502020204030204" pitchFamily="34" charset="0"/>
                <a:cs typeface="Calibri" panose="020F0502020204030204" pitchFamily="34" charset="0"/>
              </a:rPr>
              <a:t>multiplanar</a:t>
            </a:r>
            <a:r>
              <a:rPr lang="pt-BR" sz="3200" dirty="0">
                <a:latin typeface="Calibri" panose="020F0502020204030204" pitchFamily="34" charset="0"/>
                <a:cs typeface="Calibri" panose="020F0502020204030204" pitchFamily="34" charset="0"/>
              </a:rPr>
              <a:t>, favoreceu a mobilização precoce e promoveu recuperação funcional efetiva</a:t>
            </a: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286991" y="31463430"/>
            <a:ext cx="4932761"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 e Conclusão</a:t>
            </a:r>
          </a:p>
        </p:txBody>
      </p:sp>
      <p:sp>
        <p:nvSpPr>
          <p:cNvPr id="23" name="CaixaDeTexto 22">
            <a:extLst>
              <a:ext uri="{FF2B5EF4-FFF2-40B4-BE49-F238E27FC236}">
                <a16:creationId xmlns:a16="http://schemas.microsoft.com/office/drawing/2014/main" id="{71236D91-8C98-6CE2-AF9C-0A0A9B2FA308}"/>
              </a:ext>
            </a:extLst>
          </p:cNvPr>
          <p:cNvSpPr txBox="1"/>
          <p:nvPr/>
        </p:nvSpPr>
        <p:spPr>
          <a:xfrm>
            <a:off x="16869505" y="19994743"/>
            <a:ext cx="5543201" cy="369332"/>
          </a:xfrm>
          <a:prstGeom prst="rect">
            <a:avLst/>
          </a:prstGeom>
          <a:noFill/>
        </p:spPr>
        <p:txBody>
          <a:bodyPr wrap="square" rtlCol="0">
            <a:spAutoFit/>
          </a:bodyPr>
          <a:lstStyle/>
          <a:p>
            <a:r>
              <a:rPr lang="pt-BR" dirty="0"/>
              <a:t>Imagem  01: Fixação externa (arquivo pessoal).</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4046200" y="32309859"/>
            <a:ext cx="12936061" cy="6370975"/>
          </a:xfrm>
          <a:prstGeom prst="rect">
            <a:avLst/>
          </a:prstGeom>
          <a:noFill/>
        </p:spPr>
        <p:txBody>
          <a:bodyPr wrap="square" rtlCol="0">
            <a:spAutoFit/>
          </a:bodyPr>
          <a:lstStyle/>
          <a:p>
            <a:pPr algn="just"/>
            <a:r>
              <a:rPr lang="pt-BR" sz="2400" dirty="0">
                <a:latin typeface="Calibri" panose="020F0502020204030204" pitchFamily="34" charset="0"/>
                <a:cs typeface="Calibri" panose="020F0502020204030204" pitchFamily="34" charset="0"/>
              </a:rPr>
              <a:t>1-) </a:t>
            </a:r>
            <a:r>
              <a:rPr lang="pt-BR" sz="2400" dirty="0" err="1">
                <a:latin typeface="Calibri" panose="020F0502020204030204" pitchFamily="34" charset="0"/>
                <a:cs typeface="Calibri" panose="020F0502020204030204" pitchFamily="34" charset="0"/>
              </a:rPr>
              <a:t>Beeres</a:t>
            </a:r>
            <a:r>
              <a:rPr lang="pt-BR" sz="2400" dirty="0">
                <a:latin typeface="Calibri" panose="020F0502020204030204" pitchFamily="34" charset="0"/>
                <a:cs typeface="Calibri" panose="020F0502020204030204" pitchFamily="34" charset="0"/>
              </a:rPr>
              <a:t> FJP, </a:t>
            </a:r>
            <a:r>
              <a:rPr lang="pt-BR" sz="2400" dirty="0" err="1">
                <a:latin typeface="Calibri" panose="020F0502020204030204" pitchFamily="34" charset="0"/>
                <a:cs typeface="Calibri" panose="020F0502020204030204" pitchFamily="34" charset="0"/>
              </a:rPr>
              <a:t>Emmink</a:t>
            </a:r>
            <a:r>
              <a:rPr lang="pt-BR" sz="2400" dirty="0">
                <a:latin typeface="Calibri" panose="020F0502020204030204" pitchFamily="34" charset="0"/>
                <a:cs typeface="Calibri" panose="020F0502020204030204" pitchFamily="34" charset="0"/>
              </a:rPr>
              <a:t> BL, </a:t>
            </a:r>
            <a:r>
              <a:rPr lang="pt-BR" sz="2400" dirty="0" err="1">
                <a:latin typeface="Calibri" panose="020F0502020204030204" pitchFamily="34" charset="0"/>
                <a:cs typeface="Calibri" panose="020F0502020204030204" pitchFamily="34" charset="0"/>
              </a:rPr>
              <a:t>Lanter</a:t>
            </a:r>
            <a:r>
              <a:rPr lang="pt-BR" sz="2400" dirty="0">
                <a:latin typeface="Calibri" panose="020F0502020204030204" pitchFamily="34" charset="0"/>
                <a:cs typeface="Calibri" panose="020F0502020204030204" pitchFamily="34" charset="0"/>
              </a:rPr>
              <a:t> K, Link BC, </a:t>
            </a:r>
            <a:r>
              <a:rPr lang="pt-BR" sz="2400" dirty="0" err="1">
                <a:latin typeface="Calibri" panose="020F0502020204030204" pitchFamily="34" charset="0"/>
                <a:cs typeface="Calibri" panose="020F0502020204030204" pitchFamily="34" charset="0"/>
              </a:rPr>
              <a:t>Babst</a:t>
            </a:r>
            <a:r>
              <a:rPr lang="pt-BR" sz="2400" dirty="0">
                <a:latin typeface="Calibri" panose="020F0502020204030204" pitchFamily="34" charset="0"/>
                <a:cs typeface="Calibri" panose="020F0502020204030204" pitchFamily="34" charset="0"/>
              </a:rPr>
              <a:t> R. </a:t>
            </a:r>
            <a:r>
              <a:rPr lang="pt-BR" sz="2400" dirty="0" err="1">
                <a:latin typeface="Calibri" panose="020F0502020204030204" pitchFamily="34" charset="0"/>
                <a:cs typeface="Calibri" panose="020F0502020204030204" pitchFamily="34" charset="0"/>
              </a:rPr>
              <a:t>Minimally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invasive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double-plating</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osteosynthesis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distal </a:t>
            </a:r>
            <a:r>
              <a:rPr lang="pt-BR" sz="2400" dirty="0" err="1">
                <a:latin typeface="Calibri" panose="020F0502020204030204" pitchFamily="34" charset="0"/>
                <a:cs typeface="Calibri" panose="020F0502020204030204" pitchFamily="34" charset="0"/>
              </a:rPr>
              <a:t>femur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Oper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Orthop</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Traumatol</a:t>
            </a:r>
            <a:r>
              <a:rPr lang="pt-BR" sz="2400" dirty="0">
                <a:latin typeface="Calibri" panose="020F0502020204030204" pitchFamily="34" charset="0"/>
                <a:cs typeface="Calibri" panose="020F0502020204030204" pitchFamily="34" charset="0"/>
              </a:rPr>
              <a:t>. 2020 Dec;32(6):545-558. </a:t>
            </a:r>
            <a:r>
              <a:rPr lang="pt-BR" sz="2400" dirty="0" err="1">
                <a:latin typeface="Calibri" panose="020F0502020204030204" pitchFamily="34" charset="0"/>
                <a:cs typeface="Calibri" panose="020F0502020204030204" pitchFamily="34" charset="0"/>
              </a:rPr>
              <a:t>English</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doi</a:t>
            </a:r>
            <a:r>
              <a:rPr lang="pt-BR" sz="2400" dirty="0">
                <a:latin typeface="Calibri" panose="020F0502020204030204" pitchFamily="34" charset="0"/>
                <a:cs typeface="Calibri" panose="020F0502020204030204" pitchFamily="34" charset="0"/>
              </a:rPr>
              <a:t>: 10.1007/s00064-020-00664-w. </a:t>
            </a:r>
            <a:r>
              <a:rPr lang="pt-BR" sz="2400" dirty="0" err="1">
                <a:latin typeface="Calibri" panose="020F0502020204030204" pitchFamily="34" charset="0"/>
                <a:cs typeface="Calibri" panose="020F0502020204030204" pitchFamily="34" charset="0"/>
              </a:rPr>
              <a:t>Epub</a:t>
            </a:r>
            <a:r>
              <a:rPr lang="pt-BR" sz="2400" dirty="0">
                <a:latin typeface="Calibri" panose="020F0502020204030204" pitchFamily="34" charset="0"/>
                <a:cs typeface="Calibri" panose="020F0502020204030204" pitchFamily="34" charset="0"/>
              </a:rPr>
              <a:t> 2020 </a:t>
            </a:r>
            <a:r>
              <a:rPr lang="pt-BR" sz="2400" dirty="0" err="1">
                <a:latin typeface="Calibri" panose="020F0502020204030204" pitchFamily="34" charset="0"/>
                <a:cs typeface="Calibri" panose="020F0502020204030204" pitchFamily="34" charset="0"/>
              </a:rPr>
              <a:t>Jun</a:t>
            </a:r>
            <a:r>
              <a:rPr lang="pt-BR" sz="2400" dirty="0">
                <a:latin typeface="Calibri" panose="020F0502020204030204" pitchFamily="34" charset="0"/>
                <a:cs typeface="Calibri" panose="020F0502020204030204" pitchFamily="34" charset="0"/>
              </a:rPr>
              <a:t> 16. PMID: 32548732.</a:t>
            </a:r>
          </a:p>
          <a:p>
            <a:pPr algn="just"/>
            <a:r>
              <a:rPr lang="pt-BR" sz="2400" dirty="0">
                <a:latin typeface="Calibri" panose="020F0502020204030204" pitchFamily="34" charset="0"/>
                <a:cs typeface="Calibri" panose="020F0502020204030204" pitchFamily="34" charset="0"/>
              </a:rPr>
              <a:t>2-) </a:t>
            </a:r>
            <a:r>
              <a:rPr lang="pt-BR" sz="2400" dirty="0" err="1">
                <a:latin typeface="Calibri" panose="020F0502020204030204" pitchFamily="34" charset="0"/>
                <a:cs typeface="Calibri" panose="020F0502020204030204" pitchFamily="34" charset="0"/>
              </a:rPr>
              <a:t>Kriechling</a:t>
            </a:r>
            <a:r>
              <a:rPr lang="pt-BR" sz="2400" dirty="0">
                <a:latin typeface="Calibri" panose="020F0502020204030204" pitchFamily="34" charset="0"/>
                <a:cs typeface="Calibri" panose="020F0502020204030204" pitchFamily="34" charset="0"/>
              </a:rPr>
              <a:t> P, </a:t>
            </a:r>
            <a:r>
              <a:rPr lang="pt-BR" sz="2400" dirty="0" err="1">
                <a:latin typeface="Calibri" panose="020F0502020204030204" pitchFamily="34" charset="0"/>
                <a:cs typeface="Calibri" panose="020F0502020204030204" pitchFamily="34" charset="0"/>
              </a:rPr>
              <a:t>Bowley</a:t>
            </a:r>
            <a:r>
              <a:rPr lang="pt-BR" sz="2400" dirty="0">
                <a:latin typeface="Calibri" panose="020F0502020204030204" pitchFamily="34" charset="0"/>
                <a:cs typeface="Calibri" panose="020F0502020204030204" pitchFamily="34" charset="0"/>
              </a:rPr>
              <a:t> ALW, Ross LA, Moran M, Scott CEH. Double </a:t>
            </a:r>
            <a:r>
              <a:rPr lang="pt-BR" sz="2400" dirty="0" err="1">
                <a:latin typeface="Calibri" panose="020F0502020204030204" pitchFamily="34" charset="0"/>
                <a:cs typeface="Calibri" panose="020F0502020204030204" pitchFamily="34" charset="0"/>
              </a:rPr>
              <a:t>plating</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is</a:t>
            </a:r>
            <a:r>
              <a:rPr lang="pt-BR" sz="2400" dirty="0">
                <a:latin typeface="Calibri" panose="020F0502020204030204" pitchFamily="34" charset="0"/>
                <a:cs typeface="Calibri" panose="020F0502020204030204" pitchFamily="34" charset="0"/>
              </a:rPr>
              <a:t> a </a:t>
            </a:r>
            <a:r>
              <a:rPr lang="pt-BR" sz="2400" dirty="0" err="1">
                <a:latin typeface="Calibri" panose="020F0502020204030204" pitchFamily="34" charset="0"/>
                <a:cs typeface="Calibri" panose="020F0502020204030204" pitchFamily="34" charset="0"/>
              </a:rPr>
              <a:t>suitable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option</a:t>
            </a:r>
            <a:r>
              <a:rPr lang="pt-BR" sz="2400" dirty="0">
                <a:latin typeface="Calibri" panose="020F0502020204030204" pitchFamily="34" charset="0"/>
                <a:cs typeface="Calibri" panose="020F0502020204030204" pitchFamily="34" charset="0"/>
              </a:rPr>
              <a:t> for </a:t>
            </a:r>
            <a:r>
              <a:rPr lang="pt-BR" sz="2400" dirty="0" err="1">
                <a:latin typeface="Calibri" panose="020F0502020204030204" pitchFamily="34" charset="0"/>
                <a:cs typeface="Calibri" panose="020F0502020204030204" pitchFamily="34" charset="0"/>
              </a:rPr>
              <a:t>periprosthetic</a:t>
            </a:r>
            <a:r>
              <a:rPr lang="pt-BR" sz="2400" dirty="0">
                <a:latin typeface="Calibri" panose="020F0502020204030204" pitchFamily="34" charset="0"/>
                <a:cs typeface="Calibri" panose="020F0502020204030204" pitchFamily="34" charset="0"/>
              </a:rPr>
              <a:t> distal </a:t>
            </a:r>
            <a:r>
              <a:rPr lang="pt-BR" sz="2400" dirty="0" err="1">
                <a:latin typeface="Calibri" panose="020F0502020204030204" pitchFamily="34" charset="0"/>
                <a:cs typeface="Calibri" panose="020F0502020204030204" pitchFamily="34" charset="0"/>
              </a:rPr>
              <a:t>femur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fracture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compared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to</a:t>
            </a:r>
            <a:r>
              <a:rPr lang="pt-BR" sz="2400" dirty="0">
                <a:latin typeface="Calibri" panose="020F0502020204030204" pitchFamily="34" charset="0"/>
                <a:cs typeface="Calibri" panose="020F0502020204030204" pitchFamily="34" charset="0"/>
              </a:rPr>
              <a:t> single </a:t>
            </a:r>
            <a:r>
              <a:rPr lang="pt-BR" sz="2400" dirty="0" err="1">
                <a:latin typeface="Calibri" panose="020F0502020204030204" pitchFamily="34" charset="0"/>
                <a:cs typeface="Calibri" panose="020F0502020204030204" pitchFamily="34" charset="0"/>
              </a:rPr>
              <a:t>plate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fixation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and</a:t>
            </a:r>
            <a:r>
              <a:rPr lang="pt-BR" sz="2400" dirty="0">
                <a:latin typeface="Calibri" panose="020F0502020204030204" pitchFamily="34" charset="0"/>
                <a:cs typeface="Calibri" panose="020F0502020204030204" pitchFamily="34" charset="0"/>
              </a:rPr>
              <a:t> distal femoral </a:t>
            </a:r>
            <a:r>
              <a:rPr lang="pt-BR" sz="2400" dirty="0" err="1">
                <a:latin typeface="Calibri" panose="020F0502020204030204" pitchFamily="34" charset="0"/>
                <a:cs typeface="Calibri" panose="020F0502020204030204" pitchFamily="34" charset="0"/>
              </a:rPr>
              <a:t>arthroplasty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Bone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Jt</a:t>
            </a:r>
            <a:r>
              <a:rPr lang="pt-BR" sz="2400" dirty="0">
                <a:latin typeface="Calibri" panose="020F0502020204030204" pitchFamily="34" charset="0"/>
                <a:cs typeface="Calibri" panose="020F0502020204030204" pitchFamily="34" charset="0"/>
              </a:rPr>
              <a:t> Open. 2024 </a:t>
            </a:r>
            <a:r>
              <a:rPr lang="pt-BR" sz="2400" dirty="0" err="1">
                <a:latin typeface="Calibri" panose="020F0502020204030204" pitchFamily="34" charset="0"/>
                <a:cs typeface="Calibri" panose="020F0502020204030204" pitchFamily="34" charset="0"/>
              </a:rPr>
              <a:t>Jun</a:t>
            </a:r>
            <a:r>
              <a:rPr lang="pt-BR" sz="2400" dirty="0">
                <a:latin typeface="Calibri" panose="020F0502020204030204" pitchFamily="34" charset="0"/>
                <a:cs typeface="Calibri" panose="020F0502020204030204" pitchFamily="34" charset="0"/>
              </a:rPr>
              <a:t> 12;5(6):489-498. </a:t>
            </a:r>
            <a:r>
              <a:rPr lang="pt-BR" sz="2400" dirty="0" err="1">
                <a:latin typeface="Calibri" panose="020F0502020204030204" pitchFamily="34" charset="0"/>
                <a:cs typeface="Calibri" panose="020F0502020204030204" pitchFamily="34" charset="0"/>
              </a:rPr>
              <a:t>doi</a:t>
            </a:r>
            <a:r>
              <a:rPr lang="pt-BR" sz="2400" dirty="0">
                <a:latin typeface="Calibri" panose="020F0502020204030204" pitchFamily="34" charset="0"/>
                <a:cs typeface="Calibri" panose="020F0502020204030204" pitchFamily="34" charset="0"/>
              </a:rPr>
              <a:t>: 10.1302/2633-1462.56.BJO-2023-0145.R1. PMID: 38862133; PMCID: PMC11166487.</a:t>
            </a:r>
          </a:p>
          <a:p>
            <a:pPr algn="just"/>
            <a:r>
              <a:rPr lang="pt-BR" sz="2400" dirty="0">
                <a:latin typeface="Calibri" panose="020F0502020204030204" pitchFamily="34" charset="0"/>
                <a:cs typeface="Calibri" panose="020F0502020204030204" pitchFamily="34" charset="0"/>
              </a:rPr>
              <a:t>3-) </a:t>
            </a:r>
            <a:r>
              <a:rPr lang="pt-BR" sz="2400" dirty="0" err="1">
                <a:latin typeface="Calibri" panose="020F0502020204030204" pitchFamily="34" charset="0"/>
                <a:cs typeface="Calibri" panose="020F0502020204030204" pitchFamily="34" charset="0"/>
              </a:rPr>
              <a:t>Kyeong</a:t>
            </a:r>
            <a:r>
              <a:rPr lang="pt-BR" sz="2400" dirty="0">
                <a:latin typeface="Calibri" panose="020F0502020204030204" pitchFamily="34" charset="0"/>
                <a:cs typeface="Calibri" panose="020F0502020204030204" pitchFamily="34" charset="0"/>
              </a:rPr>
              <a:t> HP, Chang HO, Ki </a:t>
            </a:r>
            <a:r>
              <a:rPr lang="pt-BR" sz="2400" dirty="0" err="1">
                <a:latin typeface="Calibri" panose="020F0502020204030204" pitchFamily="34" charset="0"/>
                <a:cs typeface="Calibri" panose="020F0502020204030204" pitchFamily="34" charset="0"/>
              </a:rPr>
              <a:t>CPExcellent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outcomes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after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double‐locked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plating</a:t>
            </a:r>
            <a:r>
              <a:rPr lang="pt-BR" sz="2400" dirty="0">
                <a:latin typeface="Calibri" panose="020F0502020204030204" pitchFamily="34" charset="0"/>
                <a:cs typeface="Calibri" panose="020F0502020204030204" pitchFamily="34" charset="0"/>
              </a:rPr>
              <a:t> in </a:t>
            </a:r>
            <a:r>
              <a:rPr lang="pt-BR" sz="2400" dirty="0" err="1">
                <a:latin typeface="Calibri" panose="020F0502020204030204" pitchFamily="34" charset="0"/>
                <a:cs typeface="Calibri" panose="020F0502020204030204" pitchFamily="34" charset="0"/>
              </a:rPr>
              <a:t>very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low</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periprosthetic</a:t>
            </a:r>
            <a:r>
              <a:rPr lang="pt-BR" sz="2400" dirty="0">
                <a:latin typeface="Calibri" panose="020F0502020204030204" pitchFamily="34" charset="0"/>
                <a:cs typeface="Calibri" panose="020F0502020204030204" pitchFamily="34" charset="0"/>
              </a:rPr>
              <a:t> distal femoral </a:t>
            </a:r>
            <a:r>
              <a:rPr lang="pt-BR" sz="2400" dirty="0" err="1">
                <a:latin typeface="Calibri" panose="020F0502020204030204" pitchFamily="34" charset="0"/>
                <a:cs typeface="Calibri" panose="020F0502020204030204" pitchFamily="34" charset="0"/>
              </a:rPr>
              <a:t>fractures</a:t>
            </a:r>
            <a:r>
              <a:rPr lang="pt-BR" sz="2400" dirty="0">
                <a:latin typeface="Calibri" panose="020F0502020204030204" pitchFamily="34" charset="0"/>
                <a:cs typeface="Calibri" panose="020F0502020204030204" pitchFamily="34" charset="0"/>
              </a:rPr>
              <a:t>. 2020. </a:t>
            </a:r>
            <a:r>
              <a:rPr lang="pt-BR" sz="2400" dirty="0" err="1">
                <a:latin typeface="Calibri" panose="020F0502020204030204" pitchFamily="34" charset="0"/>
                <a:cs typeface="Calibri" panose="020F0502020204030204" pitchFamily="34" charset="0"/>
              </a:rPr>
              <a:t>Archives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Orthopaedic</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and</a:t>
            </a:r>
            <a:r>
              <a:rPr lang="pt-BR" sz="2400" dirty="0">
                <a:latin typeface="Calibri" panose="020F0502020204030204" pitchFamily="34" charset="0"/>
                <a:cs typeface="Calibri" panose="020F0502020204030204" pitchFamily="34" charset="0"/>
              </a:rPr>
              <a:t> Trauma </a:t>
            </a:r>
            <a:r>
              <a:rPr lang="pt-BR" sz="2400" dirty="0" err="1">
                <a:latin typeface="Calibri" panose="020F0502020204030204" pitchFamily="34" charset="0"/>
                <a:cs typeface="Calibri" panose="020F0502020204030204" pitchFamily="34" charset="0"/>
              </a:rPr>
              <a:t>Surgery</a:t>
            </a:r>
            <a:r>
              <a:rPr lang="pt-BR" sz="2400" dirty="0">
                <a:latin typeface="Calibri" panose="020F0502020204030204" pitchFamily="34" charset="0"/>
                <a:cs typeface="Calibri" panose="020F0502020204030204" pitchFamily="34" charset="0"/>
              </a:rPr>
              <a:t> </a:t>
            </a:r>
            <a:r>
              <a:rPr lang="pt-BR" sz="2400" dirty="0">
                <a:latin typeface="Calibri" panose="020F0502020204030204" pitchFamily="34" charset="0"/>
                <a:cs typeface="Calibri" panose="020F0502020204030204" pitchFamily="34" charset="0"/>
                <a:hlinkClick r:id="rcIdbb4ccb72690e40c9"/>
              </a:rPr>
              <a:t>https://doi.org/10.1007/s00402-020-03655-5</a:t>
            </a:r>
            <a:r>
              <a:rPr lang="pt-BR" sz="2400" dirty="0">
                <a:latin typeface="Calibri" panose="020F0502020204030204" pitchFamily="34" charset="0"/>
                <a:cs typeface="Calibri" panose="020F0502020204030204" pitchFamily="34" charset="0"/>
              </a:rPr>
              <a:t>.</a:t>
            </a:r>
          </a:p>
          <a:p>
            <a:pPr algn="just"/>
            <a:r>
              <a:rPr lang="pt-BR" sz="2400" dirty="0">
                <a:latin typeface="Calibri" panose="020F0502020204030204" pitchFamily="34" charset="0"/>
                <a:cs typeface="Calibri" panose="020F0502020204030204" pitchFamily="34" charset="0"/>
              </a:rPr>
              <a:t>4-) </a:t>
            </a:r>
            <a:r>
              <a:rPr lang="pt-BR" sz="2400" dirty="0" err="1">
                <a:latin typeface="Calibri" panose="020F0502020204030204" pitchFamily="34" charset="0"/>
                <a:cs typeface="Calibri" panose="020F0502020204030204" pitchFamily="34" charset="0"/>
              </a:rPr>
              <a:t>Stoffel</a:t>
            </a:r>
            <a:r>
              <a:rPr lang="pt-BR" sz="2400" dirty="0">
                <a:latin typeface="Calibri" panose="020F0502020204030204" pitchFamily="34" charset="0"/>
                <a:cs typeface="Calibri" panose="020F0502020204030204" pitchFamily="34" charset="0"/>
              </a:rPr>
              <a:t> K, </a:t>
            </a:r>
            <a:r>
              <a:rPr lang="pt-BR" sz="2400" dirty="0" err="1">
                <a:latin typeface="Calibri" panose="020F0502020204030204" pitchFamily="34" charset="0"/>
                <a:cs typeface="Calibri" panose="020F0502020204030204" pitchFamily="34" charset="0"/>
              </a:rPr>
              <a:t>Sommer</a:t>
            </a:r>
            <a:r>
              <a:rPr lang="pt-BR" sz="2400" dirty="0">
                <a:latin typeface="Calibri" panose="020F0502020204030204" pitchFamily="34" charset="0"/>
                <a:cs typeface="Calibri" panose="020F0502020204030204" pitchFamily="34" charset="0"/>
              </a:rPr>
              <a:t> C, Lee M, Zhu TY, </a:t>
            </a:r>
            <a:r>
              <a:rPr lang="pt-BR" sz="2400" dirty="0" err="1">
                <a:latin typeface="Calibri" panose="020F0502020204030204" pitchFamily="34" charset="0"/>
                <a:cs typeface="Calibri" panose="020F0502020204030204" pitchFamily="34" charset="0"/>
              </a:rPr>
              <a:t>Schwieger</a:t>
            </a:r>
            <a:r>
              <a:rPr lang="pt-BR" sz="2400" dirty="0">
                <a:latin typeface="Calibri" panose="020F0502020204030204" pitchFamily="34" charset="0"/>
                <a:cs typeface="Calibri" panose="020F0502020204030204" pitchFamily="34" charset="0"/>
              </a:rPr>
              <a:t> K, </a:t>
            </a:r>
            <a:r>
              <a:rPr lang="pt-BR" sz="2400" dirty="0" err="1">
                <a:latin typeface="Calibri" panose="020F0502020204030204" pitchFamily="34" charset="0"/>
                <a:cs typeface="Calibri" panose="020F0502020204030204" pitchFamily="34" charset="0"/>
              </a:rPr>
              <a:t>Finkemeier</a:t>
            </a:r>
            <a:r>
              <a:rPr lang="pt-BR" sz="2400" dirty="0">
                <a:latin typeface="Calibri" panose="020F0502020204030204" pitchFamily="34" charset="0"/>
                <a:cs typeface="Calibri" panose="020F0502020204030204" pitchFamily="34" charset="0"/>
              </a:rPr>
              <a:t> C. Double </a:t>
            </a:r>
            <a:r>
              <a:rPr lang="pt-BR" sz="2400" dirty="0" err="1">
                <a:latin typeface="Calibri" panose="020F0502020204030204" pitchFamily="34" charset="0"/>
                <a:cs typeface="Calibri" panose="020F0502020204030204" pitchFamily="34" charset="0"/>
              </a:rPr>
              <a:t>fixation</a:t>
            </a:r>
            <a:r>
              <a:rPr lang="pt-BR" sz="2400" dirty="0">
                <a:latin typeface="Calibri" panose="020F0502020204030204" pitchFamily="34" charset="0"/>
                <a:cs typeface="Calibri" panose="020F0502020204030204" pitchFamily="34" charset="0"/>
              </a:rPr>
              <a:t> for </a:t>
            </a:r>
            <a:r>
              <a:rPr lang="pt-BR" sz="2400" dirty="0" err="1">
                <a:latin typeface="Calibri" panose="020F0502020204030204" pitchFamily="34" charset="0"/>
                <a:cs typeface="Calibri" panose="020F0502020204030204" pitchFamily="34" charset="0"/>
              </a:rPr>
              <a:t>complex</a:t>
            </a:r>
            <a:r>
              <a:rPr lang="pt-BR" sz="2400" dirty="0">
                <a:latin typeface="Calibri" panose="020F0502020204030204" pitchFamily="34" charset="0"/>
                <a:cs typeface="Calibri" panose="020F0502020204030204" pitchFamily="34" charset="0"/>
              </a:rPr>
              <a:t> distal femoral </a:t>
            </a:r>
            <a:r>
              <a:rPr lang="pt-BR" sz="2400" dirty="0" err="1">
                <a:latin typeface="Calibri" panose="020F0502020204030204" pitchFamily="34" charset="0"/>
                <a:cs typeface="Calibri" panose="020F0502020204030204" pitchFamily="34" charset="0"/>
              </a:rPr>
              <a:t>fractures</a:t>
            </a:r>
            <a:r>
              <a:rPr lang="pt-BR" sz="2400" dirty="0">
                <a:latin typeface="Calibri" panose="020F0502020204030204" pitchFamily="34" charset="0"/>
                <a:cs typeface="Calibri" panose="020F0502020204030204" pitchFamily="34" charset="0"/>
              </a:rPr>
              <a:t>. EFORT Open Rev. 2022 </a:t>
            </a:r>
            <a:r>
              <a:rPr lang="pt-BR" sz="2400" dirty="0" err="1">
                <a:latin typeface="Calibri" panose="020F0502020204030204" pitchFamily="34" charset="0"/>
                <a:cs typeface="Calibri" panose="020F0502020204030204" pitchFamily="34" charset="0"/>
              </a:rPr>
              <a:t>Apr</a:t>
            </a:r>
            <a:r>
              <a:rPr lang="pt-BR" sz="2400" dirty="0">
                <a:latin typeface="Calibri" panose="020F0502020204030204" pitchFamily="34" charset="0"/>
                <a:cs typeface="Calibri" panose="020F0502020204030204" pitchFamily="34" charset="0"/>
              </a:rPr>
              <a:t> 21;7(4):274-286. </a:t>
            </a:r>
            <a:r>
              <a:rPr lang="pt-BR" sz="2400" dirty="0" err="1">
                <a:latin typeface="Calibri" panose="020F0502020204030204" pitchFamily="34" charset="0"/>
                <a:cs typeface="Calibri" panose="020F0502020204030204" pitchFamily="34" charset="0"/>
              </a:rPr>
              <a:t>doi</a:t>
            </a:r>
            <a:r>
              <a:rPr lang="pt-BR" sz="2400" dirty="0">
                <a:latin typeface="Calibri" panose="020F0502020204030204" pitchFamily="34" charset="0"/>
                <a:cs typeface="Calibri" panose="020F0502020204030204" pitchFamily="34" charset="0"/>
              </a:rPr>
              <a:t>: 10.1530/EOR-21-0113. PMID: 35446259; PMCID: PMC9069857.</a:t>
            </a:r>
          </a:p>
          <a:p>
            <a:pPr algn="just"/>
            <a:r>
              <a:rPr lang="pt-BR" sz="2400" dirty="0">
                <a:latin typeface="Calibri" panose="020F0502020204030204" pitchFamily="34" charset="0"/>
                <a:cs typeface="Calibri" panose="020F0502020204030204" pitchFamily="34" charset="0"/>
              </a:rPr>
              <a:t>5-) </a:t>
            </a:r>
            <a:r>
              <a:rPr lang="pt-BR" sz="2400" dirty="0" err="1">
                <a:latin typeface="Calibri" panose="020F0502020204030204" pitchFamily="34" charset="0"/>
                <a:cs typeface="Calibri" panose="020F0502020204030204" pitchFamily="34" charset="0"/>
              </a:rPr>
              <a:t>Wadhwa</a:t>
            </a:r>
            <a:r>
              <a:rPr lang="pt-BR" sz="2400" dirty="0">
                <a:latin typeface="Calibri" panose="020F0502020204030204" pitchFamily="34" charset="0"/>
                <a:cs typeface="Calibri" panose="020F0502020204030204" pitchFamily="34" charset="0"/>
              </a:rPr>
              <a:t> H, Salazar BP, </a:t>
            </a:r>
            <a:r>
              <a:rPr lang="pt-BR" sz="2400" dirty="0" err="1">
                <a:latin typeface="Calibri" panose="020F0502020204030204" pitchFamily="34" charset="0"/>
                <a:cs typeface="Calibri" panose="020F0502020204030204" pitchFamily="34" charset="0"/>
              </a:rPr>
              <a:t>Goodnough</a:t>
            </a:r>
            <a:r>
              <a:rPr lang="pt-BR" sz="2400" dirty="0">
                <a:latin typeface="Calibri" panose="020F0502020204030204" pitchFamily="34" charset="0"/>
                <a:cs typeface="Calibri" panose="020F0502020204030204" pitchFamily="34" charset="0"/>
              </a:rPr>
              <a:t> LH, Van </a:t>
            </a:r>
            <a:r>
              <a:rPr lang="pt-BR" sz="2400" dirty="0" err="1">
                <a:latin typeface="Calibri" panose="020F0502020204030204" pitchFamily="34" charset="0"/>
                <a:cs typeface="Calibri" panose="020F0502020204030204" pitchFamily="34" charset="0"/>
              </a:rPr>
              <a:t>Rysselberghe</a:t>
            </a:r>
            <a:r>
              <a:rPr lang="pt-BR" sz="2400" dirty="0">
                <a:latin typeface="Calibri" panose="020F0502020204030204" pitchFamily="34" charset="0"/>
                <a:cs typeface="Calibri" panose="020F0502020204030204" pitchFamily="34" charset="0"/>
              </a:rPr>
              <a:t> NL, </a:t>
            </a:r>
            <a:r>
              <a:rPr lang="pt-BR" sz="2400" dirty="0" err="1">
                <a:latin typeface="Calibri" panose="020F0502020204030204" pitchFamily="34" charset="0"/>
                <a:cs typeface="Calibri" panose="020F0502020204030204" pitchFamily="34" charset="0"/>
              </a:rPr>
              <a:t>DeBaun</a:t>
            </a:r>
            <a:r>
              <a:rPr lang="pt-BR" sz="2400" dirty="0">
                <a:latin typeface="Calibri" panose="020F0502020204030204" pitchFamily="34" charset="0"/>
                <a:cs typeface="Calibri" panose="020F0502020204030204" pitchFamily="34" charset="0"/>
              </a:rPr>
              <a:t> MR, Wong HN, Gardner MJ, Bishop JA. Distal </a:t>
            </a:r>
            <a:r>
              <a:rPr lang="pt-BR" sz="2400" dirty="0" err="1">
                <a:latin typeface="Calibri" panose="020F0502020204030204" pitchFamily="34" charset="0"/>
                <a:cs typeface="Calibri" panose="020F0502020204030204" pitchFamily="34" charset="0"/>
              </a:rPr>
              <a:t>Femur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Replacement</a:t>
            </a:r>
            <a:r>
              <a:rPr lang="pt-BR" sz="2400" dirty="0">
                <a:latin typeface="Calibri" panose="020F0502020204030204" pitchFamily="34" charset="0"/>
                <a:cs typeface="Calibri" panose="020F0502020204030204" pitchFamily="34" charset="0"/>
              </a:rPr>
              <a:t> Versus Open </a:t>
            </a:r>
            <a:r>
              <a:rPr lang="pt-BR" sz="2400" dirty="0" err="1">
                <a:latin typeface="Calibri" panose="020F0502020204030204" pitchFamily="34" charset="0"/>
                <a:cs typeface="Calibri" panose="020F0502020204030204" pitchFamily="34" charset="0"/>
              </a:rPr>
              <a:t>Reduction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and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Internal</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Fixation</a:t>
            </a:r>
            <a:r>
              <a:rPr lang="pt-BR" sz="2400" dirty="0">
                <a:latin typeface="Calibri" panose="020F0502020204030204" pitchFamily="34" charset="0"/>
                <a:cs typeface="Calibri" panose="020F0502020204030204" pitchFamily="34" charset="0"/>
              </a:rPr>
              <a:t> for </a:t>
            </a:r>
            <a:r>
              <a:rPr lang="pt-BR" sz="2400" dirty="0" err="1">
                <a:latin typeface="Calibri" panose="020F0502020204030204" pitchFamily="34" charset="0"/>
                <a:cs typeface="Calibri" panose="020F0502020204030204" pitchFamily="34" charset="0"/>
              </a:rPr>
              <a:t>Treatment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Periprosthetic</a:t>
            </a:r>
            <a:r>
              <a:rPr lang="pt-BR" sz="2400" dirty="0">
                <a:latin typeface="Calibri" panose="020F0502020204030204" pitchFamily="34" charset="0"/>
                <a:cs typeface="Calibri" panose="020F0502020204030204" pitchFamily="34" charset="0"/>
              </a:rPr>
              <a:t> Distal </a:t>
            </a:r>
            <a:r>
              <a:rPr lang="pt-BR" sz="2400" dirty="0" err="1">
                <a:latin typeface="Calibri" panose="020F0502020204030204" pitchFamily="34" charset="0"/>
                <a:cs typeface="Calibri" panose="020F0502020204030204" pitchFamily="34" charset="0"/>
              </a:rPr>
              <a:t>Femur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Fractures</a:t>
            </a:r>
            <a:r>
              <a:rPr lang="pt-BR" sz="2400" dirty="0">
                <a:latin typeface="Calibri" panose="020F0502020204030204" pitchFamily="34" charset="0"/>
                <a:cs typeface="Calibri" panose="020F0502020204030204" pitchFamily="34" charset="0"/>
              </a:rPr>
              <a:t>: A </a:t>
            </a:r>
            <a:r>
              <a:rPr lang="pt-BR" sz="2400" dirty="0" err="1">
                <a:latin typeface="Calibri" panose="020F0502020204030204" pitchFamily="34" charset="0"/>
                <a:cs typeface="Calibri" panose="020F0502020204030204" pitchFamily="34" charset="0"/>
              </a:rPr>
              <a:t>Systematic</a:t>
            </a:r>
            <a:r>
              <a:rPr lang="pt-BR" sz="2400" dirty="0">
                <a:latin typeface="Calibri" panose="020F0502020204030204" pitchFamily="34" charset="0"/>
                <a:cs typeface="Calibri" panose="020F0502020204030204" pitchFamily="34" charset="0"/>
              </a:rPr>
              <a:t> Review </a:t>
            </a:r>
            <a:r>
              <a:rPr lang="pt-BR" sz="2400" dirty="0" err="1">
                <a:latin typeface="Calibri" panose="020F0502020204030204" pitchFamily="34" charset="0"/>
                <a:cs typeface="Calibri" panose="020F0502020204030204" pitchFamily="34" charset="0"/>
              </a:rPr>
              <a:t>and</a:t>
            </a:r>
            <a:r>
              <a:rPr lang="pt-BR" sz="2400" dirty="0">
                <a:latin typeface="Calibri" panose="020F0502020204030204" pitchFamily="34" charset="0"/>
                <a:cs typeface="Calibri" panose="020F0502020204030204" pitchFamily="34" charset="0"/>
              </a:rPr>
              <a:t> Meta-</a:t>
            </a:r>
            <a:r>
              <a:rPr lang="pt-BR" sz="2400" dirty="0" err="1">
                <a:latin typeface="Calibri" panose="020F0502020204030204" pitchFamily="34" charset="0"/>
                <a:cs typeface="Calibri" panose="020F0502020204030204" pitchFamily="34" charset="0"/>
              </a:rPr>
              <a:t>Analysis</a:t>
            </a:r>
            <a:r>
              <a:rPr lang="pt-BR" sz="2400" dirty="0">
                <a:latin typeface="Calibri" panose="020F0502020204030204" pitchFamily="34" charset="0"/>
                <a:cs typeface="Calibri" panose="020F0502020204030204" pitchFamily="34" charset="0"/>
              </a:rPr>
              <a:t>. J </a:t>
            </a:r>
            <a:r>
              <a:rPr lang="pt-BR" sz="2400" dirty="0" err="1">
                <a:latin typeface="Calibri" panose="020F0502020204030204" pitchFamily="34" charset="0"/>
                <a:cs typeface="Calibri" panose="020F0502020204030204" pitchFamily="34" charset="0"/>
              </a:rPr>
              <a:t>Orthop</a:t>
            </a:r>
            <a:r>
              <a:rPr lang="pt-BR" sz="2400" dirty="0">
                <a:latin typeface="Calibri" panose="020F0502020204030204" pitchFamily="34" charset="0"/>
                <a:cs typeface="Calibri" panose="020F0502020204030204" pitchFamily="34" charset="0"/>
              </a:rPr>
              <a:t> Trauma. 2022 Jan 1;36(1):1-6. </a:t>
            </a:r>
            <a:r>
              <a:rPr lang="pt-BR" sz="2400" dirty="0" err="1">
                <a:latin typeface="Calibri" panose="020F0502020204030204" pitchFamily="34" charset="0"/>
                <a:cs typeface="Calibri" panose="020F0502020204030204" pitchFamily="34" charset="0"/>
              </a:rPr>
              <a:t>doi</a:t>
            </a:r>
            <a:r>
              <a:rPr lang="pt-BR" sz="2400" dirty="0">
                <a:latin typeface="Calibri" panose="020F0502020204030204" pitchFamily="34" charset="0"/>
                <a:cs typeface="Calibri" panose="020F0502020204030204" pitchFamily="34" charset="0"/>
              </a:rPr>
              <a:t>: 10.1097/BOT.0000000000002141. PMID: 34001801.</a:t>
            </a: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046200" y="31132880"/>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28" name="Imagem 27">
            <a:extLst>
              <a:ext uri="{FF2B5EF4-FFF2-40B4-BE49-F238E27FC236}">
                <a16:creationId xmlns:a16="http://schemas.microsoft.com/office/drawing/2014/main" id="{867114A4-4D9F-4DB8-8752-96331F0A5E1B}"/>
              </a:ext>
            </a:extLst>
          </p:cNvPr>
          <p:cNvPicPr>
            <a:picLocks noChangeAspect="1"/>
          </p:cNvPicPr>
          <p:nvPr/>
        </p:nvPicPr>
        <p:blipFill>
          <a:blip r:embed="Rd1ba4687558c4157">
            <a:extLst>
              <a:ext uri="{28A0092B-C50C-407E-A947-70E740481C1C}">
                <a14:useLocalDpi xmlns:a14="http://schemas.microsoft.com/office/drawing/2010/main" val="0"/>
              </a:ext>
            </a:extLst>
          </a:blip>
          <a:stretch>
            <a:fillRect/>
          </a:stretch>
        </p:blipFill>
        <p:spPr>
          <a:xfrm>
            <a:off x="16869505" y="11763135"/>
            <a:ext cx="6371543" cy="7966383"/>
          </a:xfrm>
          <a:prstGeom prst="rect">
            <a:avLst/>
          </a:prstGeom>
        </p:spPr>
      </p:pic>
      <p:pic>
        <p:nvPicPr>
          <p:cNvPr id="30" name="Imagem 29">
            <a:extLst>
              <a:ext uri="{FF2B5EF4-FFF2-40B4-BE49-F238E27FC236}">
                <a16:creationId xmlns:a16="http://schemas.microsoft.com/office/drawing/2014/main" id="{286B9DC3-8EDF-4EBA-8325-ED3A8EF2F746}"/>
              </a:ext>
            </a:extLst>
          </p:cNvPr>
          <p:cNvPicPr>
            <a:picLocks noChangeAspect="1"/>
          </p:cNvPicPr>
          <p:nvPr/>
        </p:nvPicPr>
        <p:blipFill>
          <a:blip r:embed="Rc0487029585d4039">
            <a:extLst>
              <a:ext uri="{28A0092B-C50C-407E-A947-70E740481C1C}">
                <a14:useLocalDpi xmlns:a14="http://schemas.microsoft.com/office/drawing/2010/main" val="0"/>
              </a:ext>
            </a:extLst>
          </a:blip>
          <a:stretch>
            <a:fillRect/>
          </a:stretch>
        </p:blipFill>
        <p:spPr>
          <a:xfrm>
            <a:off x="12811755" y="21443584"/>
            <a:ext cx="6206641" cy="7966383"/>
          </a:xfrm>
          <a:prstGeom prst="rect">
            <a:avLst/>
          </a:prstGeom>
        </p:spPr>
      </p:pic>
      <p:pic>
        <p:nvPicPr>
          <p:cNvPr id="32" name="Imagem 31">
            <a:extLst>
              <a:ext uri="{FF2B5EF4-FFF2-40B4-BE49-F238E27FC236}">
                <a16:creationId xmlns:a16="http://schemas.microsoft.com/office/drawing/2014/main" id="{173B699C-8BBF-4C18-B803-2DBE09961D76}"/>
              </a:ext>
            </a:extLst>
          </p:cNvPr>
          <p:cNvPicPr>
            <a:picLocks noChangeAspect="1"/>
          </p:cNvPicPr>
          <p:nvPr/>
        </p:nvPicPr>
        <p:blipFill>
          <a:blip r:embed="R0ddc96a573554b25">
            <a:extLst>
              <a:ext uri="{28A0092B-C50C-407E-A947-70E740481C1C}">
                <a14:useLocalDpi xmlns:a14="http://schemas.microsoft.com/office/drawing/2010/main" val="0"/>
              </a:ext>
            </a:extLst>
          </a:blip>
          <a:stretch>
            <a:fillRect/>
          </a:stretch>
        </p:blipFill>
        <p:spPr>
          <a:xfrm>
            <a:off x="20884083" y="21443585"/>
            <a:ext cx="6027106" cy="7974682"/>
          </a:xfrm>
          <a:prstGeom prst="rect">
            <a:avLst/>
          </a:prstGeom>
        </p:spPr>
      </p:pic>
      <p:sp>
        <p:nvSpPr>
          <p:cNvPr id="36" name="CaixaDeTexto 35">
            <a:extLst>
              <a:ext uri="{FF2B5EF4-FFF2-40B4-BE49-F238E27FC236}">
                <a16:creationId xmlns:a16="http://schemas.microsoft.com/office/drawing/2014/main" id="{0C800D99-2D3B-40E0-8A90-0F962625B5B2}"/>
              </a:ext>
            </a:extLst>
          </p:cNvPr>
          <p:cNvSpPr txBox="1"/>
          <p:nvPr/>
        </p:nvSpPr>
        <p:spPr>
          <a:xfrm>
            <a:off x="20884083" y="29603095"/>
            <a:ext cx="5543201" cy="369332"/>
          </a:xfrm>
          <a:prstGeom prst="rect">
            <a:avLst/>
          </a:prstGeom>
          <a:noFill/>
        </p:spPr>
        <p:txBody>
          <a:bodyPr wrap="square" rtlCol="0">
            <a:spAutoFit/>
          </a:bodyPr>
          <a:lstStyle/>
          <a:p>
            <a:r>
              <a:rPr lang="pt-BR" dirty="0"/>
              <a:t>Imagem 03: Pós-operatório de 4 meses (arquivo pessoal).</a:t>
            </a:r>
          </a:p>
        </p:txBody>
      </p:sp>
      <p:pic>
        <p:nvPicPr>
          <p:cNvPr id="34" name="Imagem 33">
            <a:extLst>
              <a:ext uri="{FF2B5EF4-FFF2-40B4-BE49-F238E27FC236}">
                <a16:creationId xmlns:a16="http://schemas.microsoft.com/office/drawing/2014/main" id="{897FDF7D-33D4-4542-BE7C-9F033EA5CD00}"/>
              </a:ext>
            </a:extLst>
          </p:cNvPr>
          <p:cNvPicPr>
            <a:picLocks noChangeAspect="1"/>
          </p:cNvPicPr>
          <p:nvPr/>
        </p:nvPicPr>
        <p:blipFill>
          <a:blip r:embed="R97392cd978844c79">
            <a:extLst>
              <a:ext uri="{28A0092B-C50C-407E-A947-70E740481C1C}">
                <a14:useLocalDpi xmlns:a14="http://schemas.microsoft.com/office/drawing/2010/main" val="0"/>
              </a:ext>
            </a:extLst>
          </a:blip>
          <a:stretch>
            <a:fillRect/>
          </a:stretch>
        </p:blipFill>
        <p:spPr>
          <a:xfrm>
            <a:off x="23427871" y="4675293"/>
            <a:ext cx="2937329" cy="2760141"/>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40143556c151465c">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72850fe5e9c841b0">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0" y="5163469"/>
            <a:ext cx="14190295" cy="2554545"/>
          </a:xfrm>
          <a:prstGeom prst="rect">
            <a:avLst/>
          </a:prstGeom>
          <a:noFill/>
        </p:spPr>
        <p:txBody>
          <a:bodyPr wrap="none" rtlCol="0">
            <a:spAutoFit/>
          </a:bodyPr>
          <a:lstStyle/>
          <a:p>
            <a:r>
              <a:rPr lang="pt-BR" sz="3200" dirty="0"/>
              <a:t>Autores: 	Paulo Afonso Lages Gonçalves Filho  – Médico Assistente do HCLPM</a:t>
            </a:r>
          </a:p>
          <a:p>
            <a:r>
              <a:rPr lang="pt-BR" sz="3200" dirty="0"/>
              <a:t>				André Luiz Torres </a:t>
            </a:r>
            <a:r>
              <a:rPr lang="pt-BR" sz="3200" dirty="0" err="1"/>
              <a:t>Raszl</a:t>
            </a:r>
            <a:r>
              <a:rPr lang="pt-BR" sz="3200" dirty="0"/>
              <a:t> – Médico Residente de Ortopedia do HCLPM</a:t>
            </a:r>
          </a:p>
          <a:p>
            <a:r>
              <a:rPr lang="pt-BR" sz="3200" dirty="0"/>
              <a:t>				Camila Gonçalves Azeredo – Médica Residente de Ortopedia do HCLPM</a:t>
            </a:r>
          </a:p>
          <a:p>
            <a:r>
              <a:rPr lang="pt-BR" sz="3200" dirty="0"/>
              <a:t>				Nathalia Carreiro Fernandes – Médica Residente de Ortopedia do HCLPM</a:t>
            </a:r>
          </a:p>
          <a:p>
            <a:r>
              <a:rPr lang="pt-BR" sz="3200" dirty="0"/>
              <a:t>                    Samantha de Sousa Lopes – Acadêmica de Medicina da UCP</a:t>
            </a:r>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a:blip r:embed="R9d5d92a116844ccc">
            <a:extLst>
              <a:ext uri="{28A0092B-C50C-407E-A947-70E740481C1C}">
                <a14:useLocalDpi xmlns:a14="http://schemas.microsoft.com/office/drawing/2010/main" val="0"/>
              </a:ext>
            </a:extLst>
          </a:blip>
          <a:srcRect/>
          <a:stretch>
            <a:fillRect/>
          </a:stretch>
        </p:blipFill>
        <p:spPr bwMode="auto">
          <a:xfrm>
            <a:off x="1423533" y="4476831"/>
            <a:ext cx="4603523" cy="285654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1727200" y="8115250"/>
            <a:ext cx="24638000" cy="1754326"/>
          </a:xfrm>
          <a:prstGeom prst="rect">
            <a:avLst/>
          </a:prstGeom>
          <a:solidFill>
            <a:schemeClr val="tx2">
              <a:lumMod val="25000"/>
              <a:lumOff val="75000"/>
            </a:schemeClr>
          </a:solidFill>
          <a:ln>
            <a:solidFill>
              <a:schemeClr val="tx1"/>
            </a:solidFill>
          </a:ln>
        </p:spPr>
        <p:txBody>
          <a:bodyPr wrap="square">
            <a:spAutoFit/>
          </a:bodyPr>
          <a:lstStyle/>
          <a:p>
            <a:pPr algn="ctr">
              <a:defRPr sz="4800" b="1">
                <a:latin typeface="Calibri"/>
              </a:defRPr>
            </a:pPr>
            <a:r>
              <a:rPr lang="pt-BR" sz="5400"/>
              <a:t>QUADRICEPSPLASTIA DE JUDET MINIMAMENTE INVASIVA, COMO INTERVENÇÃO CIRÚRGICA PARA RIGIDEZ PÓS-TRAUMÁTICA DO JOELHO: RELATO DE CASO</a:t>
            </a:r>
            <a:endParaRPr lang="pt-BR" sz="5400" dirty="0"/>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600" y="12469100"/>
            <a:ext cx="9423400" cy="3046988"/>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 rigidez articular do joelho após fraturas femorais complexas representa um desafio terapêutico, impactando diretamente a qualidade de vida. A </a:t>
            </a:r>
            <a:r>
              <a:rPr lang="pt-BR" sz="3200" dirty="0" err="1">
                <a:latin typeface="Calibri" panose="020F0502020204030204" pitchFamily="34" charset="0"/>
                <a:cs typeface="Calibri" panose="020F0502020204030204" pitchFamily="34" charset="0"/>
              </a:rPr>
              <a:t>quadricepsplastia</a:t>
            </a:r>
            <a:r>
              <a:rPr lang="pt-BR" sz="3200" dirty="0">
                <a:latin typeface="Calibri" panose="020F0502020204030204" pitchFamily="34" charset="0"/>
                <a:cs typeface="Calibri" panose="020F0502020204030204" pitchFamily="34" charset="0"/>
              </a:rPr>
              <a:t> de </a:t>
            </a:r>
            <a:r>
              <a:rPr lang="pt-BR" sz="3200" dirty="0" err="1">
                <a:latin typeface="Calibri" panose="020F0502020204030204" pitchFamily="34" charset="0"/>
                <a:cs typeface="Calibri" panose="020F0502020204030204" pitchFamily="34" charset="0"/>
              </a:rPr>
              <a:t>Judet</a:t>
            </a:r>
            <a:r>
              <a:rPr lang="pt-BR" sz="3200" dirty="0">
                <a:latin typeface="Calibri" panose="020F0502020204030204" pitchFamily="34" charset="0"/>
                <a:cs typeface="Calibri" panose="020F0502020204030204" pitchFamily="34" charset="0"/>
              </a:rPr>
              <a:t>, descrita em 1959, é uma técnica consagrada no tratamento de contraturas extensas do aparelho extensor.</a:t>
            </a: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371600" y="10979210"/>
            <a:ext cx="297793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315356" y="17863606"/>
            <a:ext cx="9423400" cy="4524315"/>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Paciente masculino, 51 anos, vítima de trauma de alta energia (colisão moto x carro), evoluiu com fraturas do colo e da diáfise femoral direita. Após falha da síntese inicial, foi tratado com fixador externo de </a:t>
            </a:r>
            <a:r>
              <a:rPr lang="pt-BR" sz="3200" dirty="0" err="1">
                <a:latin typeface="Calibri" panose="020F0502020204030204" pitchFamily="34" charset="0"/>
                <a:cs typeface="Calibri" panose="020F0502020204030204" pitchFamily="34" charset="0"/>
              </a:rPr>
              <a:t>Ilizarov</a:t>
            </a:r>
            <a:r>
              <a:rPr lang="pt-BR" sz="3200" dirty="0">
                <a:latin typeface="Calibri" panose="020F0502020204030204" pitchFamily="34" charset="0"/>
                <a:cs typeface="Calibri" panose="020F0502020204030204" pitchFamily="34" charset="0"/>
              </a:rPr>
              <a:t> e placa lâmina. Desenvolveu </a:t>
            </a:r>
            <a:r>
              <a:rPr lang="pt-BR" sz="3200" dirty="0" err="1">
                <a:latin typeface="Calibri" panose="020F0502020204030204" pitchFamily="34" charset="0"/>
                <a:cs typeface="Calibri" panose="020F0502020204030204" pitchFamily="34" charset="0"/>
              </a:rPr>
              <a:t>pseudoartrose</a:t>
            </a:r>
            <a:r>
              <a:rPr lang="pt-BR" sz="3200" dirty="0">
                <a:latin typeface="Calibri" panose="020F0502020204030204" pitchFamily="34" charset="0"/>
                <a:cs typeface="Calibri" panose="020F0502020204030204" pitchFamily="34" charset="0"/>
              </a:rPr>
              <a:t> e rigidez articular, com ADM de 20°. Foi indicada a </a:t>
            </a:r>
            <a:r>
              <a:rPr lang="pt-BR" sz="3200" dirty="0" err="1">
                <a:latin typeface="Calibri" panose="020F0502020204030204" pitchFamily="34" charset="0"/>
                <a:cs typeface="Calibri" panose="020F0502020204030204" pitchFamily="34" charset="0"/>
              </a:rPr>
              <a:t>quadricepsplastia</a:t>
            </a:r>
            <a:r>
              <a:rPr lang="pt-BR" sz="3200" dirty="0">
                <a:latin typeface="Calibri" panose="020F0502020204030204" pitchFamily="34" charset="0"/>
                <a:cs typeface="Calibri" panose="020F0502020204030204" pitchFamily="34" charset="0"/>
              </a:rPr>
              <a:t> de </a:t>
            </a:r>
            <a:r>
              <a:rPr lang="pt-BR" sz="3200" dirty="0" err="1">
                <a:latin typeface="Calibri" panose="020F0502020204030204" pitchFamily="34" charset="0"/>
                <a:cs typeface="Calibri" panose="020F0502020204030204" pitchFamily="34" charset="0"/>
              </a:rPr>
              <a:t>Judet</a:t>
            </a:r>
            <a:r>
              <a:rPr lang="pt-BR" sz="3200" dirty="0">
                <a:latin typeface="Calibri" panose="020F0502020204030204" pitchFamily="34" charset="0"/>
                <a:cs typeface="Calibri" panose="020F0502020204030204" pitchFamily="34" charset="0"/>
              </a:rPr>
              <a:t>, com liberação dos planos </a:t>
            </a:r>
            <a:r>
              <a:rPr lang="pt-BR" sz="3200" dirty="0" err="1">
                <a:latin typeface="Calibri" panose="020F0502020204030204" pitchFamily="34" charset="0"/>
                <a:cs typeface="Calibri" panose="020F0502020204030204" pitchFamily="34" charset="0"/>
              </a:rPr>
              <a:t>mioaponeuróticos</a:t>
            </a:r>
            <a:r>
              <a:rPr lang="pt-BR" sz="3200" dirty="0">
                <a:latin typeface="Calibri" panose="020F0502020204030204" pitchFamily="34" charset="0"/>
                <a:cs typeface="Calibri" panose="020F0502020204030204" pitchFamily="34" charset="0"/>
              </a:rPr>
              <a:t> e alongamento controlado das estruturas do quadríceps.</a:t>
            </a: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371600" y="16229164"/>
            <a:ext cx="345415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Metodologia</a:t>
            </a: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371600" y="25085454"/>
            <a:ext cx="9448800" cy="2554545"/>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Obteve-se ADM de 90° no intraoperatório, com manutenção de 80° no seguimento ambulatorial, sem uso de CPM. O paciente permanece em reabilitação ativa, com melhora funcional evidente e ausência de complicações cirúrgicas.</a:t>
            </a: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363355" y="23348000"/>
            <a:ext cx="2970795" cy="830997"/>
          </a:xfrm>
          <a:prstGeom prst="rect">
            <a:avLst/>
          </a:prstGeom>
          <a:noFill/>
        </p:spPr>
        <p:txBody>
          <a:bodyPr wrap="square" rtlCol="0">
            <a:spAutoFit/>
          </a:bodyPr>
          <a:lstStyle/>
          <a:p>
            <a:r>
              <a:rPr lang="pt-BR" sz="48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346200" y="29912860"/>
            <a:ext cx="9220200" cy="2062103"/>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 técnica de </a:t>
            </a:r>
            <a:r>
              <a:rPr lang="pt-BR" sz="3200" dirty="0" err="1">
                <a:latin typeface="Calibri" panose="020F0502020204030204" pitchFamily="34" charset="0"/>
                <a:cs typeface="Calibri" panose="020F0502020204030204" pitchFamily="34" charset="0"/>
              </a:rPr>
              <a:t>quadricepsplastia</a:t>
            </a:r>
            <a:r>
              <a:rPr lang="pt-BR" sz="3200" dirty="0">
                <a:latin typeface="Calibri" panose="020F0502020204030204" pitchFamily="34" charset="0"/>
                <a:cs typeface="Calibri" panose="020F0502020204030204" pitchFamily="34" charset="0"/>
              </a:rPr>
              <a:t> de </a:t>
            </a:r>
            <a:r>
              <a:rPr lang="pt-BR" sz="3200" dirty="0" err="1">
                <a:latin typeface="Calibri" panose="020F0502020204030204" pitchFamily="34" charset="0"/>
                <a:cs typeface="Calibri" panose="020F0502020204030204" pitchFamily="34" charset="0"/>
              </a:rPr>
              <a:t>Judet</a:t>
            </a:r>
            <a:r>
              <a:rPr lang="pt-BR" sz="3200" dirty="0">
                <a:latin typeface="Calibri" panose="020F0502020204030204" pitchFamily="34" charset="0"/>
                <a:cs typeface="Calibri" panose="020F0502020204030204" pitchFamily="34" charset="0"/>
              </a:rPr>
              <a:t> minimamente invasiva consiste na </a:t>
            </a:r>
            <a:r>
              <a:rPr lang="pt-BR" sz="3200" dirty="0" err="1">
                <a:latin typeface="Calibri" panose="020F0502020204030204" pitchFamily="34" charset="0"/>
                <a:cs typeface="Calibri" panose="020F0502020204030204" pitchFamily="34" charset="0"/>
              </a:rPr>
              <a:t>transsecção</a:t>
            </a:r>
            <a:r>
              <a:rPr lang="pt-BR" sz="3200" dirty="0">
                <a:latin typeface="Calibri" panose="020F0502020204030204" pitchFamily="34" charset="0"/>
                <a:cs typeface="Calibri" panose="020F0502020204030204" pitchFamily="34" charset="0"/>
              </a:rPr>
              <a:t> do vasto intermédio adjacente à inserção patelar, promovendo significativo ganho de movimento. </a:t>
            </a: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346200" y="28415893"/>
            <a:ext cx="2682145"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6425070" y="19856223"/>
            <a:ext cx="9423400" cy="861774"/>
          </a:xfrm>
          <a:prstGeom prst="rect">
            <a:avLst/>
          </a:prstGeom>
          <a:noFill/>
        </p:spPr>
        <p:txBody>
          <a:bodyPr wrap="square" rtlCol="0">
            <a:spAutoFit/>
          </a:bodyPr>
          <a:lstStyle/>
          <a:p>
            <a:pPr algn="just"/>
            <a:r>
              <a:rPr lang="pt-BR" dirty="0">
                <a:latin typeface="Calibri" panose="020F0502020204030204" pitchFamily="34" charset="0"/>
                <a:cs typeface="Calibri" panose="020F0502020204030204" pitchFamily="34" charset="0"/>
              </a:rPr>
              <a:t>Imagem 01: Intraoperatório (arquivo pessoal).</a:t>
            </a: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363355" y="32917126"/>
            <a:ext cx="2789546"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5381288" y="31745467"/>
            <a:ext cx="11720512" cy="7478970"/>
          </a:xfrm>
          <a:prstGeom prst="rect">
            <a:avLst/>
          </a:prstGeom>
          <a:noFill/>
        </p:spPr>
        <p:txBody>
          <a:bodyPr wrap="square" rtlCol="0">
            <a:spAutoFit/>
          </a:bodyPr>
          <a:lstStyle/>
          <a:p>
            <a:pPr algn="just"/>
            <a:r>
              <a:rPr lang="pt-BR" sz="2400" dirty="0">
                <a:latin typeface="Calibri" panose="020F0502020204030204" pitchFamily="34" charset="0"/>
                <a:cs typeface="Calibri" panose="020F0502020204030204" pitchFamily="34" charset="0"/>
              </a:rPr>
              <a:t>1-) Dos Santos Cerqueira F, T Araújo Motta GA, Rocha de Faria JL, Perez da Motta D, Dos Santos Cerqueira F, </a:t>
            </a:r>
            <a:r>
              <a:rPr lang="pt-BR" sz="2400" dirty="0" err="1">
                <a:latin typeface="Calibri" panose="020F0502020204030204" pitchFamily="34" charset="0"/>
                <a:cs typeface="Calibri" panose="020F0502020204030204" pitchFamily="34" charset="0"/>
              </a:rPr>
              <a:t>Adolphson</a:t>
            </a:r>
            <a:r>
              <a:rPr lang="pt-BR" sz="2400" dirty="0">
                <a:latin typeface="Calibri" panose="020F0502020204030204" pitchFamily="34" charset="0"/>
                <a:cs typeface="Calibri" panose="020F0502020204030204" pitchFamily="34" charset="0"/>
              </a:rPr>
              <a:t> F. </a:t>
            </a:r>
            <a:r>
              <a:rPr lang="pt-BR" sz="2400" dirty="0" err="1">
                <a:latin typeface="Calibri" panose="020F0502020204030204" pitchFamily="34" charset="0"/>
                <a:cs typeface="Calibri" panose="020F0502020204030204" pitchFamily="34" charset="0"/>
              </a:rPr>
              <a:t>Minimally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Invasive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Quadricepsplasty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Arthrosc</a:t>
            </a:r>
            <a:r>
              <a:rPr lang="pt-BR" sz="2400" dirty="0">
                <a:latin typeface="Calibri" panose="020F0502020204030204" pitchFamily="34" charset="0"/>
                <a:cs typeface="Calibri" panose="020F0502020204030204" pitchFamily="34" charset="0"/>
              </a:rPr>
              <a:t> Tech. 2019 </a:t>
            </a:r>
            <a:r>
              <a:rPr lang="pt-BR" sz="2400" dirty="0" err="1">
                <a:latin typeface="Calibri" panose="020F0502020204030204" pitchFamily="34" charset="0"/>
                <a:cs typeface="Calibri" panose="020F0502020204030204" pitchFamily="34" charset="0"/>
              </a:rPr>
              <a:t>Feb</a:t>
            </a:r>
            <a:r>
              <a:rPr lang="pt-BR" sz="2400" dirty="0">
                <a:latin typeface="Calibri" panose="020F0502020204030204" pitchFamily="34" charset="0"/>
                <a:cs typeface="Calibri" panose="020F0502020204030204" pitchFamily="34" charset="0"/>
              </a:rPr>
              <a:t> 25;8(3):e343-e347. </a:t>
            </a:r>
            <a:r>
              <a:rPr lang="pt-BR" sz="2400" dirty="0" err="1">
                <a:latin typeface="Calibri" panose="020F0502020204030204" pitchFamily="34" charset="0"/>
                <a:cs typeface="Calibri" panose="020F0502020204030204" pitchFamily="34" charset="0"/>
              </a:rPr>
              <a:t>doi</a:t>
            </a:r>
            <a:r>
              <a:rPr lang="pt-BR" sz="2400" dirty="0">
                <a:latin typeface="Calibri" panose="020F0502020204030204" pitchFamily="34" charset="0"/>
                <a:cs typeface="Calibri" panose="020F0502020204030204" pitchFamily="34" charset="0"/>
              </a:rPr>
              <a:t>: 10.1016/j.eats.2018.11.005. PMID: 31019888; PMCID: PMC6472174.</a:t>
            </a:r>
          </a:p>
          <a:p>
            <a:pPr algn="just"/>
            <a:r>
              <a:rPr lang="pt-BR" sz="2400" dirty="0">
                <a:latin typeface="Calibri" panose="020F0502020204030204" pitchFamily="34" charset="0"/>
                <a:cs typeface="Calibri" panose="020F0502020204030204" pitchFamily="34" charset="0"/>
              </a:rPr>
              <a:t>2-) </a:t>
            </a:r>
            <a:r>
              <a:rPr lang="pt-BR" sz="2400" dirty="0" err="1">
                <a:latin typeface="Calibri" panose="020F0502020204030204" pitchFamily="34" charset="0"/>
                <a:cs typeface="Calibri" panose="020F0502020204030204" pitchFamily="34" charset="0"/>
              </a:rPr>
              <a:t>Gutowski</a:t>
            </a:r>
            <a:r>
              <a:rPr lang="pt-BR" sz="2400" dirty="0">
                <a:latin typeface="Calibri" panose="020F0502020204030204" pitchFamily="34" charset="0"/>
                <a:cs typeface="Calibri" panose="020F0502020204030204" pitchFamily="34" charset="0"/>
              </a:rPr>
              <a:t> CT, </a:t>
            </a:r>
            <a:r>
              <a:rPr lang="pt-BR" sz="2400" dirty="0" err="1">
                <a:latin typeface="Calibri" panose="020F0502020204030204" pitchFamily="34" charset="0"/>
                <a:cs typeface="Calibri" panose="020F0502020204030204" pitchFamily="34" charset="0"/>
              </a:rPr>
              <a:t>Hedden</a:t>
            </a:r>
            <a:r>
              <a:rPr lang="pt-BR" sz="2400" dirty="0">
                <a:latin typeface="Calibri" panose="020F0502020204030204" pitchFamily="34" charset="0"/>
                <a:cs typeface="Calibri" panose="020F0502020204030204" pitchFamily="34" charset="0"/>
              </a:rPr>
              <a:t> K, </a:t>
            </a:r>
            <a:r>
              <a:rPr lang="pt-BR" sz="2400" dirty="0" err="1">
                <a:latin typeface="Calibri" panose="020F0502020204030204" pitchFamily="34" charset="0"/>
                <a:cs typeface="Calibri" panose="020F0502020204030204" pitchFamily="34" charset="0"/>
              </a:rPr>
              <a:t>Johnsen</a:t>
            </a:r>
            <a:r>
              <a:rPr lang="pt-BR" sz="2400" dirty="0">
                <a:latin typeface="Calibri" panose="020F0502020204030204" pitchFamily="34" charset="0"/>
                <a:cs typeface="Calibri" panose="020F0502020204030204" pitchFamily="34" charset="0"/>
              </a:rPr>
              <a:t> P, </a:t>
            </a:r>
            <a:r>
              <a:rPr lang="pt-BR" sz="2400" dirty="0" err="1">
                <a:latin typeface="Calibri" panose="020F0502020204030204" pitchFamily="34" charset="0"/>
                <a:cs typeface="Calibri" panose="020F0502020204030204" pitchFamily="34" charset="0"/>
              </a:rPr>
              <a:t>Dibato</a:t>
            </a:r>
            <a:r>
              <a:rPr lang="pt-BR" sz="2400" dirty="0">
                <a:latin typeface="Calibri" panose="020F0502020204030204" pitchFamily="34" charset="0"/>
                <a:cs typeface="Calibri" panose="020F0502020204030204" pitchFamily="34" charset="0"/>
              </a:rPr>
              <a:t> JE, Rivera-Pintado C, Graf K. Thompson Versus </a:t>
            </a:r>
            <a:r>
              <a:rPr lang="pt-BR" sz="2400" dirty="0" err="1">
                <a:latin typeface="Calibri" panose="020F0502020204030204" pitchFamily="34" charset="0"/>
                <a:cs typeface="Calibri" panose="020F0502020204030204" pitchFamily="34" charset="0"/>
              </a:rPr>
              <a:t>Judet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Techniques</a:t>
            </a:r>
            <a:r>
              <a:rPr lang="pt-BR" sz="2400" dirty="0">
                <a:latin typeface="Calibri" panose="020F0502020204030204" pitchFamily="34" charset="0"/>
                <a:cs typeface="Calibri" panose="020F0502020204030204" pitchFamily="34" charset="0"/>
              </a:rPr>
              <a:t> for </a:t>
            </a:r>
            <a:r>
              <a:rPr lang="pt-BR" sz="2400" dirty="0" err="1">
                <a:latin typeface="Calibri" panose="020F0502020204030204" pitchFamily="34" charset="0"/>
                <a:cs typeface="Calibri" panose="020F0502020204030204" pitchFamily="34" charset="0"/>
              </a:rPr>
              <a:t>Quadricepsplasty</a:t>
            </a:r>
            <a:r>
              <a:rPr lang="pt-BR" sz="2400" dirty="0">
                <a:latin typeface="Calibri" panose="020F0502020204030204" pitchFamily="34" charset="0"/>
                <a:cs typeface="Calibri" panose="020F0502020204030204" pitchFamily="34" charset="0"/>
              </a:rPr>
              <a:t>: A </a:t>
            </a:r>
            <a:r>
              <a:rPr lang="pt-BR" sz="2400" dirty="0" err="1">
                <a:latin typeface="Calibri" panose="020F0502020204030204" pitchFamily="34" charset="0"/>
                <a:cs typeface="Calibri" panose="020F0502020204030204" pitchFamily="34" charset="0"/>
              </a:rPr>
              <a:t>Systematic</a:t>
            </a:r>
            <a:r>
              <a:rPr lang="pt-BR" sz="2400" dirty="0">
                <a:latin typeface="Calibri" panose="020F0502020204030204" pitchFamily="34" charset="0"/>
                <a:cs typeface="Calibri" panose="020F0502020204030204" pitchFamily="34" charset="0"/>
              </a:rPr>
              <a:t> Review </a:t>
            </a:r>
            <a:r>
              <a:rPr lang="pt-BR" sz="2400" dirty="0" err="1">
                <a:latin typeface="Calibri" panose="020F0502020204030204" pitchFamily="34" charset="0"/>
                <a:cs typeface="Calibri" panose="020F0502020204030204" pitchFamily="34" charset="0"/>
              </a:rPr>
              <a:t>and</a:t>
            </a:r>
            <a:r>
              <a:rPr lang="pt-BR" sz="2400" dirty="0">
                <a:latin typeface="Calibri" panose="020F0502020204030204" pitchFamily="34" charset="0"/>
                <a:cs typeface="Calibri" panose="020F0502020204030204" pitchFamily="34" charset="0"/>
              </a:rPr>
              <a:t> Meta-</a:t>
            </a:r>
            <a:r>
              <a:rPr lang="pt-BR" sz="2400" dirty="0" err="1">
                <a:latin typeface="Calibri" panose="020F0502020204030204" pitchFamily="34" charset="0"/>
                <a:cs typeface="Calibri" panose="020F0502020204030204" pitchFamily="34" charset="0"/>
              </a:rPr>
              <a:t>analysis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Outcomes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and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Complications</a:t>
            </a:r>
            <a:r>
              <a:rPr lang="pt-BR" sz="2400" dirty="0">
                <a:latin typeface="Calibri" panose="020F0502020204030204" pitchFamily="34" charset="0"/>
                <a:cs typeface="Calibri" panose="020F0502020204030204" pitchFamily="34" charset="0"/>
              </a:rPr>
              <a:t>. JB JS Open Access. 2024 Jul 30;9(3):e24.00040. </a:t>
            </a:r>
            <a:r>
              <a:rPr lang="pt-BR" sz="2400" dirty="0" err="1">
                <a:latin typeface="Calibri" panose="020F0502020204030204" pitchFamily="34" charset="0"/>
                <a:cs typeface="Calibri" panose="020F0502020204030204" pitchFamily="34" charset="0"/>
              </a:rPr>
              <a:t>doi</a:t>
            </a:r>
            <a:r>
              <a:rPr lang="pt-BR" sz="2400" dirty="0">
                <a:latin typeface="Calibri" panose="020F0502020204030204" pitchFamily="34" charset="0"/>
                <a:cs typeface="Calibri" panose="020F0502020204030204" pitchFamily="34" charset="0"/>
              </a:rPr>
              <a:t>: 10.2106/JBJS.OA.24.00040. PMID: 39081670; PMCID: PMC11286254.</a:t>
            </a:r>
          </a:p>
          <a:p>
            <a:pPr algn="just"/>
            <a:r>
              <a:rPr lang="pt-BR" sz="2400" dirty="0">
                <a:latin typeface="Calibri" panose="020F0502020204030204" pitchFamily="34" charset="0"/>
                <a:cs typeface="Calibri" panose="020F0502020204030204" pitchFamily="34" charset="0"/>
              </a:rPr>
              <a:t>3-) </a:t>
            </a:r>
            <a:r>
              <a:rPr lang="pt-BR" sz="2400" dirty="0" err="1">
                <a:latin typeface="Calibri" panose="020F0502020204030204" pitchFamily="34" charset="0"/>
                <a:cs typeface="Calibri" panose="020F0502020204030204" pitchFamily="34" charset="0"/>
              </a:rPr>
              <a:t>Luo</a:t>
            </a:r>
            <a:r>
              <a:rPr lang="pt-BR" sz="2400" dirty="0">
                <a:latin typeface="Calibri" panose="020F0502020204030204" pitchFamily="34" charset="0"/>
                <a:cs typeface="Calibri" panose="020F0502020204030204" pitchFamily="34" charset="0"/>
              </a:rPr>
              <a:t> Y, Li H, </a:t>
            </a:r>
            <a:r>
              <a:rPr lang="pt-BR" sz="2400" dirty="0" err="1">
                <a:latin typeface="Calibri" panose="020F0502020204030204" pitchFamily="34" charset="0"/>
                <a:cs typeface="Calibri" panose="020F0502020204030204" pitchFamily="34" charset="0"/>
              </a:rPr>
              <a:t>Mei</a:t>
            </a:r>
            <a:r>
              <a:rPr lang="pt-BR" sz="2400" dirty="0">
                <a:latin typeface="Calibri" panose="020F0502020204030204" pitchFamily="34" charset="0"/>
                <a:cs typeface="Calibri" panose="020F0502020204030204" pitchFamily="34" charset="0"/>
              </a:rPr>
              <a:t> L, Mao X. </a:t>
            </a:r>
            <a:r>
              <a:rPr lang="pt-BR" sz="2400" dirty="0" err="1">
                <a:latin typeface="Calibri" panose="020F0502020204030204" pitchFamily="34" charset="0"/>
                <a:cs typeface="Calibri" panose="020F0502020204030204" pitchFamily="34" charset="0"/>
              </a:rPr>
              <a:t>Effects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Judet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Quadricepsplasty</a:t>
            </a:r>
            <a:r>
              <a:rPr lang="pt-BR" sz="2400" dirty="0">
                <a:latin typeface="Calibri" panose="020F0502020204030204" pitchFamily="34" charset="0"/>
                <a:cs typeface="Calibri" panose="020F0502020204030204" pitchFamily="34" charset="0"/>
              </a:rPr>
              <a:t> in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Treatment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Post-</a:t>
            </a:r>
            <a:r>
              <a:rPr lang="pt-BR" sz="2400" dirty="0" err="1">
                <a:latin typeface="Calibri" panose="020F0502020204030204" pitchFamily="34" charset="0"/>
                <a:cs typeface="Calibri" panose="020F0502020204030204" pitchFamily="34" charset="0"/>
              </a:rPr>
              <a:t>traumatic</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Extension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Contracture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Knee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Orthop</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Surg</a:t>
            </a:r>
            <a:r>
              <a:rPr lang="pt-BR" sz="2400" dirty="0">
                <a:latin typeface="Calibri" panose="020F0502020204030204" pitchFamily="34" charset="0"/>
                <a:cs typeface="Calibri" panose="020F0502020204030204" pitchFamily="34" charset="0"/>
              </a:rPr>
              <a:t>. 2021 Jun;13(4):1284-1289. </a:t>
            </a:r>
            <a:r>
              <a:rPr lang="pt-BR" sz="2400" dirty="0" err="1">
                <a:latin typeface="Calibri" panose="020F0502020204030204" pitchFamily="34" charset="0"/>
                <a:cs typeface="Calibri" panose="020F0502020204030204" pitchFamily="34" charset="0"/>
              </a:rPr>
              <a:t>doi</a:t>
            </a:r>
            <a:r>
              <a:rPr lang="pt-BR" sz="2400" dirty="0">
                <a:latin typeface="Calibri" panose="020F0502020204030204" pitchFamily="34" charset="0"/>
                <a:cs typeface="Calibri" panose="020F0502020204030204" pitchFamily="34" charset="0"/>
              </a:rPr>
              <a:t>: 10.1111/os.12950. </a:t>
            </a:r>
            <a:r>
              <a:rPr lang="pt-BR" sz="2400" dirty="0" err="1">
                <a:latin typeface="Calibri" panose="020F0502020204030204" pitchFamily="34" charset="0"/>
                <a:cs typeface="Calibri" panose="020F0502020204030204" pitchFamily="34" charset="0"/>
              </a:rPr>
              <a:t>Epub</a:t>
            </a:r>
            <a:r>
              <a:rPr lang="pt-BR" sz="2400" dirty="0">
                <a:latin typeface="Calibri" panose="020F0502020204030204" pitchFamily="34" charset="0"/>
                <a:cs typeface="Calibri" panose="020F0502020204030204" pitchFamily="34" charset="0"/>
              </a:rPr>
              <a:t> 2021 May 6. PMID: 33955701; PMCID: PMC8274180.</a:t>
            </a:r>
          </a:p>
          <a:p>
            <a:pPr algn="just"/>
            <a:r>
              <a:rPr lang="pt-BR" sz="2400" dirty="0">
                <a:latin typeface="Calibri" panose="020F0502020204030204" pitchFamily="34" charset="0"/>
                <a:cs typeface="Calibri" panose="020F0502020204030204" pitchFamily="34" charset="0"/>
              </a:rPr>
              <a:t>4-) </a:t>
            </a:r>
            <a:r>
              <a:rPr lang="pt-BR" sz="2400" dirty="0" err="1">
                <a:latin typeface="Calibri" panose="020F0502020204030204" pitchFamily="34" charset="0"/>
                <a:cs typeface="Calibri" panose="020F0502020204030204" pitchFamily="34" charset="0"/>
              </a:rPr>
              <a:t>Mittal</a:t>
            </a:r>
            <a:r>
              <a:rPr lang="pt-BR" sz="2400" dirty="0">
                <a:latin typeface="Calibri" panose="020F0502020204030204" pitchFamily="34" charset="0"/>
                <a:cs typeface="Calibri" panose="020F0502020204030204" pitchFamily="34" charset="0"/>
              </a:rPr>
              <a:t> R, </a:t>
            </a:r>
            <a:r>
              <a:rPr lang="pt-BR" sz="2400" dirty="0" err="1">
                <a:latin typeface="Calibri" panose="020F0502020204030204" pitchFamily="34" charset="0"/>
                <a:cs typeface="Calibri" panose="020F0502020204030204" pitchFamily="34" charset="0"/>
              </a:rPr>
              <a:t>Digge</a:t>
            </a:r>
            <a:r>
              <a:rPr lang="pt-BR" sz="2400" dirty="0">
                <a:latin typeface="Calibri" panose="020F0502020204030204" pitchFamily="34" charset="0"/>
                <a:cs typeface="Calibri" panose="020F0502020204030204" pitchFamily="34" charset="0"/>
              </a:rPr>
              <a:t> V, Jain S. </a:t>
            </a:r>
            <a:r>
              <a:rPr lang="pt-BR" sz="2400" dirty="0" err="1">
                <a:latin typeface="Calibri" panose="020F0502020204030204" pitchFamily="34" charset="0"/>
                <a:cs typeface="Calibri" panose="020F0502020204030204" pitchFamily="34" charset="0"/>
              </a:rPr>
              <a:t>Judet's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Quadricepsplasty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Technique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Offers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Excellent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Functional</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Outcome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Without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Extension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Lag</a:t>
            </a:r>
            <a:r>
              <a:rPr lang="pt-BR" sz="2400" dirty="0">
                <a:latin typeface="Calibri" panose="020F0502020204030204" pitchFamily="34" charset="0"/>
                <a:cs typeface="Calibri" panose="020F0502020204030204" pitchFamily="34" charset="0"/>
              </a:rPr>
              <a:t> for </a:t>
            </a:r>
            <a:r>
              <a:rPr lang="pt-BR" sz="2400" dirty="0" err="1">
                <a:latin typeface="Calibri" panose="020F0502020204030204" pitchFamily="34" charset="0"/>
                <a:cs typeface="Calibri" panose="020F0502020204030204" pitchFamily="34" charset="0"/>
              </a:rPr>
              <a:t>Extension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Contracture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Knee</a:t>
            </a:r>
            <a:r>
              <a:rPr lang="pt-BR" sz="2400" dirty="0">
                <a:latin typeface="Calibri" panose="020F0502020204030204" pitchFamily="34" charset="0"/>
                <a:cs typeface="Calibri" panose="020F0502020204030204" pitchFamily="34" charset="0"/>
              </a:rPr>
              <a:t>: A </a:t>
            </a:r>
            <a:r>
              <a:rPr lang="pt-BR" sz="2400" dirty="0" err="1">
                <a:latin typeface="Calibri" panose="020F0502020204030204" pitchFamily="34" charset="0"/>
                <a:cs typeface="Calibri" panose="020F0502020204030204" pitchFamily="34" charset="0"/>
              </a:rPr>
              <a:t>Retrospective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Cohort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33 </a:t>
            </a:r>
            <a:r>
              <a:rPr lang="pt-BR" sz="2400" dirty="0" err="1">
                <a:latin typeface="Calibri" panose="020F0502020204030204" pitchFamily="34" charset="0"/>
                <a:cs typeface="Calibri" panose="020F0502020204030204" pitchFamily="34" charset="0"/>
              </a:rPr>
              <a:t>Patients</a:t>
            </a:r>
            <a:r>
              <a:rPr lang="pt-BR" sz="2400" dirty="0">
                <a:latin typeface="Calibri" panose="020F0502020204030204" pitchFamily="34" charset="0"/>
                <a:cs typeface="Calibri" panose="020F0502020204030204" pitchFamily="34" charset="0"/>
              </a:rPr>
              <a:t>. Indian J </a:t>
            </a:r>
            <a:r>
              <a:rPr lang="pt-BR" sz="2400" dirty="0" err="1">
                <a:latin typeface="Calibri" panose="020F0502020204030204" pitchFamily="34" charset="0"/>
                <a:cs typeface="Calibri" panose="020F0502020204030204" pitchFamily="34" charset="0"/>
              </a:rPr>
              <a:t>Orthop</a:t>
            </a:r>
            <a:r>
              <a:rPr lang="pt-BR" sz="2400" dirty="0">
                <a:latin typeface="Calibri" panose="020F0502020204030204" pitchFamily="34" charset="0"/>
                <a:cs typeface="Calibri" panose="020F0502020204030204" pitchFamily="34" charset="0"/>
              </a:rPr>
              <a:t>. 2022 </a:t>
            </a:r>
            <a:r>
              <a:rPr lang="pt-BR" sz="2400" dirty="0" err="1">
                <a:latin typeface="Calibri" panose="020F0502020204030204" pitchFamily="34" charset="0"/>
                <a:cs typeface="Calibri" panose="020F0502020204030204" pitchFamily="34" charset="0"/>
              </a:rPr>
              <a:t>Aug</a:t>
            </a:r>
            <a:r>
              <a:rPr lang="pt-BR" sz="2400" dirty="0">
                <a:latin typeface="Calibri" panose="020F0502020204030204" pitchFamily="34" charset="0"/>
                <a:cs typeface="Calibri" panose="020F0502020204030204" pitchFamily="34" charset="0"/>
              </a:rPr>
              <a:t> 3;56(11):1913-1917. </a:t>
            </a:r>
            <a:r>
              <a:rPr lang="pt-BR" sz="2400" dirty="0" err="1">
                <a:latin typeface="Calibri" panose="020F0502020204030204" pitchFamily="34" charset="0"/>
                <a:cs typeface="Calibri" panose="020F0502020204030204" pitchFamily="34" charset="0"/>
              </a:rPr>
              <a:t>doi</a:t>
            </a:r>
            <a:r>
              <a:rPr lang="pt-BR" sz="2400" dirty="0">
                <a:latin typeface="Calibri" panose="020F0502020204030204" pitchFamily="34" charset="0"/>
                <a:cs typeface="Calibri" panose="020F0502020204030204" pitchFamily="34" charset="0"/>
              </a:rPr>
              <a:t>: 10.1007/s43465-022-00696-3. PMID: 36310553; PMCID: PMC9561440.</a:t>
            </a:r>
          </a:p>
          <a:p>
            <a:pPr algn="just"/>
            <a:r>
              <a:rPr lang="pt-BR" sz="2400" dirty="0">
                <a:latin typeface="Calibri" panose="020F0502020204030204" pitchFamily="34" charset="0"/>
                <a:cs typeface="Calibri" panose="020F0502020204030204" pitchFamily="34" charset="0"/>
              </a:rPr>
              <a:t>5-) Rinaldi VG, </a:t>
            </a:r>
            <a:r>
              <a:rPr lang="pt-BR" sz="2400" dirty="0" err="1">
                <a:latin typeface="Calibri" panose="020F0502020204030204" pitchFamily="34" charset="0"/>
                <a:cs typeface="Calibri" panose="020F0502020204030204" pitchFamily="34" charset="0"/>
              </a:rPr>
              <a:t>Sassoli</a:t>
            </a:r>
            <a:r>
              <a:rPr lang="pt-BR" sz="2400" dirty="0">
                <a:latin typeface="Calibri" panose="020F0502020204030204" pitchFamily="34" charset="0"/>
                <a:cs typeface="Calibri" panose="020F0502020204030204" pitchFamily="34" charset="0"/>
              </a:rPr>
              <a:t> I, </a:t>
            </a:r>
            <a:r>
              <a:rPr lang="pt-BR" sz="2400" dirty="0" err="1">
                <a:latin typeface="Calibri" panose="020F0502020204030204" pitchFamily="34" charset="0"/>
                <a:cs typeface="Calibri" panose="020F0502020204030204" pitchFamily="34" charset="0"/>
              </a:rPr>
              <a:t>Fogacci</a:t>
            </a:r>
            <a:r>
              <a:rPr lang="pt-BR" sz="2400" dirty="0">
                <a:latin typeface="Calibri" panose="020F0502020204030204" pitchFamily="34" charset="0"/>
                <a:cs typeface="Calibri" panose="020F0502020204030204" pitchFamily="34" charset="0"/>
              </a:rPr>
              <a:t> A, </a:t>
            </a:r>
            <a:r>
              <a:rPr lang="pt-BR" sz="2400" dirty="0" err="1">
                <a:latin typeface="Calibri" panose="020F0502020204030204" pitchFamily="34" charset="0"/>
                <a:cs typeface="Calibri" panose="020F0502020204030204" pitchFamily="34" charset="0"/>
              </a:rPr>
              <a:t>Favero</a:t>
            </a:r>
            <a:r>
              <a:rPr lang="pt-BR" sz="2400" dirty="0">
                <a:latin typeface="Calibri" panose="020F0502020204030204" pitchFamily="34" charset="0"/>
                <a:cs typeface="Calibri" panose="020F0502020204030204" pitchFamily="34" charset="0"/>
              </a:rPr>
              <a:t> A, </a:t>
            </a:r>
            <a:r>
              <a:rPr lang="pt-BR" sz="2400" dirty="0" err="1">
                <a:latin typeface="Calibri" panose="020F0502020204030204" pitchFamily="34" charset="0"/>
                <a:cs typeface="Calibri" panose="020F0502020204030204" pitchFamily="34" charset="0"/>
              </a:rPr>
              <a:t>Lullini</a:t>
            </a:r>
            <a:r>
              <a:rPr lang="pt-BR" sz="2400" dirty="0">
                <a:latin typeface="Calibri" panose="020F0502020204030204" pitchFamily="34" charset="0"/>
                <a:cs typeface="Calibri" panose="020F0502020204030204" pitchFamily="34" charset="0"/>
              </a:rPr>
              <a:t> G, Mosca M, Morri M, </a:t>
            </a:r>
            <a:r>
              <a:rPr lang="pt-BR" sz="2400" dirty="0" err="1">
                <a:latin typeface="Calibri" panose="020F0502020204030204" pitchFamily="34" charset="0"/>
                <a:cs typeface="Calibri" panose="020F0502020204030204" pitchFamily="34" charset="0"/>
              </a:rPr>
              <a:t>Zaffagnini</a:t>
            </a:r>
            <a:r>
              <a:rPr lang="pt-BR" sz="2400" dirty="0">
                <a:latin typeface="Calibri" panose="020F0502020204030204" pitchFamily="34" charset="0"/>
                <a:cs typeface="Calibri" panose="020F0502020204030204" pitchFamily="34" charset="0"/>
              </a:rPr>
              <a:t> S, </a:t>
            </a:r>
            <a:r>
              <a:rPr lang="pt-BR" sz="2400" dirty="0" err="1">
                <a:latin typeface="Calibri" panose="020F0502020204030204" pitchFamily="34" charset="0"/>
                <a:cs typeface="Calibri" panose="020F0502020204030204" pitchFamily="34" charset="0"/>
              </a:rPr>
              <a:t>Marcheggiani</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Muccioli</a:t>
            </a:r>
            <a:r>
              <a:rPr lang="pt-BR" sz="2400" dirty="0">
                <a:latin typeface="Calibri" panose="020F0502020204030204" pitchFamily="34" charset="0"/>
                <a:cs typeface="Calibri" panose="020F0502020204030204" pitchFamily="34" charset="0"/>
              </a:rPr>
              <a:t> GM. </a:t>
            </a:r>
            <a:r>
              <a:rPr lang="pt-BR" sz="2400" dirty="0" err="1">
                <a:latin typeface="Calibri" panose="020F0502020204030204" pitchFamily="34" charset="0"/>
                <a:cs typeface="Calibri" panose="020F0502020204030204" pitchFamily="34" charset="0"/>
              </a:rPr>
              <a:t>Old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but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gold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Is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Judet</a:t>
            </a:r>
            <a:r>
              <a:rPr lang="pt-BR" sz="2400" dirty="0">
                <a:latin typeface="Calibri" panose="020F0502020204030204" pitchFamily="34" charset="0"/>
                <a:cs typeface="Calibri" panose="020F0502020204030204" pitchFamily="34" charset="0"/>
              </a:rPr>
              <a:t> procedure still a </a:t>
            </a:r>
            <a:r>
              <a:rPr lang="pt-BR" sz="2400" dirty="0" err="1">
                <a:latin typeface="Calibri" panose="020F0502020204030204" pitchFamily="34" charset="0"/>
                <a:cs typeface="Calibri" panose="020F0502020204030204" pitchFamily="34" charset="0"/>
              </a:rPr>
              <a:t>viable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option</a:t>
            </a:r>
            <a:r>
              <a:rPr lang="pt-BR" sz="2400" dirty="0">
                <a:latin typeface="Calibri" panose="020F0502020204030204" pitchFamily="34" charset="0"/>
                <a:cs typeface="Calibri" panose="020F0502020204030204" pitchFamily="34" charset="0"/>
              </a:rPr>
              <a:t> for </a:t>
            </a:r>
            <a:r>
              <a:rPr lang="pt-BR" sz="2400" dirty="0" err="1">
                <a:latin typeface="Calibri" panose="020F0502020204030204" pitchFamily="34" charset="0"/>
                <a:cs typeface="Calibri" panose="020F0502020204030204" pitchFamily="34" charset="0"/>
              </a:rPr>
              <a:t>posttraumatic</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knee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stiffness</a:t>
            </a:r>
            <a:r>
              <a:rPr lang="pt-BR" sz="2400" dirty="0">
                <a:latin typeface="Calibri" panose="020F0502020204030204" pitchFamily="34" charset="0"/>
                <a:cs typeface="Calibri" panose="020F0502020204030204" pitchFamily="34" charset="0"/>
              </a:rPr>
              <a:t> in 2024? A </a:t>
            </a:r>
            <a:r>
              <a:rPr lang="pt-BR" sz="2400" dirty="0" err="1">
                <a:latin typeface="Calibri" panose="020F0502020204030204" pitchFamily="34" charset="0"/>
                <a:cs typeface="Calibri" panose="020F0502020204030204" pitchFamily="34" charset="0"/>
              </a:rPr>
              <a:t>comprehensive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systematic</a:t>
            </a:r>
            <a:r>
              <a:rPr lang="pt-BR" sz="2400" dirty="0">
                <a:latin typeface="Calibri" panose="020F0502020204030204" pitchFamily="34" charset="0"/>
                <a:cs typeface="Calibri" panose="020F0502020204030204" pitchFamily="34" charset="0"/>
              </a:rPr>
              <a:t> review </a:t>
            </a:r>
            <a:r>
              <a:rPr lang="pt-BR" sz="2400" dirty="0" err="1">
                <a:latin typeface="Calibri" panose="020F0502020204030204" pitchFamily="34" charset="0"/>
                <a:cs typeface="Calibri" panose="020F0502020204030204" pitchFamily="34" charset="0"/>
              </a:rPr>
              <a:t>and</a:t>
            </a:r>
            <a:r>
              <a:rPr lang="pt-BR" sz="2400" dirty="0">
                <a:latin typeface="Calibri" panose="020F0502020204030204" pitchFamily="34" charset="0"/>
                <a:cs typeface="Calibri" panose="020F0502020204030204" pitchFamily="34" charset="0"/>
              </a:rPr>
              <a:t> meta-</a:t>
            </a:r>
            <a:r>
              <a:rPr lang="pt-BR" sz="2400" dirty="0" err="1">
                <a:latin typeface="Calibri" panose="020F0502020204030204" pitchFamily="34" charset="0"/>
                <a:cs typeface="Calibri" panose="020F0502020204030204" pitchFamily="34" charset="0"/>
              </a:rPr>
              <a:t>analysis</a:t>
            </a:r>
            <a:r>
              <a:rPr lang="pt-BR" sz="2400" dirty="0">
                <a:latin typeface="Calibri" panose="020F0502020204030204" pitchFamily="34" charset="0"/>
                <a:cs typeface="Calibri" panose="020F0502020204030204" pitchFamily="34" charset="0"/>
              </a:rPr>
              <a:t>. J </a:t>
            </a:r>
            <a:r>
              <a:rPr lang="pt-BR" sz="2400" dirty="0" err="1">
                <a:latin typeface="Calibri" panose="020F0502020204030204" pitchFamily="34" charset="0"/>
                <a:cs typeface="Calibri" panose="020F0502020204030204" pitchFamily="34" charset="0"/>
              </a:rPr>
              <a:t>Exp</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Orthop</a:t>
            </a:r>
            <a:r>
              <a:rPr lang="pt-BR" sz="2400" dirty="0">
                <a:latin typeface="Calibri" panose="020F0502020204030204" pitchFamily="34" charset="0"/>
                <a:cs typeface="Calibri" panose="020F0502020204030204" pitchFamily="34" charset="0"/>
              </a:rPr>
              <a:t>. 2024 </a:t>
            </a:r>
            <a:r>
              <a:rPr lang="pt-BR" sz="2400" dirty="0" err="1">
                <a:latin typeface="Calibri" panose="020F0502020204030204" pitchFamily="34" charset="0"/>
                <a:cs typeface="Calibri" panose="020F0502020204030204" pitchFamily="34" charset="0"/>
              </a:rPr>
              <a:t>Nov</a:t>
            </a:r>
            <a:r>
              <a:rPr lang="pt-BR" sz="2400" dirty="0">
                <a:latin typeface="Calibri" panose="020F0502020204030204" pitchFamily="34" charset="0"/>
                <a:cs typeface="Calibri" panose="020F0502020204030204" pitchFamily="34" charset="0"/>
              </a:rPr>
              <a:t> 7;11(4):e70079. </a:t>
            </a:r>
            <a:r>
              <a:rPr lang="pt-BR" sz="2400" dirty="0" err="1">
                <a:latin typeface="Calibri" panose="020F0502020204030204" pitchFamily="34" charset="0"/>
                <a:cs typeface="Calibri" panose="020F0502020204030204" pitchFamily="34" charset="0"/>
              </a:rPr>
              <a:t>doi</a:t>
            </a:r>
            <a:r>
              <a:rPr lang="pt-BR" sz="2400" dirty="0">
                <a:latin typeface="Calibri" panose="020F0502020204030204" pitchFamily="34" charset="0"/>
                <a:cs typeface="Calibri" panose="020F0502020204030204" pitchFamily="34" charset="0"/>
              </a:rPr>
              <a:t>: 10.1002/jeo2.70079. PMID: 39512905; PMCID: PMC11540935.</a:t>
            </a: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5381288" y="30598114"/>
            <a:ext cx="6817444"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Referências Bibliográficas </a:t>
            </a:r>
          </a:p>
        </p:txBody>
      </p:sp>
      <p:sp>
        <p:nvSpPr>
          <p:cNvPr id="28" name="CaixaDeTexto 27">
            <a:extLst>
              <a:ext uri="{FF2B5EF4-FFF2-40B4-BE49-F238E27FC236}">
                <a16:creationId xmlns:a16="http://schemas.microsoft.com/office/drawing/2014/main" id="{034AE984-4A16-4092-AEB6-78A17BB8433D}"/>
              </a:ext>
            </a:extLst>
          </p:cNvPr>
          <p:cNvSpPr txBox="1"/>
          <p:nvPr/>
        </p:nvSpPr>
        <p:spPr>
          <a:xfrm>
            <a:off x="1346200" y="34182424"/>
            <a:ext cx="9423400" cy="1569660"/>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Trata-se de uma opção viável, segura e reprodutível, especialmente quando há falha das terapias conservadoras.</a:t>
            </a:r>
          </a:p>
        </p:txBody>
      </p:sp>
      <p:sp>
        <p:nvSpPr>
          <p:cNvPr id="29" name="CaixaDeTexto 28">
            <a:extLst>
              <a:ext uri="{FF2B5EF4-FFF2-40B4-BE49-F238E27FC236}">
                <a16:creationId xmlns:a16="http://schemas.microsoft.com/office/drawing/2014/main" id="{C24D570E-F5BA-4A44-B179-A17036D3D3F0}"/>
              </a:ext>
            </a:extLst>
          </p:cNvPr>
          <p:cNvSpPr txBox="1"/>
          <p:nvPr/>
        </p:nvSpPr>
        <p:spPr>
          <a:xfrm>
            <a:off x="16425070" y="29924350"/>
            <a:ext cx="9423400" cy="861774"/>
          </a:xfrm>
          <a:prstGeom prst="rect">
            <a:avLst/>
          </a:prstGeom>
          <a:noFill/>
        </p:spPr>
        <p:txBody>
          <a:bodyPr wrap="square" rtlCol="0">
            <a:spAutoFit/>
          </a:bodyPr>
          <a:lstStyle/>
          <a:p>
            <a:pPr algn="just"/>
            <a:r>
              <a:rPr lang="pt-BR" dirty="0">
                <a:latin typeface="Calibri" panose="020F0502020204030204" pitchFamily="34" charset="0"/>
                <a:cs typeface="Calibri" panose="020F0502020204030204" pitchFamily="34" charset="0"/>
              </a:rPr>
              <a:t>Imagem 02: Pós-operatório imediato (arquivo pessoal).</a:t>
            </a:r>
          </a:p>
          <a:p>
            <a:pPr algn="just"/>
            <a:endParaRPr lang="pt-BR" sz="3200" dirty="0">
              <a:latin typeface="Calibri" panose="020F0502020204030204" pitchFamily="34" charset="0"/>
              <a:cs typeface="Calibri" panose="020F0502020204030204" pitchFamily="34" charset="0"/>
            </a:endParaRPr>
          </a:p>
        </p:txBody>
      </p:sp>
      <p:pic>
        <p:nvPicPr>
          <p:cNvPr id="22" name="Imagem 21">
            <a:extLst>
              <a:ext uri="{FF2B5EF4-FFF2-40B4-BE49-F238E27FC236}">
                <a16:creationId xmlns:a16="http://schemas.microsoft.com/office/drawing/2014/main" id="{5773AAAC-C110-4273-90B5-BAB195484AA7}"/>
              </a:ext>
            </a:extLst>
          </p:cNvPr>
          <p:cNvPicPr>
            <a:picLocks noChangeAspect="1"/>
          </p:cNvPicPr>
          <p:nvPr/>
        </p:nvPicPr>
        <p:blipFill>
          <a:blip r:embed="R89905ec5beba42e2">
            <a:extLst>
              <a:ext uri="{28A0092B-C50C-407E-A947-70E740481C1C}">
                <a14:useLocalDpi xmlns:a14="http://schemas.microsoft.com/office/drawing/2010/main" val="0"/>
              </a:ext>
            </a:extLst>
          </a:blip>
          <a:stretch>
            <a:fillRect/>
          </a:stretch>
        </p:blipFill>
        <p:spPr>
          <a:xfrm>
            <a:off x="23646665" y="4692410"/>
            <a:ext cx="2718535" cy="2554545"/>
          </a:xfrm>
          <a:prstGeom prst="rect">
            <a:avLst/>
          </a:prstGeom>
        </p:spPr>
      </p:pic>
      <p:pic>
        <p:nvPicPr>
          <p:cNvPr id="30" name="Imagem 29">
            <a:extLst>
              <a:ext uri="{FF2B5EF4-FFF2-40B4-BE49-F238E27FC236}">
                <a16:creationId xmlns:a16="http://schemas.microsoft.com/office/drawing/2014/main" id="{9D6D620B-7253-47DE-9F14-80261E280E2F}"/>
              </a:ext>
            </a:extLst>
          </p:cNvPr>
          <p:cNvPicPr>
            <a:picLocks noChangeAspect="1"/>
          </p:cNvPicPr>
          <p:nvPr/>
        </p:nvPicPr>
        <p:blipFill>
          <a:blip r:embed="Rd8eda234357a4ea8">
            <a:extLst>
              <a:ext uri="{28A0092B-C50C-407E-A947-70E740481C1C}">
                <a14:useLocalDpi xmlns:a14="http://schemas.microsoft.com/office/drawing/2010/main" val="0"/>
              </a:ext>
            </a:extLst>
          </a:blip>
          <a:stretch>
            <a:fillRect/>
          </a:stretch>
        </p:blipFill>
        <p:spPr>
          <a:xfrm>
            <a:off x="16529844" y="10649870"/>
            <a:ext cx="7100355" cy="8995365"/>
          </a:xfrm>
          <a:prstGeom prst="rect">
            <a:avLst/>
          </a:prstGeom>
        </p:spPr>
      </p:pic>
      <p:pic>
        <p:nvPicPr>
          <p:cNvPr id="32" name="Imagem 31">
            <a:extLst>
              <a:ext uri="{FF2B5EF4-FFF2-40B4-BE49-F238E27FC236}">
                <a16:creationId xmlns:a16="http://schemas.microsoft.com/office/drawing/2014/main" id="{6D0B4A9D-D135-4125-A159-94D59E49D487}"/>
              </a:ext>
            </a:extLst>
          </p:cNvPr>
          <p:cNvPicPr>
            <a:picLocks noChangeAspect="1"/>
          </p:cNvPicPr>
          <p:nvPr/>
        </p:nvPicPr>
        <p:blipFill>
          <a:blip r:embed="R4077cabbaabb4a40">
            <a:extLst>
              <a:ext uri="{28A0092B-C50C-407E-A947-70E740481C1C}">
                <a14:useLocalDpi xmlns:a14="http://schemas.microsoft.com/office/drawing/2010/main" val="0"/>
              </a:ext>
            </a:extLst>
          </a:blip>
          <a:stretch>
            <a:fillRect/>
          </a:stretch>
        </p:blipFill>
        <p:spPr>
          <a:xfrm>
            <a:off x="16529844" y="20505155"/>
            <a:ext cx="7296845" cy="9201150"/>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771ba857a8964542">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9bd5511d8ea14ae5">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7C6F9332-19C7-C448-6D5B-7F516E3F7910}"/>
              </a:ext>
            </a:extLst>
          </p:cNvPr>
          <p:cNvSpPr txBox="1"/>
          <p:nvPr/>
        </p:nvSpPr>
        <p:spPr>
          <a:xfrm>
            <a:off x="633409" y="4982508"/>
            <a:ext cx="27533602" cy="7017306"/>
          </a:xfrm>
          <a:prstGeom prst="rect">
            <a:avLst/>
          </a:prstGeom>
          <a:noFill/>
        </p:spPr>
        <p:txBody>
          <a:bodyPr wrap="square">
            <a:spAutoFit/>
          </a:bodyPr>
          <a:lstStyle/>
          <a:p>
            <a:pPr algn="ctr"/>
            <a:r>
              <a:rPr lang="pt-BR" sz="4800" b="1" dirty="0">
                <a:solidFill>
                  <a:srgbClr val="000000"/>
                </a:solidFill>
                <a:latin typeface="Times New Roman" panose="02020603050405020304" pitchFamily="18" charset="0"/>
              </a:rPr>
              <a:t> </a:t>
            </a:r>
            <a:r>
              <a:rPr lang="pt-BR" sz="6600" b="1" dirty="0">
                <a:solidFill>
                  <a:srgbClr val="000000"/>
                </a:solidFill>
                <a:latin typeface="Calibri" panose="020F0502020204030204" pitchFamily="34" charset="0"/>
                <a:ea typeface="Calibri" panose="020F0502020204030204" pitchFamily="34" charset="0"/>
                <a:cs typeface="Calibri" panose="020F0502020204030204" pitchFamily="34" charset="0"/>
              </a:rPr>
              <a:t>Fratura-Luxação Posterior da Cabeça Umeral (Head Split): Relato de Caso</a:t>
            </a:r>
          </a:p>
          <a:p>
            <a:pPr algn="ct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Gabriel Vinícius da Silva </a:t>
            </a:r>
            <a:r>
              <a:rPr lang="pt-BR" sz="4800" b="0" i="0" u="none" strike="noStrike" baseline="30000"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1</a:t>
            </a:r>
          </a:p>
          <a:p>
            <a:pPr algn="ct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Samuel Augusto </a:t>
            </a:r>
            <a:r>
              <a:rPr lang="pt-BR" sz="4800" dirty="0" err="1">
                <a:solidFill>
                  <a:srgbClr val="717070"/>
                </a:solidFill>
                <a:latin typeface="Calibri" panose="020F0502020204030204" pitchFamily="34" charset="0"/>
                <a:ea typeface="Calibri" panose="020F0502020204030204" pitchFamily="34" charset="0"/>
                <a:cs typeface="Calibri" panose="020F0502020204030204" pitchFamily="34" charset="0"/>
              </a:rPr>
              <a:t>Tchaicka</a:t>
            </a: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 </a:t>
            </a:r>
            <a:r>
              <a:rPr lang="pt-BR" sz="4800" baseline="30000" dirty="0">
                <a:solidFill>
                  <a:srgbClr val="717070"/>
                </a:solidFill>
                <a:latin typeface="Calibri" panose="020F0502020204030204" pitchFamily="34" charset="0"/>
                <a:ea typeface="Calibri" panose="020F0502020204030204" pitchFamily="34" charset="0"/>
                <a:cs typeface="Calibri" panose="020F0502020204030204" pitchFamily="34" charset="0"/>
              </a:rPr>
              <a:t>1</a:t>
            </a:r>
            <a:endParaRPr lang="pt-BR" sz="4800" dirty="0">
              <a:latin typeface="Calibri" panose="020F0502020204030204" pitchFamily="34" charset="0"/>
              <a:ea typeface="Calibri" panose="020F0502020204030204" pitchFamily="34" charset="0"/>
              <a:cs typeface="Calibri" panose="020F0502020204030204" pitchFamily="34" charset="0"/>
            </a:endParaRPr>
          </a:p>
          <a:p>
            <a:pPr algn="ct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Pietra Marçal Domingues Leite</a:t>
            </a:r>
            <a:r>
              <a:rPr lang="pt-BR" sz="4800" baseline="30000" dirty="0">
                <a:solidFill>
                  <a:srgbClr val="717070"/>
                </a:solidFill>
                <a:latin typeface="Calibri" panose="020F0502020204030204" pitchFamily="34" charset="0"/>
                <a:ea typeface="Calibri" panose="020F0502020204030204" pitchFamily="34" charset="0"/>
                <a:cs typeface="Calibri" panose="020F0502020204030204" pitchFamily="34" charset="0"/>
              </a:rPr>
              <a:t>1</a:t>
            </a:r>
            <a:endParaRPr lang="pt-BR" sz="4800" dirty="0">
              <a:latin typeface="Calibri" panose="020F0502020204030204" pitchFamily="34" charset="0"/>
              <a:ea typeface="Calibri" panose="020F0502020204030204" pitchFamily="34" charset="0"/>
              <a:cs typeface="Calibri" panose="020F0502020204030204" pitchFamily="34" charset="0"/>
            </a:endParaRPr>
          </a:p>
          <a:p>
            <a:pPr algn="ct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Laura Luiza Borges Becker</a:t>
            </a:r>
            <a:r>
              <a:rPr lang="pt-BR" sz="4800" baseline="30000" dirty="0">
                <a:solidFill>
                  <a:srgbClr val="717070"/>
                </a:solidFill>
                <a:latin typeface="Calibri" panose="020F0502020204030204" pitchFamily="34" charset="0"/>
                <a:ea typeface="Calibri" panose="020F0502020204030204" pitchFamily="34" charset="0"/>
                <a:cs typeface="Calibri" panose="020F0502020204030204" pitchFamily="34" charset="0"/>
              </a:rPr>
              <a:t>1</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a:p>
            <a:pPr algn="ctr" rtl="0">
              <a:buNone/>
            </a:pPr>
            <a:r>
              <a:rPr lang="pt-BR" sz="4800" b="0" i="0" u="none" strike="noStrike"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Rafael Valéio</a:t>
            </a:r>
            <a:r>
              <a:rPr lang="pt-BR" sz="4800" b="0" i="0" u="none" strike="noStrike" baseline="30000"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2</a:t>
            </a:r>
            <a:endParaRPr lang="pt-BR" sz="4800" dirty="0">
              <a:latin typeface="Calibri" panose="020F0502020204030204" pitchFamily="34" charset="0"/>
              <a:ea typeface="Calibri" panose="020F0502020204030204" pitchFamily="34" charset="0"/>
              <a:cs typeface="Calibri" panose="020F0502020204030204" pitchFamily="34" charset="0"/>
            </a:endParaRPr>
          </a:p>
          <a:p>
            <a:pPr algn="ctr" rtl="0">
              <a:buNone/>
            </a:pPr>
            <a:br>
              <a:rPr lang="pt-BR" sz="4800" b="0" dirty="0">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baseline="30000"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1</a:t>
            </a:r>
            <a:r>
              <a:rPr lang="pt-BR" sz="4800" b="0" i="0" u="none" strike="noStrike"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Discente do curso de medicina da faculdade IDOMED de Jaraguá do Sul</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a:p>
            <a:pPr algn="ctr" rtl="0">
              <a:buNone/>
            </a:pPr>
            <a:r>
              <a:rPr lang="pt-BR" sz="4800" b="0" i="0" u="none" strike="noStrike" baseline="30000"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2</a:t>
            </a:r>
            <a:r>
              <a:rPr lang="pt-BR" sz="4800" b="0" i="0" u="none" strike="noStrike"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Docente do curso de medicina da faculdade IDOMED de Jaraguá do Sul</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06ADCDF0-35B1-5187-CB13-B7EF31044326}"/>
              </a:ext>
            </a:extLst>
          </p:cNvPr>
          <p:cNvSpPr txBox="1"/>
          <p:nvPr/>
        </p:nvSpPr>
        <p:spPr>
          <a:xfrm>
            <a:off x="2273300" y="12289912"/>
            <a:ext cx="23063200" cy="830997"/>
          </a:xfrm>
          <a:prstGeom prst="rect">
            <a:avLst/>
          </a:prstGeom>
          <a:noFill/>
        </p:spPr>
        <p:txBody>
          <a:bodyPr wrap="square">
            <a:spAutoFit/>
          </a:bodyPr>
          <a:lstStyle/>
          <a:p>
            <a:pPr rtl="0">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Palavras-chave: </a:t>
            </a:r>
            <a:r>
              <a:rPr lang="pt-BR" sz="4800" b="0" i="0" dirty="0">
                <a:effectLst/>
                <a:latin typeface="Calibri" panose="020F0502020204030204" pitchFamily="34" charset="0"/>
                <a:ea typeface="Calibri" panose="020F0502020204030204" pitchFamily="34" charset="0"/>
                <a:cs typeface="Calibri" panose="020F0502020204030204" pitchFamily="34" charset="0"/>
              </a:rPr>
              <a:t>Fratura-luxação posterior, Cabeça umeral, Diagnóstico precoce</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1D655258-D2AB-F21F-5C81-610BE109BE9D}"/>
              </a:ext>
            </a:extLst>
          </p:cNvPr>
          <p:cNvSpPr txBox="1"/>
          <p:nvPr/>
        </p:nvSpPr>
        <p:spPr>
          <a:xfrm>
            <a:off x="838186" y="13440338"/>
            <a:ext cx="13258810" cy="9571851"/>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Introdução</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marL="393700" marR="393700" algn="just" rtl="0">
              <a:spcBef>
                <a:spcPts val="1200"/>
              </a:spcBef>
              <a:spcAft>
                <a:spcPts val="1200"/>
              </a:spcAft>
              <a:buNone/>
            </a:pPr>
            <a:br>
              <a:rPr lang="pt-BR" b="0" dirty="0">
                <a:effectLst/>
              </a:rPr>
            </a:br>
            <a:r>
              <a:rPr lang="pt-BR" sz="4800" b="0" dirty="0">
                <a:effectLst/>
                <a:latin typeface="Calibri" panose="020F0502020204030204" pitchFamily="34" charset="0"/>
                <a:ea typeface="Calibri" panose="020F0502020204030204" pitchFamily="34" charset="0"/>
                <a:cs typeface="Calibri" panose="020F0502020204030204" pitchFamily="34" charset="0"/>
              </a:rPr>
              <a:t>Fraturas-luxações do tipo </a:t>
            </a:r>
            <a:r>
              <a:rPr lang="pt-BR" sz="4800" b="0" dirty="0" err="1">
                <a:effectLst/>
                <a:latin typeface="Calibri" panose="020F0502020204030204" pitchFamily="34" charset="0"/>
                <a:ea typeface="Calibri" panose="020F0502020204030204" pitchFamily="34" charset="0"/>
                <a:cs typeface="Calibri" panose="020F0502020204030204" pitchFamily="34" charset="0"/>
              </a:rPr>
              <a:t>head</a:t>
            </a:r>
            <a:r>
              <a:rPr lang="pt-BR" sz="4800" b="0" dirty="0">
                <a:effectLst/>
                <a:latin typeface="Calibri" panose="020F0502020204030204" pitchFamily="34" charset="0"/>
                <a:ea typeface="Calibri" panose="020F0502020204030204" pitchFamily="34" charset="0"/>
                <a:cs typeface="Calibri" panose="020F0502020204030204" pitchFamily="34" charset="0"/>
              </a:rPr>
              <a:t> split da cabeça umeral são raras. A maioria das luxações do ombro é anterior, a posterior, mais incomum, representam apenas 2,1% das luxações glenoumerais¹. O estudo descreve um caso de fratura-luxação posterior em um paciente de 22 anos, vítima de acidente de moto, sem fatores predisponentes comuns, como choque elétrico ou convulsões, ressaltando a importância do diagnóstico precoce e da intervenção cirúrgica imediata.</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24" name="CaixaDeTexto 23">
            <a:extLst>
              <a:ext uri="{FF2B5EF4-FFF2-40B4-BE49-F238E27FC236}">
                <a16:creationId xmlns:a16="http://schemas.microsoft.com/office/drawing/2014/main" id="{00B12C67-0316-AFDA-D3E6-23D9A968BEA3}"/>
              </a:ext>
            </a:extLst>
          </p:cNvPr>
          <p:cNvSpPr txBox="1"/>
          <p:nvPr/>
        </p:nvSpPr>
        <p:spPr>
          <a:xfrm>
            <a:off x="838192" y="23012189"/>
            <a:ext cx="12759820" cy="6463308"/>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marL="457200" algn="just" rtl="0">
              <a:buNone/>
            </a:pPr>
            <a:endPar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algn="just" rtl="0">
              <a:buNone/>
            </a:pP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Relatar um caso raro de fratura-luxação posterior da cabeça umeral, destacando a importância do diagnóstico precoce e da cirurgia imediata. Secundariamente, analisar os desafios diagnósticos e terapêuticos em pacientes sem fatores de risco clássicos.</a:t>
            </a:r>
            <a:r>
              <a:rPr lang="pt-BR" sz="1800" b="0" i="0" u="none" strike="noStrike" dirty="0">
                <a:solidFill>
                  <a:srgbClr val="000000"/>
                </a:solidFill>
                <a:effectLst/>
                <a:latin typeface="Times New Roman" panose="02020603050405020304" pitchFamily="18" charset="0"/>
              </a:rPr>
              <a:t>.</a:t>
            </a:r>
            <a:br>
              <a:rPr lang="pt-BR" dirty="0"/>
            </a:br>
            <a:endParaRPr lang="pt-BR" dirty="0"/>
          </a:p>
        </p:txBody>
      </p:sp>
      <p:sp>
        <p:nvSpPr>
          <p:cNvPr id="28" name="CaixaDeTexto 27">
            <a:extLst>
              <a:ext uri="{FF2B5EF4-FFF2-40B4-BE49-F238E27FC236}">
                <a16:creationId xmlns:a16="http://schemas.microsoft.com/office/drawing/2014/main" id="{4B939D3D-58E1-C081-1E97-9062A6BC7C68}"/>
              </a:ext>
            </a:extLst>
          </p:cNvPr>
          <p:cNvSpPr txBox="1"/>
          <p:nvPr/>
        </p:nvSpPr>
        <p:spPr>
          <a:xfrm>
            <a:off x="1143017" y="30366234"/>
            <a:ext cx="12454990" cy="6263253"/>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Método</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600"/>
              </a:spcBef>
              <a:spcAft>
                <a:spcPts val="600"/>
              </a:spcAft>
              <a:buNone/>
            </a:pPr>
            <a:br>
              <a:rPr lang="pt-BR" sz="4800" b="0" dirty="0">
                <a:effectLst/>
                <a:latin typeface="Calibri" panose="020F0502020204030204" pitchFamily="34" charset="0"/>
                <a:ea typeface="Calibri" panose="020F0502020204030204" pitchFamily="34" charset="0"/>
                <a:cs typeface="Calibri" panose="020F0502020204030204" pitchFamily="34" charset="0"/>
              </a:rPr>
            </a:br>
            <a:r>
              <a:rPr lang="pt-BR" sz="4800" b="0" dirty="0">
                <a:effectLst/>
                <a:latin typeface="Calibri" panose="020F0502020204030204" pitchFamily="34" charset="0"/>
                <a:ea typeface="Calibri" panose="020F0502020204030204" pitchFamily="34" charset="0"/>
                <a:cs typeface="Calibri" panose="020F0502020204030204" pitchFamily="34" charset="0"/>
              </a:rPr>
              <a:t>Paciente masculino, 22 anos, vítima de colisão de moto, com dor e limitação no ombro esquerdo. Radiografia indicou luxação posterior rara. A radioscopia intraoperatória confirmou a fratura-luxação posterior. Optou-se por redução e fixação cirúrgica imediata.</a:t>
            </a:r>
            <a:endParaRPr lang="pt-BR" dirty="0"/>
          </a:p>
        </p:txBody>
      </p:sp>
      <p:sp>
        <p:nvSpPr>
          <p:cNvPr id="30" name="CaixaDeTexto 29">
            <a:extLst>
              <a:ext uri="{FF2B5EF4-FFF2-40B4-BE49-F238E27FC236}">
                <a16:creationId xmlns:a16="http://schemas.microsoft.com/office/drawing/2014/main" id="{37B301A3-7F5A-3890-C54C-1237B75A746F}"/>
              </a:ext>
            </a:extLst>
          </p:cNvPr>
          <p:cNvSpPr txBox="1"/>
          <p:nvPr/>
        </p:nvSpPr>
        <p:spPr>
          <a:xfrm>
            <a:off x="14995528" y="13440338"/>
            <a:ext cx="12966696" cy="4047262"/>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Resultados</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600"/>
              </a:spcBef>
              <a:spcAft>
                <a:spcPts val="600"/>
              </a:spcAft>
              <a:buNone/>
            </a:pPr>
            <a:br>
              <a:rPr lang="pt-BR" sz="4800" b="0" dirty="0">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intervenção precoce permitiu redução e fixação eficaz, com evolução funcional favorável e sem complicações pós-operatórias.</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34" name="CaixaDeTexto 33">
            <a:extLst>
              <a:ext uri="{FF2B5EF4-FFF2-40B4-BE49-F238E27FC236}">
                <a16:creationId xmlns:a16="http://schemas.microsoft.com/office/drawing/2014/main" id="{E8B6F445-7C1E-6EDD-EDA4-A0609C6126BC}"/>
              </a:ext>
            </a:extLst>
          </p:cNvPr>
          <p:cNvSpPr txBox="1"/>
          <p:nvPr/>
        </p:nvSpPr>
        <p:spPr>
          <a:xfrm>
            <a:off x="14588328" y="18054755"/>
            <a:ext cx="13373898" cy="6186309"/>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Discussão</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marL="457200" algn="just" rtl="0">
              <a:buNone/>
            </a:pPr>
            <a:br>
              <a:rPr lang="pt-BR" sz="4800" b="0" dirty="0">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fratura-luxação posterior da cabeça umeral é rara e de difícil diagnóstico. Sua baixa incidência pode levar a erros diagnósticos e atrasos no tratamento, aumentando o risco de sequelas. A ausência de fatores predisponentes exige avaliação clínica e radiológica precisa.</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36" name="CaixaDeTexto 35">
            <a:extLst>
              <a:ext uri="{FF2B5EF4-FFF2-40B4-BE49-F238E27FC236}">
                <a16:creationId xmlns:a16="http://schemas.microsoft.com/office/drawing/2014/main" id="{DEA9DE10-B43F-A1E0-BACD-C323ABFF084B}"/>
              </a:ext>
            </a:extLst>
          </p:cNvPr>
          <p:cNvSpPr txBox="1"/>
          <p:nvPr/>
        </p:nvSpPr>
        <p:spPr>
          <a:xfrm>
            <a:off x="14995529" y="24966159"/>
            <a:ext cx="12966696" cy="4785926"/>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Conclusão</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600"/>
              </a:spcBef>
              <a:spcAft>
                <a:spcPts val="600"/>
              </a:spcAft>
              <a:buNone/>
            </a:pPr>
            <a:br>
              <a:rPr lang="pt-BR" sz="4800" b="0" dirty="0">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decisão cirúrgica Precoce foi crucial para o bom prognóstico. O caso destaca a raridade e a necessidade de diagnóstico rápido em luxações posteriores.</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8" name="CaixaDeTexto 37">
            <a:extLst>
              <a:ext uri="{FF2B5EF4-FFF2-40B4-BE49-F238E27FC236}">
                <a16:creationId xmlns:a16="http://schemas.microsoft.com/office/drawing/2014/main" id="{76BFF0FB-962E-38F9-DEDD-AFCFFB4F52DB}"/>
              </a:ext>
            </a:extLst>
          </p:cNvPr>
          <p:cNvSpPr txBox="1"/>
          <p:nvPr/>
        </p:nvSpPr>
        <p:spPr>
          <a:xfrm>
            <a:off x="14995529" y="30366234"/>
            <a:ext cx="12966696" cy="7848302"/>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Referências </a:t>
            </a:r>
          </a:p>
          <a:p>
            <a:pPr algn="ctr" rtl="0">
              <a:buNone/>
            </a:pPr>
            <a:endPar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rtl="0">
              <a:buNone/>
            </a:pPr>
            <a:r>
              <a:rPr lang="pt-BR" sz="4800" dirty="0">
                <a:latin typeface="Calibri" panose="020F0502020204030204" pitchFamily="34" charset="0"/>
                <a:ea typeface="Calibri" panose="020F0502020204030204" pitchFamily="34" charset="0"/>
                <a:cs typeface="Calibri" panose="020F0502020204030204" pitchFamily="34" charset="0"/>
              </a:rPr>
              <a:t>¹OLIVEIRA, Carla Teresa Barbosa de; GRAÇA, Elpídio da; FANELLI, Vânia Aparecida</a:t>
            </a:r>
            <a:r>
              <a:rPr lang="pt-BR" sz="4800" b="1" dirty="0">
                <a:latin typeface="Calibri" panose="020F0502020204030204" pitchFamily="34" charset="0"/>
                <a:ea typeface="Calibri" panose="020F0502020204030204" pitchFamily="34" charset="0"/>
                <a:cs typeface="Calibri" panose="020F0502020204030204" pitchFamily="34" charset="0"/>
              </a:rPr>
              <a:t>.</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b="1" dirty="0">
                <a:latin typeface="Calibri" panose="020F0502020204030204" pitchFamily="34" charset="0"/>
                <a:ea typeface="Calibri" panose="020F0502020204030204" pitchFamily="34" charset="0"/>
                <a:cs typeface="Calibri" panose="020F0502020204030204" pitchFamily="34" charset="0"/>
              </a:rPr>
              <a:t>Fraturas‐luxações posteriores do úmero proximal em quatro partes: avaliação clínico‐funcional do tratamento por osteossíntese.</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i="1" dirty="0">
                <a:latin typeface="Calibri" panose="020F0502020204030204" pitchFamily="34" charset="0"/>
                <a:ea typeface="Calibri" panose="020F0502020204030204" pitchFamily="34" charset="0"/>
                <a:cs typeface="Calibri" panose="020F0502020204030204" pitchFamily="34" charset="0"/>
              </a:rPr>
              <a:t>Revista Brasileira de Ortopedia</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S.l</a:t>
            </a:r>
            <a:r>
              <a:rPr lang="pt-BR" sz="4800" dirty="0">
                <a:latin typeface="Calibri" panose="020F0502020204030204" pitchFamily="34" charset="0"/>
                <a:ea typeface="Calibri" panose="020F0502020204030204" pitchFamily="34" charset="0"/>
                <a:cs typeface="Calibri" panose="020F0502020204030204" pitchFamily="34" charset="0"/>
              </a:rPr>
              <a:t>.], v. 52, n. 3, p. 350–356, maio/jun. 2017. Disponível em: https://doi.org/10.1016/j.rbo.2017.04006.</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p:txBody>
      </p:sp>
      <p:cxnSp>
        <p:nvCxnSpPr>
          <p:cNvPr id="42" name="Conector reto 41">
            <a:extLst>
              <a:ext uri="{FF2B5EF4-FFF2-40B4-BE49-F238E27FC236}">
                <a16:creationId xmlns:a16="http://schemas.microsoft.com/office/drawing/2014/main" id="{84AD8476-00B3-83AD-FA54-B9FE13D279A1}"/>
              </a:ext>
            </a:extLst>
          </p:cNvPr>
          <p:cNvCxnSpPr>
            <a:cxnSpLocks/>
          </p:cNvCxnSpPr>
          <p:nvPr/>
        </p:nvCxnSpPr>
        <p:spPr>
          <a:xfrm>
            <a:off x="14400213" y="13440338"/>
            <a:ext cx="0" cy="2580266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7035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28cf8ae33e6d40e0">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50333d220a7940d8">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pic>
        <p:nvPicPr>
          <p:cNvPr id="6" name="Imagem 5"/>
          <p:cNvPicPr>
            <a:picLocks noChangeAspect="1"/>
          </p:cNvPicPr>
          <p:nvPr/>
        </p:nvPicPr>
        <p:blipFill>
          <a:blip r:embed="Rc94c23c2a7524b43"/>
          <a:stretch>
            <a:fillRect/>
          </a:stretch>
        </p:blipFill>
        <p:spPr>
          <a:xfrm>
            <a:off x="457197" y="4626387"/>
            <a:ext cx="27562629" cy="35230761"/>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fa65ada467d3498d">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2bb9ca8bf4d84c3d">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8" name="Objeto 7"/>
          <p:cNvGraphicFramePr>
            <a:graphicFrameLocks noChangeAspect="1"/>
          </p:cNvGraphicFramePr>
          <p:nvPr>
            <p:extLst>
              <p:ext uri="{D42A27DB-BD31-4B8C-83A1-F6EECF244321}">
                <p14:modId xmlns:p14="http://schemas.microsoft.com/office/powerpoint/2010/main" val="1182533923"/>
              </p:ext>
            </p:extLst>
          </p:nvPr>
        </p:nvGraphicFramePr>
        <p:xfrm>
          <a:off x="-38553" y="92074"/>
          <a:ext cx="28838978" cy="43258467"/>
        </p:xfrm>
        <a:graphic>
          <a:graphicData uri="http://schemas.openxmlformats.org/presentationml/2006/ole">
            <mc:AlternateContent xmlns:mc="http://schemas.openxmlformats.org/markup-compatibility/2006">
              <mc:Choice xmlns:v="urn:schemas-microsoft-com:vml" Requires="v">
                <p:oleObj spid="_x0000_s1027" name="Acrobat Document" r:id="Re1b625936d454d5d" imgW="14401553" imgH="21602700" progId="Acrobat.Document.DC">
                  <p:embed/>
                </p:oleObj>
              </mc:Choice>
              <mc:Fallback>
                <p:oleObj name="Acrobat Document" r:id="R9fbaa3dc710b43d4" imgW="14401553" imgH="21602700" progId="Acrobat.Document.DC">
                  <p:embed/>
                  <p:pic>
                    <p:nvPicPr>
                      <p:cNvPr id="0" name=""/>
                      <p:cNvPicPr/>
                      <p:nvPr/>
                    </p:nvPicPr>
                    <p:blipFill>
                      <a:blip r:embed="R18066ec7d3d34610"/>
                      <a:stretch>
                        <a:fillRect/>
                      </a:stretch>
                    </p:blipFill>
                    <p:spPr>
                      <a:xfrm>
                        <a:off x="-38553" y="92074"/>
                        <a:ext cx="28838978" cy="43258467"/>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docProps/app.xml><?xml version="1.0" encoding="utf-8"?>
<Properties xmlns="http://schemas.openxmlformats.org/officeDocument/2006/extended-properties" xmlns:vt="http://schemas.openxmlformats.org/officeDocument/2006/docPropsVTypes">
  <Template>Office Theme</Template>
  <TotalTime>117</TotalTime>
  <Words>1578</Words>
  <Application>Microsoft Macintosh PowerPoint</Application>
  <PresentationFormat>Personalizar</PresentationFormat>
  <Paragraphs>62</Paragraphs>
  <Slides>1</Slides>
  <Notes>1</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vt:i4>
      </vt:variant>
    </vt:vector>
  </HeadingPairs>
  <TitlesOfParts>
    <vt:vector size="6" baseType="lpstr">
      <vt:lpstr>Aptos</vt:lpstr>
      <vt:lpstr>Aptos Display</vt:lpstr>
      <vt:lpstr>Arial</vt:lpstr>
      <vt:lpstr>Calibri</vt:lpstr>
      <vt:lpstr>Tema do Office</vt:lpstr>
      <vt:lpstr>Apresentação do PowerPoint</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Apresentação do PowerPoint</dc:title>
  <dc:creator>Selma Demétrio</dc:creator>
  <lastModifiedBy>Microsoft Office User</lastModifiedBy>
  <revision>6</revision>
  <dcterms:created xsi:type="dcterms:W3CDTF">2025-03-17T16:47:21.0000000Z</dcterms:created>
  <dcterms:modified xsi:type="dcterms:W3CDTF">2025-05-15T15:28:06.9040000Z</dcterms:modified>
</coreProperties>
</file>